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9" autoAdjust="0"/>
    <p:restoredTop sz="51566" autoAdjust="0"/>
  </p:normalViewPr>
  <p:slideViewPr>
    <p:cSldViewPr snapToGrid="0">
      <p:cViewPr varScale="1">
        <p:scale>
          <a:sx n="57" d="100"/>
          <a:sy n="57" d="100"/>
        </p:scale>
        <p:origin x="2904" y="78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0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01/08/2018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came though that darkness and experienced a rare moment of clarity.</a:t>
            </a:r>
          </a:p>
          <a:p>
            <a:endParaRPr lang="en-GB" dirty="0"/>
          </a:p>
          <a:p>
            <a:r>
              <a:rPr lang="en-GB" dirty="0"/>
              <a:t>Why was I trying to convert one document format to another?</a:t>
            </a:r>
          </a:p>
          <a:p>
            <a:endParaRPr lang="en-GB" dirty="0"/>
          </a:p>
          <a:p>
            <a:r>
              <a:rPr lang="en-GB" dirty="0"/>
              <a:t>Am I using PDF because that’s what’s expected?</a:t>
            </a:r>
          </a:p>
          <a:p>
            <a:r>
              <a:rPr lang="en-GB" dirty="0"/>
              <a:t>Is it really the best solution?</a:t>
            </a:r>
          </a:p>
          <a:p>
            <a:endParaRPr lang="en-GB" dirty="0"/>
          </a:p>
          <a:p>
            <a:r>
              <a:rPr lang="en-GB" dirty="0"/>
              <a:t>These reports are HTML.</a:t>
            </a:r>
          </a:p>
          <a:p>
            <a:r>
              <a:rPr lang="en-GB" dirty="0"/>
              <a:t>Why can’t I send people an HTML document instead?</a:t>
            </a:r>
          </a:p>
          <a:p>
            <a:endParaRPr lang="en-GB" dirty="0"/>
          </a:p>
          <a:p>
            <a:r>
              <a:rPr lang="en-GB" dirty="0"/>
              <a:t>That would be a lot easier to 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would also benefit users.</a:t>
            </a:r>
          </a:p>
          <a:p>
            <a:endParaRPr lang="en-GB" dirty="0"/>
          </a:p>
          <a:p>
            <a:r>
              <a:rPr lang="en-GB" dirty="0"/>
              <a:t>First, all Operating Systems have a browser so there’s nothing to install</a:t>
            </a:r>
          </a:p>
          <a:p>
            <a:r>
              <a:rPr lang="en-GB" dirty="0"/>
              <a:t>That’s not necessarily the case for PDF readers</a:t>
            </a:r>
          </a:p>
          <a:p>
            <a:endParaRPr lang="en-GB" dirty="0"/>
          </a:p>
          <a:p>
            <a:r>
              <a:rPr lang="en-GB" dirty="0"/>
              <a:t>HTML documents can be responsive.</a:t>
            </a:r>
          </a:p>
          <a:p>
            <a:r>
              <a:rPr lang="en-GB" dirty="0"/>
              <a:t>They can work on any device whether it’s a smartphone, a PC or TV</a:t>
            </a:r>
          </a:p>
          <a:p>
            <a:r>
              <a:rPr lang="en-GB" dirty="0"/>
              <a:t>PDFs are always a fixed size and you end up zooming and panning on mobiles</a:t>
            </a:r>
          </a:p>
          <a:p>
            <a:endParaRPr lang="en-GB" dirty="0"/>
          </a:p>
          <a:p>
            <a:r>
              <a:rPr lang="en-GB" dirty="0"/>
              <a:t>HTML file sizes should be much smaller.</a:t>
            </a:r>
          </a:p>
          <a:p>
            <a:r>
              <a:rPr lang="en-GB" dirty="0"/>
              <a:t>There’s no need to rasterize fonts and images</a:t>
            </a:r>
          </a:p>
          <a:p>
            <a:endParaRPr lang="en-GB" dirty="0"/>
          </a:p>
          <a:p>
            <a:r>
              <a:rPr lang="en-GB" dirty="0"/>
              <a:t>Copy and paste normally works on HTML documents</a:t>
            </a:r>
          </a:p>
          <a:p>
            <a:r>
              <a:rPr lang="en-GB" dirty="0"/>
              <a:t>That’s not always the case for PDFs or the readers people use</a:t>
            </a:r>
          </a:p>
          <a:p>
            <a:endParaRPr lang="en-GB" dirty="0"/>
          </a:p>
          <a:p>
            <a:r>
              <a:rPr lang="en-GB" dirty="0"/>
              <a:t>It's accessible</a:t>
            </a:r>
          </a:p>
          <a:p>
            <a:r>
              <a:rPr lang="en-GB" dirty="0"/>
              <a:t>HTML content can be read by screen readers</a:t>
            </a:r>
          </a:p>
          <a:p>
            <a:endParaRPr lang="en-GB" dirty="0"/>
          </a:p>
          <a:p>
            <a:r>
              <a:rPr lang="en-GB" dirty="0"/>
              <a:t>And we can create HTML for free.</a:t>
            </a:r>
          </a:p>
          <a:p>
            <a:r>
              <a:rPr lang="en-GB" dirty="0"/>
              <a:t>PDF is also an open standard but the software often isn’t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only win this argument is if I could bring the benefits of PDF to HTML.</a:t>
            </a:r>
          </a:p>
          <a:p>
            <a:endParaRPr lang="en-GB" dirty="0"/>
          </a:p>
          <a:p>
            <a:r>
              <a:rPr lang="en-GB" dirty="0"/>
              <a:t>It couldn’t be more difficult to create or distribute</a:t>
            </a:r>
          </a:p>
          <a:p>
            <a:endParaRPr lang="en-GB" dirty="0"/>
          </a:p>
          <a:p>
            <a:r>
              <a:rPr lang="en-GB" dirty="0"/>
              <a:t>But this last point caused most concern for my client.</a:t>
            </a:r>
          </a:p>
          <a:p>
            <a:r>
              <a:rPr lang="en-GB" dirty="0"/>
              <a:t>Users expect PDFs? Don’t they?</a:t>
            </a:r>
          </a:p>
          <a:p>
            <a:endParaRPr lang="en-GB" dirty="0"/>
          </a:p>
          <a:p>
            <a:r>
              <a:rPr lang="en-GB" dirty="0"/>
              <a:t>Let's face it: most users don’t know or care what you’re sending them.</a:t>
            </a:r>
          </a:p>
          <a:p>
            <a:r>
              <a:rPr lang="en-GB" dirty="0"/>
              <a:t>But I had to prove they could cope</a:t>
            </a:r>
          </a:p>
          <a:p>
            <a:endParaRPr lang="en-GB" dirty="0"/>
          </a:p>
          <a:p>
            <a:r>
              <a:rPr lang="en-GB" dirty="0"/>
              <a:t>Now there are some options from history.</a:t>
            </a:r>
          </a:p>
          <a:p>
            <a:endParaRPr lang="en-GB" dirty="0"/>
          </a:p>
          <a:p>
            <a:r>
              <a:rPr lang="en-GB" dirty="0"/>
              <a:t>Does anyone remember MHTML?</a:t>
            </a:r>
          </a:p>
          <a:p>
            <a:r>
              <a:rPr lang="en-GB" dirty="0"/>
              <a:t>You’re all too young. Ask your grandparents about 56K modems and surfing the web in the 1990s.</a:t>
            </a:r>
          </a:p>
          <a:p>
            <a:endParaRPr lang="en-GB" dirty="0"/>
          </a:p>
          <a:p>
            <a:r>
              <a:rPr lang="en-GB" dirty="0"/>
              <a:t>MHTML is:</a:t>
            </a:r>
          </a:p>
          <a:p>
            <a:r>
              <a:rPr lang="en-GB" dirty="0"/>
              <a:t>MIME Encapsulation of Aggregate HTML Documents.</a:t>
            </a:r>
          </a:p>
          <a:p>
            <a:endParaRPr lang="en-GB" dirty="0"/>
          </a:p>
          <a:p>
            <a:r>
              <a:rPr lang="en-GB" dirty="0"/>
              <a:t>When you loaded a page after 20 minutes, you could save it as a single MHTML file for offline reading later</a:t>
            </a:r>
          </a:p>
          <a:p>
            <a:r>
              <a:rPr lang="en-GB" dirty="0"/>
              <a:t>You didn’t need to hog the telephone line or pay BT a fortune</a:t>
            </a:r>
          </a:p>
          <a:p>
            <a:endParaRPr lang="en-GB" dirty="0"/>
          </a:p>
          <a:p>
            <a:r>
              <a:rPr lang="en-GB" dirty="0"/>
              <a:t>Yes, exactly.</a:t>
            </a:r>
          </a:p>
          <a:p>
            <a:r>
              <a:rPr lang="en-GB" dirty="0"/>
              <a:t>You kids with your fibre </a:t>
            </a:r>
            <a:r>
              <a:rPr lang="en-GB" dirty="0" err="1"/>
              <a:t>wifi</a:t>
            </a:r>
            <a:r>
              <a:rPr lang="en-GB" dirty="0"/>
              <a:t> and instant </a:t>
            </a:r>
            <a:r>
              <a:rPr lang="en-GB" dirty="0" err="1"/>
              <a:t>instagramming</a:t>
            </a:r>
            <a:r>
              <a:rPr lang="en-GB" dirty="0"/>
              <a:t> don’t know you’re born!</a:t>
            </a:r>
          </a:p>
          <a:p>
            <a:endParaRPr lang="en-GB" dirty="0"/>
          </a:p>
          <a:p>
            <a:r>
              <a:rPr lang="en-GB" dirty="0"/>
              <a:t>MHTML effectively encodes HTML as it’s done in email. Which is horrible.</a:t>
            </a:r>
          </a:p>
          <a:p>
            <a:r>
              <a:rPr lang="en-GB" dirty="0"/>
              <a:t>And it’s only directly supported in IE so it wasn’t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6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plan:</a:t>
            </a:r>
          </a:p>
          <a:p>
            <a:endParaRPr lang="en-GB" dirty="0"/>
          </a:p>
          <a:p>
            <a:r>
              <a:rPr lang="en-GB" dirty="0"/>
              <a:t>I’d create a web report preview which allowed some simple editing</a:t>
            </a:r>
          </a:p>
          <a:p>
            <a:r>
              <a:rPr lang="en-GB" dirty="0"/>
              <a:t>You could then download a static representation of that page as a single HTML file</a:t>
            </a:r>
          </a:p>
          <a:p>
            <a:endParaRPr lang="en-GB" dirty="0"/>
          </a:p>
          <a:p>
            <a:r>
              <a:rPr lang="en-GB" dirty="0"/>
              <a:t>It would look </a:t>
            </a:r>
            <a:r>
              <a:rPr lang="en-GB" dirty="0" err="1"/>
              <a:t>documenty</a:t>
            </a:r>
            <a:r>
              <a:rPr lang="en-GB" dirty="0"/>
              <a:t>.</a:t>
            </a:r>
          </a:p>
          <a:p>
            <a:r>
              <a:rPr lang="en-GB" dirty="0"/>
              <a:t>And have PDF-like pages even though that was more for show than practicalities</a:t>
            </a:r>
          </a:p>
          <a:p>
            <a:endParaRPr lang="en-GB" dirty="0"/>
          </a:p>
          <a:p>
            <a:r>
              <a:rPr lang="en-GB" dirty="0"/>
              <a:t>It would print well.</a:t>
            </a:r>
          </a:p>
          <a:p>
            <a:r>
              <a:rPr lang="en-GB" dirty="0"/>
              <a:t>HTML pages will never print better than PDFs but the results should be reasonable.</a:t>
            </a:r>
          </a:p>
          <a:p>
            <a:endParaRPr lang="en-GB" dirty="0"/>
          </a:p>
          <a:p>
            <a:r>
              <a:rPr lang="en-GB" dirty="0"/>
              <a:t>The exported HTML file could be viewed offline</a:t>
            </a:r>
          </a:p>
          <a:p>
            <a:r>
              <a:rPr lang="en-GB" dirty="0"/>
              <a:t>That meant I couldn’t use external assets such as fonts</a:t>
            </a:r>
          </a:p>
          <a:p>
            <a:r>
              <a:rPr lang="en-GB" dirty="0"/>
              <a:t>CSS and images would also have to be embedded into the document</a:t>
            </a:r>
          </a:p>
          <a:p>
            <a:endParaRPr lang="en-GB" dirty="0"/>
          </a:p>
          <a:p>
            <a:r>
              <a:rPr lang="en-GB" dirty="0"/>
              <a:t>Finally, that document could not contain JavaScript.</a:t>
            </a:r>
          </a:p>
          <a:p>
            <a:r>
              <a:rPr lang="en-GB" dirty="0"/>
              <a:t>Some systems would flag a security alert so it wasn’t worth the hassle.</a:t>
            </a:r>
          </a:p>
          <a:p>
            <a:endParaRPr lang="en-GB" dirty="0"/>
          </a:p>
          <a:p>
            <a:r>
              <a:rPr lang="en-GB" dirty="0"/>
              <a:t>But Craig: we use React. Or Vue. Or Angular. We need JavaScript.</a:t>
            </a:r>
          </a:p>
          <a:p>
            <a:endParaRPr lang="en-GB" dirty="0"/>
          </a:p>
          <a:p>
            <a:r>
              <a:rPr lang="en-GB" dirty="0"/>
              <a:t>That’s not a problem. All client-side libraries ultimately put HTML on the page.</a:t>
            </a:r>
          </a:p>
          <a:p>
            <a:r>
              <a:rPr lang="en-GB" dirty="0"/>
              <a:t>We could extract that HTML.</a:t>
            </a:r>
          </a:p>
          <a:p>
            <a:r>
              <a:rPr lang="en-GB" dirty="0"/>
              <a:t>We wouldn’t need to include the JavaScript which created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1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our resulting HTML file can now be sent to people by email or whatever.</a:t>
            </a:r>
          </a:p>
          <a:p>
            <a:endParaRPr lang="en-GB" dirty="0"/>
          </a:p>
          <a:p>
            <a:r>
              <a:rPr lang="en-GB" dirty="0"/>
              <a:t>But there’s a slight hitch.</a:t>
            </a:r>
          </a:p>
          <a:p>
            <a:r>
              <a:rPr lang="en-GB" dirty="0"/>
              <a:t>What do you think Gmail users see when they click the attachment and see a preview?</a:t>
            </a:r>
          </a:p>
          <a:p>
            <a:r>
              <a:rPr lang="en-GB" dirty="0"/>
              <a:t>I’ll give you a clue: Gmail opens the file in a new tab.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Yep, Google thinks it’s best to treat this document as an HTML email.</a:t>
            </a:r>
          </a:p>
          <a:p>
            <a:r>
              <a:rPr lang="en-GB" dirty="0"/>
              <a:t>It strips the styles and all the images.</a:t>
            </a:r>
          </a:p>
          <a:p>
            <a:endParaRPr lang="en-GB" dirty="0"/>
          </a:p>
          <a:p>
            <a:r>
              <a:rPr lang="en-GB" dirty="0"/>
              <a:t>Ironically, this renders quite well if you use semantic tags.</a:t>
            </a:r>
          </a:p>
          <a:p>
            <a:r>
              <a:rPr lang="en-GB" dirty="0"/>
              <a:t>You can still read the information.</a:t>
            </a:r>
          </a:p>
          <a:p>
            <a:r>
              <a:rPr lang="en-GB" dirty="0"/>
              <a:t>But some users could think this is the report.</a:t>
            </a:r>
          </a:p>
          <a:p>
            <a:endParaRPr lang="en-GB" dirty="0"/>
          </a:p>
          <a:p>
            <a:r>
              <a:rPr lang="en-GB" dirty="0"/>
              <a:t>You could fix this using HTML email-like inline style attributes on all your tags.</a:t>
            </a:r>
          </a:p>
          <a:p>
            <a:r>
              <a:rPr lang="en-GB" dirty="0"/>
              <a:t>But life’s too short for that sort of nonsense.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82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fix it for Gmail and similar systems:</a:t>
            </a:r>
          </a:p>
          <a:p>
            <a:endParaRPr lang="en-GB" dirty="0"/>
          </a:p>
          <a:p>
            <a:r>
              <a:rPr lang="en-GB" dirty="0"/>
              <a:t>I added a styled paragraph at the top of the page which gave the viewer further instructions.</a:t>
            </a:r>
          </a:p>
          <a:p>
            <a:endParaRPr lang="en-GB" dirty="0"/>
          </a:p>
          <a:p>
            <a:r>
              <a:rPr lang="en-GB" dirty="0"/>
              <a:t>That paragraph was then removed with display: none if the CSS was parsed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08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result isn’t perfect</a:t>
            </a:r>
          </a:p>
          <a:p>
            <a:endParaRPr lang="en-GB" dirty="0"/>
          </a:p>
          <a:p>
            <a:r>
              <a:rPr lang="en-GB" dirty="0"/>
              <a:t>But it gives users a helping hand</a:t>
            </a:r>
          </a:p>
          <a:p>
            <a:endParaRPr lang="en-GB" dirty="0"/>
          </a:p>
          <a:p>
            <a:r>
              <a:rPr lang="en-GB" dirty="0"/>
              <a:t>Which is more than Google offers.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web report we can preview then download a static HTML document which can be sent to anyone.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all the benefits of HTML plus those of PDFs.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in all browsers.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used some CSS properties which aren't great in IE but the document is readable and prints perfectly.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quite read-only but nor are PDFs when it comes to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HTML is minified and difficult to edit.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worried, generate a hash in the content or on the filename so you can prove it’s been tampered with.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user expectations.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the biggest unknown but, so far, everyone seems to love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documents have been sent to hundreds of people over the past year.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different email systems and browsers but I don’t know of anyone who had a technical problem.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some have even being demanding monthly reports before the month ends.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clearly bonkers, but that’s users for you.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example code is on GitHub.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free to adapt it for your own purposes.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please hire me if you’d like someone else to do the work!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next time someone demands a PDF, tell them you have a better option.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you won't see any self-promotion or subliminal advertising in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Portable Document Format – or PDF.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It’s only been around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I’ll keep you excited by mentioning Blockchain and serverless every few minutes.</a:t>
            </a:r>
          </a:p>
          <a:p>
            <a:endParaRPr lang="en-GB" dirty="0"/>
          </a:p>
          <a:p>
            <a:r>
              <a:rPr lang="en-GB" dirty="0"/>
              <a:t>Is anyone not familiar with PDFs?</a:t>
            </a:r>
          </a:p>
          <a:p>
            <a:endParaRPr lang="en-GB" dirty="0"/>
          </a:p>
          <a:p>
            <a:r>
              <a:rPr lang="en-GB" dirty="0"/>
              <a:t>They’re essentially postscript instructions sent to a file rather than to a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makes very practical.</a:t>
            </a:r>
          </a:p>
          <a:p>
            <a:endParaRPr lang="en-GB" dirty="0"/>
          </a:p>
          <a:p>
            <a:r>
              <a:rPr lang="en-GB" dirty="0"/>
              <a:t>If an application can print, it can export a PDF</a:t>
            </a:r>
          </a:p>
          <a:p>
            <a:endParaRPr lang="en-GB" dirty="0"/>
          </a:p>
          <a:p>
            <a:r>
              <a:rPr lang="en-GB" dirty="0"/>
              <a:t>If you have print preview, you can see what the PDF will look like before saving it</a:t>
            </a:r>
          </a:p>
          <a:p>
            <a:endParaRPr lang="en-GB" dirty="0"/>
          </a:p>
          <a:p>
            <a:r>
              <a:rPr lang="en-GB" dirty="0"/>
              <a:t>The file is effectively read-only (or near enough)</a:t>
            </a:r>
          </a:p>
          <a:p>
            <a:endParaRPr lang="en-GB" dirty="0"/>
          </a:p>
          <a:p>
            <a:r>
              <a:rPr lang="en-GB" dirty="0"/>
              <a:t>So it can be sent to others without any security implications</a:t>
            </a:r>
          </a:p>
          <a:p>
            <a:endParaRPr lang="en-GB" dirty="0"/>
          </a:p>
          <a:p>
            <a:r>
              <a:rPr lang="en-GB" dirty="0"/>
              <a:t>And they can open it on any system which has a PDF reader.</a:t>
            </a:r>
          </a:p>
          <a:p>
            <a:r>
              <a:rPr lang="en-GB" dirty="0"/>
              <a:t>You don’t need the software which created the PDF file.</a:t>
            </a:r>
          </a:p>
          <a:p>
            <a:endParaRPr lang="en-GB" dirty="0"/>
          </a:p>
          <a:p>
            <a:r>
              <a:rPr lang="en-GB" dirty="0"/>
              <a:t>You can usually read PDFs offline</a:t>
            </a:r>
          </a:p>
          <a:p>
            <a:endParaRPr lang="en-GB" dirty="0"/>
          </a:p>
          <a:p>
            <a:r>
              <a:rPr lang="en-GB" dirty="0"/>
              <a:t>and print them as well as the original application could</a:t>
            </a:r>
          </a:p>
          <a:p>
            <a:endParaRPr lang="en-GB" dirty="0"/>
          </a:p>
          <a:p>
            <a:r>
              <a:rPr lang="en-GB" dirty="0"/>
              <a:t>And finally, PDFs are the will of the people. It’s what they want.</a:t>
            </a:r>
          </a:p>
          <a:p>
            <a:r>
              <a:rPr lang="en-GB" dirty="0"/>
              <a:t>So get over it Craig. What don’t you understand.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 little back story to this presentation</a:t>
            </a:r>
          </a:p>
          <a:p>
            <a:endParaRPr lang="en-GB" dirty="0"/>
          </a:p>
          <a:p>
            <a:r>
              <a:rPr lang="en-GB" dirty="0"/>
              <a:t>I’ve been building a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revolutionary: usual stuff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 with just a few clicks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wrong I was</a:t>
            </a:r>
          </a:p>
          <a:p>
            <a:endParaRPr lang="en-GB" dirty="0"/>
          </a:p>
          <a:p>
            <a:r>
              <a:rPr lang="en-GB" dirty="0"/>
              <a:t>My client contacted me last year to say they were spending several days every month creating PDF reports which they emailed to customers.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Why do that when those customers can access the same information with a few clicks.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reason was simple.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don’t understand marketing.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I’m not a typical user. And nor are any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We’re all curious about technology. And data. And serverless. And blockchain.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we want to find something out, we go looking for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ask others. We search the web. We go to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Normal people are not like 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like to be told what’s good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don’t want the effort of doing research.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They’ve got important jobs and they’re far too busy to analyse facts.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report gave them a summary of information which they could read at their convenience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it reminded them they were getting a useful service even if they weren’t logging in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this monthly PDF report worked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had to accept I was wrong and most users like to be spoon fed facts.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my next question: how are you producing these PDFs?</a:t>
            </a:r>
          </a:p>
          <a:p>
            <a:endParaRPr lang="en-GB" dirty="0"/>
          </a:p>
          <a:p>
            <a:r>
              <a:rPr lang="en-GB" dirty="0"/>
              <a:t>Well, Craig, we access various reports for each customer in the web application.</a:t>
            </a:r>
          </a:p>
          <a:p>
            <a:endParaRPr lang="en-GB" dirty="0"/>
          </a:p>
          <a:p>
            <a:r>
              <a:rPr lang="en-GB" dirty="0"/>
              <a:t>Then we grab screenshots.</a:t>
            </a:r>
          </a:p>
          <a:p>
            <a:r>
              <a:rPr lang="en-GB" dirty="0"/>
              <a:t>{ What? You don’t download the CSV or SVGs I sweated over? }</a:t>
            </a:r>
          </a:p>
          <a:p>
            <a:r>
              <a:rPr lang="en-GB" dirty="0"/>
              <a:t>No.</a:t>
            </a:r>
          </a:p>
          <a:p>
            <a:endParaRPr lang="en-GB" dirty="0"/>
          </a:p>
          <a:p>
            <a:r>
              <a:rPr lang="en-GB" dirty="0"/>
              <a:t>We paste screenshots into PowerPoint.</a:t>
            </a:r>
          </a:p>
          <a:p>
            <a:r>
              <a:rPr lang="en-GB" dirty="0"/>
              <a:t>{ PowerPoint? Not Excel or anything practical for further analysis? }</a:t>
            </a:r>
          </a:p>
          <a:p>
            <a:endParaRPr lang="en-GB" dirty="0"/>
          </a:p>
          <a:p>
            <a:r>
              <a:rPr lang="en-GB" dirty="0"/>
              <a:t>No. We like PowerPoint. Our staff understand it.</a:t>
            </a:r>
          </a:p>
          <a:p>
            <a:r>
              <a:rPr lang="en-GB" dirty="0"/>
              <a:t>And it means we can edit the information easily.</a:t>
            </a:r>
          </a:p>
          <a:p>
            <a:endParaRPr lang="en-GB" dirty="0"/>
          </a:p>
          <a:p>
            <a:r>
              <a:rPr lang="en-GB" dirty="0"/>
              <a:t>Then we export a PDF.</a:t>
            </a:r>
          </a:p>
          <a:p>
            <a:r>
              <a:rPr lang="en-GB" dirty="0"/>
              <a:t>{ Whatever. But isn’t the quality really bad? }</a:t>
            </a:r>
          </a:p>
          <a:p>
            <a:r>
              <a:rPr lang="en-GB" dirty="0"/>
              <a:t>Yes it’s terrible. The screenshots go all blocky. We often have to go back, zoom the page, then stitch screens together.</a:t>
            </a:r>
          </a:p>
          <a:p>
            <a:endParaRPr lang="en-GB" dirty="0"/>
          </a:p>
          <a:p>
            <a:r>
              <a:rPr lang="en-GB" dirty="0"/>
              <a:t>Then we email the files.</a:t>
            </a:r>
          </a:p>
          <a:p>
            <a:r>
              <a:rPr lang="en-GB" dirty="0"/>
              <a:t>{ OK. Aren’t those files fairly big? }</a:t>
            </a:r>
          </a:p>
          <a:p>
            <a:r>
              <a:rPr lang="en-GB" dirty="0"/>
              <a:t>Yes. They are. They’re several megabytes in size. That causes problems for some clients.</a:t>
            </a:r>
          </a:p>
          <a:p>
            <a:endParaRPr lang="en-GB" dirty="0"/>
          </a:p>
          <a:p>
            <a:r>
              <a:rPr lang="en-GB" dirty="0"/>
              <a:t>So the question was:</a:t>
            </a:r>
          </a:p>
          <a:p>
            <a:r>
              <a:rPr lang="en-GB" dirty="0"/>
              <a:t>could I make this process easier?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there are two main ways of creating a PDF from a browser-based application</a:t>
            </a:r>
          </a:p>
          <a:p>
            <a:endParaRPr lang="en-GB" dirty="0"/>
          </a:p>
          <a:p>
            <a:r>
              <a:rPr lang="en-GB" dirty="0"/>
              <a:t>The first is what most developers use … because you don’t need to really do anything.</a:t>
            </a:r>
          </a:p>
          <a:p>
            <a:r>
              <a:rPr lang="en-GB" dirty="0"/>
              <a:t>You just get a browser to print to a PDF which effectively converts HTML to Postscript.</a:t>
            </a:r>
          </a:p>
          <a:p>
            <a:r>
              <a:rPr lang="en-GB" dirty="0"/>
              <a:t>It works, but control is limited.</a:t>
            </a:r>
          </a:p>
          <a:p>
            <a:r>
              <a:rPr lang="en-GB" dirty="0"/>
              <a:t>There are some CSS printing properties but…</a:t>
            </a:r>
          </a:p>
          <a:p>
            <a:r>
              <a:rPr lang="en-GB" dirty="0"/>
              <a:t>you couldn't, for example, make some pages portrait and some landscape.</a:t>
            </a:r>
          </a:p>
          <a:p>
            <a:r>
              <a:rPr lang="en-GB" dirty="0"/>
              <a:t>And you’re often relying on the user to tweak the settings. And they never get it right.</a:t>
            </a:r>
          </a:p>
          <a:p>
            <a:endParaRPr lang="en-GB" dirty="0"/>
          </a:p>
          <a:p>
            <a:r>
              <a:rPr lang="en-GB" dirty="0"/>
              <a:t>The second option is to output a PDF directly by drawing onto the paper canvas.</a:t>
            </a:r>
          </a:p>
          <a:p>
            <a:r>
              <a:rPr lang="en-GB" dirty="0"/>
              <a:t>The masochists amongst you could write raw Postscript code but it’s easier to use a library.</a:t>
            </a:r>
          </a:p>
          <a:p>
            <a:r>
              <a:rPr lang="en-GB" dirty="0"/>
              <a:t>This has more flexibly because you're positioning text and lines on paper. </a:t>
            </a:r>
          </a:p>
          <a:p>
            <a:r>
              <a:rPr lang="en-GB" dirty="0"/>
              <a:t>But it’s difficult do to anything complex.</a:t>
            </a:r>
          </a:p>
          <a:p>
            <a:r>
              <a:rPr lang="en-GB" dirty="0"/>
              <a:t>I tried several libraries to convert tables and SVGs but it was a lot of work and results were variable.</a:t>
            </a:r>
          </a:p>
          <a:p>
            <a:endParaRPr lang="en-GB" dirty="0"/>
          </a:p>
          <a:p>
            <a:r>
              <a:rPr lang="en-GB" dirty="0"/>
              <a:t>Little choice between these two extremes.</a:t>
            </a:r>
          </a:p>
          <a:p>
            <a:r>
              <a:rPr lang="en-GB" dirty="0"/>
              <a:t>And neither is ideal for web applications</a:t>
            </a:r>
          </a:p>
          <a:p>
            <a:endParaRPr lang="en-GB" dirty="0"/>
          </a:p>
          <a:p>
            <a:r>
              <a:rPr lang="en-GB" dirty="0"/>
              <a:t>I started to question my life choices and the futility of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071205B4-B389-46BF-BD24-DD72E79F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352" y="1511181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/>
              <a:t> of 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74" r:id="rId4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.sv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939895"/>
            <a:ext cx="7948315" cy="415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D77-02C2-429D-BD6D-7391EC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eureka moment…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0C062-B98B-49AE-8303-32BBF28D3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0B56-4D8A-4262-9F4C-A85C226AD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10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8F01AC3-173A-485E-B596-455003A8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81" y="1717367"/>
            <a:ext cx="3224476" cy="3224476"/>
          </a:xfrm>
          <a:prstGeom prst="rect">
            <a:avLst/>
          </a:prstGeom>
          <a:effectLst>
            <a:outerShdw blurRad="203200" dir="16200000" sx="107000" sy="107000" rotWithShape="0">
              <a:schemeClr val="bg1">
                <a:alpha val="40000"/>
              </a:schemeClr>
            </a:outerShdw>
            <a:reflection stA="19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AEB-CD0E-4864-A7F7-A973BB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has HTML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B12C-0CEA-4AC0-9415-E9D8CD7C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FEAF-007A-484F-A75E-2C3FE5ED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11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8D3-9D69-4B6B-A019-9BBF9278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5876" y="1540737"/>
            <a:ext cx="5367057" cy="5067656"/>
          </a:xfrm>
        </p:spPr>
        <p:txBody>
          <a:bodyPr/>
          <a:lstStyle/>
          <a:p>
            <a:r>
              <a:rPr lang="en-GB" dirty="0"/>
              <a:t>all OSes have a browser</a:t>
            </a:r>
          </a:p>
          <a:p>
            <a:r>
              <a:rPr lang="en-GB" dirty="0"/>
              <a:t>responsive layout</a:t>
            </a:r>
          </a:p>
          <a:p>
            <a:r>
              <a:rPr lang="en-GB" dirty="0"/>
              <a:t>small file size</a:t>
            </a:r>
          </a:p>
          <a:p>
            <a:r>
              <a:rPr lang="en-GB" dirty="0"/>
              <a:t>text copy/paste</a:t>
            </a:r>
          </a:p>
          <a:p>
            <a:r>
              <a:rPr lang="en-GB" dirty="0"/>
              <a:t>accessibility</a:t>
            </a:r>
          </a:p>
          <a:p>
            <a:r>
              <a:rPr lang="en-GB" dirty="0"/>
              <a:t>open standard</a:t>
            </a:r>
          </a:p>
        </p:txBody>
      </p:sp>
    </p:spTree>
    <p:extLst>
      <p:ext uri="{BB962C8B-B14F-4D97-AF65-F5344CB8AC3E}">
        <p14:creationId xmlns:p14="http://schemas.microsoft.com/office/powerpoint/2010/main" val="203514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PDF benefits to HTML?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12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67" y="1529697"/>
            <a:ext cx="6668261" cy="5067656"/>
          </a:xfrm>
        </p:spPr>
        <p:txBody>
          <a:bodyPr>
            <a:normAutofit/>
          </a:bodyPr>
          <a:lstStyle/>
          <a:p>
            <a:r>
              <a:rPr lang="en-GB" dirty="0"/>
              <a:t>preview before saving</a:t>
            </a:r>
          </a:p>
          <a:p>
            <a:r>
              <a:rPr lang="en-GB" dirty="0"/>
              <a:t>easy distribution</a:t>
            </a:r>
          </a:p>
          <a:p>
            <a:r>
              <a:rPr lang="en-GB" dirty="0"/>
              <a:t>work offline</a:t>
            </a:r>
          </a:p>
          <a:p>
            <a:r>
              <a:rPr lang="en-GB" dirty="0"/>
              <a:t>prints well</a:t>
            </a:r>
          </a:p>
          <a:p>
            <a:r>
              <a:rPr lang="en-GB" dirty="0"/>
              <a:t>read-only(-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35803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8F6-D8E0-4A22-8885-0C54DCD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A1AA-8941-4435-A582-BECA721C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2C83-14AF-4696-8904-8318E844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13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57F9-DA9B-4A6D-AC0B-345310564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preview page and download itself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looks like a paged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printer-friendly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external assets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JavaScript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6273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67-3D94-4F81-AAA2-4E170B8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640E-D91F-4E1F-BEDC-023D4977D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B2C2-3CBA-40C8-953C-A33ABB3D2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14</a:t>
            </a:fld>
            <a:r>
              <a:rPr lang="en-GB"/>
              <a:t> of 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077-185B-4008-91FC-99AA98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evil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27CF-8D50-476F-B6D4-8982AA8BB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B4C7-68AB-4062-9747-73C984041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15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9195-6B19-41F8-A461-04188AE0D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5" y="1316052"/>
            <a:ext cx="4700187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D22-9698-4C09-80A2-7F8D4DD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preview fix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6D63-EF90-4DCC-AE69-9D2540DBD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F0B3-56D5-4B13-8134-E3B0925CE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16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84739-63F4-4051-AB3F-40668B95FA47}"/>
              </a:ext>
            </a:extLst>
          </p:cNvPr>
          <p:cNvSpPr/>
          <p:nvPr/>
        </p:nvSpPr>
        <p:spPr>
          <a:xfrm>
            <a:off x="633562" y="1452612"/>
            <a:ext cx="7948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#exportview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{</a:t>
            </a:r>
          </a:p>
          <a:p>
            <a:r>
              <a:rPr lang="en-GB" i="1" dirty="0">
                <a:solidFill>
                  <a:srgbClr val="66D9EF"/>
                </a:solidFill>
                <a:latin typeface="Meslo LG M" panose="020B0609030804020204" pitchFamily="49" charset="0"/>
              </a:rPr>
              <a:t>	display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: </a:t>
            </a:r>
            <a:r>
              <a:rPr lang="en-GB" dirty="0">
                <a:solidFill>
                  <a:srgbClr val="66D9EF"/>
                </a:solidFill>
                <a:latin typeface="Meslo LG M" panose="020B0609030804020204" pitchFamily="49" charset="0"/>
              </a:rPr>
              <a:t>none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main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damn you Gmail!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id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"exportview"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"font-size:2em;text-align:center;color:#f00;background-color:#ff0;"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&gt;THIS DOCUMENT IS NOT DISPLAYING CORRECTLY.&lt;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br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/&gt;PLEASE DOWNLOAD THE FILE THEN OPEN IT IN A WEB BROWSER.&lt;/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slide 1 --&gt;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317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D5B-FCFC-404C-8F67-A5D694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new preview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EB19-8E42-42CB-994E-833A0D648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A2BA-6D81-4A84-8278-027488B30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17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6F0F-348A-4032-9015-1EB01497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8" y="1316052"/>
            <a:ext cx="7201762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562171" cy="1216156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latin typeface="Kunstler Script" panose="030304020206070D0D06" pitchFamily="66" charset="0"/>
              </a:rPr>
              <a:t>Fin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939895"/>
            <a:ext cx="7948315" cy="415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9186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PDF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application can create a PDF</a:t>
            </a:r>
          </a:p>
          <a:p>
            <a:r>
              <a:rPr lang="en-GB" dirty="0"/>
              <a:t>preview before saving</a:t>
            </a:r>
          </a:p>
          <a:p>
            <a:r>
              <a:rPr lang="en-GB" dirty="0"/>
              <a:t>read-only</a:t>
            </a:r>
          </a:p>
          <a:p>
            <a:r>
              <a:rPr lang="en-GB" dirty="0"/>
              <a:t>distribution is easy</a:t>
            </a:r>
          </a:p>
          <a:p>
            <a:r>
              <a:rPr lang="en-GB" dirty="0"/>
              <a:t>free reader software for all OSes</a:t>
            </a:r>
          </a:p>
          <a:p>
            <a:r>
              <a:rPr lang="en-GB" dirty="0"/>
              <a:t>works offline</a:t>
            </a:r>
          </a:p>
          <a:p>
            <a:r>
              <a:rPr lang="en-GB" dirty="0"/>
              <a:t>prints perfectly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7976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86D5D7-3908-429F-8746-60961E0E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2717" y="2018426"/>
            <a:ext cx="3646295" cy="36462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A121F-EB72-4A25-87B0-0ADCEF71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170" y="2695307"/>
            <a:ext cx="2552524" cy="2552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6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CB65FCD-59E5-41AC-A8E8-495C4CD6D95A}"/>
              </a:ext>
            </a:extLst>
          </p:cNvPr>
          <p:cNvSpPr/>
          <p:nvPr/>
        </p:nvSpPr>
        <p:spPr>
          <a:xfrm rot="8100000">
            <a:off x="6832078" y="3209724"/>
            <a:ext cx="720000" cy="720000"/>
          </a:xfrm>
          <a:prstGeom prst="arc">
            <a:avLst/>
          </a:prstGeom>
          <a:ln w="508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 p14:bounceEnd="20000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621-101D-4AA1-81BA-361D563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reason…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93-C896-45C8-B68E-BD32B20CF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933-C542-45C3-9540-5A808EC6C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7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DDA7-FB55-447C-B782-BE0A80DCF5A1}"/>
              </a:ext>
            </a:extLst>
          </p:cNvPr>
          <p:cNvSpPr txBox="1"/>
          <p:nvPr/>
        </p:nvSpPr>
        <p:spPr>
          <a:xfrm>
            <a:off x="863600" y="1625599"/>
            <a:ext cx="7718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spc="-1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KNOW NOTHING ABOUT MARKETING</a:t>
            </a:r>
          </a:p>
        </p:txBody>
      </p:sp>
    </p:spTree>
    <p:extLst>
      <p:ext uri="{BB962C8B-B14F-4D97-AF65-F5344CB8AC3E}">
        <p14:creationId xmlns:p14="http://schemas.microsoft.com/office/powerpoint/2010/main" val="33524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D8F-E737-4FB6-97C6-12A3F03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process was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BAD-3625-4CDA-8EE4-4C7E5818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BC33-6874-4509-9FBD-5D294A03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8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19B-A52A-4429-AAF6-38308CBA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824" y="2432107"/>
            <a:ext cx="6116109" cy="38670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Access their web reports.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Take a screenshot.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Paste into PowerPoint.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Edit.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Save as PDF.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Email to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6CC2-BB3C-4AD7-B1FF-B5B72EC2DB8D}"/>
              </a:ext>
            </a:extLst>
          </p:cNvPr>
          <p:cNvSpPr txBox="1"/>
          <p:nvPr/>
        </p:nvSpPr>
        <p:spPr>
          <a:xfrm>
            <a:off x="633562" y="1427633"/>
            <a:ext cx="79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every client…</a:t>
            </a:r>
          </a:p>
        </p:txBody>
      </p:sp>
    </p:spTree>
    <p:extLst>
      <p:ext uri="{BB962C8B-B14F-4D97-AF65-F5344CB8AC3E}">
        <p14:creationId xmlns:p14="http://schemas.microsoft.com/office/powerpoint/2010/main" val="10456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DCB-2DBE-4322-AB22-CCACBC6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PDF from a web app…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E89-3483-47E9-A3D1-CF27B94F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BD38-EB86-43A9-B5F6-A6E6494F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9</a:t>
            </a:fld>
            <a:r>
              <a:rPr lang="en-GB"/>
              <a:t> of 99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1683-AA23-4F34-A9EB-B1D8808B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01" y="2306741"/>
            <a:ext cx="3118042" cy="277738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1</a:t>
            </a:r>
          </a:p>
          <a:p>
            <a:pPr marL="0" indent="0">
              <a:buNone/>
            </a:pPr>
            <a:r>
              <a:rPr lang="en-GB" dirty="0"/>
              <a:t>print to PDF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very limited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6628D-00AC-4263-B8F8-A435E9C7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501" y="2288225"/>
            <a:ext cx="3118042" cy="27958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2</a:t>
            </a:r>
          </a:p>
          <a:p>
            <a:pPr marL="0" indent="0">
              <a:buNone/>
            </a:pPr>
            <a:r>
              <a:rPr lang="en-GB" dirty="0"/>
              <a:t>PDF creation</a:t>
            </a:r>
          </a:p>
          <a:p>
            <a:r>
              <a:rPr lang="en-GB" dirty="0"/>
              <a:t>flexible</a:t>
            </a:r>
          </a:p>
          <a:p>
            <a:r>
              <a:rPr lang="en-GB" dirty="0"/>
              <a:t>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3640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2066</Words>
  <Application>Microsoft Office PowerPoint</Application>
  <PresentationFormat>Custom</PresentationFormat>
  <Paragraphs>377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Kunstler Script</vt:lpstr>
      <vt:lpstr>Meslo LG M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What has PDF ever done for us?</vt:lpstr>
      <vt:lpstr>Back story</vt:lpstr>
      <vt:lpstr>Emailed reports</vt:lpstr>
      <vt:lpstr>The reason…</vt:lpstr>
      <vt:lpstr>What process was used?</vt:lpstr>
      <vt:lpstr>Create a PDF from a web app…</vt:lpstr>
      <vt:lpstr>The eureka moment…</vt:lpstr>
      <vt:lpstr>What has HTML ever done for us?</vt:lpstr>
      <vt:lpstr>Bring PDF benefits to HTML?</vt:lpstr>
      <vt:lpstr>Objectives</vt:lpstr>
      <vt:lpstr>Let’s get coding!</vt:lpstr>
      <vt:lpstr>Gmail evil</vt:lpstr>
      <vt:lpstr>Gmail preview fix</vt:lpstr>
      <vt:lpstr>Gmail new preview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53</cp:revision>
  <dcterms:created xsi:type="dcterms:W3CDTF">2018-07-27T12:12:17Z</dcterms:created>
  <dcterms:modified xsi:type="dcterms:W3CDTF">2018-08-01T15:20:44Z</dcterms:modified>
</cp:coreProperties>
</file>