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0" r:id="rId2"/>
    <p:sldId id="261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215438" cy="737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9" autoAdjust="0"/>
    <p:restoredTop sz="51566" autoAdjust="0"/>
  </p:normalViewPr>
  <p:slideViewPr>
    <p:cSldViewPr snapToGrid="0">
      <p:cViewPr varScale="1">
        <p:scale>
          <a:sx n="57" d="100"/>
          <a:sy n="57" d="100"/>
        </p:scale>
        <p:origin x="2904" y="78"/>
      </p:cViewPr>
      <p:guideLst>
        <p:guide orient="horz" pos="2322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B86B-C2AE-46D2-B88A-1F2A05A31980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1C3C-184F-4EBE-BA9D-900C6940E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Hello!</a:t>
            </a:r>
          </a:p>
          <a:p>
            <a:endParaRPr lang="en-GB" dirty="0"/>
          </a:p>
          <a:p>
            <a:r>
              <a:rPr lang="en-GB" dirty="0"/>
              <a:t>My name's Craig Buckler</a:t>
            </a:r>
          </a:p>
          <a:p>
            <a:r>
              <a:rPr lang="en-GB" dirty="0"/>
              <a:t>And I'm a freelance full-stack web developer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you won't see any self-promotion or subliminal advertising in this presentation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1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I got though that and experienced a rare moment of clarity.</a:t>
            </a:r>
          </a:p>
          <a:p>
            <a:endParaRPr lang="en-GB" dirty="0"/>
          </a:p>
          <a:p>
            <a:r>
              <a:rPr lang="en-GB" dirty="0"/>
              <a:t>Why was I trying to convert one document format to another?</a:t>
            </a:r>
          </a:p>
          <a:p>
            <a:endParaRPr lang="en-GB" dirty="0"/>
          </a:p>
          <a:p>
            <a:r>
              <a:rPr lang="en-GB" dirty="0"/>
              <a:t>Am I using PDF because that’s what’s expected?</a:t>
            </a:r>
          </a:p>
          <a:p>
            <a:r>
              <a:rPr lang="en-GB" dirty="0"/>
              <a:t>Is it really the best solution?</a:t>
            </a:r>
          </a:p>
          <a:p>
            <a:endParaRPr lang="en-GB" dirty="0"/>
          </a:p>
          <a:p>
            <a:r>
              <a:rPr lang="en-GB" dirty="0"/>
              <a:t>These reports are HTML.</a:t>
            </a:r>
          </a:p>
          <a:p>
            <a:r>
              <a:rPr lang="en-GB" dirty="0"/>
              <a:t>Can’t I send people an HTML document instead?</a:t>
            </a:r>
          </a:p>
          <a:p>
            <a:endParaRPr lang="en-GB" dirty="0"/>
          </a:p>
          <a:p>
            <a:r>
              <a:rPr lang="en-GB" dirty="0"/>
              <a:t>That would be a lot easier to develop.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8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it would also benefit users.</a:t>
            </a:r>
          </a:p>
          <a:p>
            <a:endParaRPr lang="en-GB" dirty="0"/>
          </a:p>
          <a:p>
            <a:r>
              <a:rPr lang="en-GB" dirty="0"/>
              <a:t>All Operating Systems have a browser so there’s nothing to install</a:t>
            </a:r>
          </a:p>
          <a:p>
            <a:r>
              <a:rPr lang="en-GB" dirty="0"/>
              <a:t>That’s not always the case with PDF readers</a:t>
            </a:r>
          </a:p>
          <a:p>
            <a:endParaRPr lang="en-GB" dirty="0"/>
          </a:p>
          <a:p>
            <a:r>
              <a:rPr lang="en-GB" dirty="0"/>
              <a:t>HTML documents can be responsive.</a:t>
            </a:r>
          </a:p>
          <a:p>
            <a:r>
              <a:rPr lang="en-GB" dirty="0"/>
              <a:t>They can work on any device whether it’s a smartphone, a PC or TV</a:t>
            </a:r>
          </a:p>
          <a:p>
            <a:r>
              <a:rPr lang="en-GB" dirty="0"/>
              <a:t>PDFs are a fixed paper size: you end up zooming and panning on mobiles</a:t>
            </a:r>
          </a:p>
          <a:p>
            <a:endParaRPr lang="en-GB" dirty="0"/>
          </a:p>
          <a:p>
            <a:r>
              <a:rPr lang="en-GB" dirty="0"/>
              <a:t>HTML file sizes should be much smaller.</a:t>
            </a:r>
          </a:p>
          <a:p>
            <a:r>
              <a:rPr lang="en-GB" dirty="0"/>
              <a:t>There’s no need to rasterize fonts and images</a:t>
            </a:r>
          </a:p>
          <a:p>
            <a:endParaRPr lang="en-GB" dirty="0"/>
          </a:p>
          <a:p>
            <a:r>
              <a:rPr lang="en-GB" dirty="0"/>
              <a:t>Copy and paste normally works on HTML documents</a:t>
            </a:r>
          </a:p>
          <a:p>
            <a:r>
              <a:rPr lang="en-GB" dirty="0"/>
              <a:t>That’s not always the case for PDFs or the readers people use</a:t>
            </a:r>
          </a:p>
          <a:p>
            <a:endParaRPr lang="en-GB" dirty="0"/>
          </a:p>
          <a:p>
            <a:r>
              <a:rPr lang="en-GB" dirty="0"/>
              <a:t>It's accessible</a:t>
            </a:r>
          </a:p>
          <a:p>
            <a:r>
              <a:rPr lang="en-GB" dirty="0"/>
              <a:t>HTML content can be read by screen readers</a:t>
            </a:r>
          </a:p>
          <a:p>
            <a:endParaRPr lang="en-GB" dirty="0"/>
          </a:p>
          <a:p>
            <a:r>
              <a:rPr lang="en-GB" dirty="0"/>
              <a:t>And we can create HTML for free.</a:t>
            </a:r>
          </a:p>
          <a:p>
            <a:r>
              <a:rPr lang="en-GB" dirty="0"/>
              <a:t>PDF is also an open standard but the software often isn’t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I’d only win this argument is if I could bring the benefits of PDF to HTML.</a:t>
            </a:r>
          </a:p>
          <a:p>
            <a:endParaRPr lang="en-GB" dirty="0"/>
          </a:p>
          <a:p>
            <a:r>
              <a:rPr lang="en-GB" dirty="0"/>
              <a:t>It couldn’t be more difficult to create or send to others</a:t>
            </a:r>
          </a:p>
          <a:p>
            <a:endParaRPr lang="en-GB" dirty="0"/>
          </a:p>
          <a:p>
            <a:r>
              <a:rPr lang="en-GB" dirty="0"/>
              <a:t>But it was this last point which caused most concern:</a:t>
            </a:r>
          </a:p>
          <a:p>
            <a:r>
              <a:rPr lang="en-GB" dirty="0"/>
              <a:t>Don’t users expect PDFs?</a:t>
            </a:r>
          </a:p>
          <a:p>
            <a:endParaRPr lang="en-GB" dirty="0"/>
          </a:p>
          <a:p>
            <a:r>
              <a:rPr lang="en-GB" dirty="0"/>
              <a:t>Let's face it: most users don’t know or care what you’re sending them.</a:t>
            </a:r>
          </a:p>
          <a:p>
            <a:r>
              <a:rPr lang="en-GB" dirty="0"/>
              <a:t>But I had to prove HTML wouldn’t cause problems.</a:t>
            </a:r>
          </a:p>
          <a:p>
            <a:endParaRPr lang="en-GB" dirty="0"/>
          </a:p>
          <a:p>
            <a:r>
              <a:rPr lang="en-GB" dirty="0"/>
              <a:t>Now there are some options from distant history.</a:t>
            </a:r>
          </a:p>
          <a:p>
            <a:endParaRPr lang="en-GB" dirty="0"/>
          </a:p>
          <a:p>
            <a:r>
              <a:rPr lang="en-GB" dirty="0"/>
              <a:t>Does anyone remember MHTML?</a:t>
            </a:r>
          </a:p>
          <a:p>
            <a:endParaRPr lang="en-GB" dirty="0"/>
          </a:p>
          <a:p>
            <a:r>
              <a:rPr lang="en-GB" dirty="0"/>
              <a:t>You’re all too young. Ask your grandparents about 56K modems and surfing the web in the 1990s.</a:t>
            </a:r>
          </a:p>
          <a:p>
            <a:r>
              <a:rPr lang="en-GB" dirty="0"/>
              <a:t>Back then, it’d take almost 30 seconds to download a web page.</a:t>
            </a:r>
          </a:p>
          <a:p>
            <a:r>
              <a:rPr lang="en-GB" dirty="0"/>
              <a:t>So you’d download lots and save them as MHTML files for offline reading.</a:t>
            </a:r>
          </a:p>
          <a:p>
            <a:r>
              <a:rPr lang="en-GB" dirty="0"/>
              <a:t>That freed the telephone line and meant you could eat that week rather than paying BT.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MHTML is: MIME Encapsulation of Aggregate HTML Documents.</a:t>
            </a:r>
          </a:p>
          <a:p>
            <a:endParaRPr lang="en-GB" dirty="0"/>
          </a:p>
          <a:p>
            <a:r>
              <a:rPr lang="en-GB" dirty="0"/>
              <a:t>It’s effectively HTML email format.</a:t>
            </a:r>
          </a:p>
          <a:p>
            <a:r>
              <a:rPr lang="en-GB" dirty="0"/>
              <a:t>That’s horrible and the format is only native in IE so it wasn’t an option. Thankfully.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6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my plan:</a:t>
            </a:r>
          </a:p>
          <a:p>
            <a:endParaRPr lang="en-GB" dirty="0"/>
          </a:p>
          <a:p>
            <a:r>
              <a:rPr lang="en-GB" dirty="0"/>
              <a:t>I’d create a web report preview which allowed some simple editing</a:t>
            </a:r>
          </a:p>
          <a:p>
            <a:r>
              <a:rPr lang="en-GB" dirty="0"/>
              <a:t>You could then download a static representation of that page as a single HTML file</a:t>
            </a:r>
          </a:p>
          <a:p>
            <a:r>
              <a:rPr lang="en-GB" dirty="0"/>
              <a:t>That would all happen client side.</a:t>
            </a:r>
          </a:p>
          <a:p>
            <a:endParaRPr lang="en-GB" dirty="0"/>
          </a:p>
          <a:p>
            <a:r>
              <a:rPr lang="en-GB" dirty="0"/>
              <a:t>It would look like a document.</a:t>
            </a:r>
          </a:p>
          <a:p>
            <a:r>
              <a:rPr lang="en-GB" dirty="0"/>
              <a:t>With PDF-like pages or slides so users weren’t confused.</a:t>
            </a:r>
          </a:p>
          <a:p>
            <a:endParaRPr lang="en-GB" dirty="0"/>
          </a:p>
          <a:p>
            <a:r>
              <a:rPr lang="en-GB" dirty="0"/>
              <a:t>It would have to print well.</a:t>
            </a:r>
          </a:p>
          <a:p>
            <a:r>
              <a:rPr lang="en-GB" dirty="0"/>
              <a:t>It’d never be better than PDF but would have to be OK.</a:t>
            </a:r>
          </a:p>
          <a:p>
            <a:endParaRPr lang="en-GB" dirty="0"/>
          </a:p>
          <a:p>
            <a:r>
              <a:rPr lang="en-GB" dirty="0"/>
              <a:t>The exported HTML file had to be viewable offline</a:t>
            </a:r>
          </a:p>
          <a:p>
            <a:r>
              <a:rPr lang="en-GB" dirty="0"/>
              <a:t>I couldn’t use external assets such as fonts</a:t>
            </a:r>
          </a:p>
          <a:p>
            <a:r>
              <a:rPr lang="en-GB" dirty="0"/>
              <a:t>All CSS and images would need to be embedded into the document</a:t>
            </a:r>
          </a:p>
          <a:p>
            <a:endParaRPr lang="en-GB" dirty="0"/>
          </a:p>
          <a:p>
            <a:r>
              <a:rPr lang="en-GB" dirty="0"/>
              <a:t>Finally, it couldn’t contain JavaScript.</a:t>
            </a:r>
          </a:p>
          <a:p>
            <a:r>
              <a:rPr lang="en-GB" dirty="0"/>
              <a:t>Some systems would flag a security alert so it wasn’t worth the hassle.</a:t>
            </a:r>
          </a:p>
          <a:p>
            <a:endParaRPr lang="en-GB" dirty="0"/>
          </a:p>
          <a:p>
            <a:r>
              <a:rPr lang="en-GB" dirty="0"/>
              <a:t>Did anyone hear a React developer screaming? </a:t>
            </a:r>
          </a:p>
          <a:p>
            <a:r>
              <a:rPr lang="en-GB" dirty="0"/>
              <a:t>So it doesn’t matter what client side JavaScript you need to create content.</a:t>
            </a:r>
          </a:p>
          <a:p>
            <a:r>
              <a:rPr lang="en-GB" dirty="0"/>
              <a:t>Ultimately, all client-side libraries put HTML on the page.</a:t>
            </a:r>
          </a:p>
          <a:p>
            <a:endParaRPr lang="en-GB" dirty="0"/>
          </a:p>
          <a:p>
            <a:r>
              <a:rPr lang="en-GB" dirty="0"/>
              <a:t>So we can extract that HTML.</a:t>
            </a:r>
          </a:p>
          <a:p>
            <a:r>
              <a:rPr lang="en-GB" dirty="0"/>
              <a:t>without needing the JavaScript which created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1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to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7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our static HTML file can now be sent by email or whatever.</a:t>
            </a:r>
          </a:p>
          <a:p>
            <a:endParaRPr lang="en-GB" dirty="0"/>
          </a:p>
          <a:p>
            <a:r>
              <a:rPr lang="en-GB" dirty="0"/>
              <a:t>But there is a minor hitch.</a:t>
            </a:r>
          </a:p>
          <a:p>
            <a:r>
              <a:rPr lang="en-GB" dirty="0"/>
              <a:t>What do you think Gmail users see when they click an attachment icon in an email and see a preview?</a:t>
            </a:r>
          </a:p>
          <a:p>
            <a:r>
              <a:rPr lang="en-GB" dirty="0"/>
              <a:t>I’ll give you a clue: Gmail opens the file in a new tab so there’s no interface.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Yep, Google thinks it’s best to treat the document as an HTML email.</a:t>
            </a:r>
          </a:p>
          <a:p>
            <a:r>
              <a:rPr lang="en-GB" dirty="0"/>
              <a:t>It strips all the styles and images.</a:t>
            </a:r>
          </a:p>
          <a:p>
            <a:endParaRPr lang="en-GB" dirty="0"/>
          </a:p>
          <a:p>
            <a:r>
              <a:rPr lang="en-GB" dirty="0"/>
              <a:t>Actually, it looks OK if you use semantic tags.</a:t>
            </a:r>
          </a:p>
          <a:p>
            <a:r>
              <a:rPr lang="en-GB" dirty="0"/>
              <a:t>You can still read the information.</a:t>
            </a:r>
          </a:p>
          <a:p>
            <a:r>
              <a:rPr lang="en-GB" dirty="0"/>
              <a:t>But some users could think this is the final document.</a:t>
            </a:r>
          </a:p>
          <a:p>
            <a:endParaRPr lang="en-GB" dirty="0"/>
          </a:p>
          <a:p>
            <a:r>
              <a:rPr lang="en-GB" dirty="0"/>
              <a:t>Now you could fix it using tables and inline styles.</a:t>
            </a:r>
          </a:p>
          <a:p>
            <a:r>
              <a:rPr lang="en-GB" dirty="0"/>
              <a:t>But life’s too short for that sort of nonsense.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8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fixed it by adding a styled paragraph at the top of the page.</a:t>
            </a:r>
          </a:p>
          <a:p>
            <a:endParaRPr lang="en-GB" dirty="0"/>
          </a:p>
          <a:p>
            <a:r>
              <a:rPr lang="en-GB" dirty="0"/>
              <a:t>That gave the reader further instructions.</a:t>
            </a:r>
          </a:p>
          <a:p>
            <a:endParaRPr lang="en-GB" dirty="0"/>
          </a:p>
          <a:p>
            <a:r>
              <a:rPr lang="en-GB" dirty="0"/>
              <a:t>But the paragraph was removed with display: none if the CSS was parsed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0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result isn’t perfect</a:t>
            </a:r>
          </a:p>
          <a:p>
            <a:endParaRPr lang="en-GB" dirty="0"/>
          </a:p>
          <a:p>
            <a:r>
              <a:rPr lang="en-GB" dirty="0"/>
              <a:t>But it helps users</a:t>
            </a:r>
          </a:p>
          <a:p>
            <a:endParaRPr lang="en-GB" dirty="0"/>
          </a:p>
          <a:p>
            <a:r>
              <a:rPr lang="en-GB" dirty="0"/>
              <a:t>Which is more than Google does!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57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it. We have a web report we can create, preview, and edit before downloading a static HTML document.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sent to anyone, and has the benefits of both HTML and PDF.</a:t>
            </a: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CSS properties I used aren’t great in IE but the document is still readable and prints perfectly.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read-only but neither are PDFs if it comes to 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HTML is minified so it’s difficult to edit.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you’re worried, I’d suggest generating a hash in the content or the filename so you can prove it’s been tampered with.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expectations was the biggest unknown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similar HTML documents have been sent to hundreds of people over the past year.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different email systems and browsers but I don’t know of anyone who had a technical problem.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they love it. Some are actually asking for monthly reports before the end of the month.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clearly bonkers, but that’s users for you.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example code is on GitHub.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 free to use it as you like.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please hire me if you’d like someone else to do it for you!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yeah, let’s abolish PDF reports from web systems!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8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wouldn’t be so vulgar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talk about Portable Document Format.</a:t>
            </a:r>
          </a:p>
          <a:p>
            <a:endParaRPr lang="en-GB" dirty="0"/>
          </a:p>
          <a:p>
            <a:r>
              <a:rPr lang="en-GB" dirty="0"/>
              <a:t>Yeah - fresh tech!</a:t>
            </a:r>
          </a:p>
          <a:p>
            <a:endParaRPr lang="en-GB" dirty="0"/>
          </a:p>
          <a:p>
            <a:r>
              <a:rPr lang="en-GB" dirty="0"/>
              <a:t>It’s only been around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I’ll keep you excited by mentioning Blockchain and serverless every few minutes.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Is anyone not familiar with PDFs?</a:t>
            </a:r>
          </a:p>
          <a:p>
            <a:endParaRPr lang="en-GB" dirty="0"/>
          </a:p>
          <a:p>
            <a:r>
              <a:rPr lang="en-GB" dirty="0"/>
              <a:t>They’re essentially printing instructions sent to a file rather than sent to a printer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8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makes very practical.</a:t>
            </a:r>
          </a:p>
          <a:p>
            <a:endParaRPr lang="en-GB" dirty="0"/>
          </a:p>
          <a:p>
            <a:r>
              <a:rPr lang="en-GB" dirty="0"/>
              <a:t>If an application can print, it can export a PDF</a:t>
            </a:r>
          </a:p>
          <a:p>
            <a:endParaRPr lang="en-GB" dirty="0"/>
          </a:p>
          <a:p>
            <a:r>
              <a:rPr lang="en-GB" dirty="0"/>
              <a:t>You can print preview to see what it’ll look like</a:t>
            </a:r>
          </a:p>
          <a:p>
            <a:endParaRPr lang="en-GB" dirty="0"/>
          </a:p>
          <a:p>
            <a:r>
              <a:rPr lang="en-GB" dirty="0"/>
              <a:t>The file is effectively read-only (or near enough)</a:t>
            </a:r>
          </a:p>
          <a:p>
            <a:endParaRPr lang="en-GB" dirty="0"/>
          </a:p>
          <a:p>
            <a:r>
              <a:rPr lang="en-GB" dirty="0"/>
              <a:t>So it can be sent to others without any security implications</a:t>
            </a:r>
          </a:p>
          <a:p>
            <a:endParaRPr lang="en-GB" dirty="0"/>
          </a:p>
          <a:p>
            <a:r>
              <a:rPr lang="en-GB" dirty="0"/>
              <a:t>Those people can open it with a PDF reader.</a:t>
            </a:r>
          </a:p>
          <a:p>
            <a:r>
              <a:rPr lang="en-GB" dirty="0"/>
              <a:t>So you don’t need the software which created it.</a:t>
            </a:r>
          </a:p>
          <a:p>
            <a:endParaRPr lang="en-GB" dirty="0"/>
          </a:p>
          <a:p>
            <a:r>
              <a:rPr lang="en-GB" dirty="0"/>
              <a:t>You can usually read a PDF offline</a:t>
            </a:r>
          </a:p>
          <a:p>
            <a:endParaRPr lang="en-GB" dirty="0"/>
          </a:p>
          <a:p>
            <a:r>
              <a:rPr lang="en-GB" dirty="0"/>
              <a:t>and print them as well as the original application could</a:t>
            </a:r>
          </a:p>
          <a:p>
            <a:endParaRPr lang="en-GB" dirty="0"/>
          </a:p>
          <a:p>
            <a:r>
              <a:rPr lang="en-GB" dirty="0"/>
              <a:t>And finally, PDFs are the will of the people.</a:t>
            </a:r>
          </a:p>
          <a:p>
            <a:r>
              <a:rPr lang="en-GB" dirty="0"/>
              <a:t>It’s what they want.</a:t>
            </a:r>
          </a:p>
          <a:p>
            <a:r>
              <a:rPr lang="en-GB" dirty="0"/>
              <a:t>I should just get over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9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 little back story to this presentation</a:t>
            </a:r>
          </a:p>
          <a:p>
            <a:endParaRPr lang="en-GB" dirty="0"/>
          </a:p>
          <a:p>
            <a:r>
              <a:rPr lang="en-GB" dirty="0"/>
              <a:t>I’ve been building a web application for one of my clients</a:t>
            </a:r>
          </a:p>
          <a:p>
            <a:endParaRPr lang="en-GB" dirty="0"/>
          </a:p>
          <a:p>
            <a:r>
              <a:rPr lang="en-GB" dirty="0"/>
              <a:t>It's nothing revolutionary</a:t>
            </a:r>
          </a:p>
          <a:p>
            <a:endParaRPr lang="en-GB" dirty="0"/>
          </a:p>
          <a:p>
            <a:r>
              <a:rPr lang="en-GB" dirty="0"/>
              <a:t>They add data and their customers can interact with it</a:t>
            </a:r>
          </a:p>
          <a:p>
            <a:endParaRPr lang="en-GB" dirty="0"/>
          </a:p>
          <a:p>
            <a:r>
              <a:rPr lang="en-GB" dirty="0"/>
              <a:t>Those customers can run reports and get all sorts of amazing business insights with a few clicks</a:t>
            </a:r>
          </a:p>
          <a:p>
            <a:endParaRPr lang="en-GB" dirty="0"/>
          </a:p>
          <a:p>
            <a:r>
              <a:rPr lang="en-GB" dirty="0"/>
              <a:t>I was </a:t>
            </a:r>
            <a:r>
              <a:rPr lang="en-GB" dirty="0" err="1"/>
              <a:t>smuggly</a:t>
            </a:r>
            <a:r>
              <a:rPr lang="en-GB" dirty="0"/>
              <a:t> satisfied with this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6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wrong I was</a:t>
            </a:r>
          </a:p>
          <a:p>
            <a:endParaRPr lang="en-GB" dirty="0"/>
          </a:p>
          <a:p>
            <a:r>
              <a:rPr lang="en-GB" dirty="0"/>
              <a:t>My client contacted me last year.</a:t>
            </a:r>
          </a:p>
          <a:p>
            <a:r>
              <a:rPr lang="en-GB" dirty="0"/>
              <a:t>They were spending several days every month creating PDF reports which they emailed to customers.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Why?</a:t>
            </a:r>
          </a:p>
          <a:p>
            <a:endParaRPr lang="en-GB" dirty="0"/>
          </a:p>
          <a:p>
            <a:r>
              <a:rPr lang="en-GB" dirty="0"/>
              <a:t>Why do that?</a:t>
            </a:r>
          </a:p>
          <a:p>
            <a:endParaRPr lang="en-GB" dirty="0"/>
          </a:p>
          <a:p>
            <a:r>
              <a:rPr lang="en-GB" dirty="0"/>
              <a:t>Those customers can access all the information any time they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reason was simple: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don’t understand marketing.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I’m not a typical user. And nor are any of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We’re all curious about technology. And data. And serverless. And blockchain.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if we want to find something out, we go looking for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ask others. We search the web. We go to conferences.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Other people are not like 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like to be told what’s good for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don’t want the effort of doing their own research.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They’ve got important jobs and are far </a:t>
            </a:r>
            <a:r>
              <a:rPr lang="en-GB"/>
              <a:t>too busy.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report gave them a summary of information which they could read at their convenience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it reminded them they were getting a useful service even if they didn’t log in every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 had to accept this monthly report worked quite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 knew 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my next question: how are you producing these PDFs?</a:t>
            </a:r>
          </a:p>
          <a:p>
            <a:endParaRPr lang="en-GB" dirty="0"/>
          </a:p>
          <a:p>
            <a:r>
              <a:rPr lang="en-GB" dirty="0"/>
              <a:t>Well, Craig, we access various reports for each customer in the web application.</a:t>
            </a:r>
          </a:p>
          <a:p>
            <a:endParaRPr lang="en-GB" dirty="0"/>
          </a:p>
          <a:p>
            <a:r>
              <a:rPr lang="en-GB" dirty="0"/>
              <a:t>And then we grab screenshots!</a:t>
            </a:r>
          </a:p>
          <a:p>
            <a:r>
              <a:rPr lang="en-GB" dirty="0"/>
              <a:t>{ What? You don’t download the CSV or SVGs I sweated over? }</a:t>
            </a:r>
          </a:p>
          <a:p>
            <a:r>
              <a:rPr lang="en-GB" dirty="0"/>
              <a:t>No.</a:t>
            </a:r>
          </a:p>
          <a:p>
            <a:endParaRPr lang="en-GB" dirty="0"/>
          </a:p>
          <a:p>
            <a:r>
              <a:rPr lang="en-GB" dirty="0"/>
              <a:t>We paste screenshots into PowerPoint.</a:t>
            </a:r>
          </a:p>
          <a:p>
            <a:r>
              <a:rPr lang="en-GB" dirty="0"/>
              <a:t>{ PowerPoint? Not Excel or anything practical for analysis? }</a:t>
            </a:r>
          </a:p>
          <a:p>
            <a:endParaRPr lang="en-GB" dirty="0"/>
          </a:p>
          <a:p>
            <a:r>
              <a:rPr lang="en-GB" dirty="0"/>
              <a:t>No. We like PowerPoint. Our staff understand it.</a:t>
            </a:r>
          </a:p>
          <a:p>
            <a:r>
              <a:rPr lang="en-GB" dirty="0"/>
              <a:t>And it means we can add useful text.</a:t>
            </a:r>
          </a:p>
          <a:p>
            <a:endParaRPr lang="en-GB" dirty="0"/>
          </a:p>
          <a:p>
            <a:r>
              <a:rPr lang="en-GB" dirty="0"/>
              <a:t>Then we export a PDF.</a:t>
            </a:r>
          </a:p>
          <a:p>
            <a:r>
              <a:rPr lang="en-GB" dirty="0"/>
              <a:t>{ Whatever. But isn’t the quality really bad? }</a:t>
            </a:r>
          </a:p>
          <a:p>
            <a:r>
              <a:rPr lang="en-GB" dirty="0"/>
              <a:t>Yes it’s terrible. The screenshots go all blocky. We often have to zoom the web page and stitch screens together.</a:t>
            </a:r>
          </a:p>
          <a:p>
            <a:endParaRPr lang="en-GB" dirty="0"/>
          </a:p>
          <a:p>
            <a:r>
              <a:rPr lang="en-GB" dirty="0"/>
              <a:t>Then we email the files.</a:t>
            </a:r>
          </a:p>
          <a:p>
            <a:r>
              <a:rPr lang="en-GB" dirty="0"/>
              <a:t>{ OK. Aren’t those files fairly big? }</a:t>
            </a:r>
          </a:p>
          <a:p>
            <a:r>
              <a:rPr lang="en-GB" dirty="0"/>
              <a:t>Yes. They are. They’re several megabytes in size. That causes problems for some clients.</a:t>
            </a:r>
          </a:p>
          <a:p>
            <a:endParaRPr lang="en-GB" dirty="0"/>
          </a:p>
          <a:p>
            <a:r>
              <a:rPr lang="en-GB" dirty="0"/>
              <a:t>But rightly or wrongly, this is the process which worked for them.</a:t>
            </a:r>
          </a:p>
          <a:p>
            <a:endParaRPr lang="en-GB" dirty="0"/>
          </a:p>
          <a:p>
            <a:r>
              <a:rPr lang="en-GB" dirty="0"/>
              <a:t>But I had to make it easier?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there are two main ways of creating a PDF from a browser-based application</a:t>
            </a:r>
          </a:p>
          <a:p>
            <a:endParaRPr lang="en-GB" dirty="0"/>
          </a:p>
          <a:p>
            <a:r>
              <a:rPr lang="en-GB" dirty="0"/>
              <a:t>The first is what most developers use … because you don’t need to really do anything.</a:t>
            </a:r>
          </a:p>
          <a:p>
            <a:r>
              <a:rPr lang="en-GB" dirty="0"/>
              <a:t>You just get a browser to print to a PDF.</a:t>
            </a:r>
          </a:p>
          <a:p>
            <a:r>
              <a:rPr lang="en-GB" dirty="0"/>
              <a:t>There are some CSS printing properties…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…but control is limited.</a:t>
            </a:r>
          </a:p>
          <a:p>
            <a:r>
              <a:rPr lang="en-GB" dirty="0"/>
              <a:t>You can’t make some pages portrait and some landscape, for example.</a:t>
            </a:r>
          </a:p>
          <a:p>
            <a:r>
              <a:rPr lang="en-GB" dirty="0"/>
              <a:t>And it often depends on users to tweak settings. Which they never get right.</a:t>
            </a:r>
          </a:p>
          <a:p>
            <a:endParaRPr lang="en-GB" dirty="0"/>
          </a:p>
          <a:p>
            <a:r>
              <a:rPr lang="en-GB" dirty="0"/>
              <a:t>The second option is to output a PDF by drawing onto the paper canvas.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has more flexibly because you're positioning text and lines on paper. </a:t>
            </a:r>
          </a:p>
          <a:p>
            <a:r>
              <a:rPr lang="en-GB" dirty="0"/>
              <a:t>I’m sure you could all write raw PDF code but most developers will grab a library.</a:t>
            </a:r>
          </a:p>
          <a:p>
            <a:r>
              <a:rPr lang="en-GB" dirty="0"/>
              <a:t>But it’s still hard work.</a:t>
            </a:r>
          </a:p>
          <a:p>
            <a:r>
              <a:rPr lang="en-GB" dirty="0"/>
              <a:t>I tried several libraries and results weren’t always great.</a:t>
            </a:r>
          </a:p>
          <a:p>
            <a:endParaRPr lang="en-GB" dirty="0"/>
          </a:p>
          <a:p>
            <a:r>
              <a:rPr lang="en-GB" dirty="0"/>
              <a:t>Little choice between these two extremes.</a:t>
            </a:r>
          </a:p>
          <a:p>
            <a:r>
              <a:rPr lang="en-GB" dirty="0"/>
              <a:t>And neither is ideal for web applications</a:t>
            </a:r>
          </a:p>
          <a:p>
            <a:endParaRPr lang="en-GB" dirty="0"/>
          </a:p>
          <a:p>
            <a:r>
              <a:rPr lang="en-GB" dirty="0"/>
              <a:t>So I started to question my life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794831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5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071205B4-B389-46BF-BD24-DD72E79F9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352" y="1511181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1625-5A6D-4A7E-ABC7-EBBA2325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EEEE-F712-4320-9A14-80D28F6CB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D174D-7241-4A17-89CA-8978E3794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9692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3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46000">
              <a:schemeClr val="tx2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486967"/>
            <a:ext cx="7948315" cy="515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</p:spTree>
    <p:extLst>
      <p:ext uri="{BB962C8B-B14F-4D97-AF65-F5344CB8AC3E}">
        <p14:creationId xmlns:p14="http://schemas.microsoft.com/office/powerpoint/2010/main" val="4527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5" r:id="rId3"/>
    <p:sldLayoutId id="2147483674" r:id="rId4"/>
  </p:sldLayoutIdLst>
  <p:hf hdr="0" dt="0"/>
  <p:txStyles>
    <p:titleStyle>
      <a:lvl1pPr algn="l" defTabSz="921532" rtl="0" eaLnBrk="1" latinLnBrk="0" hangingPunct="1">
        <a:lnSpc>
          <a:spcPct val="90000"/>
        </a:lnSpc>
        <a:spcBef>
          <a:spcPct val="0"/>
        </a:spcBef>
        <a:buNone/>
        <a:defRPr sz="4434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383" indent="-230383" algn="l" defTabSz="921532" rtl="0" eaLnBrk="1" latinLnBrk="0" hangingPunct="1">
        <a:lnSpc>
          <a:spcPct val="90000"/>
        </a:lnSpc>
        <a:spcBef>
          <a:spcPts val="1008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91149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51915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12682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4pPr>
      <a:lvl5pPr marL="2073448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5pPr>
      <a:lvl6pPr marL="2534214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994980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455746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916512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60766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21532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82298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43065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03831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64597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25363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86129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2.sv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Is PDF your best option?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A254-E6E0-420D-AEDA-0A116B91A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CE8D-26D0-4C96-BCFA-B5A3BF0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676400"/>
            <a:ext cx="7948315" cy="4758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Craig Buckler</a:t>
            </a:r>
          </a:p>
          <a:p>
            <a:pPr marL="0" indent="0" algn="ctr"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craigbuckler.com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github.com/craigbuckler/html5-export</a:t>
            </a:r>
          </a:p>
        </p:txBody>
      </p:sp>
    </p:spTree>
    <p:extLst>
      <p:ext uri="{BB962C8B-B14F-4D97-AF65-F5344CB8AC3E}">
        <p14:creationId xmlns:p14="http://schemas.microsoft.com/office/powerpoint/2010/main" val="152655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AD77-02C2-429D-BD6D-7391EC46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eureka moment…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0C062-B98B-49AE-8303-32BBF28D3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0B56-4D8A-4262-9F4C-A85C226AD7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28F01AC3-173A-485E-B596-455003A8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481" y="1717367"/>
            <a:ext cx="3224476" cy="3224476"/>
          </a:xfrm>
          <a:prstGeom prst="rect">
            <a:avLst/>
          </a:prstGeom>
          <a:effectLst>
            <a:outerShdw blurRad="203200" dir="16200000" sx="107000" sy="107000" rotWithShape="0">
              <a:schemeClr val="bg1">
                <a:alpha val="40000"/>
              </a:schemeClr>
            </a:outerShdw>
            <a:reflection stA="19000" endPos="4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8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8AEB-CD0E-4864-A7F7-A973BBE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has HTML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EB12C-0CEA-4AC0-9415-E9D8CD7C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8FEAF-007A-484F-A75E-2C3FE5ED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8D3-9D69-4B6B-A019-9BBF9278B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5876" y="1540737"/>
            <a:ext cx="5367057" cy="5067656"/>
          </a:xfrm>
        </p:spPr>
        <p:txBody>
          <a:bodyPr/>
          <a:lstStyle/>
          <a:p>
            <a:r>
              <a:rPr lang="en-GB" dirty="0"/>
              <a:t>all OSes have a browser</a:t>
            </a:r>
          </a:p>
          <a:p>
            <a:r>
              <a:rPr lang="en-GB" dirty="0"/>
              <a:t>responsive layout</a:t>
            </a:r>
          </a:p>
          <a:p>
            <a:r>
              <a:rPr lang="en-GB" dirty="0"/>
              <a:t>small file size</a:t>
            </a:r>
          </a:p>
          <a:p>
            <a:r>
              <a:rPr lang="en-GB" dirty="0"/>
              <a:t>text copy/paste</a:t>
            </a:r>
          </a:p>
          <a:p>
            <a:r>
              <a:rPr lang="en-GB" dirty="0"/>
              <a:t>accessibility</a:t>
            </a:r>
          </a:p>
          <a:p>
            <a:r>
              <a:rPr lang="en-GB" dirty="0"/>
              <a:t>open standard</a:t>
            </a:r>
          </a:p>
        </p:txBody>
      </p:sp>
    </p:spTree>
    <p:extLst>
      <p:ext uri="{BB962C8B-B14F-4D97-AF65-F5344CB8AC3E}">
        <p14:creationId xmlns:p14="http://schemas.microsoft.com/office/powerpoint/2010/main" val="203514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PDF benefits to HTML?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467" y="1529697"/>
            <a:ext cx="6668261" cy="5067656"/>
          </a:xfrm>
        </p:spPr>
        <p:txBody>
          <a:bodyPr>
            <a:normAutofit/>
          </a:bodyPr>
          <a:lstStyle/>
          <a:p>
            <a:r>
              <a:rPr lang="en-GB" dirty="0"/>
              <a:t>preview before saving</a:t>
            </a:r>
          </a:p>
          <a:p>
            <a:r>
              <a:rPr lang="en-GB" dirty="0"/>
              <a:t>easy distribution</a:t>
            </a:r>
          </a:p>
          <a:p>
            <a:r>
              <a:rPr lang="en-GB" dirty="0"/>
              <a:t>work offline</a:t>
            </a:r>
          </a:p>
          <a:p>
            <a:r>
              <a:rPr lang="en-GB" dirty="0"/>
              <a:t>prints well</a:t>
            </a:r>
          </a:p>
          <a:p>
            <a:r>
              <a:rPr lang="en-GB" dirty="0"/>
              <a:t>read-only(-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3580350454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A8F6-D8E0-4A22-8885-0C54DCD9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2A1AA-8941-4435-A582-BECA721C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2C83-14AF-4696-8904-8318E844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157F9-DA9B-4A6D-AC0B-345310564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preview page and download itself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looks like a paged document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printer-friendly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external assets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JavaScript in the output</a:t>
            </a:r>
          </a:p>
        </p:txBody>
      </p:sp>
    </p:spTree>
    <p:extLst>
      <p:ext uri="{BB962C8B-B14F-4D97-AF65-F5344CB8AC3E}">
        <p14:creationId xmlns:p14="http://schemas.microsoft.com/office/powerpoint/2010/main" val="1627394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267-3D94-4F81-AAA2-4E170B88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coding!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640E-D91F-4E1F-BEDC-023D4977D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B2C2-3CBA-40C8-953C-A33ABB3D2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5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0077-185B-4008-91FC-99AA98AE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evil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E27CF-8D50-476F-B6D4-8982AA8BB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B4C7-68AB-4062-9747-73C984041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39195-6B19-41F8-A461-04188AE0D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25" y="1316052"/>
            <a:ext cx="4700187" cy="53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D22-9698-4C09-80A2-7F8D4DD9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preview fix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66D63-EF90-4DCC-AE69-9D2540DBD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F0B3-56D5-4B13-8134-E3B0925CEF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84739-63F4-4051-AB3F-40668B95FA47}"/>
              </a:ext>
            </a:extLst>
          </p:cNvPr>
          <p:cNvSpPr/>
          <p:nvPr/>
        </p:nvSpPr>
        <p:spPr>
          <a:xfrm>
            <a:off x="633562" y="1452612"/>
            <a:ext cx="7948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#exportview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{</a:t>
            </a:r>
          </a:p>
          <a:p>
            <a:r>
              <a:rPr lang="en-GB" i="1" dirty="0">
                <a:solidFill>
                  <a:srgbClr val="66D9EF"/>
                </a:solidFill>
                <a:latin typeface="Meslo LG M" panose="020B0609030804020204" pitchFamily="49" charset="0"/>
              </a:rPr>
              <a:t>	display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: </a:t>
            </a:r>
            <a:r>
              <a:rPr lang="en-GB" dirty="0">
                <a:solidFill>
                  <a:srgbClr val="66D9EF"/>
                </a:solidFill>
                <a:latin typeface="Meslo LG M" panose="020B0609030804020204" pitchFamily="49" charset="0"/>
              </a:rPr>
              <a:t>none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}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main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damn you Gmail!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id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"exportview"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"font-size:2em;text-align:center;color:#f00;background-color:#ff0;"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&gt;THIS DOCUMENT IS NOT DISPLAYING CORRECTLY.&lt;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br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/&gt;PLEASE DOWNLOAD THE FILE THEN OPEN IT IN A WEB BROWSER.&lt;/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slide 1 --&gt;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31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D5B-FCFC-404C-8F67-A5D694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new preview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EEB19-8E42-42CB-994E-833A0D6482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A2BA-6D81-4A84-8278-027488B30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96F0F-348A-4032-9015-1EB01497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8" y="1316052"/>
            <a:ext cx="7201762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562171" cy="1216156"/>
          </a:xfrm>
        </p:spPr>
        <p:txBody>
          <a:bodyPr>
            <a:noAutofit/>
          </a:bodyPr>
          <a:lstStyle/>
          <a:p>
            <a:pPr algn="ctr"/>
            <a:r>
              <a:rPr lang="en-GB" sz="8000" b="1" dirty="0">
                <a:latin typeface="Kunstler Script" panose="030304020206070D0D06" pitchFamily="66" charset="0"/>
              </a:rPr>
              <a:t>Fin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F82DB8-96A0-4D49-B712-3C33BF98B002}"/>
              </a:ext>
            </a:extLst>
          </p:cNvPr>
          <p:cNvSpPr txBox="1">
            <a:spLocks/>
          </p:cNvSpPr>
          <p:nvPr/>
        </p:nvSpPr>
        <p:spPr>
          <a:xfrm>
            <a:off x="633561" y="1837586"/>
            <a:ext cx="7948315" cy="475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383" indent="-230383" algn="l" defTabSz="921532" rtl="0" eaLnBrk="1" latinLnBrk="0" hangingPunct="1">
              <a:lnSpc>
                <a:spcPct val="90000"/>
              </a:lnSpc>
              <a:spcBef>
                <a:spcPts val="1008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91149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51915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12682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73448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34214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4980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5746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6512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Craig Buckler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craigbuckler.com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</a:t>
            </a:r>
            <a:r>
              <a:rPr lang="en-GB" sz="3000" dirty="0" err="1">
                <a:solidFill>
                  <a:schemeClr val="accent4"/>
                </a:solidFill>
              </a:rPr>
              <a:t>craigbuckler</a:t>
            </a:r>
            <a:r>
              <a:rPr lang="en-GB" sz="3000" dirty="0">
                <a:solidFill>
                  <a:schemeClr val="accent4"/>
                </a:solidFill>
              </a:rPr>
              <a:t>/html5-export</a:t>
            </a:r>
          </a:p>
        </p:txBody>
      </p:sp>
    </p:spTree>
    <p:extLst>
      <p:ext uri="{BB962C8B-B14F-4D97-AF65-F5344CB8AC3E}">
        <p14:creationId xmlns:p14="http://schemas.microsoft.com/office/powerpoint/2010/main" val="191860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F506F-0612-4C18-AFB7-B4B25EC63047}"/>
              </a:ext>
            </a:extLst>
          </p:cNvPr>
          <p:cNvSpPr txBox="1"/>
          <p:nvPr/>
        </p:nvSpPr>
        <p:spPr>
          <a:xfrm>
            <a:off x="1" y="1221068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9F8D-24E4-4B61-BB1F-47FF79F9CE34}"/>
              </a:ext>
            </a:extLst>
          </p:cNvPr>
          <p:cNvSpPr txBox="1"/>
          <p:nvPr/>
        </p:nvSpPr>
        <p:spPr>
          <a:xfrm>
            <a:off x="1" y="1221067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</p:spTree>
    <p:extLst>
      <p:ext uri="{BB962C8B-B14F-4D97-AF65-F5344CB8AC3E}">
        <p14:creationId xmlns:p14="http://schemas.microsoft.com/office/powerpoint/2010/main" val="3030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4188FE-344C-48E2-AB0F-9D9A656E7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064" y="676520"/>
            <a:ext cx="5964964" cy="5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PDF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any application can create a PDF</a:t>
            </a:r>
          </a:p>
          <a:p>
            <a:r>
              <a:rPr lang="en-GB" dirty="0"/>
              <a:t>preview before saving</a:t>
            </a:r>
          </a:p>
          <a:p>
            <a:r>
              <a:rPr lang="en-GB" dirty="0"/>
              <a:t>read-only</a:t>
            </a:r>
          </a:p>
          <a:p>
            <a:r>
              <a:rPr lang="en-GB" dirty="0"/>
              <a:t>distribution is easy</a:t>
            </a:r>
          </a:p>
          <a:p>
            <a:r>
              <a:rPr lang="en-GB" dirty="0"/>
              <a:t>free reader software for all OSes</a:t>
            </a:r>
          </a:p>
          <a:p>
            <a:r>
              <a:rPr lang="en-GB" dirty="0"/>
              <a:t>works offline</a:t>
            </a:r>
          </a:p>
          <a:p>
            <a:r>
              <a:rPr lang="en-GB" dirty="0"/>
              <a:t>prints perfectly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797636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FF5-F4C0-4FB2-A09A-7CECEAF7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89EC-FDE9-49DD-B753-0A2327FB3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C820-3FAB-4E59-93E3-8573BA637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2E301-664D-43EB-8217-3BF5B925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7" y="1316052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7CE8F-04B2-4E47-9E2C-624E591C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1" y="2239593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A31B3-36A7-41CC-8605-2689338C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24" y="3686175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57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486D5D7-3908-429F-8746-60961E0E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2717" y="2018426"/>
            <a:ext cx="3646295" cy="36462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8A121F-EB72-4A25-87B0-0ADCEF713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170" y="2695307"/>
            <a:ext cx="2552524" cy="2552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D8626-1B96-4EED-9C3D-C8545FD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Emailed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90B21-E3D6-43CA-A728-B0F4C6B13F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1179-13EA-41BB-AC56-A2F3250E6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9D5C-F099-4F68-B738-E561C512C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1419046"/>
            <a:ext cx="3190654" cy="255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A6634-D19A-4974-ACD2-997CAE541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" y="1589742"/>
            <a:ext cx="3190653" cy="2552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8702A-302C-42EC-A117-E0B05FB8A9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" y="1755034"/>
            <a:ext cx="3190653" cy="255252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60ADA4-AEC0-4759-8C65-50DFA5DB1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3197" y="3031295"/>
            <a:ext cx="1829044" cy="1829044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CB65FCD-59E5-41AC-A8E8-495C4CD6D95A}"/>
              </a:ext>
            </a:extLst>
          </p:cNvPr>
          <p:cNvSpPr/>
          <p:nvPr/>
        </p:nvSpPr>
        <p:spPr>
          <a:xfrm rot="8100000">
            <a:off x="6832078" y="3209724"/>
            <a:ext cx="720000" cy="720000"/>
          </a:xfrm>
          <a:prstGeom prst="arc">
            <a:avLst/>
          </a:prstGeom>
          <a:ln w="508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0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 p14:bounceEnd="20000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9621-101D-4AA1-81BA-361D563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reason…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FD993-C896-45C8-B68E-BD32B20CF7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C933-C542-45C3-9540-5A808EC6C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2DDA7-FB55-447C-B782-BE0A80DCF5A1}"/>
              </a:ext>
            </a:extLst>
          </p:cNvPr>
          <p:cNvSpPr txBox="1"/>
          <p:nvPr/>
        </p:nvSpPr>
        <p:spPr>
          <a:xfrm>
            <a:off x="863600" y="1625599"/>
            <a:ext cx="7718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spc="-1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KNOW NOTHING ABOUT MARKETING</a:t>
            </a:r>
          </a:p>
        </p:txBody>
      </p:sp>
    </p:spTree>
    <p:extLst>
      <p:ext uri="{BB962C8B-B14F-4D97-AF65-F5344CB8AC3E}">
        <p14:creationId xmlns:p14="http://schemas.microsoft.com/office/powerpoint/2010/main" val="33524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DD8F-E737-4FB6-97C6-12A3F03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process was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EBAD-3625-4CDA-8EE4-4C7E5818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BC33-6874-4509-9FBD-5D294A03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B019B-A52A-4429-AAF6-38308CBAB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4824" y="2432107"/>
            <a:ext cx="6116109" cy="386709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Access their web reports.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Take a screenshot.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Paste into PowerPoint.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Edit.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Save as PDF.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Email to client.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56CC2-BB3C-4AD7-B1FF-B5B72EC2DB8D}"/>
              </a:ext>
            </a:extLst>
          </p:cNvPr>
          <p:cNvSpPr txBox="1"/>
          <p:nvPr/>
        </p:nvSpPr>
        <p:spPr>
          <a:xfrm>
            <a:off x="633562" y="1427633"/>
            <a:ext cx="794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For every client…</a:t>
            </a:r>
          </a:p>
        </p:txBody>
      </p:sp>
    </p:spTree>
    <p:extLst>
      <p:ext uri="{BB962C8B-B14F-4D97-AF65-F5344CB8AC3E}">
        <p14:creationId xmlns:p14="http://schemas.microsoft.com/office/powerpoint/2010/main" val="10456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DDCB-2DBE-4322-AB22-CCACBC6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PDF from a web app…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AE89-3483-47E9-A3D1-CF27B94F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BD38-EB86-43A9-B5F6-A6E6494FA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1683-AA23-4F34-A9EB-B1D8808B8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01" y="2306741"/>
            <a:ext cx="3118042" cy="277738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1</a:t>
            </a:r>
          </a:p>
          <a:p>
            <a:pPr marL="0" indent="0">
              <a:buNone/>
            </a:pPr>
            <a:r>
              <a:rPr lang="en-GB" dirty="0"/>
              <a:t>print to PDF</a:t>
            </a:r>
          </a:p>
          <a:p>
            <a:r>
              <a:rPr lang="en-GB" dirty="0"/>
              <a:t>easy</a:t>
            </a:r>
          </a:p>
          <a:p>
            <a:r>
              <a:rPr lang="en-GB" dirty="0"/>
              <a:t>very limited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6628D-00AC-4263-B8F8-A435E9C7F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501" y="2288225"/>
            <a:ext cx="3118042" cy="279589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2</a:t>
            </a:r>
          </a:p>
          <a:p>
            <a:pPr marL="0" indent="0">
              <a:buNone/>
            </a:pPr>
            <a:r>
              <a:rPr lang="en-GB" dirty="0"/>
              <a:t>PDF creation</a:t>
            </a:r>
          </a:p>
          <a:p>
            <a:r>
              <a:rPr lang="en-GB" dirty="0"/>
              <a:t>flexible</a:t>
            </a:r>
          </a:p>
          <a:p>
            <a:r>
              <a:rPr lang="en-GB" dirty="0"/>
              <a:t>very difficult</a:t>
            </a:r>
          </a:p>
        </p:txBody>
      </p:sp>
    </p:spTree>
    <p:extLst>
      <p:ext uri="{BB962C8B-B14F-4D97-AF65-F5344CB8AC3E}">
        <p14:creationId xmlns:p14="http://schemas.microsoft.com/office/powerpoint/2010/main" val="23640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theme/theme1.xml><?xml version="1.0" encoding="utf-8"?>
<a:theme xmlns:a="http://schemas.openxmlformats.org/drawingml/2006/main" name="Craig's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1980</Words>
  <Application>Microsoft Office PowerPoint</Application>
  <PresentationFormat>Custom</PresentationFormat>
  <Paragraphs>382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Kunstler Script</vt:lpstr>
      <vt:lpstr>Meslo LG M</vt:lpstr>
      <vt:lpstr>Segoe UI</vt:lpstr>
      <vt:lpstr>Segoe UI Black</vt:lpstr>
      <vt:lpstr>Segoe UI Semibold</vt:lpstr>
      <vt:lpstr>Wingdings</vt:lpstr>
      <vt:lpstr>Craig's Theme</vt:lpstr>
      <vt:lpstr>Is PDF your best option?</vt:lpstr>
      <vt:lpstr>PowerPoint Presentation</vt:lpstr>
      <vt:lpstr>PowerPoint Presentation</vt:lpstr>
      <vt:lpstr>What has PDF ever done for us?</vt:lpstr>
      <vt:lpstr>Back story</vt:lpstr>
      <vt:lpstr>Emailed reports</vt:lpstr>
      <vt:lpstr>The reason…</vt:lpstr>
      <vt:lpstr>What process was used?</vt:lpstr>
      <vt:lpstr>Create a PDF from a web app…</vt:lpstr>
      <vt:lpstr>The eureka moment…</vt:lpstr>
      <vt:lpstr>What has HTML ever done for us?</vt:lpstr>
      <vt:lpstr>Bring PDF benefits to HTML?</vt:lpstr>
      <vt:lpstr>Objectives</vt:lpstr>
      <vt:lpstr>Let’s get coding!</vt:lpstr>
      <vt:lpstr>Gmail evil</vt:lpstr>
      <vt:lpstr>Gmail preview fix</vt:lpstr>
      <vt:lpstr>Gmail new preview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Buckler</dc:creator>
  <cp:lastModifiedBy>Craig Buckler</cp:lastModifiedBy>
  <cp:revision>66</cp:revision>
  <dcterms:created xsi:type="dcterms:W3CDTF">2018-07-27T12:12:17Z</dcterms:created>
  <dcterms:modified xsi:type="dcterms:W3CDTF">2018-08-08T13:22:41Z</dcterms:modified>
</cp:coreProperties>
</file>