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0" r:id="rId2"/>
    <p:sldId id="261" r:id="rId3"/>
    <p:sldId id="262" r:id="rId4"/>
    <p:sldId id="265" r:id="rId5"/>
    <p:sldId id="263" r:id="rId6"/>
    <p:sldId id="264" r:id="rId7"/>
    <p:sldId id="266" r:id="rId8"/>
    <p:sldId id="267" r:id="rId9"/>
    <p:sldId id="268" r:id="rId10"/>
    <p:sldId id="269" r:id="rId11"/>
    <p:sldId id="270" r:id="rId12"/>
    <p:sldId id="271" r:id="rId13"/>
    <p:sldId id="272" r:id="rId14"/>
  </p:sldIdLst>
  <p:sldSz cx="9215438" cy="7372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2" userDrawn="1">
          <p15:clr>
            <a:srgbClr val="A4A3A4"/>
          </p15:clr>
        </p15:guide>
        <p15:guide id="2" pos="29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9" autoAdjust="0"/>
    <p:restoredTop sz="51566" autoAdjust="0"/>
  </p:normalViewPr>
  <p:slideViewPr>
    <p:cSldViewPr snapToGrid="0">
      <p:cViewPr varScale="1">
        <p:scale>
          <a:sx n="57" d="100"/>
          <a:sy n="57" d="100"/>
        </p:scale>
        <p:origin x="2904" y="78"/>
      </p:cViewPr>
      <p:guideLst>
        <p:guide orient="horz" pos="2322"/>
        <p:guide pos="2902"/>
      </p:guideLst>
    </p:cSldViewPr>
  </p:slideViewPr>
  <p:outlineViewPr>
    <p:cViewPr>
      <p:scale>
        <a:sx n="33" d="100"/>
        <a:sy n="33" d="100"/>
      </p:scale>
      <p:origin x="0" y="0"/>
    </p:cViewPr>
  </p:outlineViewPr>
  <p:notesTextViewPr>
    <p:cViewPr>
      <p:scale>
        <a:sx n="1" d="1"/>
        <a:sy n="1" d="1"/>
      </p:scale>
      <p:origin x="0" y="-1182"/>
    </p:cViewPr>
  </p:notesTextViewPr>
  <p:sorterViewPr>
    <p:cViewPr>
      <p:scale>
        <a:sx n="100" d="100"/>
        <a:sy n="100" d="100"/>
      </p:scale>
      <p:origin x="0" y="0"/>
    </p:cViewPr>
  </p:sorterViewPr>
  <p:notesViewPr>
    <p:cSldViewPr snapToGrid="0">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B86B-C2AE-46D2-B88A-1F2A05A31980}" type="datetimeFigureOut">
              <a:rPr lang="en-GB" smtClean="0"/>
              <a:t>29/07/2018</a:t>
            </a:fld>
            <a:endParaRPr lang="en-GB"/>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D1C3C-184F-4EBE-BA9D-900C6940E360}" type="slidenum">
              <a:rPr lang="en-GB" smtClean="0"/>
              <a:t>‹#›</a:t>
            </a:fld>
            <a:endParaRPr lang="en-GB"/>
          </a:p>
        </p:txBody>
      </p:sp>
    </p:spTree>
    <p:extLst>
      <p:ext uri="{BB962C8B-B14F-4D97-AF65-F5344CB8AC3E}">
        <p14:creationId xmlns:p14="http://schemas.microsoft.com/office/powerpoint/2010/main" val="325521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a:t>
            </a:r>
          </a:p>
          <a:p>
            <a:endParaRPr lang="en-GB" dirty="0"/>
          </a:p>
          <a:p>
            <a:r>
              <a:rPr lang="en-GB" dirty="0"/>
              <a:t>My name's Craig Buckler</a:t>
            </a:r>
          </a:p>
          <a:p>
            <a:r>
              <a:rPr lang="en-GB" dirty="0"/>
              <a:t>And I'm a freelance full-stack web developer</a:t>
            </a:r>
          </a:p>
        </p:txBody>
      </p:sp>
      <p:sp>
        <p:nvSpPr>
          <p:cNvPr id="4" name="Slide Number Placeholder 3"/>
          <p:cNvSpPr>
            <a:spLocks noGrp="1"/>
          </p:cNvSpPr>
          <p:nvPr>
            <p:ph type="sldNum" sz="quarter" idx="10"/>
          </p:nvPr>
        </p:nvSpPr>
        <p:spPr/>
        <p:txBody>
          <a:bodyPr/>
          <a:lstStyle/>
          <a:p>
            <a:fld id="{7DAD1C3C-184F-4EBE-BA9D-900C6940E360}" type="slidenum">
              <a:rPr lang="en-GB" smtClean="0"/>
              <a:t>1</a:t>
            </a:fld>
            <a:endParaRPr lang="en-GB"/>
          </a:p>
        </p:txBody>
      </p:sp>
    </p:spTree>
    <p:extLst>
      <p:ext uri="{BB962C8B-B14F-4D97-AF65-F5344CB8AC3E}">
        <p14:creationId xmlns:p14="http://schemas.microsoft.com/office/powerpoint/2010/main" val="365341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 got though that darkness and experienced a rare moment of clarity.</a:t>
            </a:r>
          </a:p>
          <a:p>
            <a:endParaRPr lang="en-GB" dirty="0"/>
          </a:p>
          <a:p>
            <a:r>
              <a:rPr lang="en-GB" dirty="0"/>
              <a:t>Why am I even trying to convert one document format to another?</a:t>
            </a:r>
          </a:p>
          <a:p>
            <a:endParaRPr lang="en-GB" dirty="0"/>
          </a:p>
          <a:p>
            <a:r>
              <a:rPr lang="en-GB" dirty="0"/>
              <a:t>Am I using PDF because that’s what’s expected rather than it being the best solution?</a:t>
            </a:r>
          </a:p>
          <a:p>
            <a:endParaRPr lang="en-GB" dirty="0"/>
          </a:p>
          <a:p>
            <a:r>
              <a:rPr lang="en-GB" dirty="0"/>
              <a:t>These reports are HTML. Couldn’t I email people an HTML document instead?</a:t>
            </a:r>
          </a:p>
          <a:p>
            <a:endParaRPr lang="en-GB" dirty="0"/>
          </a:p>
          <a:p>
            <a:r>
              <a:rPr lang="en-GB" dirty="0"/>
              <a:t>That would be easier to develop.</a:t>
            </a:r>
          </a:p>
        </p:txBody>
      </p:sp>
      <p:sp>
        <p:nvSpPr>
          <p:cNvPr id="4" name="Slide Number Placeholder 3"/>
          <p:cNvSpPr>
            <a:spLocks noGrp="1"/>
          </p:cNvSpPr>
          <p:nvPr>
            <p:ph type="sldNum" sz="quarter" idx="10"/>
          </p:nvPr>
        </p:nvSpPr>
        <p:spPr/>
        <p:txBody>
          <a:bodyPr/>
          <a:lstStyle/>
          <a:p>
            <a:fld id="{7DAD1C3C-184F-4EBE-BA9D-900C6940E360}" type="slidenum">
              <a:rPr lang="en-GB" smtClean="0"/>
              <a:t>10</a:t>
            </a:fld>
            <a:endParaRPr lang="en-GB"/>
          </a:p>
        </p:txBody>
      </p:sp>
    </p:spTree>
    <p:extLst>
      <p:ext uri="{BB962C8B-B14F-4D97-AF65-F5344CB8AC3E}">
        <p14:creationId xmlns:p14="http://schemas.microsoft.com/office/powerpoint/2010/main" val="372148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it would also be more useful to users.</a:t>
            </a:r>
          </a:p>
          <a:p>
            <a:endParaRPr lang="en-GB" dirty="0"/>
          </a:p>
          <a:p>
            <a:r>
              <a:rPr lang="en-GB" dirty="0"/>
              <a:t>First, all OSes have a browser so there’s nothing to install</a:t>
            </a:r>
          </a:p>
          <a:p>
            <a:r>
              <a:rPr lang="en-GB" dirty="0"/>
              <a:t>some don’t have a default PDF reader</a:t>
            </a:r>
          </a:p>
          <a:p>
            <a:endParaRPr lang="en-GB" dirty="0"/>
          </a:p>
          <a:p>
            <a:r>
              <a:rPr lang="en-GB" dirty="0"/>
              <a:t>documents can be responsive and work on any device whether it’s a smartphone, desktop PC or TV</a:t>
            </a:r>
          </a:p>
          <a:p>
            <a:r>
              <a:rPr lang="en-GB" dirty="0"/>
              <a:t>PDFs are always a fixed size and you end up zooming and panning on smaller screens</a:t>
            </a:r>
          </a:p>
          <a:p>
            <a:endParaRPr lang="en-GB" dirty="0"/>
          </a:p>
          <a:p>
            <a:r>
              <a:rPr lang="en-GB" dirty="0"/>
              <a:t>HTML file sizes should be much smaller.</a:t>
            </a:r>
          </a:p>
          <a:p>
            <a:r>
              <a:rPr lang="en-GB" dirty="0"/>
              <a:t>A table or SVG image doesn’t need to be rasterized for example</a:t>
            </a:r>
          </a:p>
          <a:p>
            <a:endParaRPr lang="en-GB" dirty="0"/>
          </a:p>
          <a:p>
            <a:r>
              <a:rPr lang="en-GB" dirty="0"/>
              <a:t>Copy and paste normally works on an HTML document</a:t>
            </a:r>
          </a:p>
          <a:p>
            <a:r>
              <a:rPr lang="en-GB" dirty="0"/>
              <a:t>Which isn’t always the case for PDFs or the readers people use</a:t>
            </a:r>
          </a:p>
          <a:p>
            <a:endParaRPr lang="en-GB" dirty="0"/>
          </a:p>
          <a:p>
            <a:r>
              <a:rPr lang="en-GB" dirty="0"/>
              <a:t>It's accessible</a:t>
            </a:r>
          </a:p>
          <a:p>
            <a:r>
              <a:rPr lang="en-GB" dirty="0"/>
              <a:t>HTML content can be read with screen readers</a:t>
            </a:r>
          </a:p>
          <a:p>
            <a:endParaRPr lang="en-GB" dirty="0"/>
          </a:p>
          <a:p>
            <a:r>
              <a:rPr lang="en-GB" dirty="0"/>
              <a:t>We can use HTML for free.</a:t>
            </a:r>
          </a:p>
          <a:p>
            <a:r>
              <a:rPr lang="en-GB" dirty="0"/>
              <a:t>PDF is also an open standard but the software used to create it rarely is free</a:t>
            </a:r>
          </a:p>
          <a:p>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11</a:t>
            </a:fld>
            <a:endParaRPr lang="en-GB"/>
          </a:p>
        </p:txBody>
      </p:sp>
    </p:spTree>
    <p:extLst>
      <p:ext uri="{BB962C8B-B14F-4D97-AF65-F5344CB8AC3E}">
        <p14:creationId xmlns:p14="http://schemas.microsoft.com/office/powerpoint/2010/main" val="233191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way I could win this argument is if I could bring the benefits of PDF to HTML.</a:t>
            </a:r>
          </a:p>
          <a:p>
            <a:endParaRPr lang="en-GB" dirty="0"/>
          </a:p>
          <a:p>
            <a:r>
              <a:rPr lang="en-GB" dirty="0"/>
              <a:t>It certainly couldn’t be any more difficult to create or distribute</a:t>
            </a:r>
          </a:p>
          <a:p>
            <a:endParaRPr lang="en-GB" dirty="0"/>
          </a:p>
          <a:p>
            <a:r>
              <a:rPr lang="en-GB" dirty="0"/>
              <a:t>This last point got the most concern from my client.</a:t>
            </a:r>
          </a:p>
          <a:p>
            <a:r>
              <a:rPr lang="en-GB" dirty="0"/>
              <a:t>Surely users expect PDFs?</a:t>
            </a:r>
          </a:p>
          <a:p>
            <a:endParaRPr lang="en-GB" dirty="0"/>
          </a:p>
          <a:p>
            <a:r>
              <a:rPr lang="en-GB" dirty="0"/>
              <a:t>Let's face it: few users rarely know or care what type of file they're receiving.</a:t>
            </a:r>
          </a:p>
          <a:p>
            <a:endParaRPr lang="en-GB" dirty="0"/>
          </a:p>
          <a:p>
            <a:r>
              <a:rPr lang="en-GB" dirty="0"/>
              <a:t>But I had to prove the benefits of HTML would more than outweigh PDF.</a:t>
            </a:r>
          </a:p>
          <a:p>
            <a:endParaRPr lang="en-GB" dirty="0"/>
          </a:p>
          <a:p>
            <a:endParaRPr lang="en-GB" dirty="0"/>
          </a:p>
          <a:p>
            <a:r>
              <a:rPr lang="en-GB" dirty="0"/>
              <a:t>Has this been attempted </a:t>
            </a:r>
            <a:r>
              <a:rPr lang="en-GB" dirty="0" err="1"/>
              <a:t>before?Do</a:t>
            </a:r>
            <a:r>
              <a:rPr lang="en-GB" dirty="0"/>
              <a:t> any of you remember MHTML? Most of you will be far too </a:t>
            </a:r>
            <a:r>
              <a:rPr lang="en-GB" dirty="0" err="1"/>
              <a:t>young.MIME</a:t>
            </a:r>
            <a:r>
              <a:rPr lang="en-GB" dirty="0"/>
              <a:t> Encapsulation of Aggregate HTML Documents. Content of an MHTML file is encoded the same as HTML email message. In the 1990s, web users often used it to download web pages over 56K modems for offline use rather tying up the phone line while they read </a:t>
            </a:r>
            <a:r>
              <a:rPr lang="en-GB" dirty="0" err="1"/>
              <a:t>it.Unfortunately</a:t>
            </a:r>
            <a:r>
              <a:rPr lang="en-GB"/>
              <a:t>, not all browsers support MHTML and the format has largely fallen from favour.</a:t>
            </a:r>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12</a:t>
            </a:fld>
            <a:endParaRPr lang="en-GB"/>
          </a:p>
        </p:txBody>
      </p:sp>
    </p:spTree>
    <p:extLst>
      <p:ext uri="{BB962C8B-B14F-4D97-AF65-F5344CB8AC3E}">
        <p14:creationId xmlns:p14="http://schemas.microsoft.com/office/powerpoint/2010/main" val="2629262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my plan was to</a:t>
            </a:r>
          </a:p>
          <a:p>
            <a:endParaRPr lang="en-GB" dirty="0"/>
          </a:p>
          <a:p>
            <a:r>
              <a:rPr lang="en-GB" dirty="0"/>
              <a:t>Create a web report which you could view and do some simple editing</a:t>
            </a:r>
          </a:p>
          <a:p>
            <a:r>
              <a:rPr lang="en-GB" dirty="0"/>
              <a:t>But you could then download a static representation of that page</a:t>
            </a:r>
          </a:p>
          <a:p>
            <a:endParaRPr lang="en-GB" dirty="0"/>
          </a:p>
          <a:p>
            <a:r>
              <a:rPr lang="en-GB" dirty="0"/>
              <a:t>It would look </a:t>
            </a:r>
            <a:r>
              <a:rPr lang="en-GB" dirty="0" err="1"/>
              <a:t>documenty</a:t>
            </a:r>
            <a:r>
              <a:rPr lang="en-GB" dirty="0"/>
              <a:t>.</a:t>
            </a:r>
          </a:p>
          <a:p>
            <a:r>
              <a:rPr lang="en-GB" dirty="0"/>
              <a:t>It would have actual PDF-like pages even though that was more for show than practicalities</a:t>
            </a:r>
          </a:p>
          <a:p>
            <a:endParaRPr lang="en-GB" dirty="0"/>
          </a:p>
          <a:p>
            <a:r>
              <a:rPr lang="en-GB" dirty="0"/>
              <a:t>It would print well.</a:t>
            </a:r>
          </a:p>
          <a:p>
            <a:r>
              <a:rPr lang="en-GB" dirty="0"/>
              <a:t>There’s no way HTML will ever print better than a PDF but the results should be reasonable.</a:t>
            </a:r>
          </a:p>
          <a:p>
            <a:endParaRPr lang="en-GB" dirty="0"/>
          </a:p>
          <a:p>
            <a:r>
              <a:rPr lang="en-GB" dirty="0"/>
              <a:t>I had to offer a single file which could be viewed offline</a:t>
            </a:r>
          </a:p>
          <a:p>
            <a:r>
              <a:rPr lang="en-GB" dirty="0"/>
              <a:t>So it couldn’t rely on external assets such as fonts</a:t>
            </a:r>
          </a:p>
          <a:p>
            <a:r>
              <a:rPr lang="en-GB" dirty="0"/>
              <a:t>CSS and images had to be embedded into the document</a:t>
            </a:r>
          </a:p>
          <a:p>
            <a:endParaRPr lang="en-GB" dirty="0"/>
          </a:p>
          <a:p>
            <a:r>
              <a:rPr lang="en-GB" dirty="0"/>
              <a:t>Finally, the document could not contain JavaScript.</a:t>
            </a:r>
          </a:p>
          <a:p>
            <a:r>
              <a:rPr lang="en-GB" dirty="0"/>
              <a:t>Many systems would flag JS as a security alert so it wasn’t worth the hassle.</a:t>
            </a:r>
          </a:p>
          <a:p>
            <a:endParaRPr lang="en-GB" dirty="0"/>
          </a:p>
          <a:p>
            <a:r>
              <a:rPr lang="en-GB" dirty="0"/>
              <a:t>But Craig I hear you cry: we use React. Or Vue. Or Angular. We need JavaScript.</a:t>
            </a:r>
          </a:p>
          <a:p>
            <a:r>
              <a:rPr lang="en-GB" dirty="0"/>
              <a:t>That’s not a problem though. All client-side libraries ultimately place HTML on the page.</a:t>
            </a:r>
          </a:p>
          <a:p>
            <a:r>
              <a:rPr lang="en-GB" dirty="0"/>
              <a:t>That could be output in a static document without having to include the JavaScript which created it.</a:t>
            </a:r>
          </a:p>
          <a:p>
            <a:endParaRPr lang="en-GB" dirty="0"/>
          </a:p>
          <a:p>
            <a:r>
              <a:rPr lang="en-GB" dirty="0"/>
              <a:t>Now there are some options from distant history.</a:t>
            </a:r>
          </a:p>
          <a:p>
            <a:endParaRPr lang="en-GB" dirty="0"/>
          </a:p>
          <a:p>
            <a:r>
              <a:rPr lang="en-GB" dirty="0"/>
              <a:t>Do any of you remember MHTML?</a:t>
            </a:r>
          </a:p>
          <a:p>
            <a:r>
              <a:rPr lang="en-GB" dirty="0"/>
              <a:t>You’re all too young. So ask your grandparents about 56K modems and how they surfed the web in the 90s.</a:t>
            </a:r>
          </a:p>
          <a:p>
            <a:endParaRPr lang="en-GB" dirty="0"/>
          </a:p>
          <a:p>
            <a:r>
              <a:rPr lang="en-GB" dirty="0"/>
              <a:t>So MHTML is:</a:t>
            </a:r>
          </a:p>
          <a:p>
            <a:r>
              <a:rPr lang="en-GB" dirty="0"/>
              <a:t>MIME Encapsulation of Aggregate HTML Documents.</a:t>
            </a:r>
          </a:p>
          <a:p>
            <a:endParaRPr lang="en-GB" dirty="0"/>
          </a:p>
          <a:p>
            <a:r>
              <a:rPr lang="en-GB" dirty="0"/>
              <a:t>When you came across a page, you could save it as a single MHTML file for offline reading rather than hogging the telephone line.</a:t>
            </a:r>
          </a:p>
          <a:p>
            <a:r>
              <a:rPr lang="en-GB" dirty="0"/>
              <a:t>Yes, exactly. You kids with your fibre </a:t>
            </a:r>
            <a:r>
              <a:rPr lang="en-GB" dirty="0" err="1"/>
              <a:t>wifi</a:t>
            </a:r>
            <a:r>
              <a:rPr lang="en-GB" dirty="0"/>
              <a:t> and instant </a:t>
            </a:r>
            <a:r>
              <a:rPr lang="en-GB" dirty="0" err="1"/>
              <a:t>instagramming</a:t>
            </a:r>
            <a:r>
              <a:rPr lang="en-GB" dirty="0"/>
              <a:t> don’t know you’re born!</a:t>
            </a:r>
          </a:p>
          <a:p>
            <a:endParaRPr lang="en-GB" dirty="0"/>
          </a:p>
          <a:p>
            <a:r>
              <a:rPr lang="en-GB" dirty="0"/>
              <a:t>MHTML effectively encodes HTML as it’s done in email. Which is horrible.</a:t>
            </a:r>
          </a:p>
          <a:p>
            <a:r>
              <a:rPr lang="en-GB" dirty="0"/>
              <a:t>But it’s only directly supported by Internet Explorer so thankfully, it’s not </a:t>
            </a:r>
            <a:r>
              <a:rPr lang="en-GB"/>
              <a:t>an option.</a:t>
            </a:r>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13</a:t>
            </a:fld>
            <a:endParaRPr lang="en-GB"/>
          </a:p>
        </p:txBody>
      </p:sp>
    </p:spTree>
    <p:extLst>
      <p:ext uri="{BB962C8B-B14F-4D97-AF65-F5344CB8AC3E}">
        <p14:creationId xmlns:p14="http://schemas.microsoft.com/office/powerpoint/2010/main" val="84451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you won't see any self-promotion or subliminal advertising in this presentation</a:t>
            </a:r>
          </a:p>
        </p:txBody>
      </p:sp>
      <p:sp>
        <p:nvSpPr>
          <p:cNvPr id="4" name="Slide Number Placeholder 3"/>
          <p:cNvSpPr>
            <a:spLocks noGrp="1"/>
          </p:cNvSpPr>
          <p:nvPr>
            <p:ph type="sldNum" sz="quarter" idx="10"/>
          </p:nvPr>
        </p:nvSpPr>
        <p:spPr/>
        <p:txBody>
          <a:bodyPr/>
          <a:lstStyle/>
          <a:p>
            <a:fld id="{7DAD1C3C-184F-4EBE-BA9D-900C6940E360}" type="slidenum">
              <a:rPr lang="en-GB" smtClean="0"/>
              <a:t>2</a:t>
            </a:fld>
            <a:endParaRPr lang="en-GB"/>
          </a:p>
        </p:txBody>
      </p:sp>
    </p:spTree>
    <p:extLst>
      <p:ext uri="{BB962C8B-B14F-4D97-AF65-F5344CB8AC3E}">
        <p14:creationId xmlns:p14="http://schemas.microsoft.com/office/powerpoint/2010/main" val="143421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talk about Portable Document Format – or PDF.</a:t>
            </a:r>
          </a:p>
          <a:p>
            <a:endParaRPr lang="en-GB" dirty="0"/>
          </a:p>
          <a:p>
            <a:r>
              <a:rPr lang="en-GB" dirty="0"/>
              <a:t>Yeah - fresh tech!</a:t>
            </a:r>
          </a:p>
          <a:p>
            <a:endParaRPr lang="en-GB" dirty="0"/>
          </a:p>
          <a:p>
            <a:r>
              <a:rPr lang="en-GB" dirty="0"/>
              <a:t>OK, so PDFs have been around for 25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I’ll keep you excited by mentioning Blockchain and serverless every few minutes.</a:t>
            </a:r>
          </a:p>
          <a:p>
            <a:endParaRPr lang="en-GB" dirty="0"/>
          </a:p>
          <a:p>
            <a:r>
              <a:rPr lang="en-GB" dirty="0"/>
              <a:t>Is anyone not familiar with the document format?</a:t>
            </a:r>
          </a:p>
          <a:p>
            <a:endParaRPr lang="en-GB" dirty="0"/>
          </a:p>
          <a:p>
            <a:r>
              <a:rPr lang="en-GB" dirty="0"/>
              <a:t>PDFs is essentially the printer-based postscript standard stored in a file rather than output onto paper</a:t>
            </a:r>
          </a:p>
        </p:txBody>
      </p:sp>
      <p:sp>
        <p:nvSpPr>
          <p:cNvPr id="4" name="Slide Number Placeholder 3"/>
          <p:cNvSpPr>
            <a:spLocks noGrp="1"/>
          </p:cNvSpPr>
          <p:nvPr>
            <p:ph type="sldNum" sz="quarter" idx="10"/>
          </p:nvPr>
        </p:nvSpPr>
        <p:spPr/>
        <p:txBody>
          <a:bodyPr/>
          <a:lstStyle/>
          <a:p>
            <a:fld id="{7DAD1C3C-184F-4EBE-BA9D-900C6940E360}" type="slidenum">
              <a:rPr lang="en-GB" smtClean="0"/>
              <a:t>3</a:t>
            </a:fld>
            <a:endParaRPr lang="en-GB"/>
          </a:p>
        </p:txBody>
      </p:sp>
    </p:spTree>
    <p:extLst>
      <p:ext uri="{BB962C8B-B14F-4D97-AF65-F5344CB8AC3E}">
        <p14:creationId xmlns:p14="http://schemas.microsoft.com/office/powerpoint/2010/main" val="416098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makes it very practical.</a:t>
            </a:r>
          </a:p>
          <a:p>
            <a:endParaRPr lang="en-GB" dirty="0"/>
          </a:p>
          <a:p>
            <a:r>
              <a:rPr lang="en-GB" dirty="0"/>
              <a:t>If an application can print, it can output a PDF</a:t>
            </a:r>
          </a:p>
          <a:p>
            <a:endParaRPr lang="en-GB" dirty="0"/>
          </a:p>
          <a:p>
            <a:r>
              <a:rPr lang="en-GB" dirty="0"/>
              <a:t>That means you know what it’s going to look like before saving just by using a print preview</a:t>
            </a:r>
          </a:p>
          <a:p>
            <a:endParaRPr lang="en-GB" dirty="0"/>
          </a:p>
          <a:p>
            <a:r>
              <a:rPr lang="en-GB" dirty="0"/>
              <a:t>The file is effectively read-only</a:t>
            </a:r>
          </a:p>
          <a:p>
            <a:endParaRPr lang="en-GB" dirty="0"/>
          </a:p>
          <a:p>
            <a:r>
              <a:rPr lang="en-GB" dirty="0"/>
              <a:t>So it can be sent to others without any security implications</a:t>
            </a:r>
          </a:p>
          <a:p>
            <a:endParaRPr lang="en-GB" dirty="0"/>
          </a:p>
          <a:p>
            <a:r>
              <a:rPr lang="en-GB" dirty="0"/>
              <a:t>And they can open it on any system without having the software which created it</a:t>
            </a:r>
          </a:p>
          <a:p>
            <a:endParaRPr lang="en-GB" dirty="0"/>
          </a:p>
          <a:p>
            <a:r>
              <a:rPr lang="en-GB" dirty="0"/>
              <a:t>Normally, they can read it offline</a:t>
            </a:r>
          </a:p>
          <a:p>
            <a:endParaRPr lang="en-GB" dirty="0"/>
          </a:p>
          <a:p>
            <a:r>
              <a:rPr lang="en-GB" dirty="0"/>
              <a:t>Or print it as if they had the original application</a:t>
            </a:r>
          </a:p>
          <a:p>
            <a:endParaRPr lang="en-GB" dirty="0"/>
          </a:p>
          <a:p>
            <a:r>
              <a:rPr lang="en-GB" dirty="0"/>
              <a:t>And finally, PDFs are the will of the people. It’s what they want.</a:t>
            </a:r>
          </a:p>
          <a:p>
            <a:r>
              <a:rPr lang="en-GB" dirty="0"/>
              <a:t>So get over it Craig. You’ve already lost.</a:t>
            </a:r>
          </a:p>
          <a:p>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4</a:t>
            </a:fld>
            <a:endParaRPr lang="en-GB"/>
          </a:p>
        </p:txBody>
      </p:sp>
    </p:spTree>
    <p:extLst>
      <p:ext uri="{BB962C8B-B14F-4D97-AF65-F5344CB8AC3E}">
        <p14:creationId xmlns:p14="http://schemas.microsoft.com/office/powerpoint/2010/main" val="338279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built on web application for one of my clients</a:t>
            </a:r>
          </a:p>
          <a:p>
            <a:endParaRPr lang="en-GB" dirty="0"/>
          </a:p>
          <a:p>
            <a:r>
              <a:rPr lang="en-GB" dirty="0"/>
              <a:t>It's nothing revolutionary: usual stuff</a:t>
            </a:r>
          </a:p>
          <a:p>
            <a:endParaRPr lang="en-GB" dirty="0"/>
          </a:p>
          <a:p>
            <a:r>
              <a:rPr lang="en-GB" dirty="0"/>
              <a:t>They add data and their customers can interact with it</a:t>
            </a:r>
          </a:p>
          <a:p>
            <a:endParaRPr lang="en-GB" dirty="0"/>
          </a:p>
          <a:p>
            <a:r>
              <a:rPr lang="en-GB" dirty="0"/>
              <a:t>Those customers can run reports and get all sorts of amazing business insights with a few clicks</a:t>
            </a:r>
          </a:p>
          <a:p>
            <a:endParaRPr lang="en-GB" dirty="0"/>
          </a:p>
          <a:p>
            <a:r>
              <a:rPr lang="en-GB" dirty="0"/>
              <a:t>I was </a:t>
            </a:r>
            <a:r>
              <a:rPr lang="en-GB" dirty="0" err="1"/>
              <a:t>smuggly</a:t>
            </a:r>
            <a:r>
              <a:rPr lang="en-GB" dirty="0"/>
              <a:t> satisfied with the system</a:t>
            </a:r>
          </a:p>
        </p:txBody>
      </p:sp>
      <p:sp>
        <p:nvSpPr>
          <p:cNvPr id="4" name="Slide Number Placeholder 3"/>
          <p:cNvSpPr>
            <a:spLocks noGrp="1"/>
          </p:cNvSpPr>
          <p:nvPr>
            <p:ph type="sldNum" sz="quarter" idx="10"/>
          </p:nvPr>
        </p:nvSpPr>
        <p:spPr/>
        <p:txBody>
          <a:bodyPr/>
          <a:lstStyle/>
          <a:p>
            <a:fld id="{7DAD1C3C-184F-4EBE-BA9D-900C6940E360}" type="slidenum">
              <a:rPr lang="en-GB" smtClean="0"/>
              <a:t>5</a:t>
            </a:fld>
            <a:endParaRPr lang="en-GB"/>
          </a:p>
        </p:txBody>
      </p:sp>
    </p:spTree>
    <p:extLst>
      <p:ext uri="{BB962C8B-B14F-4D97-AF65-F5344CB8AC3E}">
        <p14:creationId xmlns:p14="http://schemas.microsoft.com/office/powerpoint/2010/main" val="363206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how wrong I was</a:t>
            </a:r>
          </a:p>
          <a:p>
            <a:endParaRPr lang="en-GB" dirty="0"/>
          </a:p>
          <a:p>
            <a:r>
              <a:rPr lang="en-GB" dirty="0"/>
              <a:t>But my client contacted me last year to say they were spending several days every month creating PDF reports which they emailed to their clients.</a:t>
            </a:r>
          </a:p>
          <a:p>
            <a:endParaRPr lang="en-GB" dirty="0"/>
          </a:p>
          <a:p>
            <a:r>
              <a:rPr lang="en-GB" dirty="0"/>
              <a:t>[CLICK]</a:t>
            </a:r>
          </a:p>
          <a:p>
            <a:endParaRPr lang="en-GB" dirty="0"/>
          </a:p>
          <a:p>
            <a:r>
              <a:rPr lang="en-GB" dirty="0"/>
              <a:t>Why?</a:t>
            </a:r>
          </a:p>
          <a:p>
            <a:endParaRPr lang="en-GB" dirty="0"/>
          </a:p>
          <a:p>
            <a:r>
              <a:rPr lang="en-GB" dirty="0"/>
              <a:t>What possible reason would you have to do that when the same information and more is a click away.</a:t>
            </a:r>
          </a:p>
          <a:p>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6</a:t>
            </a:fld>
            <a:endParaRPr lang="en-GB"/>
          </a:p>
        </p:txBody>
      </p:sp>
    </p:spTree>
    <p:extLst>
      <p:ext uri="{BB962C8B-B14F-4D97-AF65-F5344CB8AC3E}">
        <p14:creationId xmlns:p14="http://schemas.microsoft.com/office/powerpoint/2010/main" val="116097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reason was simple.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don’t understand marketing.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I’m not a typical user. And nor are any of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We’re all curious about technology and data and serverless and blockchain.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if we want to find something out, we go looking for it. We ask others. We search the web. We go to conferences.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 people are not like 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 like to be told what’s good for them without going to any effort of doing research for themselves.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They’ve got important jobs to do and their far too busy to analyse facts.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Emailing a report allowed them to view it anywhere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reminded them they were getting a useful service for their money even if they weren’t using it every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this monthly PDF report worked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had to accept it was probably a good thing and stopped thinking that I somehow knew their business better than they did.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DAD1C3C-184F-4EBE-BA9D-900C6940E360}" type="slidenum">
              <a:rPr lang="en-GB" smtClean="0"/>
              <a:t>7</a:t>
            </a:fld>
            <a:endParaRPr lang="en-GB"/>
          </a:p>
        </p:txBody>
      </p:sp>
    </p:spTree>
    <p:extLst>
      <p:ext uri="{BB962C8B-B14F-4D97-AF65-F5344CB8AC3E}">
        <p14:creationId xmlns:p14="http://schemas.microsoft.com/office/powerpoint/2010/main" val="140162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my next question was: how are you producing these reports?</a:t>
            </a:r>
          </a:p>
          <a:p>
            <a:endParaRPr lang="en-GB" dirty="0"/>
          </a:p>
          <a:p>
            <a:r>
              <a:rPr lang="en-GB" dirty="0"/>
              <a:t>Well, Craig, we access various application reports for each individual client. </a:t>
            </a:r>
          </a:p>
          <a:p>
            <a:endParaRPr lang="en-GB" dirty="0"/>
          </a:p>
          <a:p>
            <a:r>
              <a:rPr lang="en-GB" dirty="0"/>
              <a:t>Then we grab screenshots.</a:t>
            </a:r>
          </a:p>
          <a:p>
            <a:r>
              <a:rPr lang="en-GB" dirty="0"/>
              <a:t>What? You don’t download the CSV or SVGs?</a:t>
            </a:r>
          </a:p>
          <a:p>
            <a:r>
              <a:rPr lang="en-GB" dirty="0"/>
              <a:t>No.</a:t>
            </a:r>
          </a:p>
          <a:p>
            <a:endParaRPr lang="en-GB" dirty="0"/>
          </a:p>
          <a:p>
            <a:r>
              <a:rPr lang="en-GB" dirty="0"/>
              <a:t>Then we paste them into PowerPoint.</a:t>
            </a:r>
          </a:p>
          <a:p>
            <a:r>
              <a:rPr lang="en-GB" dirty="0"/>
              <a:t>PowerPoint? Not Excel or anything practical for further analysis?</a:t>
            </a:r>
          </a:p>
          <a:p>
            <a:endParaRPr lang="en-GB" dirty="0"/>
          </a:p>
          <a:p>
            <a:r>
              <a:rPr lang="en-GB" dirty="0"/>
              <a:t>No. We like PowerPoint. Our staff understand it.</a:t>
            </a:r>
          </a:p>
          <a:p>
            <a:r>
              <a:rPr lang="en-GB" dirty="0"/>
              <a:t>And it means we can edit the information easily.</a:t>
            </a:r>
          </a:p>
          <a:p>
            <a:endParaRPr lang="en-GB" dirty="0"/>
          </a:p>
          <a:p>
            <a:r>
              <a:rPr lang="en-GB" dirty="0"/>
              <a:t>Then we export a PDF.</a:t>
            </a:r>
          </a:p>
          <a:p>
            <a:r>
              <a:rPr lang="en-GB" dirty="0"/>
              <a:t>OK, but isn’t the quality fairly poor.</a:t>
            </a:r>
          </a:p>
          <a:p>
            <a:r>
              <a:rPr lang="en-GB" dirty="0"/>
              <a:t>Yes it’s terrible. The screenshots go all blocky. We often have to go back, zoom the page, then stitch screens together.</a:t>
            </a:r>
          </a:p>
          <a:p>
            <a:endParaRPr lang="en-GB" dirty="0"/>
          </a:p>
          <a:p>
            <a:r>
              <a:rPr lang="en-GB" dirty="0"/>
              <a:t>Then we email the files.</a:t>
            </a:r>
          </a:p>
          <a:p>
            <a:r>
              <a:rPr lang="en-GB" dirty="0"/>
              <a:t>OK, but aren’t those files fairly big.</a:t>
            </a:r>
          </a:p>
          <a:p>
            <a:r>
              <a:rPr lang="en-GB" dirty="0"/>
              <a:t>Yes, they are. Most are several megabytes in size which causes problems for some clients.</a:t>
            </a:r>
          </a:p>
          <a:p>
            <a:endParaRPr lang="en-GB" dirty="0"/>
          </a:p>
          <a:p>
            <a:r>
              <a:rPr lang="en-GB" dirty="0"/>
              <a:t>So the question was: could I replicate this process in a more practical way to create a PDF?</a:t>
            </a:r>
          </a:p>
        </p:txBody>
      </p:sp>
      <p:sp>
        <p:nvSpPr>
          <p:cNvPr id="4" name="Slide Number Placeholder 3"/>
          <p:cNvSpPr>
            <a:spLocks noGrp="1"/>
          </p:cNvSpPr>
          <p:nvPr>
            <p:ph type="sldNum" sz="quarter" idx="10"/>
          </p:nvPr>
        </p:nvSpPr>
        <p:spPr/>
        <p:txBody>
          <a:bodyPr/>
          <a:lstStyle/>
          <a:p>
            <a:fld id="{7DAD1C3C-184F-4EBE-BA9D-900C6940E360}" type="slidenum">
              <a:rPr lang="en-GB" smtClean="0"/>
              <a:t>8</a:t>
            </a:fld>
            <a:endParaRPr lang="en-GB"/>
          </a:p>
        </p:txBody>
      </p:sp>
    </p:spTree>
    <p:extLst>
      <p:ext uri="{BB962C8B-B14F-4D97-AF65-F5344CB8AC3E}">
        <p14:creationId xmlns:p14="http://schemas.microsoft.com/office/powerpoint/2010/main" val="424723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are two main ways of creating a PDF from a browser-based application</a:t>
            </a:r>
          </a:p>
          <a:p>
            <a:endParaRPr lang="en-GB" dirty="0"/>
          </a:p>
          <a:p>
            <a:r>
              <a:rPr lang="en-GB" dirty="0"/>
              <a:t>The first is what most developers use and you don’t need to really do anything.</a:t>
            </a:r>
          </a:p>
          <a:p>
            <a:r>
              <a:rPr lang="en-GB" dirty="0"/>
              <a:t>You just allow the browser to print to a PDF which effectively converts HTML to Postscript.</a:t>
            </a:r>
          </a:p>
          <a:p>
            <a:r>
              <a:rPr lang="en-GB" dirty="0"/>
              <a:t>It works, but control over that process is limited.</a:t>
            </a:r>
          </a:p>
          <a:p>
            <a:r>
              <a:rPr lang="en-GB" dirty="0"/>
              <a:t>There are some CSS printing properties but…</a:t>
            </a:r>
          </a:p>
          <a:p>
            <a:r>
              <a:rPr lang="en-GB" dirty="0"/>
              <a:t>you couldn't, for example, make some pages portrait and some landscape.</a:t>
            </a:r>
          </a:p>
          <a:p>
            <a:r>
              <a:rPr lang="en-GB" dirty="0"/>
              <a:t>And you’re often relying on the user to tweak export settings and they never get it right.</a:t>
            </a:r>
          </a:p>
          <a:p>
            <a:endParaRPr lang="en-GB" dirty="0"/>
          </a:p>
          <a:p>
            <a:r>
              <a:rPr lang="en-GB" dirty="0"/>
              <a:t>The second option is to output a PDF directly by drawing onto the paper canvas.</a:t>
            </a:r>
          </a:p>
          <a:p>
            <a:r>
              <a:rPr lang="en-GB" dirty="0"/>
              <a:t>You could write raw Postscript code but it’s more practical to use a library.</a:t>
            </a:r>
          </a:p>
          <a:p>
            <a:r>
              <a:rPr lang="en-GB" dirty="0"/>
              <a:t>Now this has ultimate flexibly because you're positioning text and lines on paper. </a:t>
            </a:r>
          </a:p>
          <a:p>
            <a:r>
              <a:rPr lang="en-GB" dirty="0"/>
              <a:t>But it’s difficult do to anything of any complexity.</a:t>
            </a:r>
          </a:p>
          <a:p>
            <a:r>
              <a:rPr lang="en-GB" dirty="0"/>
              <a:t>I tried several libraries to convert tables and SVGs and the results were variable.</a:t>
            </a:r>
          </a:p>
          <a:p>
            <a:endParaRPr lang="en-GB" dirty="0"/>
          </a:p>
          <a:p>
            <a:r>
              <a:rPr lang="en-GB" dirty="0"/>
              <a:t>Little choice between these two extremes.</a:t>
            </a:r>
          </a:p>
          <a:p>
            <a:r>
              <a:rPr lang="en-GB" dirty="0"/>
              <a:t>You either use one or the other and neither was ideal.</a:t>
            </a:r>
          </a:p>
          <a:p>
            <a:endParaRPr lang="en-GB" dirty="0"/>
          </a:p>
          <a:p>
            <a:r>
              <a:rPr lang="en-GB" dirty="0"/>
              <a:t>I started to question my life choices and how pointless everything was.</a:t>
            </a:r>
          </a:p>
        </p:txBody>
      </p:sp>
      <p:sp>
        <p:nvSpPr>
          <p:cNvPr id="4" name="Slide Number Placeholder 3"/>
          <p:cNvSpPr>
            <a:spLocks noGrp="1"/>
          </p:cNvSpPr>
          <p:nvPr>
            <p:ph type="sldNum" sz="quarter" idx="10"/>
          </p:nvPr>
        </p:nvSpPr>
        <p:spPr/>
        <p:txBody>
          <a:bodyPr/>
          <a:lstStyle/>
          <a:p>
            <a:fld id="{7DAD1C3C-184F-4EBE-BA9D-900C6940E360}" type="slidenum">
              <a:rPr lang="en-GB" smtClean="0"/>
              <a:t>9</a:t>
            </a:fld>
            <a:endParaRPr lang="en-GB"/>
          </a:p>
        </p:txBody>
      </p:sp>
    </p:spTree>
    <p:extLst>
      <p:ext uri="{BB962C8B-B14F-4D97-AF65-F5344CB8AC3E}">
        <p14:creationId xmlns:p14="http://schemas.microsoft.com/office/powerpoint/2010/main" val="141816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2294D800-D510-4F88-9CF2-541895258D99}"/>
              </a:ext>
            </a:extLst>
          </p:cNvPr>
          <p:cNvSpPr>
            <a:spLocks noGrp="1"/>
          </p:cNvSpPr>
          <p:nvPr>
            <p:ph type="title"/>
          </p:nvPr>
        </p:nvSpPr>
        <p:spPr>
          <a:xfrm>
            <a:off x="633562" y="392511"/>
            <a:ext cx="7948315" cy="923541"/>
          </a:xfrm>
          <a:prstGeom prst="rect">
            <a:avLst/>
          </a:prstGeom>
        </p:spPr>
        <p:txBody>
          <a:bodyPr vert="horz" lIns="91440" tIns="45720" rIns="91440" bIns="45720" rtlCol="0" anchor="ctr">
            <a:normAutofit/>
          </a:bodyPr>
          <a:lstStyle/>
          <a:p>
            <a:r>
              <a:rPr lang="en-US" dirty="0"/>
              <a:t>Click to edit Master title style</a:t>
            </a:r>
          </a:p>
        </p:txBody>
      </p:sp>
      <p:sp>
        <p:nvSpPr>
          <p:cNvPr id="19" name="Footer Placeholder 4">
            <a:extLst>
              <a:ext uri="{FF2B5EF4-FFF2-40B4-BE49-F238E27FC236}">
                <a16:creationId xmlns:a16="http://schemas.microsoft.com/office/drawing/2014/main" id="{093DFA07-0CA2-4D4D-8429-32B7B04884E9}"/>
              </a:ext>
            </a:extLst>
          </p:cNvPr>
          <p:cNvSpPr>
            <a:spLocks noGrp="1"/>
          </p:cNvSpPr>
          <p:nvPr>
            <p:ph type="ftr" sz="quarter" idx="3"/>
          </p:nvPr>
        </p:nvSpPr>
        <p:spPr>
          <a:xfrm>
            <a:off x="633561" y="6833078"/>
            <a:ext cx="5529263" cy="392509"/>
          </a:xfrm>
          <a:prstGeom prst="rect">
            <a:avLst/>
          </a:prstGeom>
        </p:spPr>
        <p:txBody>
          <a:bodyPr vert="horz" lIns="91440" tIns="45720" rIns="91440" bIns="45720" rtlCol="0" anchor="ctr"/>
          <a:lstStyle>
            <a:lvl1pPr algn="ctr">
              <a:defRPr sz="1209">
                <a:solidFill>
                  <a:schemeClr val="accent4"/>
                </a:solidFill>
                <a:latin typeface="+mj-lt"/>
              </a:defRPr>
            </a:lvl1pPr>
          </a:lstStyle>
          <a:p>
            <a:pPr algn="l"/>
            <a:r>
              <a:rPr lang="en-GB" dirty="0"/>
              <a:t>“Is PDF your best option?” @</a:t>
            </a:r>
            <a:r>
              <a:rPr lang="en-GB" dirty="0" err="1"/>
              <a:t>craigbuckler</a:t>
            </a:r>
            <a:endParaRPr lang="en-GB" dirty="0"/>
          </a:p>
        </p:txBody>
      </p:sp>
      <p:sp>
        <p:nvSpPr>
          <p:cNvPr id="20" name="Slide Number Placeholder 5">
            <a:extLst>
              <a:ext uri="{FF2B5EF4-FFF2-40B4-BE49-F238E27FC236}">
                <a16:creationId xmlns:a16="http://schemas.microsoft.com/office/drawing/2014/main" id="{73E39967-11D0-4FC6-B52D-0193AB399529}"/>
              </a:ext>
            </a:extLst>
          </p:cNvPr>
          <p:cNvSpPr>
            <a:spLocks noGrp="1"/>
          </p:cNvSpPr>
          <p:nvPr>
            <p:ph type="sldNum" sz="quarter" idx="4"/>
          </p:nvPr>
        </p:nvSpPr>
        <p:spPr>
          <a:xfrm>
            <a:off x="6508403" y="6833078"/>
            <a:ext cx="2073474" cy="392509"/>
          </a:xfrm>
          <a:prstGeom prst="rect">
            <a:avLst/>
          </a:prstGeom>
        </p:spPr>
        <p:txBody>
          <a:bodyPr vert="horz" lIns="91440" tIns="45720" rIns="91440" bIns="45720" rtlCol="0" anchor="ctr"/>
          <a:lstStyle>
            <a:lvl1pPr algn="r">
              <a:defRPr sz="1209">
                <a:solidFill>
                  <a:schemeClr val="accent4"/>
                </a:solidFill>
              </a:defRPr>
            </a:lvl1pPr>
          </a:lstStyle>
          <a:p>
            <a:fld id="{29C3688D-466A-4AE0-92FF-3F2AC942A837}" type="slidenum">
              <a:rPr lang="en-GB" smtClean="0"/>
              <a:pPr/>
              <a:t>‹#›</a:t>
            </a:fld>
            <a:r>
              <a:rPr lang="en-GB" dirty="0"/>
              <a:t> of 99</a:t>
            </a:r>
          </a:p>
        </p:txBody>
      </p:sp>
      <p:sp>
        <p:nvSpPr>
          <p:cNvPr id="25" name="Text Placeholder 24">
            <a:extLst>
              <a:ext uri="{FF2B5EF4-FFF2-40B4-BE49-F238E27FC236}">
                <a16:creationId xmlns:a16="http://schemas.microsoft.com/office/drawing/2014/main" id="{BE0E7CB4-5474-40E7-91F9-3ED8B6554047}"/>
              </a:ext>
            </a:extLst>
          </p:cNvPr>
          <p:cNvSpPr>
            <a:spLocks noGrp="1"/>
          </p:cNvSpPr>
          <p:nvPr>
            <p:ph type="body" sz="quarter" idx="10"/>
          </p:nvPr>
        </p:nvSpPr>
        <p:spPr>
          <a:xfrm>
            <a:off x="633413" y="1529697"/>
            <a:ext cx="7948315" cy="50676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456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wo">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2294D800-D510-4F88-9CF2-541895258D99}"/>
              </a:ext>
            </a:extLst>
          </p:cNvPr>
          <p:cNvSpPr>
            <a:spLocks noGrp="1"/>
          </p:cNvSpPr>
          <p:nvPr>
            <p:ph type="title"/>
          </p:nvPr>
        </p:nvSpPr>
        <p:spPr>
          <a:xfrm>
            <a:off x="633562" y="392511"/>
            <a:ext cx="7948315" cy="923541"/>
          </a:xfrm>
          <a:prstGeom prst="rect">
            <a:avLst/>
          </a:prstGeom>
        </p:spPr>
        <p:txBody>
          <a:bodyPr vert="horz" lIns="91440" tIns="45720" rIns="91440" bIns="45720" rtlCol="0" anchor="ctr">
            <a:normAutofit/>
          </a:bodyPr>
          <a:lstStyle/>
          <a:p>
            <a:r>
              <a:rPr lang="en-US" dirty="0"/>
              <a:t>Click to edit Master title style</a:t>
            </a:r>
          </a:p>
        </p:txBody>
      </p:sp>
      <p:sp>
        <p:nvSpPr>
          <p:cNvPr id="19" name="Footer Placeholder 4">
            <a:extLst>
              <a:ext uri="{FF2B5EF4-FFF2-40B4-BE49-F238E27FC236}">
                <a16:creationId xmlns:a16="http://schemas.microsoft.com/office/drawing/2014/main" id="{093DFA07-0CA2-4D4D-8429-32B7B04884E9}"/>
              </a:ext>
            </a:extLst>
          </p:cNvPr>
          <p:cNvSpPr>
            <a:spLocks noGrp="1"/>
          </p:cNvSpPr>
          <p:nvPr>
            <p:ph type="ftr" sz="quarter" idx="3"/>
          </p:nvPr>
        </p:nvSpPr>
        <p:spPr>
          <a:xfrm>
            <a:off x="633561" y="6833078"/>
            <a:ext cx="5529263" cy="392509"/>
          </a:xfrm>
          <a:prstGeom prst="rect">
            <a:avLst/>
          </a:prstGeom>
        </p:spPr>
        <p:txBody>
          <a:bodyPr vert="horz" lIns="91440" tIns="45720" rIns="91440" bIns="45720" rtlCol="0" anchor="ctr"/>
          <a:lstStyle>
            <a:lvl1pPr algn="ctr">
              <a:defRPr sz="1209">
                <a:solidFill>
                  <a:schemeClr val="accent4"/>
                </a:solidFill>
                <a:latin typeface="+mj-lt"/>
              </a:defRPr>
            </a:lvl1pPr>
          </a:lstStyle>
          <a:p>
            <a:pPr algn="l"/>
            <a:r>
              <a:rPr lang="en-GB" dirty="0"/>
              <a:t>“Is PDF your best option?” @</a:t>
            </a:r>
            <a:r>
              <a:rPr lang="en-GB" dirty="0" err="1"/>
              <a:t>craigbuckler</a:t>
            </a:r>
            <a:endParaRPr lang="en-GB" dirty="0"/>
          </a:p>
        </p:txBody>
      </p:sp>
      <p:sp>
        <p:nvSpPr>
          <p:cNvPr id="20" name="Slide Number Placeholder 5">
            <a:extLst>
              <a:ext uri="{FF2B5EF4-FFF2-40B4-BE49-F238E27FC236}">
                <a16:creationId xmlns:a16="http://schemas.microsoft.com/office/drawing/2014/main" id="{73E39967-11D0-4FC6-B52D-0193AB399529}"/>
              </a:ext>
            </a:extLst>
          </p:cNvPr>
          <p:cNvSpPr>
            <a:spLocks noGrp="1"/>
          </p:cNvSpPr>
          <p:nvPr>
            <p:ph type="sldNum" sz="quarter" idx="4"/>
          </p:nvPr>
        </p:nvSpPr>
        <p:spPr>
          <a:xfrm>
            <a:off x="6508403" y="6833078"/>
            <a:ext cx="2073474" cy="392509"/>
          </a:xfrm>
          <a:prstGeom prst="rect">
            <a:avLst/>
          </a:prstGeom>
        </p:spPr>
        <p:txBody>
          <a:bodyPr vert="horz" lIns="91440" tIns="45720" rIns="91440" bIns="45720" rtlCol="0" anchor="ctr"/>
          <a:lstStyle>
            <a:lvl1pPr algn="r">
              <a:defRPr sz="1209">
                <a:solidFill>
                  <a:schemeClr val="accent4"/>
                </a:solidFill>
              </a:defRPr>
            </a:lvl1pPr>
          </a:lstStyle>
          <a:p>
            <a:fld id="{29C3688D-466A-4AE0-92FF-3F2AC942A837}" type="slidenum">
              <a:rPr lang="en-GB" smtClean="0"/>
              <a:pPr/>
              <a:t>‹#›</a:t>
            </a:fld>
            <a:r>
              <a:rPr lang="en-GB" dirty="0"/>
              <a:t> of 99</a:t>
            </a:r>
          </a:p>
        </p:txBody>
      </p:sp>
      <p:sp>
        <p:nvSpPr>
          <p:cNvPr id="25" name="Text Placeholder 24">
            <a:extLst>
              <a:ext uri="{FF2B5EF4-FFF2-40B4-BE49-F238E27FC236}">
                <a16:creationId xmlns:a16="http://schemas.microsoft.com/office/drawing/2014/main" id="{BE0E7CB4-5474-40E7-91F9-3ED8B6554047}"/>
              </a:ext>
            </a:extLst>
          </p:cNvPr>
          <p:cNvSpPr>
            <a:spLocks noGrp="1"/>
          </p:cNvSpPr>
          <p:nvPr>
            <p:ph type="body" sz="quarter" idx="10"/>
          </p:nvPr>
        </p:nvSpPr>
        <p:spPr>
          <a:xfrm>
            <a:off x="633413" y="1529697"/>
            <a:ext cx="3861675" cy="50676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24">
            <a:extLst>
              <a:ext uri="{FF2B5EF4-FFF2-40B4-BE49-F238E27FC236}">
                <a16:creationId xmlns:a16="http://schemas.microsoft.com/office/drawing/2014/main" id="{071205B4-B389-46BF-BD24-DD72E79F9B22}"/>
              </a:ext>
            </a:extLst>
          </p:cNvPr>
          <p:cNvSpPr>
            <a:spLocks noGrp="1"/>
          </p:cNvSpPr>
          <p:nvPr>
            <p:ph type="body" sz="quarter" idx="11"/>
          </p:nvPr>
        </p:nvSpPr>
        <p:spPr>
          <a:xfrm>
            <a:off x="4720352" y="1511181"/>
            <a:ext cx="3861675" cy="50676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9048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1625-5A6D-4A7E-ABC7-EBBA23258E32}"/>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84BEEEE-F712-4320-9A14-80D28F6CBBDD}"/>
              </a:ext>
            </a:extLst>
          </p:cNvPr>
          <p:cNvSpPr>
            <a:spLocks noGrp="1"/>
          </p:cNvSpPr>
          <p:nvPr>
            <p:ph type="ftr" sz="quarter" idx="10"/>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F69D174D-7241-4A17-89CA-8978E3794632}"/>
              </a:ext>
            </a:extLst>
          </p:cNvPr>
          <p:cNvSpPr>
            <a:spLocks noGrp="1"/>
          </p:cNvSpPr>
          <p:nvPr>
            <p:ph type="sldNum" sz="quarter" idx="11"/>
          </p:nvPr>
        </p:nvSpPr>
        <p:spPr/>
        <p:txBody>
          <a:bodyPr/>
          <a:lstStyle/>
          <a:p>
            <a:fld id="{29C3688D-466A-4AE0-92FF-3F2AC942A837}" type="slidenum">
              <a:rPr lang="en-GB" smtClean="0"/>
              <a:pPr/>
              <a:t>‹#›</a:t>
            </a:fld>
            <a:r>
              <a:rPr lang="en-GB"/>
              <a:t> of 99</a:t>
            </a:r>
            <a:endParaRPr lang="en-GB" dirty="0"/>
          </a:p>
        </p:txBody>
      </p:sp>
    </p:spTree>
    <p:extLst>
      <p:ext uri="{BB962C8B-B14F-4D97-AF65-F5344CB8AC3E}">
        <p14:creationId xmlns:p14="http://schemas.microsoft.com/office/powerpoint/2010/main" val="396923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3194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46000">
              <a:schemeClr val="tx2"/>
            </a:gs>
            <a:gs pos="100000">
              <a:schemeClr val="tx1"/>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562" y="392511"/>
            <a:ext cx="7948315" cy="9235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33562" y="1486967"/>
            <a:ext cx="7948315" cy="515326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33561" y="6833078"/>
            <a:ext cx="5529263" cy="392509"/>
          </a:xfrm>
          <a:prstGeom prst="rect">
            <a:avLst/>
          </a:prstGeom>
        </p:spPr>
        <p:txBody>
          <a:bodyPr vert="horz" lIns="91440" tIns="45720" rIns="91440" bIns="45720" rtlCol="0" anchor="ctr"/>
          <a:lstStyle>
            <a:lvl1pPr algn="ctr">
              <a:defRPr sz="1209">
                <a:solidFill>
                  <a:schemeClr val="accent4"/>
                </a:solidFill>
                <a:latin typeface="+mj-lt"/>
              </a:defRPr>
            </a:lvl1pPr>
          </a:lstStyle>
          <a:p>
            <a:pPr algn="l"/>
            <a:r>
              <a:rPr lang="en-GB" dirty="0"/>
              <a:t>“Is PDF your best option?” @</a:t>
            </a:r>
            <a:r>
              <a:rPr lang="en-GB" dirty="0" err="1"/>
              <a:t>craigbuckler</a:t>
            </a:r>
            <a:endParaRPr lang="en-GB" dirty="0"/>
          </a:p>
        </p:txBody>
      </p:sp>
      <p:sp>
        <p:nvSpPr>
          <p:cNvPr id="6" name="Slide Number Placeholder 5"/>
          <p:cNvSpPr>
            <a:spLocks noGrp="1"/>
          </p:cNvSpPr>
          <p:nvPr>
            <p:ph type="sldNum" sz="quarter" idx="4"/>
          </p:nvPr>
        </p:nvSpPr>
        <p:spPr>
          <a:xfrm>
            <a:off x="6508403" y="6833078"/>
            <a:ext cx="2073474" cy="392509"/>
          </a:xfrm>
          <a:prstGeom prst="rect">
            <a:avLst/>
          </a:prstGeom>
        </p:spPr>
        <p:txBody>
          <a:bodyPr vert="horz" lIns="91440" tIns="45720" rIns="91440" bIns="45720" rtlCol="0" anchor="ctr"/>
          <a:lstStyle>
            <a:lvl1pPr algn="r">
              <a:defRPr sz="1209">
                <a:solidFill>
                  <a:schemeClr val="accent4"/>
                </a:solidFill>
              </a:defRPr>
            </a:lvl1pPr>
          </a:lstStyle>
          <a:p>
            <a:fld id="{29C3688D-466A-4AE0-92FF-3F2AC942A837}" type="slidenum">
              <a:rPr lang="en-GB" smtClean="0"/>
              <a:pPr/>
              <a:t>‹#›</a:t>
            </a:fld>
            <a:r>
              <a:rPr lang="en-GB" dirty="0"/>
              <a:t> of 99</a:t>
            </a:r>
          </a:p>
        </p:txBody>
      </p:sp>
    </p:spTree>
    <p:extLst>
      <p:ext uri="{BB962C8B-B14F-4D97-AF65-F5344CB8AC3E}">
        <p14:creationId xmlns:p14="http://schemas.microsoft.com/office/powerpoint/2010/main" val="452769120"/>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75" r:id="rId3"/>
    <p:sldLayoutId id="2147483674" r:id="rId4"/>
  </p:sldLayoutIdLst>
  <p:hf hdr="0" dt="0"/>
  <p:txStyles>
    <p:titleStyle>
      <a:lvl1pPr algn="l" defTabSz="921532" rtl="0" eaLnBrk="1" latinLnBrk="0" hangingPunct="1">
        <a:lnSpc>
          <a:spcPct val="90000"/>
        </a:lnSpc>
        <a:spcBef>
          <a:spcPct val="0"/>
        </a:spcBef>
        <a:buNone/>
        <a:defRPr sz="4434" kern="1200" spc="-150">
          <a:solidFill>
            <a:schemeClr val="bg1"/>
          </a:solidFill>
          <a:latin typeface="+mj-lt"/>
          <a:ea typeface="+mj-ea"/>
          <a:cs typeface="+mj-cs"/>
        </a:defRPr>
      </a:lvl1pPr>
    </p:titleStyle>
    <p:bodyStyle>
      <a:lvl1pPr marL="230383" indent="-230383" algn="l" defTabSz="921532" rtl="0" eaLnBrk="1" latinLnBrk="0" hangingPunct="1">
        <a:lnSpc>
          <a:spcPct val="90000"/>
        </a:lnSpc>
        <a:spcBef>
          <a:spcPts val="1008"/>
        </a:spcBef>
        <a:buFont typeface="Wingdings" panose="05000000000000000000" pitchFamily="2" charset="2"/>
        <a:buChar char="§"/>
        <a:defRPr sz="3600" kern="1200">
          <a:solidFill>
            <a:schemeClr val="bg1"/>
          </a:solidFill>
          <a:latin typeface="+mn-lt"/>
          <a:ea typeface="+mn-ea"/>
          <a:cs typeface="+mn-cs"/>
        </a:defRPr>
      </a:lvl1pPr>
      <a:lvl2pPr marL="691149" indent="-230383" algn="l" defTabSz="921532" rtl="0" eaLnBrk="1" latinLnBrk="0" hangingPunct="1">
        <a:lnSpc>
          <a:spcPct val="90000"/>
        </a:lnSpc>
        <a:spcBef>
          <a:spcPts val="504"/>
        </a:spcBef>
        <a:buFont typeface="Wingdings" panose="05000000000000000000" pitchFamily="2" charset="2"/>
        <a:buChar char="§"/>
        <a:defRPr sz="2800" kern="1200">
          <a:solidFill>
            <a:schemeClr val="bg1"/>
          </a:solidFill>
          <a:latin typeface="+mn-lt"/>
          <a:ea typeface="+mn-ea"/>
          <a:cs typeface="+mn-cs"/>
        </a:defRPr>
      </a:lvl2pPr>
      <a:lvl3pPr marL="1151915" indent="-230383" algn="l" defTabSz="921532" rtl="0" eaLnBrk="1" latinLnBrk="0" hangingPunct="1">
        <a:lnSpc>
          <a:spcPct val="90000"/>
        </a:lnSpc>
        <a:spcBef>
          <a:spcPts val="504"/>
        </a:spcBef>
        <a:buFont typeface="Wingdings" panose="05000000000000000000" pitchFamily="2" charset="2"/>
        <a:buChar char="§"/>
        <a:defRPr sz="2800" kern="1200">
          <a:solidFill>
            <a:schemeClr val="bg1"/>
          </a:solidFill>
          <a:latin typeface="+mn-lt"/>
          <a:ea typeface="+mn-ea"/>
          <a:cs typeface="+mn-cs"/>
        </a:defRPr>
      </a:lvl3pPr>
      <a:lvl4pPr marL="1612682" indent="-230383" algn="l" defTabSz="921532" rtl="0" eaLnBrk="1" latinLnBrk="0" hangingPunct="1">
        <a:lnSpc>
          <a:spcPct val="90000"/>
        </a:lnSpc>
        <a:spcBef>
          <a:spcPts val="504"/>
        </a:spcBef>
        <a:buFont typeface="Wingdings" panose="05000000000000000000" pitchFamily="2" charset="2"/>
        <a:buChar char="§"/>
        <a:defRPr sz="2800" kern="1200">
          <a:solidFill>
            <a:schemeClr val="bg1"/>
          </a:solidFill>
          <a:latin typeface="+mn-lt"/>
          <a:ea typeface="+mn-ea"/>
          <a:cs typeface="+mn-cs"/>
        </a:defRPr>
      </a:lvl4pPr>
      <a:lvl5pPr marL="2073448" indent="-230383" algn="l" defTabSz="921532" rtl="0" eaLnBrk="1" latinLnBrk="0" hangingPunct="1">
        <a:lnSpc>
          <a:spcPct val="90000"/>
        </a:lnSpc>
        <a:spcBef>
          <a:spcPts val="504"/>
        </a:spcBef>
        <a:buFont typeface="Wingdings" panose="05000000000000000000" pitchFamily="2" charset="2"/>
        <a:buChar char="§"/>
        <a:defRPr sz="2800" kern="1200">
          <a:solidFill>
            <a:schemeClr val="bg1"/>
          </a:solidFill>
          <a:latin typeface="+mn-lt"/>
          <a:ea typeface="+mn-ea"/>
          <a:cs typeface="+mn-cs"/>
        </a:defRPr>
      </a:lvl5pPr>
      <a:lvl6pPr marL="2534214" indent="-230383" algn="l" defTabSz="921532" rtl="0" eaLnBrk="1" latinLnBrk="0" hangingPunct="1">
        <a:lnSpc>
          <a:spcPct val="90000"/>
        </a:lnSpc>
        <a:spcBef>
          <a:spcPts val="504"/>
        </a:spcBef>
        <a:buFont typeface="Arial" panose="020B0604020202020204" pitchFamily="34" charset="0"/>
        <a:buChar char="•"/>
        <a:defRPr sz="1814" kern="1200">
          <a:solidFill>
            <a:schemeClr val="tx1"/>
          </a:solidFill>
          <a:latin typeface="+mn-lt"/>
          <a:ea typeface="+mn-ea"/>
          <a:cs typeface="+mn-cs"/>
        </a:defRPr>
      </a:lvl6pPr>
      <a:lvl7pPr marL="2994980" indent="-230383" algn="l" defTabSz="921532" rtl="0" eaLnBrk="1" latinLnBrk="0" hangingPunct="1">
        <a:lnSpc>
          <a:spcPct val="90000"/>
        </a:lnSpc>
        <a:spcBef>
          <a:spcPts val="504"/>
        </a:spcBef>
        <a:buFont typeface="Arial" panose="020B0604020202020204" pitchFamily="34" charset="0"/>
        <a:buChar char="•"/>
        <a:defRPr sz="1814" kern="1200">
          <a:solidFill>
            <a:schemeClr val="tx1"/>
          </a:solidFill>
          <a:latin typeface="+mn-lt"/>
          <a:ea typeface="+mn-ea"/>
          <a:cs typeface="+mn-cs"/>
        </a:defRPr>
      </a:lvl7pPr>
      <a:lvl8pPr marL="3455746" indent="-230383" algn="l" defTabSz="921532" rtl="0" eaLnBrk="1" latinLnBrk="0" hangingPunct="1">
        <a:lnSpc>
          <a:spcPct val="90000"/>
        </a:lnSpc>
        <a:spcBef>
          <a:spcPts val="504"/>
        </a:spcBef>
        <a:buFont typeface="Arial" panose="020B0604020202020204" pitchFamily="34" charset="0"/>
        <a:buChar char="•"/>
        <a:defRPr sz="1814" kern="1200">
          <a:solidFill>
            <a:schemeClr val="tx1"/>
          </a:solidFill>
          <a:latin typeface="+mn-lt"/>
          <a:ea typeface="+mn-ea"/>
          <a:cs typeface="+mn-cs"/>
        </a:defRPr>
      </a:lvl8pPr>
      <a:lvl9pPr marL="3916512" indent="-230383" algn="l" defTabSz="921532" rtl="0" eaLnBrk="1" latinLnBrk="0" hangingPunct="1">
        <a:lnSpc>
          <a:spcPct val="90000"/>
        </a:lnSpc>
        <a:spcBef>
          <a:spcPts val="504"/>
        </a:spcBef>
        <a:buFont typeface="Arial" panose="020B0604020202020204" pitchFamily="34" charset="0"/>
        <a:buChar char="•"/>
        <a:defRPr sz="1814" kern="1200">
          <a:solidFill>
            <a:schemeClr val="tx1"/>
          </a:solidFill>
          <a:latin typeface="+mn-lt"/>
          <a:ea typeface="+mn-ea"/>
          <a:cs typeface="+mn-cs"/>
        </a:defRPr>
      </a:lvl9pPr>
    </p:bodyStyle>
    <p:otherStyle>
      <a:defPPr>
        <a:defRPr lang="en-US"/>
      </a:defPPr>
      <a:lvl1pPr marL="0" algn="l" defTabSz="921532" rtl="0" eaLnBrk="1" latinLnBrk="0" hangingPunct="1">
        <a:defRPr sz="1814" kern="1200">
          <a:solidFill>
            <a:schemeClr val="tx1"/>
          </a:solidFill>
          <a:latin typeface="+mn-lt"/>
          <a:ea typeface="+mn-ea"/>
          <a:cs typeface="+mn-cs"/>
        </a:defRPr>
      </a:lvl1pPr>
      <a:lvl2pPr marL="460766" algn="l" defTabSz="921532" rtl="0" eaLnBrk="1" latinLnBrk="0" hangingPunct="1">
        <a:defRPr sz="1814" kern="1200">
          <a:solidFill>
            <a:schemeClr val="tx1"/>
          </a:solidFill>
          <a:latin typeface="+mn-lt"/>
          <a:ea typeface="+mn-ea"/>
          <a:cs typeface="+mn-cs"/>
        </a:defRPr>
      </a:lvl2pPr>
      <a:lvl3pPr marL="921532" algn="l" defTabSz="921532" rtl="0" eaLnBrk="1" latinLnBrk="0" hangingPunct="1">
        <a:defRPr sz="1814" kern="1200">
          <a:solidFill>
            <a:schemeClr val="tx1"/>
          </a:solidFill>
          <a:latin typeface="+mn-lt"/>
          <a:ea typeface="+mn-ea"/>
          <a:cs typeface="+mn-cs"/>
        </a:defRPr>
      </a:lvl3pPr>
      <a:lvl4pPr marL="1382298" algn="l" defTabSz="921532" rtl="0" eaLnBrk="1" latinLnBrk="0" hangingPunct="1">
        <a:defRPr sz="1814" kern="1200">
          <a:solidFill>
            <a:schemeClr val="tx1"/>
          </a:solidFill>
          <a:latin typeface="+mn-lt"/>
          <a:ea typeface="+mn-ea"/>
          <a:cs typeface="+mn-cs"/>
        </a:defRPr>
      </a:lvl4pPr>
      <a:lvl5pPr marL="1843065" algn="l" defTabSz="921532" rtl="0" eaLnBrk="1" latinLnBrk="0" hangingPunct="1">
        <a:defRPr sz="1814" kern="1200">
          <a:solidFill>
            <a:schemeClr val="tx1"/>
          </a:solidFill>
          <a:latin typeface="+mn-lt"/>
          <a:ea typeface="+mn-ea"/>
          <a:cs typeface="+mn-cs"/>
        </a:defRPr>
      </a:lvl5pPr>
      <a:lvl6pPr marL="2303831" algn="l" defTabSz="921532" rtl="0" eaLnBrk="1" latinLnBrk="0" hangingPunct="1">
        <a:defRPr sz="1814" kern="1200">
          <a:solidFill>
            <a:schemeClr val="tx1"/>
          </a:solidFill>
          <a:latin typeface="+mn-lt"/>
          <a:ea typeface="+mn-ea"/>
          <a:cs typeface="+mn-cs"/>
        </a:defRPr>
      </a:lvl6pPr>
      <a:lvl7pPr marL="2764597" algn="l" defTabSz="921532" rtl="0" eaLnBrk="1" latinLnBrk="0" hangingPunct="1">
        <a:defRPr sz="1814" kern="1200">
          <a:solidFill>
            <a:schemeClr val="tx1"/>
          </a:solidFill>
          <a:latin typeface="+mn-lt"/>
          <a:ea typeface="+mn-ea"/>
          <a:cs typeface="+mn-cs"/>
        </a:defRPr>
      </a:lvl7pPr>
      <a:lvl8pPr marL="3225363" algn="l" defTabSz="921532" rtl="0" eaLnBrk="1" latinLnBrk="0" hangingPunct="1">
        <a:defRPr sz="1814" kern="1200">
          <a:solidFill>
            <a:schemeClr val="tx1"/>
          </a:solidFill>
          <a:latin typeface="+mn-lt"/>
          <a:ea typeface="+mn-ea"/>
          <a:cs typeface="+mn-cs"/>
        </a:defRPr>
      </a:lvl8pPr>
      <a:lvl9pPr marL="3686129" algn="l" defTabSz="921532" rtl="0" eaLnBrk="1" latinLnBrk="0" hangingPunct="1">
        <a:defRPr sz="18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2.svg"/><Relationship Id="rId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C501-209A-49DB-8CD0-04E26A99C54F}"/>
              </a:ext>
            </a:extLst>
          </p:cNvPr>
          <p:cNvSpPr>
            <a:spLocks noGrp="1"/>
          </p:cNvSpPr>
          <p:nvPr>
            <p:ph type="title"/>
          </p:nvPr>
        </p:nvSpPr>
        <p:spPr/>
        <p:txBody>
          <a:bodyPr/>
          <a:lstStyle/>
          <a:p>
            <a:pPr algn="ctr"/>
            <a:r>
              <a:rPr lang="en-GB" dirty="0"/>
              <a:t>Is PDF your best option?</a:t>
            </a:r>
          </a:p>
        </p:txBody>
      </p:sp>
      <p:sp>
        <p:nvSpPr>
          <p:cNvPr id="3" name="Footer Placeholder 2">
            <a:extLst>
              <a:ext uri="{FF2B5EF4-FFF2-40B4-BE49-F238E27FC236}">
                <a16:creationId xmlns:a16="http://schemas.microsoft.com/office/drawing/2014/main" id="{C7CA8811-16FC-469F-BFF9-7336D7C04F4A}"/>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A2E6A254-E6E0-420D-AEDA-0A116B91A92E}"/>
              </a:ext>
            </a:extLst>
          </p:cNvPr>
          <p:cNvSpPr>
            <a:spLocks noGrp="1"/>
          </p:cNvSpPr>
          <p:nvPr>
            <p:ph type="sldNum" sz="quarter" idx="4"/>
          </p:nvPr>
        </p:nvSpPr>
        <p:spPr/>
        <p:txBody>
          <a:bodyPr/>
          <a:lstStyle/>
          <a:p>
            <a:fld id="{29C3688D-466A-4AE0-92FF-3F2AC942A837}" type="slidenum">
              <a:rPr lang="en-GB" smtClean="0"/>
              <a:pPr/>
              <a:t>1</a:t>
            </a:fld>
            <a:endParaRPr lang="en-GB" dirty="0"/>
          </a:p>
        </p:txBody>
      </p:sp>
      <p:sp>
        <p:nvSpPr>
          <p:cNvPr id="5" name="Text Placeholder 4">
            <a:extLst>
              <a:ext uri="{FF2B5EF4-FFF2-40B4-BE49-F238E27FC236}">
                <a16:creationId xmlns:a16="http://schemas.microsoft.com/office/drawing/2014/main" id="{2BA4CE8D-26D0-4C96-BCFA-B5A3BF01AA73}"/>
              </a:ext>
            </a:extLst>
          </p:cNvPr>
          <p:cNvSpPr>
            <a:spLocks noGrp="1"/>
          </p:cNvSpPr>
          <p:nvPr>
            <p:ph type="body" sz="quarter" idx="10"/>
          </p:nvPr>
        </p:nvSpPr>
        <p:spPr>
          <a:xfrm>
            <a:off x="633413" y="1939895"/>
            <a:ext cx="7948315" cy="4153256"/>
          </a:xfrm>
        </p:spPr>
        <p:txBody>
          <a:bodyPr>
            <a:normAutofit/>
          </a:bodyPr>
          <a:lstStyle/>
          <a:p>
            <a:pPr marL="0" indent="0" algn="ctr">
              <a:buNone/>
            </a:pPr>
            <a:r>
              <a:rPr lang="en-GB" b="1" dirty="0" err="1">
                <a:solidFill>
                  <a:schemeClr val="accent4"/>
                </a:solidFill>
              </a:rPr>
              <a:t>TechExeter</a:t>
            </a:r>
            <a:r>
              <a:rPr lang="en-GB" b="1" dirty="0">
                <a:solidFill>
                  <a:schemeClr val="accent4"/>
                </a:solidFill>
              </a:rPr>
              <a:t> 2018</a:t>
            </a:r>
          </a:p>
          <a:p>
            <a:pPr marL="0" indent="0" algn="ctr">
              <a:buNone/>
            </a:pPr>
            <a:endParaRPr lang="en-GB" dirty="0"/>
          </a:p>
          <a:p>
            <a:pPr marL="0" indent="0" algn="ctr">
              <a:buNone/>
            </a:pPr>
            <a:r>
              <a:rPr lang="en-GB" dirty="0"/>
              <a:t>Craig Buckler</a:t>
            </a:r>
          </a:p>
          <a:p>
            <a:pPr marL="0" indent="0" algn="ctr">
              <a:buNone/>
            </a:pPr>
            <a:r>
              <a:rPr lang="en-GB" dirty="0"/>
              <a:t>@</a:t>
            </a:r>
            <a:r>
              <a:rPr lang="en-GB" dirty="0" err="1"/>
              <a:t>craigbuckler</a:t>
            </a:r>
            <a:endParaRPr lang="en-GB" dirty="0"/>
          </a:p>
          <a:p>
            <a:pPr marL="0" indent="0" algn="ctr">
              <a:buNone/>
            </a:pPr>
            <a:endParaRPr lang="en-GB" dirty="0"/>
          </a:p>
          <a:p>
            <a:pPr marL="0" indent="0" algn="ctr">
              <a:buNone/>
            </a:pPr>
            <a:r>
              <a:rPr lang="en-GB" sz="3000" dirty="0">
                <a:solidFill>
                  <a:schemeClr val="accent4"/>
                </a:solidFill>
              </a:rPr>
              <a:t>github.com/craigbuckler/html5-export</a:t>
            </a:r>
          </a:p>
        </p:txBody>
      </p:sp>
    </p:spTree>
    <p:extLst>
      <p:ext uri="{BB962C8B-B14F-4D97-AF65-F5344CB8AC3E}">
        <p14:creationId xmlns:p14="http://schemas.microsoft.com/office/powerpoint/2010/main" val="152655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AD77-02C2-429D-BD6D-7391EC46F043}"/>
              </a:ext>
            </a:extLst>
          </p:cNvPr>
          <p:cNvSpPr>
            <a:spLocks noGrp="1"/>
          </p:cNvSpPr>
          <p:nvPr>
            <p:ph type="title"/>
          </p:nvPr>
        </p:nvSpPr>
        <p:spPr/>
        <p:txBody>
          <a:bodyPr/>
          <a:lstStyle/>
          <a:p>
            <a:r>
              <a:rPr lang="en-GB" dirty="0"/>
              <a:t>The eureka moment…</a:t>
            </a:r>
          </a:p>
        </p:txBody>
      </p:sp>
      <p:sp>
        <p:nvSpPr>
          <p:cNvPr id="3" name="Footer Placeholder 2">
            <a:extLst>
              <a:ext uri="{FF2B5EF4-FFF2-40B4-BE49-F238E27FC236}">
                <a16:creationId xmlns:a16="http://schemas.microsoft.com/office/drawing/2014/main" id="{63A0C062-B98B-49AE-8303-32BBF28D3A6D}"/>
              </a:ext>
            </a:extLst>
          </p:cNvPr>
          <p:cNvSpPr>
            <a:spLocks noGrp="1"/>
          </p:cNvSpPr>
          <p:nvPr>
            <p:ph type="ftr" sz="quarter" idx="10"/>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DD480B56-4D8A-4262-9F4C-A85C226AD769}"/>
              </a:ext>
            </a:extLst>
          </p:cNvPr>
          <p:cNvSpPr>
            <a:spLocks noGrp="1"/>
          </p:cNvSpPr>
          <p:nvPr>
            <p:ph type="sldNum" sz="quarter" idx="11"/>
          </p:nvPr>
        </p:nvSpPr>
        <p:spPr/>
        <p:txBody>
          <a:bodyPr/>
          <a:lstStyle/>
          <a:p>
            <a:fld id="{29C3688D-466A-4AE0-92FF-3F2AC942A837}" type="slidenum">
              <a:rPr lang="en-GB" smtClean="0"/>
              <a:pPr/>
              <a:t>10</a:t>
            </a:fld>
            <a:r>
              <a:rPr lang="en-GB"/>
              <a:t> of 99</a:t>
            </a:r>
            <a:endParaRPr lang="en-GB" dirty="0"/>
          </a:p>
        </p:txBody>
      </p:sp>
      <p:pic>
        <p:nvPicPr>
          <p:cNvPr id="6" name="Graphic 5" descr="Lightbulb">
            <a:extLst>
              <a:ext uri="{FF2B5EF4-FFF2-40B4-BE49-F238E27FC236}">
                <a16:creationId xmlns:a16="http://schemas.microsoft.com/office/drawing/2014/main" id="{28F01AC3-173A-485E-B596-455003A873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5481" y="1717367"/>
            <a:ext cx="3224476" cy="3224476"/>
          </a:xfrm>
          <a:prstGeom prst="rect">
            <a:avLst/>
          </a:prstGeom>
          <a:effectLst>
            <a:outerShdw blurRad="203200" dir="16200000" sx="107000" sy="107000" rotWithShape="0">
              <a:schemeClr val="bg1">
                <a:alpha val="40000"/>
              </a:schemeClr>
            </a:outerShdw>
            <a:reflection stA="19000" endPos="42000" dir="5400000" sy="-100000" algn="bl" rotWithShape="0"/>
          </a:effectLst>
        </p:spPr>
      </p:pic>
    </p:spTree>
    <p:extLst>
      <p:ext uri="{BB962C8B-B14F-4D97-AF65-F5344CB8AC3E}">
        <p14:creationId xmlns:p14="http://schemas.microsoft.com/office/powerpoint/2010/main" val="44281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8AEB-CD0E-4864-A7F7-A973BBEB8D32}"/>
              </a:ext>
            </a:extLst>
          </p:cNvPr>
          <p:cNvSpPr>
            <a:spLocks noGrp="1"/>
          </p:cNvSpPr>
          <p:nvPr>
            <p:ph type="title"/>
          </p:nvPr>
        </p:nvSpPr>
        <p:spPr/>
        <p:txBody>
          <a:bodyPr>
            <a:normAutofit fontScale="90000"/>
          </a:bodyPr>
          <a:lstStyle/>
          <a:p>
            <a:r>
              <a:rPr lang="en-GB" dirty="0"/>
              <a:t>What has HTML ever done for us?</a:t>
            </a:r>
          </a:p>
        </p:txBody>
      </p:sp>
      <p:sp>
        <p:nvSpPr>
          <p:cNvPr id="3" name="Footer Placeholder 2">
            <a:extLst>
              <a:ext uri="{FF2B5EF4-FFF2-40B4-BE49-F238E27FC236}">
                <a16:creationId xmlns:a16="http://schemas.microsoft.com/office/drawing/2014/main" id="{CFBEB12C-0CEA-4AC0-9415-E9D8CD7CAB9D}"/>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27C8FEAF-007A-484F-A75E-2C3FE5ED62E4}"/>
              </a:ext>
            </a:extLst>
          </p:cNvPr>
          <p:cNvSpPr>
            <a:spLocks noGrp="1"/>
          </p:cNvSpPr>
          <p:nvPr>
            <p:ph type="sldNum" sz="quarter" idx="4"/>
          </p:nvPr>
        </p:nvSpPr>
        <p:spPr/>
        <p:txBody>
          <a:bodyPr/>
          <a:lstStyle/>
          <a:p>
            <a:fld id="{29C3688D-466A-4AE0-92FF-3F2AC942A837}" type="slidenum">
              <a:rPr lang="en-GB" smtClean="0"/>
              <a:pPr/>
              <a:t>11</a:t>
            </a:fld>
            <a:r>
              <a:rPr lang="en-GB"/>
              <a:t> of 99</a:t>
            </a:r>
            <a:endParaRPr lang="en-GB" dirty="0"/>
          </a:p>
        </p:txBody>
      </p:sp>
      <p:sp>
        <p:nvSpPr>
          <p:cNvPr id="5" name="Text Placeholder 4">
            <a:extLst>
              <a:ext uri="{FF2B5EF4-FFF2-40B4-BE49-F238E27FC236}">
                <a16:creationId xmlns:a16="http://schemas.microsoft.com/office/drawing/2014/main" id="{0B67E8D3-9D69-4B6B-A019-9BBF9278B00B}"/>
              </a:ext>
            </a:extLst>
          </p:cNvPr>
          <p:cNvSpPr>
            <a:spLocks noGrp="1"/>
          </p:cNvSpPr>
          <p:nvPr>
            <p:ph type="body" sz="quarter" idx="10"/>
          </p:nvPr>
        </p:nvSpPr>
        <p:spPr>
          <a:xfrm>
            <a:off x="2015876" y="1540737"/>
            <a:ext cx="5367057" cy="5067656"/>
          </a:xfrm>
        </p:spPr>
        <p:txBody>
          <a:bodyPr/>
          <a:lstStyle/>
          <a:p>
            <a:r>
              <a:rPr lang="en-GB" dirty="0"/>
              <a:t>all OSes have a browser</a:t>
            </a:r>
          </a:p>
          <a:p>
            <a:r>
              <a:rPr lang="en-GB" dirty="0"/>
              <a:t>responsive layout</a:t>
            </a:r>
          </a:p>
          <a:p>
            <a:r>
              <a:rPr lang="en-GB" dirty="0"/>
              <a:t>small file size</a:t>
            </a:r>
          </a:p>
          <a:p>
            <a:r>
              <a:rPr lang="en-GB" dirty="0"/>
              <a:t>text copy/paste</a:t>
            </a:r>
          </a:p>
          <a:p>
            <a:r>
              <a:rPr lang="en-GB" dirty="0"/>
              <a:t>accessibility</a:t>
            </a:r>
          </a:p>
          <a:p>
            <a:r>
              <a:rPr lang="en-GB" dirty="0"/>
              <a:t>open standard</a:t>
            </a:r>
          </a:p>
        </p:txBody>
      </p:sp>
    </p:spTree>
    <p:extLst>
      <p:ext uri="{BB962C8B-B14F-4D97-AF65-F5344CB8AC3E}">
        <p14:creationId xmlns:p14="http://schemas.microsoft.com/office/powerpoint/2010/main" val="203514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F9BD-8291-4A82-B79B-FDE70BED1D9E}"/>
              </a:ext>
            </a:extLst>
          </p:cNvPr>
          <p:cNvSpPr>
            <a:spLocks noGrp="1"/>
          </p:cNvSpPr>
          <p:nvPr>
            <p:ph type="title"/>
          </p:nvPr>
        </p:nvSpPr>
        <p:spPr/>
        <p:txBody>
          <a:bodyPr/>
          <a:lstStyle/>
          <a:p>
            <a:r>
              <a:rPr lang="en-GB" dirty="0"/>
              <a:t>Bring PDF benefits to HTML?</a:t>
            </a:r>
          </a:p>
        </p:txBody>
      </p:sp>
      <p:sp>
        <p:nvSpPr>
          <p:cNvPr id="3" name="Footer Placeholder 2">
            <a:extLst>
              <a:ext uri="{FF2B5EF4-FFF2-40B4-BE49-F238E27FC236}">
                <a16:creationId xmlns:a16="http://schemas.microsoft.com/office/drawing/2014/main" id="{0E3BA6F1-EEDE-4CFF-B349-8638DC6CFAC8}"/>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7BB496DF-C197-4DDF-ADF6-BBEF4D62B89F}"/>
              </a:ext>
            </a:extLst>
          </p:cNvPr>
          <p:cNvSpPr>
            <a:spLocks noGrp="1"/>
          </p:cNvSpPr>
          <p:nvPr>
            <p:ph type="sldNum" sz="quarter" idx="4"/>
          </p:nvPr>
        </p:nvSpPr>
        <p:spPr/>
        <p:txBody>
          <a:bodyPr/>
          <a:lstStyle/>
          <a:p>
            <a:fld id="{29C3688D-466A-4AE0-92FF-3F2AC942A837}" type="slidenum">
              <a:rPr lang="en-GB" smtClean="0"/>
              <a:pPr/>
              <a:t>12</a:t>
            </a:fld>
            <a:r>
              <a:rPr lang="en-GB"/>
              <a:t> of 99</a:t>
            </a:r>
            <a:endParaRPr lang="en-GB" dirty="0"/>
          </a:p>
        </p:txBody>
      </p:sp>
      <p:sp>
        <p:nvSpPr>
          <p:cNvPr id="5" name="Text Placeholder 4">
            <a:extLst>
              <a:ext uri="{FF2B5EF4-FFF2-40B4-BE49-F238E27FC236}">
                <a16:creationId xmlns:a16="http://schemas.microsoft.com/office/drawing/2014/main" id="{0D0B8EA3-493E-41F9-A72E-F36570C5CC0B}"/>
              </a:ext>
            </a:extLst>
          </p:cNvPr>
          <p:cNvSpPr>
            <a:spLocks noGrp="1"/>
          </p:cNvSpPr>
          <p:nvPr>
            <p:ph type="body" sz="quarter" idx="10"/>
          </p:nvPr>
        </p:nvSpPr>
        <p:spPr>
          <a:xfrm>
            <a:off x="1913467" y="1529697"/>
            <a:ext cx="6668261" cy="5067656"/>
          </a:xfrm>
        </p:spPr>
        <p:txBody>
          <a:bodyPr>
            <a:normAutofit/>
          </a:bodyPr>
          <a:lstStyle/>
          <a:p>
            <a:r>
              <a:rPr lang="en-GB" dirty="0"/>
              <a:t>preview before saving</a:t>
            </a:r>
          </a:p>
          <a:p>
            <a:r>
              <a:rPr lang="en-GB" dirty="0"/>
              <a:t>easy distribution</a:t>
            </a:r>
          </a:p>
          <a:p>
            <a:r>
              <a:rPr lang="en-GB" dirty="0"/>
              <a:t>work offline</a:t>
            </a:r>
          </a:p>
          <a:p>
            <a:r>
              <a:rPr lang="en-GB" dirty="0"/>
              <a:t>prints well</a:t>
            </a:r>
          </a:p>
          <a:p>
            <a:r>
              <a:rPr lang="en-GB" dirty="0"/>
              <a:t>read-only(-</a:t>
            </a:r>
            <a:r>
              <a:rPr lang="en-GB" dirty="0" err="1"/>
              <a:t>ish</a:t>
            </a:r>
            <a:r>
              <a:rPr lang="en-GB" dirty="0"/>
              <a:t>)</a:t>
            </a:r>
          </a:p>
          <a:p>
            <a:r>
              <a:rPr lang="en-GB" dirty="0"/>
              <a:t>users expect it</a:t>
            </a:r>
          </a:p>
        </p:txBody>
      </p:sp>
    </p:spTree>
    <p:extLst>
      <p:ext uri="{BB962C8B-B14F-4D97-AF65-F5344CB8AC3E}">
        <p14:creationId xmlns:p14="http://schemas.microsoft.com/office/powerpoint/2010/main" val="358035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A8F6-D8E0-4A22-8885-0C54DCD9D099}"/>
              </a:ext>
            </a:extLst>
          </p:cNvPr>
          <p:cNvSpPr>
            <a:spLocks noGrp="1"/>
          </p:cNvSpPr>
          <p:nvPr>
            <p:ph type="title"/>
          </p:nvPr>
        </p:nvSpPr>
        <p:spPr/>
        <p:txBody>
          <a:bodyPr/>
          <a:lstStyle/>
          <a:p>
            <a:r>
              <a:rPr lang="en-GB" dirty="0"/>
              <a:t>Objectives</a:t>
            </a:r>
          </a:p>
        </p:txBody>
      </p:sp>
      <p:sp>
        <p:nvSpPr>
          <p:cNvPr id="3" name="Footer Placeholder 2">
            <a:extLst>
              <a:ext uri="{FF2B5EF4-FFF2-40B4-BE49-F238E27FC236}">
                <a16:creationId xmlns:a16="http://schemas.microsoft.com/office/drawing/2014/main" id="{C3A2A1AA-8941-4435-A582-BECA721CF26F}"/>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BCD72C83-14AF-4696-8904-8318E844C73E}"/>
              </a:ext>
            </a:extLst>
          </p:cNvPr>
          <p:cNvSpPr>
            <a:spLocks noGrp="1"/>
          </p:cNvSpPr>
          <p:nvPr>
            <p:ph type="sldNum" sz="quarter" idx="4"/>
          </p:nvPr>
        </p:nvSpPr>
        <p:spPr/>
        <p:txBody>
          <a:bodyPr/>
          <a:lstStyle/>
          <a:p>
            <a:fld id="{29C3688D-466A-4AE0-92FF-3F2AC942A837}" type="slidenum">
              <a:rPr lang="en-GB" smtClean="0"/>
              <a:pPr/>
              <a:t>13</a:t>
            </a:fld>
            <a:r>
              <a:rPr lang="en-GB"/>
              <a:t> of 99</a:t>
            </a:r>
            <a:endParaRPr lang="en-GB" dirty="0"/>
          </a:p>
        </p:txBody>
      </p:sp>
      <p:sp>
        <p:nvSpPr>
          <p:cNvPr id="5" name="Text Placeholder 4">
            <a:extLst>
              <a:ext uri="{FF2B5EF4-FFF2-40B4-BE49-F238E27FC236}">
                <a16:creationId xmlns:a16="http://schemas.microsoft.com/office/drawing/2014/main" id="{C69157F9-DA9B-4A6D-AC0B-345310564C01}"/>
              </a:ext>
            </a:extLst>
          </p:cNvPr>
          <p:cNvSpPr>
            <a:spLocks noGrp="1"/>
          </p:cNvSpPr>
          <p:nvPr>
            <p:ph type="body" sz="quarter" idx="10"/>
          </p:nvPr>
        </p:nvSpPr>
        <p:spPr/>
        <p:txBody>
          <a:bodyPr/>
          <a:lstStyle/>
          <a:p>
            <a:pPr marL="742950" indent="-742950">
              <a:buFont typeface="+mj-lt"/>
              <a:buAutoNum type="arabicPeriod"/>
            </a:pPr>
            <a:r>
              <a:rPr lang="en-GB" dirty="0"/>
              <a:t>preview page and download itself</a:t>
            </a:r>
          </a:p>
          <a:p>
            <a:pPr marL="742950" indent="-742950">
              <a:buFont typeface="+mj-lt"/>
              <a:buAutoNum type="arabicPeriod"/>
            </a:pPr>
            <a:r>
              <a:rPr lang="en-GB" dirty="0"/>
              <a:t>looks like a paged document</a:t>
            </a:r>
          </a:p>
          <a:p>
            <a:pPr marL="742950" indent="-742950">
              <a:buFont typeface="+mj-lt"/>
              <a:buAutoNum type="arabicPeriod"/>
            </a:pPr>
            <a:r>
              <a:rPr lang="en-GB" dirty="0"/>
              <a:t>printer-friendly</a:t>
            </a:r>
          </a:p>
          <a:p>
            <a:pPr marL="742950" indent="-742950">
              <a:buFont typeface="+mj-lt"/>
              <a:buAutoNum type="arabicPeriod"/>
            </a:pPr>
            <a:r>
              <a:rPr lang="en-GB" dirty="0"/>
              <a:t>no external assets</a:t>
            </a:r>
          </a:p>
          <a:p>
            <a:pPr marL="742950" indent="-742950">
              <a:buFont typeface="+mj-lt"/>
              <a:buAutoNum type="arabicPeriod"/>
            </a:pPr>
            <a:r>
              <a:rPr lang="en-GB" dirty="0"/>
              <a:t>no JavaScript in the output</a:t>
            </a:r>
          </a:p>
        </p:txBody>
      </p:sp>
    </p:spTree>
    <p:extLst>
      <p:ext uri="{BB962C8B-B14F-4D97-AF65-F5344CB8AC3E}">
        <p14:creationId xmlns:p14="http://schemas.microsoft.com/office/powerpoint/2010/main" val="162739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F506F-0612-4C18-AFB7-B4B25EC63047}"/>
              </a:ext>
            </a:extLst>
          </p:cNvPr>
          <p:cNvSpPr txBox="1"/>
          <p:nvPr/>
        </p:nvSpPr>
        <p:spPr>
          <a:xfrm>
            <a:off x="1" y="1221068"/>
            <a:ext cx="9215437" cy="2400657"/>
          </a:xfrm>
          <a:prstGeom prst="rect">
            <a:avLst/>
          </a:prstGeom>
          <a:noFill/>
        </p:spPr>
        <p:txBody>
          <a:bodyPr wrap="square" rtlCol="0">
            <a:spAutoFit/>
          </a:bodyPr>
          <a:lstStyle/>
          <a:p>
            <a:pPr algn="ctr"/>
            <a:r>
              <a:rPr lang="en-GB" sz="15000" spc="-300" dirty="0">
                <a:solidFill>
                  <a:schemeClr val="bg1"/>
                </a:solidFill>
                <a:latin typeface="Segoe UI Black" panose="020B0A02040204020203" pitchFamily="34" charset="0"/>
                <a:ea typeface="Segoe UI Black" panose="020B0A02040204020203" pitchFamily="34" charset="0"/>
              </a:rPr>
              <a:t>HIRE ME!</a:t>
            </a:r>
          </a:p>
        </p:txBody>
      </p:sp>
      <p:sp>
        <p:nvSpPr>
          <p:cNvPr id="6" name="TextBox 5">
            <a:extLst>
              <a:ext uri="{FF2B5EF4-FFF2-40B4-BE49-F238E27FC236}">
                <a16:creationId xmlns:a16="http://schemas.microsoft.com/office/drawing/2014/main" id="{DA5D9F8D-24E4-4B61-BB1F-47FF79F9CE34}"/>
              </a:ext>
            </a:extLst>
          </p:cNvPr>
          <p:cNvSpPr txBox="1"/>
          <p:nvPr/>
        </p:nvSpPr>
        <p:spPr>
          <a:xfrm>
            <a:off x="1" y="1221067"/>
            <a:ext cx="9215437" cy="2400657"/>
          </a:xfrm>
          <a:prstGeom prst="rect">
            <a:avLst/>
          </a:prstGeom>
          <a:noFill/>
        </p:spPr>
        <p:txBody>
          <a:bodyPr wrap="square" rtlCol="0">
            <a:spAutoFit/>
          </a:bodyPr>
          <a:lstStyle/>
          <a:p>
            <a:pPr algn="ctr"/>
            <a:r>
              <a:rPr lang="en-GB" sz="15000" spc="-300" dirty="0">
                <a:solidFill>
                  <a:schemeClr val="bg1"/>
                </a:solidFill>
                <a:latin typeface="Segoe UI Black" panose="020B0A02040204020203" pitchFamily="34" charset="0"/>
                <a:ea typeface="Segoe UI Black" panose="020B0A02040204020203" pitchFamily="34" charset="0"/>
              </a:rPr>
              <a:t>HIRE ME!</a:t>
            </a:r>
          </a:p>
        </p:txBody>
      </p:sp>
    </p:spTree>
    <p:extLst>
      <p:ext uri="{BB962C8B-B14F-4D97-AF65-F5344CB8AC3E}">
        <p14:creationId xmlns:p14="http://schemas.microsoft.com/office/powerpoint/2010/main" val="30305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anim calcmode="lin" valueType="num">
                                      <p:cBhvr>
                                        <p:cTn id="10" dur="1000" fill="hold"/>
                                        <p:tgtEl>
                                          <p:spTgt spid="5"/>
                                        </p:tgtEl>
                                        <p:attrNameLst>
                                          <p:attrName>ppt_x</p:attrName>
                                        </p:attrNameLst>
                                      </p:cBhvr>
                                      <p:tavLst>
                                        <p:tav tm="0">
                                          <p:val>
                                            <p:fltVal val="0.5"/>
                                          </p:val>
                                        </p:tav>
                                        <p:tav tm="100000">
                                          <p:val>
                                            <p:strVal val="#ppt_x"/>
                                          </p:val>
                                        </p:tav>
                                      </p:tavLst>
                                    </p:anim>
                                    <p:anim calcmode="lin" valueType="num">
                                      <p:cBhvr>
                                        <p:cTn id="11" dur="1000" fill="hold"/>
                                        <p:tgtEl>
                                          <p:spTgt spid="5"/>
                                        </p:tgtEl>
                                        <p:attrNameLst>
                                          <p:attrName>ppt_y</p:attrName>
                                        </p:attrNameLst>
                                      </p:cBhvr>
                                      <p:tavLst>
                                        <p:tav tm="0">
                                          <p:val>
                                            <p:fltVal val="0.5"/>
                                          </p:val>
                                        </p:tav>
                                        <p:tav tm="100000">
                                          <p:val>
                                            <p:strVal val="#ppt_y"/>
                                          </p:val>
                                        </p:tav>
                                      </p:tavLst>
                                    </p:anim>
                                  </p:childTnLst>
                                </p:cTn>
                              </p:par>
                            </p:childTnLst>
                          </p:cTn>
                        </p:par>
                        <p:par>
                          <p:cTn id="12" fill="hold">
                            <p:stCondLst>
                              <p:cond delay="1600"/>
                            </p:stCondLst>
                            <p:childTnLst>
                              <p:par>
                                <p:cTn id="13" presetID="1" presetClass="exit" presetSubtype="0" fill="hold" grpId="1" nodeType="afterEffect">
                                  <p:stCondLst>
                                    <p:cond delay="0"/>
                                  </p:stCondLst>
                                  <p:iterate type="lt">
                                    <p:tmAbs val="0"/>
                                  </p:iterate>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p:stCondLst>
                              <p:cond delay="1600"/>
                            </p:stCondLst>
                            <p:childTnLst>
                              <p:par>
                                <p:cTn id="16" presetID="1" presetClass="entr" presetSubtype="0" fill="hold" grpId="1"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6" presetClass="emph" presetSubtype="0" repeatCount="indefinite" autoRev="1" fill="hold" grpId="0" nodeType="withEffect">
                                  <p:stCondLst>
                                    <p:cond delay="0"/>
                                  </p:stCondLst>
                                  <p:childTnLst>
                                    <p:animScale>
                                      <p:cBhvr>
                                        <p:cTn id="19" dur="500" fill="hold"/>
                                        <p:tgtEl>
                                          <p:spTgt spid="6"/>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E4188FE-344C-48E2-AB0F-9D9A656E7A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8064" y="676520"/>
            <a:ext cx="5964964" cy="5964964"/>
          </a:xfrm>
          <a:prstGeom prst="rect">
            <a:avLst/>
          </a:prstGeom>
        </p:spPr>
      </p:pic>
    </p:spTree>
    <p:extLst>
      <p:ext uri="{BB962C8B-B14F-4D97-AF65-F5344CB8AC3E}">
        <p14:creationId xmlns:p14="http://schemas.microsoft.com/office/powerpoint/2010/main" val="123263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F9BD-8291-4A82-B79B-FDE70BED1D9E}"/>
              </a:ext>
            </a:extLst>
          </p:cNvPr>
          <p:cNvSpPr>
            <a:spLocks noGrp="1"/>
          </p:cNvSpPr>
          <p:nvPr>
            <p:ph type="title"/>
          </p:nvPr>
        </p:nvSpPr>
        <p:spPr/>
        <p:txBody>
          <a:bodyPr/>
          <a:lstStyle/>
          <a:p>
            <a:r>
              <a:rPr lang="en-GB" dirty="0"/>
              <a:t>What has PDF ever done for us?</a:t>
            </a:r>
          </a:p>
        </p:txBody>
      </p:sp>
      <p:sp>
        <p:nvSpPr>
          <p:cNvPr id="3" name="Footer Placeholder 2">
            <a:extLst>
              <a:ext uri="{FF2B5EF4-FFF2-40B4-BE49-F238E27FC236}">
                <a16:creationId xmlns:a16="http://schemas.microsoft.com/office/drawing/2014/main" id="{0E3BA6F1-EEDE-4CFF-B349-8638DC6CFAC8}"/>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7BB496DF-C197-4DDF-ADF6-BBEF4D62B89F}"/>
              </a:ext>
            </a:extLst>
          </p:cNvPr>
          <p:cNvSpPr>
            <a:spLocks noGrp="1"/>
          </p:cNvSpPr>
          <p:nvPr>
            <p:ph type="sldNum" sz="quarter" idx="4"/>
          </p:nvPr>
        </p:nvSpPr>
        <p:spPr/>
        <p:txBody>
          <a:bodyPr/>
          <a:lstStyle/>
          <a:p>
            <a:fld id="{29C3688D-466A-4AE0-92FF-3F2AC942A837}" type="slidenum">
              <a:rPr lang="en-GB" smtClean="0"/>
              <a:pPr/>
              <a:t>4</a:t>
            </a:fld>
            <a:r>
              <a:rPr lang="en-GB"/>
              <a:t> of 99</a:t>
            </a:r>
            <a:endParaRPr lang="en-GB" dirty="0"/>
          </a:p>
        </p:txBody>
      </p:sp>
      <p:sp>
        <p:nvSpPr>
          <p:cNvPr id="5" name="Text Placeholder 4">
            <a:extLst>
              <a:ext uri="{FF2B5EF4-FFF2-40B4-BE49-F238E27FC236}">
                <a16:creationId xmlns:a16="http://schemas.microsoft.com/office/drawing/2014/main" id="{0D0B8EA3-493E-41F9-A72E-F36570C5CC0B}"/>
              </a:ext>
            </a:extLst>
          </p:cNvPr>
          <p:cNvSpPr>
            <a:spLocks noGrp="1"/>
          </p:cNvSpPr>
          <p:nvPr>
            <p:ph type="body" sz="quarter" idx="10"/>
          </p:nvPr>
        </p:nvSpPr>
        <p:spPr/>
        <p:txBody>
          <a:bodyPr>
            <a:normAutofit/>
          </a:bodyPr>
          <a:lstStyle/>
          <a:p>
            <a:r>
              <a:rPr lang="en-GB" dirty="0"/>
              <a:t>any application can create a PDF</a:t>
            </a:r>
          </a:p>
          <a:p>
            <a:r>
              <a:rPr lang="en-GB" dirty="0"/>
              <a:t>preview before saving</a:t>
            </a:r>
          </a:p>
          <a:p>
            <a:r>
              <a:rPr lang="en-GB" dirty="0"/>
              <a:t>read-only</a:t>
            </a:r>
          </a:p>
          <a:p>
            <a:r>
              <a:rPr lang="en-GB" dirty="0"/>
              <a:t>distribution is easy</a:t>
            </a:r>
          </a:p>
          <a:p>
            <a:r>
              <a:rPr lang="en-GB" dirty="0"/>
              <a:t>free reader software for all OSes</a:t>
            </a:r>
          </a:p>
          <a:p>
            <a:r>
              <a:rPr lang="en-GB" dirty="0"/>
              <a:t>works offline</a:t>
            </a:r>
          </a:p>
          <a:p>
            <a:r>
              <a:rPr lang="en-GB" dirty="0"/>
              <a:t>prints perfectly</a:t>
            </a:r>
          </a:p>
          <a:p>
            <a:r>
              <a:rPr lang="en-GB" dirty="0"/>
              <a:t>users expect it</a:t>
            </a:r>
          </a:p>
        </p:txBody>
      </p:sp>
    </p:spTree>
    <p:extLst>
      <p:ext uri="{BB962C8B-B14F-4D97-AF65-F5344CB8AC3E}">
        <p14:creationId xmlns:p14="http://schemas.microsoft.com/office/powerpoint/2010/main" val="79763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500"/>
                                        <p:tgtEl>
                                          <p:spTgt spid="5">
                                            <p:txEl>
                                              <p:pRg st="6" end="6"/>
                                            </p:txEl>
                                          </p:spTgt>
                                        </p:tgtEl>
                                      </p:cBhvr>
                                    </p:animEffect>
                                    <p:anim calcmode="lin" valueType="num">
                                      <p:cBhvr>
                                        <p:cTn id="5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500"/>
                                        <p:tgtEl>
                                          <p:spTgt spid="5">
                                            <p:txEl>
                                              <p:pRg st="7" end="7"/>
                                            </p:txEl>
                                          </p:spTgt>
                                        </p:tgtEl>
                                      </p:cBhvr>
                                    </p:animEffect>
                                    <p:anim calcmode="lin" valueType="num">
                                      <p:cBhvr>
                                        <p:cTn id="5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0FF5-F4C0-4FB2-A09A-7CECEAF7804E}"/>
              </a:ext>
            </a:extLst>
          </p:cNvPr>
          <p:cNvSpPr>
            <a:spLocks noGrp="1"/>
          </p:cNvSpPr>
          <p:nvPr>
            <p:ph type="title"/>
          </p:nvPr>
        </p:nvSpPr>
        <p:spPr/>
        <p:txBody>
          <a:bodyPr/>
          <a:lstStyle/>
          <a:p>
            <a:r>
              <a:rPr lang="en-GB" dirty="0"/>
              <a:t>Back story</a:t>
            </a:r>
          </a:p>
        </p:txBody>
      </p:sp>
      <p:sp>
        <p:nvSpPr>
          <p:cNvPr id="3" name="Footer Placeholder 2">
            <a:extLst>
              <a:ext uri="{FF2B5EF4-FFF2-40B4-BE49-F238E27FC236}">
                <a16:creationId xmlns:a16="http://schemas.microsoft.com/office/drawing/2014/main" id="{452789EC-FDE9-49DD-B753-0A2327FB3489}"/>
              </a:ext>
            </a:extLst>
          </p:cNvPr>
          <p:cNvSpPr>
            <a:spLocks noGrp="1"/>
          </p:cNvSpPr>
          <p:nvPr>
            <p:ph type="ftr" sz="quarter" idx="10"/>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6659C820-3FAB-4E59-93E3-8573BA637285}"/>
              </a:ext>
            </a:extLst>
          </p:cNvPr>
          <p:cNvSpPr>
            <a:spLocks noGrp="1"/>
          </p:cNvSpPr>
          <p:nvPr>
            <p:ph type="sldNum" sz="quarter" idx="11"/>
          </p:nvPr>
        </p:nvSpPr>
        <p:spPr/>
        <p:txBody>
          <a:bodyPr/>
          <a:lstStyle/>
          <a:p>
            <a:fld id="{29C3688D-466A-4AE0-92FF-3F2AC942A837}" type="slidenum">
              <a:rPr lang="en-GB" smtClean="0"/>
              <a:pPr/>
              <a:t>5</a:t>
            </a:fld>
            <a:r>
              <a:rPr lang="en-GB"/>
              <a:t> of 99</a:t>
            </a:r>
            <a:endParaRPr lang="en-GB" dirty="0"/>
          </a:p>
        </p:txBody>
      </p:sp>
      <p:pic>
        <p:nvPicPr>
          <p:cNvPr id="8" name="Picture 7">
            <a:extLst>
              <a:ext uri="{FF2B5EF4-FFF2-40B4-BE49-F238E27FC236}">
                <a16:creationId xmlns:a16="http://schemas.microsoft.com/office/drawing/2014/main" id="{ED12E301-664D-43EB-8217-3BF5B925C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87" y="1316052"/>
            <a:ext cx="3810000" cy="3048000"/>
          </a:xfrm>
          <a:prstGeom prst="rect">
            <a:avLst/>
          </a:prstGeom>
          <a:ln>
            <a:solidFill>
              <a:schemeClr val="bg1"/>
            </a:solidFill>
          </a:ln>
        </p:spPr>
      </p:pic>
      <p:pic>
        <p:nvPicPr>
          <p:cNvPr id="10" name="Picture 9">
            <a:extLst>
              <a:ext uri="{FF2B5EF4-FFF2-40B4-BE49-F238E27FC236}">
                <a16:creationId xmlns:a16="http://schemas.microsoft.com/office/drawing/2014/main" id="{6127CE8F-04B2-4E47-9E2C-624E591CD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8451" y="2239593"/>
            <a:ext cx="3810000" cy="3048000"/>
          </a:xfrm>
          <a:prstGeom prst="rect">
            <a:avLst/>
          </a:prstGeom>
          <a:ln>
            <a:solidFill>
              <a:schemeClr val="bg1"/>
            </a:solidFill>
          </a:ln>
        </p:spPr>
      </p:pic>
      <p:pic>
        <p:nvPicPr>
          <p:cNvPr id="6" name="Picture 5">
            <a:extLst>
              <a:ext uri="{FF2B5EF4-FFF2-40B4-BE49-F238E27FC236}">
                <a16:creationId xmlns:a16="http://schemas.microsoft.com/office/drawing/2014/main" id="{DD8A31B3-36A7-41CC-8605-2689338C9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8424" y="3686175"/>
            <a:ext cx="3810000" cy="3048000"/>
          </a:xfrm>
          <a:prstGeom prst="rect">
            <a:avLst/>
          </a:prstGeom>
          <a:ln>
            <a:solidFill>
              <a:schemeClr val="bg1"/>
            </a:solidFill>
          </a:ln>
        </p:spPr>
      </p:pic>
    </p:spTree>
    <p:extLst>
      <p:ext uri="{BB962C8B-B14F-4D97-AF65-F5344CB8AC3E}">
        <p14:creationId xmlns:p14="http://schemas.microsoft.com/office/powerpoint/2010/main" val="241579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fltVal val="0.5"/>
                                          </p:val>
                                        </p:tav>
                                        <p:tav tm="100000">
                                          <p:val>
                                            <p:strVal val="#ppt_x"/>
                                          </p:val>
                                        </p:tav>
                                      </p:tavLst>
                                    </p:anim>
                                    <p:anim calcmode="lin" valueType="num">
                                      <p:cBhvr>
                                        <p:cTn id="19" dur="500" fill="hold"/>
                                        <p:tgtEl>
                                          <p:spTgt spid="10"/>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486D5D7-3908-429F-8746-60961E0EC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2717" y="2018426"/>
            <a:ext cx="3646295" cy="3646295"/>
          </a:xfrm>
          <a:prstGeom prst="rect">
            <a:avLst/>
          </a:prstGeom>
        </p:spPr>
      </p:pic>
      <p:pic>
        <p:nvPicPr>
          <p:cNvPr id="7" name="Graphic 6">
            <a:extLst>
              <a:ext uri="{FF2B5EF4-FFF2-40B4-BE49-F238E27FC236}">
                <a16:creationId xmlns:a16="http://schemas.microsoft.com/office/drawing/2014/main" id="{528A121F-EB72-4A25-87B0-0ADCEF7133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4170" y="2695307"/>
            <a:ext cx="2552524" cy="2552524"/>
          </a:xfrm>
          <a:prstGeom prst="rect">
            <a:avLst/>
          </a:prstGeom>
        </p:spPr>
      </p:pic>
      <p:sp>
        <p:nvSpPr>
          <p:cNvPr id="2" name="Title 1">
            <a:extLst>
              <a:ext uri="{FF2B5EF4-FFF2-40B4-BE49-F238E27FC236}">
                <a16:creationId xmlns:a16="http://schemas.microsoft.com/office/drawing/2014/main" id="{F65D8626-1B96-4EED-9C3D-C8545FD99A07}"/>
              </a:ext>
            </a:extLst>
          </p:cNvPr>
          <p:cNvSpPr>
            <a:spLocks noGrp="1"/>
          </p:cNvSpPr>
          <p:nvPr>
            <p:ph type="title"/>
          </p:nvPr>
        </p:nvSpPr>
        <p:spPr/>
        <p:txBody>
          <a:bodyPr/>
          <a:lstStyle/>
          <a:p>
            <a:r>
              <a:rPr lang="en-GB" dirty="0"/>
              <a:t>Emailed reports</a:t>
            </a:r>
          </a:p>
        </p:txBody>
      </p:sp>
      <p:sp>
        <p:nvSpPr>
          <p:cNvPr id="3" name="Footer Placeholder 2">
            <a:extLst>
              <a:ext uri="{FF2B5EF4-FFF2-40B4-BE49-F238E27FC236}">
                <a16:creationId xmlns:a16="http://schemas.microsoft.com/office/drawing/2014/main" id="{93990B21-E3D6-43CA-A728-B0F4C6B13F5C}"/>
              </a:ext>
            </a:extLst>
          </p:cNvPr>
          <p:cNvSpPr>
            <a:spLocks noGrp="1"/>
          </p:cNvSpPr>
          <p:nvPr>
            <p:ph type="ftr" sz="quarter" idx="10"/>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82F41179-13EA-41BB-AC56-A2F3250E6F90}"/>
              </a:ext>
            </a:extLst>
          </p:cNvPr>
          <p:cNvSpPr>
            <a:spLocks noGrp="1"/>
          </p:cNvSpPr>
          <p:nvPr>
            <p:ph type="sldNum" sz="quarter" idx="11"/>
          </p:nvPr>
        </p:nvSpPr>
        <p:spPr/>
        <p:txBody>
          <a:bodyPr/>
          <a:lstStyle/>
          <a:p>
            <a:fld id="{29C3688D-466A-4AE0-92FF-3F2AC942A837}" type="slidenum">
              <a:rPr lang="en-GB" smtClean="0"/>
              <a:pPr/>
              <a:t>6</a:t>
            </a:fld>
            <a:r>
              <a:rPr lang="en-GB"/>
              <a:t> of 99</a:t>
            </a:r>
            <a:endParaRPr lang="en-GB" dirty="0"/>
          </a:p>
        </p:txBody>
      </p:sp>
      <p:pic>
        <p:nvPicPr>
          <p:cNvPr id="6" name="Picture 5">
            <a:extLst>
              <a:ext uri="{FF2B5EF4-FFF2-40B4-BE49-F238E27FC236}">
                <a16:creationId xmlns:a16="http://schemas.microsoft.com/office/drawing/2014/main" id="{6A449D5C-F099-4F68-B738-E561C512CB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582" y="1419046"/>
            <a:ext cx="3190654" cy="2552523"/>
          </a:xfrm>
          <a:prstGeom prst="rect">
            <a:avLst/>
          </a:prstGeom>
        </p:spPr>
      </p:pic>
      <p:pic>
        <p:nvPicPr>
          <p:cNvPr id="8" name="Picture 7">
            <a:extLst>
              <a:ext uri="{FF2B5EF4-FFF2-40B4-BE49-F238E27FC236}">
                <a16:creationId xmlns:a16="http://schemas.microsoft.com/office/drawing/2014/main" id="{246A6634-D19A-4974-ACD2-997CAE541F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170" y="1589742"/>
            <a:ext cx="3190653" cy="2552522"/>
          </a:xfrm>
          <a:prstGeom prst="rect">
            <a:avLst/>
          </a:prstGeom>
        </p:spPr>
      </p:pic>
      <p:pic>
        <p:nvPicPr>
          <p:cNvPr id="10" name="Picture 9">
            <a:extLst>
              <a:ext uri="{FF2B5EF4-FFF2-40B4-BE49-F238E27FC236}">
                <a16:creationId xmlns:a16="http://schemas.microsoft.com/office/drawing/2014/main" id="{2798702A-302C-42EC-A117-E0B05FB8A9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758" y="1755034"/>
            <a:ext cx="3190653" cy="2552522"/>
          </a:xfrm>
          <a:prstGeom prst="rect">
            <a:avLst/>
          </a:prstGeom>
        </p:spPr>
      </p:pic>
      <p:pic>
        <p:nvPicPr>
          <p:cNvPr id="12" name="Graphic 11">
            <a:extLst>
              <a:ext uri="{FF2B5EF4-FFF2-40B4-BE49-F238E27FC236}">
                <a16:creationId xmlns:a16="http://schemas.microsoft.com/office/drawing/2014/main" id="{AA60ADA4-AEC0-4759-8C65-50DFA5DB1A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93197" y="3031295"/>
            <a:ext cx="1829044" cy="1829044"/>
          </a:xfrm>
          <a:prstGeom prst="rect">
            <a:avLst/>
          </a:prstGeom>
        </p:spPr>
      </p:pic>
      <p:sp>
        <p:nvSpPr>
          <p:cNvPr id="14" name="Arc 13">
            <a:extLst>
              <a:ext uri="{FF2B5EF4-FFF2-40B4-BE49-F238E27FC236}">
                <a16:creationId xmlns:a16="http://schemas.microsoft.com/office/drawing/2014/main" id="{DCB65FCD-59E5-41AC-A8E8-495C4CD6D95A}"/>
              </a:ext>
            </a:extLst>
          </p:cNvPr>
          <p:cNvSpPr/>
          <p:nvPr/>
        </p:nvSpPr>
        <p:spPr>
          <a:xfrm rot="8100000">
            <a:off x="6832078" y="3209724"/>
            <a:ext cx="720000" cy="720000"/>
          </a:xfrm>
          <a:prstGeom prst="arc">
            <a:avLst/>
          </a:prstGeom>
          <a:ln w="50800">
            <a:solidFill>
              <a:srgbClr val="CC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7760322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544" fill="hold" nodeType="clickEffect">
                                      <p:stCondLst>
                                        <p:cond delay="0"/>
                                      </p:stCondLst>
                                      <p:childTnLst>
                                        <p:anim calcmode="lin" valueType="num">
                                          <p:cBhvr>
                                            <p:cTn id="6" dur="1000"/>
                                            <p:tgtEl>
                                              <p:spTgt spid="10"/>
                                            </p:tgtEl>
                                            <p:attrNameLst>
                                              <p:attrName>ppt_w</p:attrName>
                                            </p:attrNameLst>
                                          </p:cBhvr>
                                          <p:tavLst>
                                            <p:tav tm="0">
                                              <p:val>
                                                <p:strVal val="ppt_w"/>
                                              </p:val>
                                            </p:tav>
                                            <p:tav tm="100000">
                                              <p:val>
                                                <p:fltVal val="0"/>
                                              </p:val>
                                            </p:tav>
                                          </p:tavLst>
                                        </p:anim>
                                        <p:anim calcmode="lin" valueType="num">
                                          <p:cBhvr>
                                            <p:cTn id="7" dur="1000"/>
                                            <p:tgtEl>
                                              <p:spTgt spid="10"/>
                                            </p:tgtEl>
                                            <p:attrNameLst>
                                              <p:attrName>ppt_h</p:attrName>
                                            </p:attrNameLst>
                                          </p:cBhvr>
                                          <p:tavLst>
                                            <p:tav tm="0">
                                              <p:val>
                                                <p:strVal val="ppt_h"/>
                                              </p:val>
                                            </p:tav>
                                            <p:tav tm="100000">
                                              <p:val>
                                                <p:fltVal val="0"/>
                                              </p:val>
                                            </p:tav>
                                          </p:tavLst>
                                        </p:anim>
                                        <p:animEffect transition="out" filter="fade">
                                          <p:cBhvr>
                                            <p:cTn id="8" dur="1000"/>
                                            <p:tgtEl>
                                              <p:spTgt spid="10"/>
                                            </p:tgtEl>
                                          </p:cBhvr>
                                        </p:animEffect>
                                        <p:anim calcmode="lin" valueType="num">
                                          <p:cBhvr>
                                            <p:cTn id="9" dur="1000"/>
                                            <p:tgtEl>
                                              <p:spTgt spid="10"/>
                                            </p:tgtEl>
                                            <p:attrNameLst>
                                              <p:attrName>ppt_x</p:attrName>
                                            </p:attrNameLst>
                                          </p:cBhvr>
                                          <p:tavLst>
                                            <p:tav tm="0">
                                              <p:val>
                                                <p:strVal val="ppt_x"/>
                                              </p:val>
                                            </p:tav>
                                            <p:tav tm="100000">
                                              <p:val>
                                                <p:fltVal val="0.5"/>
                                              </p:val>
                                            </p:tav>
                                          </p:tavLst>
                                        </p:anim>
                                        <p:anim calcmode="lin" valueType="num">
                                          <p:cBhvr>
                                            <p:cTn id="10" dur="1000"/>
                                            <p:tgtEl>
                                              <p:spTgt spid="10"/>
                                            </p:tgtEl>
                                            <p:attrNameLst>
                                              <p:attrName>ppt_y</p:attrName>
                                            </p:attrNameLst>
                                          </p:cBhvr>
                                          <p:tavLst>
                                            <p:tav tm="0">
                                              <p:val>
                                                <p:strVal val="ppt_y"/>
                                              </p:val>
                                            </p:tav>
                                            <p:tav tm="100000">
                                              <p:val>
                                                <p:fltVal val="0.5"/>
                                              </p:val>
                                            </p:tav>
                                          </p:tavLst>
                                        </p:anim>
                                        <p:set>
                                          <p:cBhvr>
                                            <p:cTn id="11" dur="1" fill="hold">
                                              <p:stCondLst>
                                                <p:cond delay="999"/>
                                              </p:stCondLst>
                                            </p:cTn>
                                            <p:tgtEl>
                                              <p:spTgt spid="10"/>
                                            </p:tgtEl>
                                            <p:attrNameLst>
                                              <p:attrName>style.visibility</p:attrName>
                                            </p:attrNameLst>
                                          </p:cBhvr>
                                          <p:to>
                                            <p:strVal val="hidden"/>
                                          </p:to>
                                        </p:set>
                                      </p:childTnLst>
                                    </p:cTn>
                                  </p:par>
                                </p:childTnLst>
                              </p:cTn>
                            </p:par>
                            <p:par>
                              <p:cTn id="12" fill="hold">
                                <p:stCondLst>
                                  <p:cond delay="1000"/>
                                </p:stCondLst>
                                <p:childTnLst>
                                  <p:par>
                                    <p:cTn id="13" presetID="53" presetClass="exit" presetSubtype="544" fill="hold" nodeType="afterEffect">
                                      <p:stCondLst>
                                        <p:cond delay="0"/>
                                      </p:stCondLst>
                                      <p:childTnLst>
                                        <p:anim calcmode="lin" valueType="num">
                                          <p:cBhvr>
                                            <p:cTn id="14" dur="1000"/>
                                            <p:tgtEl>
                                              <p:spTgt spid="8"/>
                                            </p:tgtEl>
                                            <p:attrNameLst>
                                              <p:attrName>ppt_w</p:attrName>
                                            </p:attrNameLst>
                                          </p:cBhvr>
                                          <p:tavLst>
                                            <p:tav tm="0">
                                              <p:val>
                                                <p:strVal val="ppt_w"/>
                                              </p:val>
                                            </p:tav>
                                            <p:tav tm="100000">
                                              <p:val>
                                                <p:fltVal val="0"/>
                                              </p:val>
                                            </p:tav>
                                          </p:tavLst>
                                        </p:anim>
                                        <p:anim calcmode="lin" valueType="num">
                                          <p:cBhvr>
                                            <p:cTn id="15" dur="1000"/>
                                            <p:tgtEl>
                                              <p:spTgt spid="8"/>
                                            </p:tgtEl>
                                            <p:attrNameLst>
                                              <p:attrName>ppt_h</p:attrName>
                                            </p:attrNameLst>
                                          </p:cBhvr>
                                          <p:tavLst>
                                            <p:tav tm="0">
                                              <p:val>
                                                <p:strVal val="ppt_h"/>
                                              </p:val>
                                            </p:tav>
                                            <p:tav tm="100000">
                                              <p:val>
                                                <p:fltVal val="0"/>
                                              </p:val>
                                            </p:tav>
                                          </p:tavLst>
                                        </p:anim>
                                        <p:animEffect transition="out" filter="fade">
                                          <p:cBhvr>
                                            <p:cTn id="16" dur="1000"/>
                                            <p:tgtEl>
                                              <p:spTgt spid="8"/>
                                            </p:tgtEl>
                                          </p:cBhvr>
                                        </p:animEffect>
                                        <p:anim calcmode="lin" valueType="num">
                                          <p:cBhvr>
                                            <p:cTn id="17" dur="1000"/>
                                            <p:tgtEl>
                                              <p:spTgt spid="8"/>
                                            </p:tgtEl>
                                            <p:attrNameLst>
                                              <p:attrName>ppt_x</p:attrName>
                                            </p:attrNameLst>
                                          </p:cBhvr>
                                          <p:tavLst>
                                            <p:tav tm="0">
                                              <p:val>
                                                <p:strVal val="ppt_x"/>
                                              </p:val>
                                            </p:tav>
                                            <p:tav tm="100000">
                                              <p:val>
                                                <p:fltVal val="0.5"/>
                                              </p:val>
                                            </p:tav>
                                          </p:tavLst>
                                        </p:anim>
                                        <p:anim calcmode="lin" valueType="num">
                                          <p:cBhvr>
                                            <p:cTn id="18" dur="1000"/>
                                            <p:tgtEl>
                                              <p:spTgt spid="8"/>
                                            </p:tgtEl>
                                            <p:attrNameLst>
                                              <p:attrName>ppt_y</p:attrName>
                                            </p:attrNameLst>
                                          </p:cBhvr>
                                          <p:tavLst>
                                            <p:tav tm="0">
                                              <p:val>
                                                <p:strVal val="ppt_y"/>
                                              </p:val>
                                            </p:tav>
                                            <p:tav tm="100000">
                                              <p:val>
                                                <p:fltVal val="0.5"/>
                                              </p:val>
                                            </p:tav>
                                          </p:tavLst>
                                        </p:anim>
                                        <p:set>
                                          <p:cBhvr>
                                            <p:cTn id="19" dur="1" fill="hold">
                                              <p:stCondLst>
                                                <p:cond delay="9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53" presetClass="exit" presetSubtype="544" fill="hold" nodeType="afterEffect">
                                      <p:stCondLst>
                                        <p:cond delay="0"/>
                                      </p:stCondLst>
                                      <p:childTnLst>
                                        <p:anim calcmode="lin" valueType="num">
                                          <p:cBhvr>
                                            <p:cTn id="22" dur="1000"/>
                                            <p:tgtEl>
                                              <p:spTgt spid="6"/>
                                            </p:tgtEl>
                                            <p:attrNameLst>
                                              <p:attrName>ppt_w</p:attrName>
                                            </p:attrNameLst>
                                          </p:cBhvr>
                                          <p:tavLst>
                                            <p:tav tm="0">
                                              <p:val>
                                                <p:strVal val="ppt_w"/>
                                              </p:val>
                                            </p:tav>
                                            <p:tav tm="100000">
                                              <p:val>
                                                <p:fltVal val="0"/>
                                              </p:val>
                                            </p:tav>
                                          </p:tavLst>
                                        </p:anim>
                                        <p:anim calcmode="lin" valueType="num">
                                          <p:cBhvr>
                                            <p:cTn id="23" dur="1000"/>
                                            <p:tgtEl>
                                              <p:spTgt spid="6"/>
                                            </p:tgtEl>
                                            <p:attrNameLst>
                                              <p:attrName>ppt_h</p:attrName>
                                            </p:attrNameLst>
                                          </p:cBhvr>
                                          <p:tavLst>
                                            <p:tav tm="0">
                                              <p:val>
                                                <p:strVal val="ppt_h"/>
                                              </p:val>
                                            </p:tav>
                                            <p:tav tm="100000">
                                              <p:val>
                                                <p:fltVal val="0"/>
                                              </p:val>
                                            </p:tav>
                                          </p:tavLst>
                                        </p:anim>
                                        <p:animEffect transition="out" filter="fade">
                                          <p:cBhvr>
                                            <p:cTn id="24" dur="1000"/>
                                            <p:tgtEl>
                                              <p:spTgt spid="6"/>
                                            </p:tgtEl>
                                          </p:cBhvr>
                                        </p:animEffect>
                                        <p:anim calcmode="lin" valueType="num">
                                          <p:cBhvr>
                                            <p:cTn id="25" dur="1000"/>
                                            <p:tgtEl>
                                              <p:spTgt spid="6"/>
                                            </p:tgtEl>
                                            <p:attrNameLst>
                                              <p:attrName>ppt_x</p:attrName>
                                            </p:attrNameLst>
                                          </p:cBhvr>
                                          <p:tavLst>
                                            <p:tav tm="0">
                                              <p:val>
                                                <p:strVal val="ppt_x"/>
                                              </p:val>
                                            </p:tav>
                                            <p:tav tm="100000">
                                              <p:val>
                                                <p:fltVal val="0.5"/>
                                              </p:val>
                                            </p:tav>
                                          </p:tavLst>
                                        </p:anim>
                                        <p:anim calcmode="lin" valueType="num">
                                          <p:cBhvr>
                                            <p:cTn id="26" dur="1000"/>
                                            <p:tgtEl>
                                              <p:spTgt spid="6"/>
                                            </p:tgtEl>
                                            <p:attrNameLst>
                                              <p:attrName>ppt_y</p:attrName>
                                            </p:attrNameLst>
                                          </p:cBhvr>
                                          <p:tavLst>
                                            <p:tav tm="0">
                                              <p:val>
                                                <p:strVal val="ppt_y"/>
                                              </p:val>
                                            </p:tav>
                                            <p:tav tm="100000">
                                              <p:val>
                                                <p:fltVal val="0.5"/>
                                              </p:val>
                                            </p:tav>
                                          </p:tavLst>
                                        </p:anim>
                                        <p:set>
                                          <p:cBhvr>
                                            <p:cTn id="27" dur="1" fill="hold">
                                              <p:stCondLst>
                                                <p:cond delay="999"/>
                                              </p:stCondLst>
                                            </p:cTn>
                                            <p:tgtEl>
                                              <p:spTgt spid="6"/>
                                            </p:tgtEl>
                                            <p:attrNameLst>
                                              <p:attrName>style.visibility</p:attrName>
                                            </p:attrNameLst>
                                          </p:cBhvr>
                                          <p:to>
                                            <p:strVal val="hidden"/>
                                          </p:to>
                                        </p:se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childTnLst>
                              </p:cTn>
                            </p:par>
                            <p:par>
                              <p:cTn id="32" fill="hold">
                                <p:stCondLst>
                                  <p:cond delay="4000"/>
                                </p:stCondLst>
                                <p:childTnLst>
                                  <p:par>
                                    <p:cTn id="33" presetID="42" presetClass="path" presetSubtype="0" accel="50000" decel="50000" fill="hold" nodeType="afterEffect">
                                      <p:stCondLst>
                                        <p:cond delay="0"/>
                                      </p:stCondLst>
                                      <p:childTnLst>
                                        <p:animMotion origin="layout" path="M -3.86736E-6 9.47459E-7 L -0.2913 0.00366 " pathEditMode="relative" rAng="0" ptsTypes="AA">
                                          <p:cBhvr>
                                            <p:cTn id="34" dur="1000" fill="hold"/>
                                            <p:tgtEl>
                                              <p:spTgt spid="12"/>
                                            </p:tgtEl>
                                            <p:attrNameLst>
                                              <p:attrName>ppt_x</p:attrName>
                                              <p:attrName>ppt_y</p:attrName>
                                            </p:attrNameLst>
                                          </p:cBhvr>
                                          <p:rCtr x="-14574" y="172"/>
                                        </p:animMotion>
                                      </p:childTnLst>
                                      <p:subTnLst>
                                        <p:set>
                                          <p:cBhvr override="childStyle">
                                            <p:cTn dur="1" fill="hold" display="0" masterRel="sameClick" afterEffect="1">
                                              <p:stCondLst>
                                                <p:cond evt="end" delay="0">
                                                  <p:tn val="33"/>
                                                </p:cond>
                                              </p:stCondLst>
                                            </p:cTn>
                                            <p:tgtEl>
                                              <p:spTgt spid="12"/>
                                            </p:tgtEl>
                                            <p:attrNameLst>
                                              <p:attrName>style.visibility</p:attrName>
                                            </p:attrNameLst>
                                          </p:cBhvr>
                                          <p:to>
                                            <p:strVal val="hidden"/>
                                          </p:to>
                                        </p:set>
                                      </p:subTnLst>
                                    </p:cTn>
                                  </p:par>
                                </p:childTnLst>
                              </p:cTn>
                            </p:par>
                            <p:par>
                              <p:cTn id="35" fill="hold">
                                <p:stCondLst>
                                  <p:cond delay="5000"/>
                                </p:stCondLst>
                                <p:childTnLst>
                                  <p:par>
                                    <p:cTn id="36" presetID="10" presetClass="exit" presetSubtype="0" fill="hold" nodeType="afterEffect">
                                      <p:stCondLst>
                                        <p:cond delay="0"/>
                                      </p:stCondLst>
                                      <p:childTnLst>
                                        <p:animEffect transition="out" filter="fade">
                                          <p:cBhvr>
                                            <p:cTn id="37" dur="1000"/>
                                            <p:tgtEl>
                                              <p:spTgt spid="12"/>
                                            </p:tgtEl>
                                          </p:cBhvr>
                                        </p:animEffect>
                                        <p:set>
                                          <p:cBhvr>
                                            <p:cTn id="38" dur="1" fill="hold">
                                              <p:stCondLst>
                                                <p:cond delay="999"/>
                                              </p:stCondLst>
                                            </p:cTn>
                                            <p:tgtEl>
                                              <p:spTgt spid="12"/>
                                            </p:tgtEl>
                                            <p:attrNameLst>
                                              <p:attrName>style.visibility</p:attrName>
                                            </p:attrNameLst>
                                          </p:cBhvr>
                                          <p:to>
                                            <p:strVal val="hidden"/>
                                          </p:to>
                                        </p:set>
                                      </p:childTnLst>
                                    </p:cTn>
                                  </p:par>
                                </p:childTnLst>
                              </p:cTn>
                            </p:par>
                            <p:par>
                              <p:cTn id="39" fill="hold">
                                <p:stCondLst>
                                  <p:cond delay="600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6500"/>
                                </p:stCondLst>
                                <p:childTnLst>
                                  <p:par>
                                    <p:cTn id="44" presetID="42" presetClass="path" presetSubtype="0" accel="20000" fill="hold" nodeType="afterEffect" p14:presetBounceEnd="20000">
                                      <p:stCondLst>
                                        <p:cond delay="0"/>
                                      </p:stCondLst>
                                      <p:childTnLst>
                                        <p:animMotion origin="layout" path="M -9.99139E-7 3.10078E-7 L 0.56503 0.06804 " pathEditMode="relative" rAng="0" ptsTypes="AA" p14:bounceEnd="20000">
                                          <p:cBhvr>
                                            <p:cTn id="45" dur="1000" fill="hold"/>
                                            <p:tgtEl>
                                              <p:spTgt spid="7"/>
                                            </p:tgtEl>
                                            <p:attrNameLst>
                                              <p:attrName>ppt_x</p:attrName>
                                              <p:attrName>ppt_y</p:attrName>
                                            </p:attrNameLst>
                                          </p:cBhvr>
                                          <p:rCtr x="28252" y="3402"/>
                                        </p:animMotion>
                                      </p:childTnLst>
                                    </p:cTn>
                                  </p:par>
                                </p:childTnLst>
                              </p:cTn>
                            </p:par>
                            <p:par>
                              <p:cTn id="46" fill="hold">
                                <p:stCondLst>
                                  <p:cond delay="7500"/>
                                </p:stCondLst>
                                <p:childTnLst>
                                  <p:par>
                                    <p:cTn id="47" presetID="10" presetClass="exit" presetSubtype="0" fill="hold" nodeType="after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childTnLst>
                              </p:cTn>
                            </p:par>
                            <p:par>
                              <p:cTn id="50" fill="hold">
                                <p:stCondLst>
                                  <p:cond delay="8000"/>
                                </p:stCondLst>
                                <p:childTnLst>
                                  <p:par>
                                    <p:cTn id="51" presetID="53" presetClass="entr" presetSubtype="16"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544" fill="hold" nodeType="clickEffect">
                                      <p:stCondLst>
                                        <p:cond delay="0"/>
                                      </p:stCondLst>
                                      <p:childTnLst>
                                        <p:anim calcmode="lin" valueType="num">
                                          <p:cBhvr>
                                            <p:cTn id="6" dur="1000"/>
                                            <p:tgtEl>
                                              <p:spTgt spid="10"/>
                                            </p:tgtEl>
                                            <p:attrNameLst>
                                              <p:attrName>ppt_w</p:attrName>
                                            </p:attrNameLst>
                                          </p:cBhvr>
                                          <p:tavLst>
                                            <p:tav tm="0">
                                              <p:val>
                                                <p:strVal val="ppt_w"/>
                                              </p:val>
                                            </p:tav>
                                            <p:tav tm="100000">
                                              <p:val>
                                                <p:fltVal val="0"/>
                                              </p:val>
                                            </p:tav>
                                          </p:tavLst>
                                        </p:anim>
                                        <p:anim calcmode="lin" valueType="num">
                                          <p:cBhvr>
                                            <p:cTn id="7" dur="1000"/>
                                            <p:tgtEl>
                                              <p:spTgt spid="10"/>
                                            </p:tgtEl>
                                            <p:attrNameLst>
                                              <p:attrName>ppt_h</p:attrName>
                                            </p:attrNameLst>
                                          </p:cBhvr>
                                          <p:tavLst>
                                            <p:tav tm="0">
                                              <p:val>
                                                <p:strVal val="ppt_h"/>
                                              </p:val>
                                            </p:tav>
                                            <p:tav tm="100000">
                                              <p:val>
                                                <p:fltVal val="0"/>
                                              </p:val>
                                            </p:tav>
                                          </p:tavLst>
                                        </p:anim>
                                        <p:animEffect transition="out" filter="fade">
                                          <p:cBhvr>
                                            <p:cTn id="8" dur="1000"/>
                                            <p:tgtEl>
                                              <p:spTgt spid="10"/>
                                            </p:tgtEl>
                                          </p:cBhvr>
                                        </p:animEffect>
                                        <p:anim calcmode="lin" valueType="num">
                                          <p:cBhvr>
                                            <p:cTn id="9" dur="1000"/>
                                            <p:tgtEl>
                                              <p:spTgt spid="10"/>
                                            </p:tgtEl>
                                            <p:attrNameLst>
                                              <p:attrName>ppt_x</p:attrName>
                                            </p:attrNameLst>
                                          </p:cBhvr>
                                          <p:tavLst>
                                            <p:tav tm="0">
                                              <p:val>
                                                <p:strVal val="ppt_x"/>
                                              </p:val>
                                            </p:tav>
                                            <p:tav tm="100000">
                                              <p:val>
                                                <p:fltVal val="0.5"/>
                                              </p:val>
                                            </p:tav>
                                          </p:tavLst>
                                        </p:anim>
                                        <p:anim calcmode="lin" valueType="num">
                                          <p:cBhvr>
                                            <p:cTn id="10" dur="1000"/>
                                            <p:tgtEl>
                                              <p:spTgt spid="10"/>
                                            </p:tgtEl>
                                            <p:attrNameLst>
                                              <p:attrName>ppt_y</p:attrName>
                                            </p:attrNameLst>
                                          </p:cBhvr>
                                          <p:tavLst>
                                            <p:tav tm="0">
                                              <p:val>
                                                <p:strVal val="ppt_y"/>
                                              </p:val>
                                            </p:tav>
                                            <p:tav tm="100000">
                                              <p:val>
                                                <p:fltVal val="0.5"/>
                                              </p:val>
                                            </p:tav>
                                          </p:tavLst>
                                        </p:anim>
                                        <p:set>
                                          <p:cBhvr>
                                            <p:cTn id="11" dur="1" fill="hold">
                                              <p:stCondLst>
                                                <p:cond delay="999"/>
                                              </p:stCondLst>
                                            </p:cTn>
                                            <p:tgtEl>
                                              <p:spTgt spid="10"/>
                                            </p:tgtEl>
                                            <p:attrNameLst>
                                              <p:attrName>style.visibility</p:attrName>
                                            </p:attrNameLst>
                                          </p:cBhvr>
                                          <p:to>
                                            <p:strVal val="hidden"/>
                                          </p:to>
                                        </p:set>
                                      </p:childTnLst>
                                    </p:cTn>
                                  </p:par>
                                </p:childTnLst>
                              </p:cTn>
                            </p:par>
                            <p:par>
                              <p:cTn id="12" fill="hold">
                                <p:stCondLst>
                                  <p:cond delay="1000"/>
                                </p:stCondLst>
                                <p:childTnLst>
                                  <p:par>
                                    <p:cTn id="13" presetID="53" presetClass="exit" presetSubtype="544" fill="hold" nodeType="afterEffect">
                                      <p:stCondLst>
                                        <p:cond delay="0"/>
                                      </p:stCondLst>
                                      <p:childTnLst>
                                        <p:anim calcmode="lin" valueType="num">
                                          <p:cBhvr>
                                            <p:cTn id="14" dur="1000"/>
                                            <p:tgtEl>
                                              <p:spTgt spid="8"/>
                                            </p:tgtEl>
                                            <p:attrNameLst>
                                              <p:attrName>ppt_w</p:attrName>
                                            </p:attrNameLst>
                                          </p:cBhvr>
                                          <p:tavLst>
                                            <p:tav tm="0">
                                              <p:val>
                                                <p:strVal val="ppt_w"/>
                                              </p:val>
                                            </p:tav>
                                            <p:tav tm="100000">
                                              <p:val>
                                                <p:fltVal val="0"/>
                                              </p:val>
                                            </p:tav>
                                          </p:tavLst>
                                        </p:anim>
                                        <p:anim calcmode="lin" valueType="num">
                                          <p:cBhvr>
                                            <p:cTn id="15" dur="1000"/>
                                            <p:tgtEl>
                                              <p:spTgt spid="8"/>
                                            </p:tgtEl>
                                            <p:attrNameLst>
                                              <p:attrName>ppt_h</p:attrName>
                                            </p:attrNameLst>
                                          </p:cBhvr>
                                          <p:tavLst>
                                            <p:tav tm="0">
                                              <p:val>
                                                <p:strVal val="ppt_h"/>
                                              </p:val>
                                            </p:tav>
                                            <p:tav tm="100000">
                                              <p:val>
                                                <p:fltVal val="0"/>
                                              </p:val>
                                            </p:tav>
                                          </p:tavLst>
                                        </p:anim>
                                        <p:animEffect transition="out" filter="fade">
                                          <p:cBhvr>
                                            <p:cTn id="16" dur="1000"/>
                                            <p:tgtEl>
                                              <p:spTgt spid="8"/>
                                            </p:tgtEl>
                                          </p:cBhvr>
                                        </p:animEffect>
                                        <p:anim calcmode="lin" valueType="num">
                                          <p:cBhvr>
                                            <p:cTn id="17" dur="1000"/>
                                            <p:tgtEl>
                                              <p:spTgt spid="8"/>
                                            </p:tgtEl>
                                            <p:attrNameLst>
                                              <p:attrName>ppt_x</p:attrName>
                                            </p:attrNameLst>
                                          </p:cBhvr>
                                          <p:tavLst>
                                            <p:tav tm="0">
                                              <p:val>
                                                <p:strVal val="ppt_x"/>
                                              </p:val>
                                            </p:tav>
                                            <p:tav tm="100000">
                                              <p:val>
                                                <p:fltVal val="0.5"/>
                                              </p:val>
                                            </p:tav>
                                          </p:tavLst>
                                        </p:anim>
                                        <p:anim calcmode="lin" valueType="num">
                                          <p:cBhvr>
                                            <p:cTn id="18" dur="1000"/>
                                            <p:tgtEl>
                                              <p:spTgt spid="8"/>
                                            </p:tgtEl>
                                            <p:attrNameLst>
                                              <p:attrName>ppt_y</p:attrName>
                                            </p:attrNameLst>
                                          </p:cBhvr>
                                          <p:tavLst>
                                            <p:tav tm="0">
                                              <p:val>
                                                <p:strVal val="ppt_y"/>
                                              </p:val>
                                            </p:tav>
                                            <p:tav tm="100000">
                                              <p:val>
                                                <p:fltVal val="0.5"/>
                                              </p:val>
                                            </p:tav>
                                          </p:tavLst>
                                        </p:anim>
                                        <p:set>
                                          <p:cBhvr>
                                            <p:cTn id="19" dur="1" fill="hold">
                                              <p:stCondLst>
                                                <p:cond delay="9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53" presetClass="exit" presetSubtype="544" fill="hold" nodeType="afterEffect">
                                      <p:stCondLst>
                                        <p:cond delay="0"/>
                                      </p:stCondLst>
                                      <p:childTnLst>
                                        <p:anim calcmode="lin" valueType="num">
                                          <p:cBhvr>
                                            <p:cTn id="22" dur="1000"/>
                                            <p:tgtEl>
                                              <p:spTgt spid="6"/>
                                            </p:tgtEl>
                                            <p:attrNameLst>
                                              <p:attrName>ppt_w</p:attrName>
                                            </p:attrNameLst>
                                          </p:cBhvr>
                                          <p:tavLst>
                                            <p:tav tm="0">
                                              <p:val>
                                                <p:strVal val="ppt_w"/>
                                              </p:val>
                                            </p:tav>
                                            <p:tav tm="100000">
                                              <p:val>
                                                <p:fltVal val="0"/>
                                              </p:val>
                                            </p:tav>
                                          </p:tavLst>
                                        </p:anim>
                                        <p:anim calcmode="lin" valueType="num">
                                          <p:cBhvr>
                                            <p:cTn id="23" dur="1000"/>
                                            <p:tgtEl>
                                              <p:spTgt spid="6"/>
                                            </p:tgtEl>
                                            <p:attrNameLst>
                                              <p:attrName>ppt_h</p:attrName>
                                            </p:attrNameLst>
                                          </p:cBhvr>
                                          <p:tavLst>
                                            <p:tav tm="0">
                                              <p:val>
                                                <p:strVal val="ppt_h"/>
                                              </p:val>
                                            </p:tav>
                                            <p:tav tm="100000">
                                              <p:val>
                                                <p:fltVal val="0"/>
                                              </p:val>
                                            </p:tav>
                                          </p:tavLst>
                                        </p:anim>
                                        <p:animEffect transition="out" filter="fade">
                                          <p:cBhvr>
                                            <p:cTn id="24" dur="1000"/>
                                            <p:tgtEl>
                                              <p:spTgt spid="6"/>
                                            </p:tgtEl>
                                          </p:cBhvr>
                                        </p:animEffect>
                                        <p:anim calcmode="lin" valueType="num">
                                          <p:cBhvr>
                                            <p:cTn id="25" dur="1000"/>
                                            <p:tgtEl>
                                              <p:spTgt spid="6"/>
                                            </p:tgtEl>
                                            <p:attrNameLst>
                                              <p:attrName>ppt_x</p:attrName>
                                            </p:attrNameLst>
                                          </p:cBhvr>
                                          <p:tavLst>
                                            <p:tav tm="0">
                                              <p:val>
                                                <p:strVal val="ppt_x"/>
                                              </p:val>
                                            </p:tav>
                                            <p:tav tm="100000">
                                              <p:val>
                                                <p:fltVal val="0.5"/>
                                              </p:val>
                                            </p:tav>
                                          </p:tavLst>
                                        </p:anim>
                                        <p:anim calcmode="lin" valueType="num">
                                          <p:cBhvr>
                                            <p:cTn id="26" dur="1000"/>
                                            <p:tgtEl>
                                              <p:spTgt spid="6"/>
                                            </p:tgtEl>
                                            <p:attrNameLst>
                                              <p:attrName>ppt_y</p:attrName>
                                            </p:attrNameLst>
                                          </p:cBhvr>
                                          <p:tavLst>
                                            <p:tav tm="0">
                                              <p:val>
                                                <p:strVal val="ppt_y"/>
                                              </p:val>
                                            </p:tav>
                                            <p:tav tm="100000">
                                              <p:val>
                                                <p:fltVal val="0.5"/>
                                              </p:val>
                                            </p:tav>
                                          </p:tavLst>
                                        </p:anim>
                                        <p:set>
                                          <p:cBhvr>
                                            <p:cTn id="27" dur="1" fill="hold">
                                              <p:stCondLst>
                                                <p:cond delay="999"/>
                                              </p:stCondLst>
                                            </p:cTn>
                                            <p:tgtEl>
                                              <p:spTgt spid="6"/>
                                            </p:tgtEl>
                                            <p:attrNameLst>
                                              <p:attrName>style.visibility</p:attrName>
                                            </p:attrNameLst>
                                          </p:cBhvr>
                                          <p:to>
                                            <p:strVal val="hidden"/>
                                          </p:to>
                                        </p:se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childTnLst>
                              </p:cTn>
                            </p:par>
                            <p:par>
                              <p:cTn id="32" fill="hold">
                                <p:stCondLst>
                                  <p:cond delay="4000"/>
                                </p:stCondLst>
                                <p:childTnLst>
                                  <p:par>
                                    <p:cTn id="33" presetID="42" presetClass="path" presetSubtype="0" accel="50000" decel="50000" fill="hold" nodeType="afterEffect">
                                      <p:stCondLst>
                                        <p:cond delay="0"/>
                                      </p:stCondLst>
                                      <p:childTnLst>
                                        <p:animMotion origin="layout" path="M -3.86736E-6 9.47459E-7 L -0.2913 0.00366 " pathEditMode="relative" rAng="0" ptsTypes="AA">
                                          <p:cBhvr>
                                            <p:cTn id="34" dur="1000" fill="hold"/>
                                            <p:tgtEl>
                                              <p:spTgt spid="12"/>
                                            </p:tgtEl>
                                            <p:attrNameLst>
                                              <p:attrName>ppt_x</p:attrName>
                                              <p:attrName>ppt_y</p:attrName>
                                            </p:attrNameLst>
                                          </p:cBhvr>
                                          <p:rCtr x="-14574" y="172"/>
                                        </p:animMotion>
                                      </p:childTnLst>
                                      <p:subTnLst>
                                        <p:set>
                                          <p:cBhvr override="childStyle">
                                            <p:cTn dur="1" fill="hold" display="0" masterRel="sameClick" afterEffect="1">
                                              <p:stCondLst>
                                                <p:cond evt="end" delay="0">
                                                  <p:tn val="33"/>
                                                </p:cond>
                                              </p:stCondLst>
                                            </p:cTn>
                                            <p:tgtEl>
                                              <p:spTgt spid="12"/>
                                            </p:tgtEl>
                                            <p:attrNameLst>
                                              <p:attrName>style.visibility</p:attrName>
                                            </p:attrNameLst>
                                          </p:cBhvr>
                                          <p:to>
                                            <p:strVal val="hidden"/>
                                          </p:to>
                                        </p:set>
                                      </p:subTnLst>
                                    </p:cTn>
                                  </p:par>
                                </p:childTnLst>
                              </p:cTn>
                            </p:par>
                            <p:par>
                              <p:cTn id="35" fill="hold">
                                <p:stCondLst>
                                  <p:cond delay="5000"/>
                                </p:stCondLst>
                                <p:childTnLst>
                                  <p:par>
                                    <p:cTn id="36" presetID="10" presetClass="exit" presetSubtype="0" fill="hold" nodeType="afterEffect">
                                      <p:stCondLst>
                                        <p:cond delay="0"/>
                                      </p:stCondLst>
                                      <p:childTnLst>
                                        <p:animEffect transition="out" filter="fade">
                                          <p:cBhvr>
                                            <p:cTn id="37" dur="1000"/>
                                            <p:tgtEl>
                                              <p:spTgt spid="12"/>
                                            </p:tgtEl>
                                          </p:cBhvr>
                                        </p:animEffect>
                                        <p:set>
                                          <p:cBhvr>
                                            <p:cTn id="38" dur="1" fill="hold">
                                              <p:stCondLst>
                                                <p:cond delay="999"/>
                                              </p:stCondLst>
                                            </p:cTn>
                                            <p:tgtEl>
                                              <p:spTgt spid="12"/>
                                            </p:tgtEl>
                                            <p:attrNameLst>
                                              <p:attrName>style.visibility</p:attrName>
                                            </p:attrNameLst>
                                          </p:cBhvr>
                                          <p:to>
                                            <p:strVal val="hidden"/>
                                          </p:to>
                                        </p:set>
                                      </p:childTnLst>
                                    </p:cTn>
                                  </p:par>
                                </p:childTnLst>
                              </p:cTn>
                            </p:par>
                            <p:par>
                              <p:cTn id="39" fill="hold">
                                <p:stCondLst>
                                  <p:cond delay="600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6500"/>
                                </p:stCondLst>
                                <p:childTnLst>
                                  <p:par>
                                    <p:cTn id="44" presetID="42" presetClass="path" presetSubtype="0" accel="20000" fill="hold" nodeType="afterEffect">
                                      <p:stCondLst>
                                        <p:cond delay="0"/>
                                      </p:stCondLst>
                                      <p:childTnLst>
                                        <p:animMotion origin="layout" path="M -9.99139E-7 3.10078E-7 L 0.56503 0.06804 " pathEditMode="relative" rAng="0" ptsTypes="AA">
                                          <p:cBhvr>
                                            <p:cTn id="45" dur="1000" fill="hold"/>
                                            <p:tgtEl>
                                              <p:spTgt spid="7"/>
                                            </p:tgtEl>
                                            <p:attrNameLst>
                                              <p:attrName>ppt_x</p:attrName>
                                              <p:attrName>ppt_y</p:attrName>
                                            </p:attrNameLst>
                                          </p:cBhvr>
                                          <p:rCtr x="28252" y="3402"/>
                                        </p:animMotion>
                                      </p:childTnLst>
                                    </p:cTn>
                                  </p:par>
                                </p:childTnLst>
                              </p:cTn>
                            </p:par>
                            <p:par>
                              <p:cTn id="46" fill="hold">
                                <p:stCondLst>
                                  <p:cond delay="7500"/>
                                </p:stCondLst>
                                <p:childTnLst>
                                  <p:par>
                                    <p:cTn id="47" presetID="10" presetClass="exit" presetSubtype="0" fill="hold" nodeType="after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childTnLst>
                              </p:cTn>
                            </p:par>
                            <p:par>
                              <p:cTn id="50" fill="hold">
                                <p:stCondLst>
                                  <p:cond delay="8000"/>
                                </p:stCondLst>
                                <p:childTnLst>
                                  <p:par>
                                    <p:cTn id="51" presetID="53" presetClass="entr" presetSubtype="16"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9621-101D-4AA1-81BA-361D5631DBDB}"/>
              </a:ext>
            </a:extLst>
          </p:cNvPr>
          <p:cNvSpPr>
            <a:spLocks noGrp="1"/>
          </p:cNvSpPr>
          <p:nvPr>
            <p:ph type="title"/>
          </p:nvPr>
        </p:nvSpPr>
        <p:spPr/>
        <p:txBody>
          <a:bodyPr/>
          <a:lstStyle/>
          <a:p>
            <a:r>
              <a:rPr lang="en-GB" dirty="0"/>
              <a:t>The reason…</a:t>
            </a:r>
          </a:p>
        </p:txBody>
      </p:sp>
      <p:sp>
        <p:nvSpPr>
          <p:cNvPr id="3" name="Footer Placeholder 2">
            <a:extLst>
              <a:ext uri="{FF2B5EF4-FFF2-40B4-BE49-F238E27FC236}">
                <a16:creationId xmlns:a16="http://schemas.microsoft.com/office/drawing/2014/main" id="{476FD993-C896-45C8-B68E-BD32B20CF7DE}"/>
              </a:ext>
            </a:extLst>
          </p:cNvPr>
          <p:cNvSpPr>
            <a:spLocks noGrp="1"/>
          </p:cNvSpPr>
          <p:nvPr>
            <p:ph type="ftr" sz="quarter" idx="10"/>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CDD7C933-C542-45C3-9540-5A808EC6C79A}"/>
              </a:ext>
            </a:extLst>
          </p:cNvPr>
          <p:cNvSpPr>
            <a:spLocks noGrp="1"/>
          </p:cNvSpPr>
          <p:nvPr>
            <p:ph type="sldNum" sz="quarter" idx="11"/>
          </p:nvPr>
        </p:nvSpPr>
        <p:spPr/>
        <p:txBody>
          <a:bodyPr/>
          <a:lstStyle/>
          <a:p>
            <a:fld id="{29C3688D-466A-4AE0-92FF-3F2AC942A837}" type="slidenum">
              <a:rPr lang="en-GB" smtClean="0"/>
              <a:pPr/>
              <a:t>7</a:t>
            </a:fld>
            <a:r>
              <a:rPr lang="en-GB"/>
              <a:t> of 99</a:t>
            </a:r>
            <a:endParaRPr lang="en-GB" dirty="0"/>
          </a:p>
        </p:txBody>
      </p:sp>
      <p:sp>
        <p:nvSpPr>
          <p:cNvPr id="5" name="TextBox 4">
            <a:extLst>
              <a:ext uri="{FF2B5EF4-FFF2-40B4-BE49-F238E27FC236}">
                <a16:creationId xmlns:a16="http://schemas.microsoft.com/office/drawing/2014/main" id="{7502DDA7-FB55-447C-B782-BE0A80DCF5A1}"/>
              </a:ext>
            </a:extLst>
          </p:cNvPr>
          <p:cNvSpPr txBox="1"/>
          <p:nvPr/>
        </p:nvSpPr>
        <p:spPr>
          <a:xfrm>
            <a:off x="863600" y="1625599"/>
            <a:ext cx="7718277" cy="4524315"/>
          </a:xfrm>
          <a:prstGeom prst="rect">
            <a:avLst/>
          </a:prstGeom>
          <a:noFill/>
        </p:spPr>
        <p:txBody>
          <a:bodyPr wrap="square" rtlCol="0">
            <a:spAutoFit/>
          </a:bodyPr>
          <a:lstStyle/>
          <a:p>
            <a:pPr algn="ctr"/>
            <a:r>
              <a:rPr lang="en-GB" sz="7200" spc="-150" dirty="0">
                <a:solidFill>
                  <a:schemeClr val="bg1"/>
                </a:solidFill>
                <a:latin typeface="Segoe UI Black" panose="020B0A02040204020203" pitchFamily="34" charset="0"/>
                <a:ea typeface="Segoe UI Black" panose="020B0A02040204020203" pitchFamily="34" charset="0"/>
              </a:rPr>
              <a:t>I KNOW NOTHING ABOUT MARKETING</a:t>
            </a:r>
          </a:p>
        </p:txBody>
      </p:sp>
    </p:spTree>
    <p:extLst>
      <p:ext uri="{BB962C8B-B14F-4D97-AF65-F5344CB8AC3E}">
        <p14:creationId xmlns:p14="http://schemas.microsoft.com/office/powerpoint/2010/main" val="33524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DD8F-E737-4FB6-97C6-12A3F03096A1}"/>
              </a:ext>
            </a:extLst>
          </p:cNvPr>
          <p:cNvSpPr>
            <a:spLocks noGrp="1"/>
          </p:cNvSpPr>
          <p:nvPr>
            <p:ph type="title"/>
          </p:nvPr>
        </p:nvSpPr>
        <p:spPr/>
        <p:txBody>
          <a:bodyPr/>
          <a:lstStyle/>
          <a:p>
            <a:r>
              <a:rPr lang="en-GB" dirty="0"/>
              <a:t>What process was used?</a:t>
            </a:r>
          </a:p>
        </p:txBody>
      </p:sp>
      <p:sp>
        <p:nvSpPr>
          <p:cNvPr id="3" name="Footer Placeholder 2">
            <a:extLst>
              <a:ext uri="{FF2B5EF4-FFF2-40B4-BE49-F238E27FC236}">
                <a16:creationId xmlns:a16="http://schemas.microsoft.com/office/drawing/2014/main" id="{26F7EBAD-3625-4CDA-8EE4-4C7E5818B9DA}"/>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278BBC33-6874-4509-9FBD-5D294A0338CE}"/>
              </a:ext>
            </a:extLst>
          </p:cNvPr>
          <p:cNvSpPr>
            <a:spLocks noGrp="1"/>
          </p:cNvSpPr>
          <p:nvPr>
            <p:ph type="sldNum" sz="quarter" idx="4"/>
          </p:nvPr>
        </p:nvSpPr>
        <p:spPr/>
        <p:txBody>
          <a:bodyPr/>
          <a:lstStyle/>
          <a:p>
            <a:fld id="{29C3688D-466A-4AE0-92FF-3F2AC942A837}" type="slidenum">
              <a:rPr lang="en-GB" smtClean="0"/>
              <a:pPr/>
              <a:t>8</a:t>
            </a:fld>
            <a:r>
              <a:rPr lang="en-GB"/>
              <a:t> of 99</a:t>
            </a:r>
            <a:endParaRPr lang="en-GB" dirty="0"/>
          </a:p>
        </p:txBody>
      </p:sp>
      <p:sp>
        <p:nvSpPr>
          <p:cNvPr id="5" name="Text Placeholder 4">
            <a:extLst>
              <a:ext uri="{FF2B5EF4-FFF2-40B4-BE49-F238E27FC236}">
                <a16:creationId xmlns:a16="http://schemas.microsoft.com/office/drawing/2014/main" id="{363B019B-A52A-4429-AAF6-38308CBAB85A}"/>
              </a:ext>
            </a:extLst>
          </p:cNvPr>
          <p:cNvSpPr>
            <a:spLocks noGrp="1"/>
          </p:cNvSpPr>
          <p:nvPr>
            <p:ph type="body" sz="quarter" idx="10"/>
          </p:nvPr>
        </p:nvSpPr>
        <p:spPr>
          <a:xfrm>
            <a:off x="1774824" y="2432107"/>
            <a:ext cx="6116109" cy="3867093"/>
          </a:xfrm>
        </p:spPr>
        <p:txBody>
          <a:bodyPr>
            <a:normAutofit/>
          </a:bodyPr>
          <a:lstStyle/>
          <a:p>
            <a:pPr marL="742950" indent="-742950">
              <a:buFont typeface="+mj-lt"/>
              <a:buAutoNum type="arabicPeriod"/>
            </a:pPr>
            <a:r>
              <a:rPr lang="en-GB" dirty="0"/>
              <a:t>Access their web reports.</a:t>
            </a:r>
          </a:p>
          <a:p>
            <a:pPr marL="742950" indent="-742950">
              <a:buFont typeface="+mj-lt"/>
              <a:buAutoNum type="arabicPeriod"/>
            </a:pPr>
            <a:r>
              <a:rPr lang="en-GB" dirty="0"/>
              <a:t>Take a screenshot.</a:t>
            </a:r>
          </a:p>
          <a:p>
            <a:pPr marL="742950" indent="-742950">
              <a:buFont typeface="+mj-lt"/>
              <a:buAutoNum type="arabicPeriod"/>
            </a:pPr>
            <a:r>
              <a:rPr lang="en-GB" dirty="0"/>
              <a:t>Paste into PowerPoint.</a:t>
            </a:r>
          </a:p>
          <a:p>
            <a:pPr marL="742950" indent="-742950">
              <a:buFont typeface="+mj-lt"/>
              <a:buAutoNum type="arabicPeriod"/>
            </a:pPr>
            <a:r>
              <a:rPr lang="en-GB" dirty="0"/>
              <a:t>Edit.</a:t>
            </a:r>
          </a:p>
          <a:p>
            <a:pPr marL="742950" indent="-742950">
              <a:buFont typeface="+mj-lt"/>
              <a:buAutoNum type="arabicPeriod"/>
            </a:pPr>
            <a:r>
              <a:rPr lang="en-GB" dirty="0"/>
              <a:t>Save as PDF.</a:t>
            </a:r>
          </a:p>
          <a:p>
            <a:pPr marL="742950" indent="-742950">
              <a:buFont typeface="+mj-lt"/>
              <a:buAutoNum type="arabicPeriod"/>
            </a:pPr>
            <a:r>
              <a:rPr lang="en-GB" dirty="0"/>
              <a:t>Email to client.</a:t>
            </a:r>
          </a:p>
        </p:txBody>
      </p:sp>
      <p:sp>
        <p:nvSpPr>
          <p:cNvPr id="6" name="TextBox 5">
            <a:extLst>
              <a:ext uri="{FF2B5EF4-FFF2-40B4-BE49-F238E27FC236}">
                <a16:creationId xmlns:a16="http://schemas.microsoft.com/office/drawing/2014/main" id="{15C56CC2-BB3C-4AD7-B1FF-B5B72EC2DB8D}"/>
              </a:ext>
            </a:extLst>
          </p:cNvPr>
          <p:cNvSpPr txBox="1"/>
          <p:nvPr/>
        </p:nvSpPr>
        <p:spPr>
          <a:xfrm>
            <a:off x="633562" y="1427633"/>
            <a:ext cx="7948315" cy="646331"/>
          </a:xfrm>
          <a:prstGeom prst="rect">
            <a:avLst/>
          </a:prstGeom>
          <a:noFill/>
        </p:spPr>
        <p:txBody>
          <a:bodyPr wrap="square" rtlCol="0">
            <a:spAutoFit/>
          </a:bodyPr>
          <a:lstStyle/>
          <a:p>
            <a:r>
              <a:rPr lang="en-GB" sz="3600" dirty="0">
                <a:solidFill>
                  <a:schemeClr val="bg1"/>
                </a:solidFill>
              </a:rPr>
              <a:t>For every client…</a:t>
            </a:r>
          </a:p>
        </p:txBody>
      </p:sp>
    </p:spTree>
    <p:extLst>
      <p:ext uri="{BB962C8B-B14F-4D97-AF65-F5344CB8AC3E}">
        <p14:creationId xmlns:p14="http://schemas.microsoft.com/office/powerpoint/2010/main" val="104565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DDCB-2DBE-4322-AB22-CCACBC62A164}"/>
              </a:ext>
            </a:extLst>
          </p:cNvPr>
          <p:cNvSpPr>
            <a:spLocks noGrp="1"/>
          </p:cNvSpPr>
          <p:nvPr>
            <p:ph type="title"/>
          </p:nvPr>
        </p:nvSpPr>
        <p:spPr/>
        <p:txBody>
          <a:bodyPr>
            <a:normAutofit/>
          </a:bodyPr>
          <a:lstStyle/>
          <a:p>
            <a:r>
              <a:rPr lang="en-GB" dirty="0"/>
              <a:t>Create a PDF from a web app…</a:t>
            </a:r>
          </a:p>
        </p:txBody>
      </p:sp>
      <p:sp>
        <p:nvSpPr>
          <p:cNvPr id="3" name="Footer Placeholder 2">
            <a:extLst>
              <a:ext uri="{FF2B5EF4-FFF2-40B4-BE49-F238E27FC236}">
                <a16:creationId xmlns:a16="http://schemas.microsoft.com/office/drawing/2014/main" id="{AE7AAE89-3483-47E9-A3D1-CF27B94F5638}"/>
              </a:ext>
            </a:extLst>
          </p:cNvPr>
          <p:cNvSpPr>
            <a:spLocks noGrp="1"/>
          </p:cNvSpPr>
          <p:nvPr>
            <p:ph type="ftr" sz="quarter" idx="3"/>
          </p:nvPr>
        </p:nvSpPr>
        <p:spPr/>
        <p:txBody>
          <a:bodyPr/>
          <a:lstStyle/>
          <a:p>
            <a:pPr algn="l"/>
            <a:r>
              <a:rPr lang="en-GB"/>
              <a:t>“Is PDF your best option?” @craigbuckler</a:t>
            </a:r>
            <a:endParaRPr lang="en-GB" dirty="0"/>
          </a:p>
        </p:txBody>
      </p:sp>
      <p:sp>
        <p:nvSpPr>
          <p:cNvPr id="4" name="Slide Number Placeholder 3">
            <a:extLst>
              <a:ext uri="{FF2B5EF4-FFF2-40B4-BE49-F238E27FC236}">
                <a16:creationId xmlns:a16="http://schemas.microsoft.com/office/drawing/2014/main" id="{BDD9BD38-EB86-43A9-B5F6-A6E6494FAEEE}"/>
              </a:ext>
            </a:extLst>
          </p:cNvPr>
          <p:cNvSpPr>
            <a:spLocks noGrp="1"/>
          </p:cNvSpPr>
          <p:nvPr>
            <p:ph type="sldNum" sz="quarter" idx="4"/>
          </p:nvPr>
        </p:nvSpPr>
        <p:spPr/>
        <p:txBody>
          <a:bodyPr/>
          <a:lstStyle/>
          <a:p>
            <a:fld id="{29C3688D-466A-4AE0-92FF-3F2AC942A837}" type="slidenum">
              <a:rPr lang="en-GB" smtClean="0"/>
              <a:pPr/>
              <a:t>9</a:t>
            </a:fld>
            <a:r>
              <a:rPr lang="en-GB"/>
              <a:t> of 99</a:t>
            </a:r>
            <a:endParaRPr lang="en-GB" dirty="0"/>
          </a:p>
        </p:txBody>
      </p:sp>
      <p:sp>
        <p:nvSpPr>
          <p:cNvPr id="5" name="Text Placeholder 4">
            <a:extLst>
              <a:ext uri="{FF2B5EF4-FFF2-40B4-BE49-F238E27FC236}">
                <a16:creationId xmlns:a16="http://schemas.microsoft.com/office/drawing/2014/main" id="{F3D01683-AA23-4F34-A9EB-B1D8808B86B7}"/>
              </a:ext>
            </a:extLst>
          </p:cNvPr>
          <p:cNvSpPr>
            <a:spLocks noGrp="1"/>
          </p:cNvSpPr>
          <p:nvPr>
            <p:ph type="body" sz="quarter" idx="10"/>
          </p:nvPr>
        </p:nvSpPr>
        <p:spPr>
          <a:xfrm>
            <a:off x="1163401" y="2306741"/>
            <a:ext cx="3118042" cy="2777383"/>
          </a:xfrm>
        </p:spPr>
        <p:txBody>
          <a:bodyPr/>
          <a:lstStyle/>
          <a:p>
            <a:pPr marL="0" indent="0">
              <a:buNone/>
            </a:pPr>
            <a:r>
              <a:rPr lang="en-GB" dirty="0"/>
              <a:t>METHOD 1</a:t>
            </a:r>
          </a:p>
          <a:p>
            <a:pPr marL="0" indent="0">
              <a:buNone/>
            </a:pPr>
            <a:r>
              <a:rPr lang="en-GB" dirty="0"/>
              <a:t>print to PDF</a:t>
            </a:r>
          </a:p>
          <a:p>
            <a:r>
              <a:rPr lang="en-GB" dirty="0"/>
              <a:t>easy</a:t>
            </a:r>
          </a:p>
          <a:p>
            <a:r>
              <a:rPr lang="en-GB" dirty="0"/>
              <a:t>very limited</a:t>
            </a:r>
          </a:p>
        </p:txBody>
      </p:sp>
      <p:sp>
        <p:nvSpPr>
          <p:cNvPr id="6" name="Text Placeholder 5">
            <a:extLst>
              <a:ext uri="{FF2B5EF4-FFF2-40B4-BE49-F238E27FC236}">
                <a16:creationId xmlns:a16="http://schemas.microsoft.com/office/drawing/2014/main" id="{3156628D-00AC-4263-B8F8-A435E9C7F28B}"/>
              </a:ext>
            </a:extLst>
          </p:cNvPr>
          <p:cNvSpPr>
            <a:spLocks noGrp="1"/>
          </p:cNvSpPr>
          <p:nvPr>
            <p:ph type="body" sz="quarter" idx="11"/>
          </p:nvPr>
        </p:nvSpPr>
        <p:spPr>
          <a:xfrm>
            <a:off x="4720501" y="2288225"/>
            <a:ext cx="3118042" cy="2795899"/>
          </a:xfrm>
        </p:spPr>
        <p:txBody>
          <a:bodyPr/>
          <a:lstStyle/>
          <a:p>
            <a:pPr marL="0" indent="0">
              <a:buNone/>
            </a:pPr>
            <a:r>
              <a:rPr lang="en-GB" dirty="0"/>
              <a:t>METHOD 2</a:t>
            </a:r>
          </a:p>
          <a:p>
            <a:pPr marL="0" indent="0">
              <a:buNone/>
            </a:pPr>
            <a:r>
              <a:rPr lang="en-GB" dirty="0"/>
              <a:t>PDF creation</a:t>
            </a:r>
          </a:p>
          <a:p>
            <a:r>
              <a:rPr lang="en-GB" dirty="0"/>
              <a:t>flexible</a:t>
            </a:r>
          </a:p>
          <a:p>
            <a:r>
              <a:rPr lang="en-GB" dirty="0"/>
              <a:t>very difficult</a:t>
            </a:r>
          </a:p>
        </p:txBody>
      </p:sp>
    </p:spTree>
    <p:extLst>
      <p:ext uri="{BB962C8B-B14F-4D97-AF65-F5344CB8AC3E}">
        <p14:creationId xmlns:p14="http://schemas.microsoft.com/office/powerpoint/2010/main" val="236402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1000"/>
                                        <p:tgtEl>
                                          <p:spTgt spid="6">
                                            <p:txEl>
                                              <p:pRg st="0" end="0"/>
                                            </p:txEl>
                                          </p:spTgt>
                                        </p:tgtEl>
                                      </p:cBhvr>
                                    </p:animEffect>
                                    <p:anim calcmode="lin" valueType="num">
                                      <p:cBhvr>
                                        <p:cTn id="3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1000"/>
                                        <p:tgtEl>
                                          <p:spTgt spid="6">
                                            <p:txEl>
                                              <p:pRg st="2" end="2"/>
                                            </p:txEl>
                                          </p:spTgt>
                                        </p:tgtEl>
                                      </p:cBhvr>
                                    </p:animEffect>
                                    <p:anim calcmode="lin" valueType="num">
                                      <p:cBhvr>
                                        <p:cTn id="4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1000"/>
                                        <p:tgtEl>
                                          <p:spTgt spid="6">
                                            <p:txEl>
                                              <p:pRg st="3" end="3"/>
                                            </p:txEl>
                                          </p:spTgt>
                                        </p:tgtEl>
                                      </p:cBhvr>
                                    </p:animEffect>
                                    <p:anim calcmode="lin" valueType="num">
                                      <p:cBhvr>
                                        <p:cTn id="4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Lst>
  </p:timing>
</p:sld>
</file>

<file path=ppt/theme/theme1.xml><?xml version="1.0" encoding="utf-8"?>
<a:theme xmlns:a="http://schemas.openxmlformats.org/drawingml/2006/main" name="Craig's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UI">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1869</Words>
  <Application>Microsoft Office PowerPoint</Application>
  <PresentationFormat>Custom</PresentationFormat>
  <Paragraphs>285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Segoe UI Black</vt:lpstr>
      <vt:lpstr>Segoe UI Semibold</vt:lpstr>
      <vt:lpstr>Wingdings</vt:lpstr>
      <vt:lpstr>Craig's Theme</vt:lpstr>
      <vt:lpstr>Is PDF your best option?</vt:lpstr>
      <vt:lpstr>PowerPoint Presentation</vt:lpstr>
      <vt:lpstr>PowerPoint Presentation</vt:lpstr>
      <vt:lpstr>What has PDF ever done for us?</vt:lpstr>
      <vt:lpstr>Back story</vt:lpstr>
      <vt:lpstr>Emailed reports</vt:lpstr>
      <vt:lpstr>The reason…</vt:lpstr>
      <vt:lpstr>What process was used?</vt:lpstr>
      <vt:lpstr>Create a PDF from a web app…</vt:lpstr>
      <vt:lpstr>The eureka moment…</vt:lpstr>
      <vt:lpstr>What has HTML ever done for us?</vt:lpstr>
      <vt:lpstr>Bring PDF benefits to HTML?</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Buckler</dc:creator>
  <cp:lastModifiedBy>Craig Buckler</cp:lastModifiedBy>
  <cp:revision>38</cp:revision>
  <dcterms:created xsi:type="dcterms:W3CDTF">2018-07-27T12:12:17Z</dcterms:created>
  <dcterms:modified xsi:type="dcterms:W3CDTF">2018-07-29T14:27:24Z</dcterms:modified>
</cp:coreProperties>
</file>