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271" r:id="rId6"/>
    <p:sldId id="257" r:id="rId7"/>
    <p:sldId id="278" r:id="rId8"/>
    <p:sldId id="258" r:id="rId9"/>
    <p:sldId id="279" r:id="rId10"/>
    <p:sldId id="280" r:id="rId11"/>
    <p:sldId id="281" r:id="rId12"/>
    <p:sldId id="282" r:id="rId13"/>
    <p:sldId id="283" r:id="rId14"/>
    <p:sldId id="284" r:id="rId15"/>
    <p:sldId id="259" r:id="rId16"/>
    <p:sldId id="260" r:id="rId17"/>
    <p:sldId id="261" r:id="rId18"/>
    <p:sldId id="262" r:id="rId19"/>
    <p:sldId id="263" r:id="rId20"/>
    <p:sldId id="265" r:id="rId21"/>
    <p:sldId id="267" r:id="rId22"/>
    <p:sldId id="266" r:id="rId23"/>
    <p:sldId id="275" r:id="rId24"/>
    <p:sldId id="268" r:id="rId25"/>
    <p:sldId id="274" r:id="rId26"/>
    <p:sldId id="277" r:id="rId27"/>
    <p:sldId id="269" r:id="rId28"/>
    <p:sldId id="276" r:id="rId29"/>
    <p:sldId id="27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75A73-B553-4011-A5C2-63E6ABB7757A}" v="11" dt="2024-02-21T04:37:53.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1713" autoAdjust="0"/>
  </p:normalViewPr>
  <p:slideViewPr>
    <p:cSldViewPr snapToGrid="0">
      <p:cViewPr varScale="1">
        <p:scale>
          <a:sx n="76" d="100"/>
          <a:sy n="76" d="100"/>
        </p:scale>
        <p:origin x="946" y="6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475745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 is used to deploy armies by the player which they own.</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199011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697235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we have the Architectural diagram for our software.</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2591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brief introduction for our class.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01717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brief introduction for our class.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125275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611416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ops and player ops commands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674256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status of the </a:t>
            </a:r>
            <a:r>
              <a:rPr lang="en-US" dirty="0" err="1"/>
              <a:t>gamemap</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492642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2070887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3/17/2024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3/17/2024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3/17/2024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3/17/2024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3/17/2024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3/17/2024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3/17/2024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3/17/2024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3/17/2024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3/17/2024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3/17/2024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D2BC-9F90-421C-06FE-FB2AA5CA9143}"/>
              </a:ext>
            </a:extLst>
          </p:cNvPr>
          <p:cNvSpPr>
            <a:spLocks noGrp="1"/>
          </p:cNvSpPr>
          <p:nvPr>
            <p:ph type="ctrTitle"/>
          </p:nvPr>
        </p:nvSpPr>
        <p:spPr/>
        <p:txBody>
          <a:bodyPr/>
          <a:lstStyle/>
          <a:p>
            <a:pPr>
              <a:lnSpc>
                <a:spcPct val="90000"/>
              </a:lnSpc>
              <a:spcBef>
                <a:spcPct val="0"/>
              </a:spcBef>
              <a:spcAft>
                <a:spcPts val="600"/>
              </a:spcAft>
            </a:pPr>
            <a:r>
              <a:rPr lang="en-US" sz="4800" b="1" kern="1200" dirty="0">
                <a:solidFill>
                  <a:schemeClr val="tx1"/>
                </a:solidFill>
                <a:ea typeface="+mj-ea"/>
                <a:cs typeface="+mj-cs"/>
              </a:rPr>
              <a:t>Advanced Programming Practices (SOEN 6441)</a:t>
            </a:r>
            <a:endParaRPr lang="en-CA" sz="4800" dirty="0"/>
          </a:p>
        </p:txBody>
      </p:sp>
      <p:sp>
        <p:nvSpPr>
          <p:cNvPr id="3" name="Subtitle 2">
            <a:extLst>
              <a:ext uri="{FF2B5EF4-FFF2-40B4-BE49-F238E27FC236}">
                <a16:creationId xmlns:a16="http://schemas.microsoft.com/office/drawing/2014/main" id="{939DA0D6-15FE-6B5F-F01A-70A7A3767AC8}"/>
              </a:ext>
            </a:extLst>
          </p:cNvPr>
          <p:cNvSpPr>
            <a:spLocks noGrp="1"/>
          </p:cNvSpPr>
          <p:nvPr>
            <p:ph type="subTitle" idx="1"/>
          </p:nvPr>
        </p:nvSpPr>
        <p:spPr/>
        <p:txBody>
          <a:bodyPr/>
          <a:lstStyle/>
          <a:p>
            <a:r>
              <a:rPr lang="en-US" sz="3200" b="1" kern="1200" dirty="0">
                <a:solidFill>
                  <a:schemeClr val="tx1"/>
                </a:solidFill>
                <a:ea typeface="+mj-ea"/>
                <a:cs typeface="+mj-cs"/>
              </a:rPr>
              <a:t>Project Build 2</a:t>
            </a:r>
            <a:r>
              <a:rPr lang="en-CA" sz="3200" b="1" kern="1200" dirty="0">
                <a:solidFill>
                  <a:schemeClr val="tx1"/>
                </a:solidFill>
                <a:ea typeface="+mj-ea"/>
                <a:cs typeface="+mj-cs"/>
              </a:rPr>
              <a:t> – Team </a:t>
            </a:r>
            <a:r>
              <a:rPr lang="en-CA" b="1" dirty="0">
                <a:ea typeface="+mj-ea"/>
                <a:cs typeface="+mj-cs"/>
              </a:rPr>
              <a:t>19</a:t>
            </a:r>
            <a:endParaRPr lang="en-US" sz="3200" b="1" kern="1200" dirty="0">
              <a:solidFill>
                <a:schemeClr val="tx1"/>
              </a:solidFill>
              <a:ea typeface="+mj-ea"/>
              <a:cs typeface="+mj-cs"/>
            </a:endParaRPr>
          </a:p>
        </p:txBody>
      </p:sp>
      <p:graphicFrame>
        <p:nvGraphicFramePr>
          <p:cNvPr id="4" name="Table 3">
            <a:extLst>
              <a:ext uri="{FF2B5EF4-FFF2-40B4-BE49-F238E27FC236}">
                <a16:creationId xmlns:a16="http://schemas.microsoft.com/office/drawing/2014/main" id="{D51D6D8C-4C22-E4BC-54F9-8E621D638DC2}"/>
              </a:ext>
            </a:extLst>
          </p:cNvPr>
          <p:cNvGraphicFramePr>
            <a:graphicFrameLocks noGrp="1"/>
          </p:cNvGraphicFramePr>
          <p:nvPr>
            <p:extLst>
              <p:ext uri="{D42A27DB-BD31-4B8C-83A1-F6EECF244321}">
                <p14:modId xmlns:p14="http://schemas.microsoft.com/office/powerpoint/2010/main" val="2936204289"/>
              </p:ext>
            </p:extLst>
          </p:nvPr>
        </p:nvGraphicFramePr>
        <p:xfrm>
          <a:off x="3412244" y="4689612"/>
          <a:ext cx="5763492" cy="1828800"/>
        </p:xfrm>
        <a:graphic>
          <a:graphicData uri="http://schemas.openxmlformats.org/drawingml/2006/table">
            <a:tbl>
              <a:tblPr>
                <a:tableStyleId>{2D5ABB26-0587-4C30-8999-92F81FD0307C}</a:tableStyleId>
              </a:tblPr>
              <a:tblGrid>
                <a:gridCol w="2881746">
                  <a:extLst>
                    <a:ext uri="{9D8B030D-6E8A-4147-A177-3AD203B41FA5}">
                      <a16:colId xmlns:a16="http://schemas.microsoft.com/office/drawing/2014/main" val="3000112544"/>
                    </a:ext>
                  </a:extLst>
                </a:gridCol>
                <a:gridCol w="2881746">
                  <a:extLst>
                    <a:ext uri="{9D8B030D-6E8A-4147-A177-3AD203B41FA5}">
                      <a16:colId xmlns:a16="http://schemas.microsoft.com/office/drawing/2014/main" val="2960258404"/>
                    </a:ext>
                  </a:extLst>
                </a:gridCol>
              </a:tblGrid>
              <a:tr h="265113">
                <a:tc>
                  <a:txBody>
                    <a:bodyPr/>
                    <a:lstStyle/>
                    <a:p>
                      <a:r>
                        <a:rPr lang="en-US" dirty="0">
                          <a:latin typeface="+mn-lt"/>
                        </a:rPr>
                        <a:t>Meetkumar Kalariya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40293692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3027534"/>
                  </a:ext>
                </a:extLst>
              </a:tr>
              <a:tr h="265113">
                <a:tc>
                  <a:txBody>
                    <a:bodyPr/>
                    <a:lstStyle/>
                    <a:p>
                      <a:r>
                        <a:rPr lang="en-US" dirty="0">
                          <a:latin typeface="+mn-lt"/>
                        </a:rPr>
                        <a:t>Nen Patel</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40291812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631968"/>
                  </a:ext>
                </a:extLst>
              </a:tr>
              <a:tr h="265113">
                <a:tc>
                  <a:txBody>
                    <a:bodyPr/>
                    <a:lstStyle/>
                    <a:p>
                      <a:r>
                        <a:rPr lang="en-CA" dirty="0" err="1">
                          <a:latin typeface="+mn-lt"/>
                        </a:rPr>
                        <a:t>Rushin</a:t>
                      </a:r>
                      <a:r>
                        <a:rPr lang="en-CA" dirty="0">
                          <a:latin typeface="+mn-lt"/>
                        </a:rPr>
                        <a:t> Makwana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latin typeface="+mn-lt"/>
                        </a:rPr>
                        <a:t>40221949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180432"/>
                  </a:ext>
                </a:extLst>
              </a:tr>
              <a:tr h="265113">
                <a:tc>
                  <a:txBody>
                    <a:bodyPr/>
                    <a:lstStyle/>
                    <a:p>
                      <a:r>
                        <a:rPr lang="en-CA" dirty="0">
                          <a:latin typeface="+mn-lt"/>
                        </a:rPr>
                        <a:t>Tushar Jain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40274220</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137062"/>
                  </a:ext>
                </a:extLst>
              </a:tr>
              <a:tr h="265113">
                <a:tc>
                  <a:txBody>
                    <a:bodyPr/>
                    <a:lstStyle/>
                    <a:p>
                      <a:r>
                        <a:rPr lang="en-US" dirty="0">
                          <a:latin typeface="+mn-lt"/>
                        </a:rPr>
                        <a:t>Amal Gupta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40293339</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589170"/>
                  </a:ext>
                </a:extLst>
              </a:tr>
            </a:tbl>
          </a:graphicData>
        </a:graphic>
      </p:graphicFrame>
      <p:pic>
        <p:nvPicPr>
          <p:cNvPr id="6" name="Picture 5" descr="A black background with red text&#10;&#10;Description automatically generated">
            <a:extLst>
              <a:ext uri="{FF2B5EF4-FFF2-40B4-BE49-F238E27FC236}">
                <a16:creationId xmlns:a16="http://schemas.microsoft.com/office/drawing/2014/main" id="{3AC6CE57-4033-324B-AAAE-6AF86B9E416F}"/>
              </a:ext>
            </a:extLst>
          </p:cNvPr>
          <p:cNvPicPr>
            <a:picLocks noChangeAspect="1"/>
          </p:cNvPicPr>
          <p:nvPr/>
        </p:nvPicPr>
        <p:blipFill>
          <a:blip r:embed="rId3"/>
          <a:stretch>
            <a:fillRect/>
          </a:stretch>
        </p:blipFill>
        <p:spPr>
          <a:xfrm>
            <a:off x="1167493" y="1030288"/>
            <a:ext cx="2850286" cy="950095"/>
          </a:xfrm>
          <a:prstGeom prst="rect">
            <a:avLst/>
          </a:prstGeom>
        </p:spPr>
      </p:pic>
    </p:spTree>
    <p:extLst>
      <p:ext uri="{BB962C8B-B14F-4D97-AF65-F5344CB8AC3E}">
        <p14:creationId xmlns:p14="http://schemas.microsoft.com/office/powerpoint/2010/main" val="169358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1379-80CF-56D4-E9FD-9773B7FFB26C}"/>
              </a:ext>
            </a:extLst>
          </p:cNvPr>
          <p:cNvSpPr>
            <a:spLocks noGrp="1"/>
          </p:cNvSpPr>
          <p:nvPr>
            <p:ph type="title"/>
          </p:nvPr>
        </p:nvSpPr>
        <p:spPr>
          <a:xfrm>
            <a:off x="1167492" y="381000"/>
            <a:ext cx="9779183" cy="1325563"/>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31726E28-435C-52F8-8AEC-CC0A372F9F7B}"/>
              </a:ext>
            </a:extLst>
          </p:cNvPr>
          <p:cNvSpPr>
            <a:spLocks noGrp="1"/>
          </p:cNvSpPr>
          <p:nvPr>
            <p:ph idx="1"/>
          </p:nvPr>
        </p:nvSpPr>
        <p:spPr>
          <a:xfrm>
            <a:off x="1167493" y="2087563"/>
            <a:ext cx="10177096" cy="3366813"/>
          </a:xfrm>
        </p:spPr>
        <p:txBody>
          <a:bodyPr>
            <a:normAutofit/>
          </a:bodyPr>
          <a:lstStyle/>
          <a:p>
            <a:r>
              <a:rPr lang="en-US" dirty="0"/>
              <a:t>5) Null pointer exceptions were removed during the refactoring phase. These were removed by introducing a specific syntax for equals method all throughout our project.</a:t>
            </a:r>
          </a:p>
          <a:p>
            <a:endParaRPr lang="en-US" dirty="0"/>
          </a:p>
          <a:p>
            <a:endParaRPr lang="en-US" dirty="0"/>
          </a:p>
        </p:txBody>
      </p:sp>
      <p:sp>
        <p:nvSpPr>
          <p:cNvPr id="4" name="Footer Placeholder 3">
            <a:extLst>
              <a:ext uri="{FF2B5EF4-FFF2-40B4-BE49-F238E27FC236}">
                <a16:creationId xmlns:a16="http://schemas.microsoft.com/office/drawing/2014/main" id="{5DFBB888-00E0-473F-63B3-FA90668DA5DF}"/>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57475FEC-29D3-8547-E932-9CC06C4DD11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pic>
        <p:nvPicPr>
          <p:cNvPr id="7" name="Picture 6">
            <a:extLst>
              <a:ext uri="{FF2B5EF4-FFF2-40B4-BE49-F238E27FC236}">
                <a16:creationId xmlns:a16="http://schemas.microsoft.com/office/drawing/2014/main" id="{A2FF993A-0DD6-C681-AE08-F4EC0F2EFBF1}"/>
              </a:ext>
            </a:extLst>
          </p:cNvPr>
          <p:cNvPicPr>
            <a:picLocks noChangeAspect="1"/>
          </p:cNvPicPr>
          <p:nvPr/>
        </p:nvPicPr>
        <p:blipFill>
          <a:blip r:embed="rId2"/>
          <a:stretch>
            <a:fillRect/>
          </a:stretch>
        </p:blipFill>
        <p:spPr>
          <a:xfrm>
            <a:off x="2455701" y="3770969"/>
            <a:ext cx="6315956" cy="1819529"/>
          </a:xfrm>
          <a:prstGeom prst="rect">
            <a:avLst/>
          </a:prstGeom>
        </p:spPr>
      </p:pic>
    </p:spTree>
    <p:extLst>
      <p:ext uri="{BB962C8B-B14F-4D97-AF65-F5344CB8AC3E}">
        <p14:creationId xmlns:p14="http://schemas.microsoft.com/office/powerpoint/2010/main" val="163875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0998-C248-03A8-9C7A-907499294D6E}"/>
              </a:ext>
            </a:extLst>
          </p:cNvPr>
          <p:cNvSpPr>
            <a:spLocks noGrp="1"/>
          </p:cNvSpPr>
          <p:nvPr>
            <p:ph type="ctrTitle"/>
          </p:nvPr>
        </p:nvSpPr>
        <p:spPr/>
        <p:txBody>
          <a:bodyPr/>
          <a:lstStyle/>
          <a:p>
            <a:r>
              <a:rPr lang="en-CA" dirty="0"/>
              <a:t>Java Class Brief Introduction</a:t>
            </a:r>
          </a:p>
        </p:txBody>
      </p:sp>
      <p:sp>
        <p:nvSpPr>
          <p:cNvPr id="3" name="Subtitle 2">
            <a:extLst>
              <a:ext uri="{FF2B5EF4-FFF2-40B4-BE49-F238E27FC236}">
                <a16:creationId xmlns:a16="http://schemas.microsoft.com/office/drawing/2014/main" id="{BE432678-2A7F-78B8-27E8-D88730330D5E}"/>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45171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0BB0-722E-4577-15B5-82A170009BB3}"/>
              </a:ext>
            </a:extLst>
          </p:cNvPr>
          <p:cNvSpPr>
            <a:spLocks noGrp="1"/>
          </p:cNvSpPr>
          <p:nvPr>
            <p:ph type="title"/>
          </p:nvPr>
        </p:nvSpPr>
        <p:spPr/>
        <p:txBody>
          <a:bodyPr/>
          <a:lstStyle/>
          <a:p>
            <a:r>
              <a:rPr lang="en-US" dirty="0" err="1"/>
              <a:t>Observable.java</a:t>
            </a:r>
            <a:endParaRPr lang="en-CA" dirty="0"/>
          </a:p>
        </p:txBody>
      </p:sp>
      <p:sp>
        <p:nvSpPr>
          <p:cNvPr id="3" name="Content Placeholder 2">
            <a:extLst>
              <a:ext uri="{FF2B5EF4-FFF2-40B4-BE49-F238E27FC236}">
                <a16:creationId xmlns:a16="http://schemas.microsoft.com/office/drawing/2014/main" id="{A13030D2-E1C0-6C0E-454C-A012D5D9FBC7}"/>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implement the connection/disconnection mechanism between observers and observables (subject).</a:t>
            </a:r>
          </a:p>
          <a:p>
            <a:pPr marL="457200" indent="-457200">
              <a:buFont typeface="Arial" panose="020B0604020202020204" pitchFamily="34" charset="0"/>
              <a:buChar char="•"/>
            </a:pPr>
            <a:r>
              <a:rPr lang="en-CA" dirty="0">
                <a:solidFill>
                  <a:srgbClr val="000000"/>
                </a:solidFill>
                <a:effectLst/>
              </a:rPr>
              <a:t>It also implements the notification mechanism that the observable will trigger when its state changes.</a:t>
            </a: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251A93F6-E4E7-003B-7B5B-F8CF0FC3425E}"/>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37D8E228-D50C-71A6-F6A0-A3C5CC0C945B}"/>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0844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2EEB9-5C66-14F1-F39C-D304B45FD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D9055-E1BD-9B51-5192-5E5F0BDA7922}"/>
              </a:ext>
            </a:extLst>
          </p:cNvPr>
          <p:cNvSpPr>
            <a:spLocks noGrp="1"/>
          </p:cNvSpPr>
          <p:nvPr>
            <p:ph type="title"/>
          </p:nvPr>
        </p:nvSpPr>
        <p:spPr/>
        <p:txBody>
          <a:bodyPr/>
          <a:lstStyle/>
          <a:p>
            <a:r>
              <a:rPr lang="en-US" dirty="0" err="1"/>
              <a:t>LogEntryBuffer.java</a:t>
            </a:r>
            <a:endParaRPr lang="en-CA" dirty="0"/>
          </a:p>
        </p:txBody>
      </p:sp>
      <p:sp>
        <p:nvSpPr>
          <p:cNvPr id="3" name="Content Placeholder 2">
            <a:extLst>
              <a:ext uri="{FF2B5EF4-FFF2-40B4-BE49-F238E27FC236}">
                <a16:creationId xmlns:a16="http://schemas.microsoft.com/office/drawing/2014/main" id="{BE9720CA-36A6-581F-D404-5F78FEE77CB4}"/>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will inherit Observable class whose function is to obtain the outputs that are obtained after executing commands.</a:t>
            </a:r>
            <a:endParaRPr lang="en-US" dirty="0">
              <a:solidFill>
                <a:srgbClr val="000000"/>
              </a:solidFill>
              <a:effectLst/>
            </a:endParaRPr>
          </a:p>
          <a:p>
            <a:pPr marL="457200" indent="-457200">
              <a:buFont typeface="Arial" panose="020B0604020202020204" pitchFamily="34" charset="0"/>
              <a:buChar char="•"/>
            </a:pPr>
            <a:r>
              <a:rPr lang="en-US" dirty="0">
                <a:solidFill>
                  <a:srgbClr val="000000"/>
                </a:solidFill>
              </a:rPr>
              <a:t>The class also contains methods to get and set the string of output.</a:t>
            </a:r>
            <a:endParaRPr lang="en-CA" dirty="0">
              <a:solidFill>
                <a:srgbClr val="000000"/>
              </a:solidFill>
              <a:effectLst/>
            </a:endParaRPr>
          </a:p>
        </p:txBody>
      </p:sp>
      <p:sp>
        <p:nvSpPr>
          <p:cNvPr id="4" name="Footer Placeholder 3">
            <a:extLst>
              <a:ext uri="{FF2B5EF4-FFF2-40B4-BE49-F238E27FC236}">
                <a16:creationId xmlns:a16="http://schemas.microsoft.com/office/drawing/2014/main" id="{54E537B5-3010-B546-E278-444961DD4FF7}"/>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971EB337-956E-B12E-86CE-71DCDF110558}"/>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13980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DA829-79CD-D90A-5CCD-A8E5F760B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75BFA-BA05-0AC4-C7D7-EBD2536B7726}"/>
              </a:ext>
            </a:extLst>
          </p:cNvPr>
          <p:cNvSpPr>
            <a:spLocks noGrp="1"/>
          </p:cNvSpPr>
          <p:nvPr>
            <p:ph type="title"/>
          </p:nvPr>
        </p:nvSpPr>
        <p:spPr/>
        <p:txBody>
          <a:bodyPr/>
          <a:lstStyle/>
          <a:p>
            <a:r>
              <a:rPr lang="en-US" dirty="0" err="1"/>
              <a:t>LogWriter.java</a:t>
            </a:r>
            <a:endParaRPr lang="en-CA" dirty="0"/>
          </a:p>
        </p:txBody>
      </p:sp>
      <p:sp>
        <p:nvSpPr>
          <p:cNvPr id="3" name="Content Placeholder 2">
            <a:extLst>
              <a:ext uri="{FF2B5EF4-FFF2-40B4-BE49-F238E27FC236}">
                <a16:creationId xmlns:a16="http://schemas.microsoft.com/office/drawing/2014/main" id="{13A1334A-22B0-F626-166D-D4956DE7EC62}"/>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inherit Observer Interface and whose</a:t>
            </a:r>
          </a:p>
          <a:p>
            <a:r>
              <a:rPr lang="en-CA" dirty="0">
                <a:solidFill>
                  <a:srgbClr val="000000"/>
                </a:solidFill>
              </a:rPr>
              <a:t>     </a:t>
            </a:r>
            <a:r>
              <a:rPr lang="en-CA" dirty="0">
                <a:solidFill>
                  <a:srgbClr val="000000"/>
                </a:solidFill>
                <a:effectLst/>
              </a:rPr>
              <a:t>function is to write the output to the log file.</a:t>
            </a:r>
          </a:p>
          <a:p>
            <a:pPr marL="457200" indent="-457200">
              <a:buFont typeface="Arial" panose="020B0604020202020204" pitchFamily="34" charset="0"/>
              <a:buChar char="•"/>
            </a:pPr>
            <a:r>
              <a:rPr lang="en-CA" dirty="0">
                <a:solidFill>
                  <a:srgbClr val="000000"/>
                </a:solidFill>
                <a:effectLst/>
              </a:rPr>
              <a:t>It also has method to show the current timestamp and the state changes have taken</a:t>
            </a:r>
            <a:r>
              <a:rPr lang="en-CA" dirty="0">
                <a:solidFill>
                  <a:srgbClr val="000000"/>
                </a:solidFill>
              </a:rPr>
              <a:t> </a:t>
            </a:r>
            <a:r>
              <a:rPr lang="en-CA" dirty="0">
                <a:solidFill>
                  <a:srgbClr val="000000"/>
                </a:solidFill>
                <a:effectLst/>
              </a:rPr>
              <a:t>places during execution</a:t>
            </a:r>
          </a:p>
          <a:p>
            <a:pPr marL="457200" indent="-457200">
              <a:buFont typeface="Arial" panose="020B0604020202020204" pitchFamily="34" charset="0"/>
              <a:buChar char="•"/>
            </a:pPr>
            <a:endParaRPr lang="en-CA" dirty="0">
              <a:solidFill>
                <a:srgbClr val="000000"/>
              </a:solidFill>
              <a:effectLst/>
            </a:endParaRP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14CA8680-822E-F440-81CE-7A02965D83C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980BD407-2BFA-B726-B63A-F03F6A3A5CC5}"/>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39500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6A65C-F61C-7EC8-68E7-C51DF6930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38D822-3720-E42A-2C26-956317B394B8}"/>
              </a:ext>
            </a:extLst>
          </p:cNvPr>
          <p:cNvSpPr>
            <a:spLocks noGrp="1"/>
          </p:cNvSpPr>
          <p:nvPr>
            <p:ph type="title"/>
          </p:nvPr>
        </p:nvSpPr>
        <p:spPr/>
        <p:txBody>
          <a:bodyPr/>
          <a:lstStyle/>
          <a:p>
            <a:r>
              <a:rPr lang="en-CA" dirty="0" err="1">
                <a:solidFill>
                  <a:srgbClr val="000000"/>
                </a:solidFill>
                <a:latin typeface="+mn-lt"/>
              </a:rPr>
              <a:t>EditPhase</a:t>
            </a:r>
            <a:r>
              <a:rPr lang="en-US" dirty="0"/>
              <a:t>.java</a:t>
            </a:r>
            <a:endParaRPr lang="en-CA" dirty="0"/>
          </a:p>
        </p:txBody>
      </p:sp>
      <p:sp>
        <p:nvSpPr>
          <p:cNvPr id="3" name="Content Placeholder 2">
            <a:extLst>
              <a:ext uri="{FF2B5EF4-FFF2-40B4-BE49-F238E27FC236}">
                <a16:creationId xmlns:a16="http://schemas.microsoft.com/office/drawing/2014/main" id="{08E65388-9474-DC74-3468-604259D2D684}"/>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The </a:t>
            </a:r>
            <a:r>
              <a:rPr lang="en-CA" dirty="0" err="1">
                <a:solidFill>
                  <a:srgbClr val="000000"/>
                </a:solidFill>
                <a:effectLst/>
              </a:rPr>
              <a:t>EditPhase</a:t>
            </a:r>
            <a:r>
              <a:rPr lang="en-CA" dirty="0">
                <a:solidFill>
                  <a:srgbClr val="000000"/>
                </a:solidFill>
                <a:effectLst/>
              </a:rPr>
              <a:t> is an abstract class which is inherited from the Phase class to support commands valid in editing phase</a:t>
            </a:r>
          </a:p>
          <a:p>
            <a:pPr marL="457200" indent="-457200">
              <a:buFont typeface="Arial" panose="020B0604020202020204" pitchFamily="34" charset="0"/>
              <a:buChar char="•"/>
            </a:pPr>
            <a:endParaRPr lang="en-CA" dirty="0">
              <a:solidFill>
                <a:srgbClr val="000000"/>
              </a:solidFill>
              <a:effectLst/>
            </a:endParaRPr>
          </a:p>
        </p:txBody>
      </p:sp>
      <p:sp>
        <p:nvSpPr>
          <p:cNvPr id="4" name="Footer Placeholder 3">
            <a:extLst>
              <a:ext uri="{FF2B5EF4-FFF2-40B4-BE49-F238E27FC236}">
                <a16:creationId xmlns:a16="http://schemas.microsoft.com/office/drawing/2014/main" id="{A66B88F5-CD7D-D1FA-EC8E-31C1F194D9B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FF2B8934-C809-3817-D5C3-ADCC4C65AFE1}"/>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02410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A493D-AB19-FA04-8BEE-110617E3B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40A1A-8A70-1B85-7D7E-2214CDFA51B2}"/>
              </a:ext>
            </a:extLst>
          </p:cNvPr>
          <p:cNvSpPr>
            <a:spLocks noGrp="1"/>
          </p:cNvSpPr>
          <p:nvPr>
            <p:ph type="title"/>
          </p:nvPr>
        </p:nvSpPr>
        <p:spPr/>
        <p:txBody>
          <a:bodyPr/>
          <a:lstStyle/>
          <a:p>
            <a:r>
              <a:rPr lang="en-US" dirty="0" err="1"/>
              <a:t>PostEdit.java</a:t>
            </a:r>
            <a:r>
              <a:rPr lang="en-US" dirty="0"/>
              <a:t> and </a:t>
            </a:r>
            <a:r>
              <a:rPr lang="en-US" dirty="0" err="1"/>
              <a:t>PreEdit.java</a:t>
            </a:r>
            <a:endParaRPr lang="en-CA" dirty="0"/>
          </a:p>
        </p:txBody>
      </p:sp>
      <p:sp>
        <p:nvSpPr>
          <p:cNvPr id="3" name="Content Placeholder 2">
            <a:extLst>
              <a:ext uri="{FF2B5EF4-FFF2-40B4-BE49-F238E27FC236}">
                <a16:creationId xmlns:a16="http://schemas.microsoft.com/office/drawing/2014/main" id="{8A9FB585-7713-EAA3-E891-16AD4955F260}"/>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The </a:t>
            </a:r>
            <a:r>
              <a:rPr lang="en-CA" dirty="0" err="1">
                <a:solidFill>
                  <a:srgbClr val="000000"/>
                </a:solidFill>
                <a:effectLst/>
              </a:rPr>
              <a:t>PostEdit</a:t>
            </a:r>
            <a:r>
              <a:rPr lang="en-CA" dirty="0">
                <a:solidFill>
                  <a:srgbClr val="000000"/>
                </a:solidFill>
                <a:effectLst/>
              </a:rPr>
              <a:t> class is inherited from the </a:t>
            </a:r>
            <a:r>
              <a:rPr lang="en-CA" dirty="0" err="1">
                <a:solidFill>
                  <a:srgbClr val="000000"/>
                </a:solidFill>
                <a:effectLst/>
              </a:rPr>
              <a:t>EditPhase</a:t>
            </a:r>
            <a:r>
              <a:rPr lang="en-CA" dirty="0">
                <a:solidFill>
                  <a:srgbClr val="000000"/>
                </a:solidFill>
                <a:effectLst/>
              </a:rPr>
              <a:t> class to support commands valid in post editing phase.</a:t>
            </a:r>
          </a:p>
          <a:p>
            <a:pPr marL="457200" indent="-457200">
              <a:buFont typeface="Arial" panose="020B0604020202020204" pitchFamily="34" charset="0"/>
              <a:buChar char="•"/>
            </a:pPr>
            <a:endParaRPr lang="en-CA" dirty="0">
              <a:solidFill>
                <a:srgbClr val="000000"/>
              </a:solidFill>
            </a:endParaRPr>
          </a:p>
          <a:p>
            <a:pPr marL="457200" indent="-457200">
              <a:buFont typeface="Arial" panose="020B0604020202020204" pitchFamily="34" charset="0"/>
              <a:buChar char="•"/>
            </a:pPr>
            <a:r>
              <a:rPr lang="en-CA" dirty="0">
                <a:solidFill>
                  <a:srgbClr val="000000"/>
                </a:solidFill>
                <a:effectLst/>
              </a:rPr>
              <a:t>The </a:t>
            </a:r>
            <a:r>
              <a:rPr lang="en-CA" dirty="0" err="1">
                <a:solidFill>
                  <a:srgbClr val="000000"/>
                </a:solidFill>
                <a:effectLst/>
              </a:rPr>
              <a:t>PreEdit</a:t>
            </a:r>
            <a:r>
              <a:rPr lang="en-CA" dirty="0">
                <a:solidFill>
                  <a:srgbClr val="000000"/>
                </a:solidFill>
                <a:effectLst/>
              </a:rPr>
              <a:t> class is inherited from the </a:t>
            </a:r>
            <a:r>
              <a:rPr lang="en-CA" dirty="0" err="1">
                <a:solidFill>
                  <a:srgbClr val="000000"/>
                </a:solidFill>
                <a:effectLst/>
              </a:rPr>
              <a:t>EditPhase</a:t>
            </a:r>
            <a:r>
              <a:rPr lang="en-CA" dirty="0">
                <a:solidFill>
                  <a:srgbClr val="000000"/>
                </a:solidFill>
                <a:effectLst/>
              </a:rPr>
              <a:t> class to support commands valid in pre editing phase.</a:t>
            </a:r>
          </a:p>
          <a:p>
            <a:pPr marL="457200" indent="-457200">
              <a:buFont typeface="Arial" panose="020B0604020202020204" pitchFamily="34" charset="0"/>
              <a:buChar char="•"/>
            </a:pPr>
            <a:endParaRPr lang="en-CA" dirty="0">
              <a:solidFill>
                <a:srgbClr val="000000"/>
              </a:solidFill>
              <a:effectLst/>
            </a:endParaRPr>
          </a:p>
        </p:txBody>
      </p:sp>
      <p:sp>
        <p:nvSpPr>
          <p:cNvPr id="4" name="Footer Placeholder 3">
            <a:extLst>
              <a:ext uri="{FF2B5EF4-FFF2-40B4-BE49-F238E27FC236}">
                <a16:creationId xmlns:a16="http://schemas.microsoft.com/office/drawing/2014/main" id="{58E71F97-38F7-B072-BC70-230D5C48DBF0}"/>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3B1431A-1847-3EA2-8A87-DF03644471FE}"/>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77738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E3525-AC5A-91DD-F9F0-A9C057C7A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6AC38-9720-5FE8-423A-F024C15AB9B4}"/>
              </a:ext>
            </a:extLst>
          </p:cNvPr>
          <p:cNvSpPr>
            <a:spLocks noGrp="1"/>
          </p:cNvSpPr>
          <p:nvPr>
            <p:ph type="title"/>
          </p:nvPr>
        </p:nvSpPr>
        <p:spPr/>
        <p:txBody>
          <a:bodyPr/>
          <a:lstStyle/>
          <a:p>
            <a:r>
              <a:rPr lang="en-US" dirty="0" err="1"/>
              <a:t>GamePhase.java</a:t>
            </a:r>
            <a:endParaRPr lang="en-CA" dirty="0"/>
          </a:p>
        </p:txBody>
      </p:sp>
      <p:sp>
        <p:nvSpPr>
          <p:cNvPr id="3" name="Content Placeholder 2">
            <a:extLst>
              <a:ext uri="{FF2B5EF4-FFF2-40B4-BE49-F238E27FC236}">
                <a16:creationId xmlns:a16="http://schemas.microsoft.com/office/drawing/2014/main" id="{DB0D0997-CE19-D93C-07C7-4B54E5C75EF6}"/>
              </a:ext>
            </a:extLst>
          </p:cNvPr>
          <p:cNvSpPr>
            <a:spLocks noGrp="1"/>
          </p:cNvSpPr>
          <p:nvPr>
            <p:ph idx="1"/>
          </p:nvPr>
        </p:nvSpPr>
        <p:spPr/>
        <p:txBody>
          <a:bodyPr/>
          <a:lstStyle/>
          <a:p>
            <a:pPr marL="457200" indent="-457200">
              <a:buFont typeface="Arial" panose="020B0604020202020204" pitchFamily="34" charset="0"/>
              <a:buChar char="•"/>
            </a:pPr>
            <a:r>
              <a:rPr lang="en-US" dirty="0"/>
              <a:t>The </a:t>
            </a:r>
            <a:r>
              <a:rPr lang="en-US" dirty="0" err="1"/>
              <a:t>GamePhase</a:t>
            </a:r>
            <a:r>
              <a:rPr lang="en-US" dirty="0"/>
              <a:t> class is an abstract class inherited from Phase class.</a:t>
            </a:r>
            <a:endParaRPr lang="en-CA" dirty="0"/>
          </a:p>
          <a:p>
            <a:pPr marL="457200" indent="-457200">
              <a:buFont typeface="Arial" panose="020B0604020202020204" pitchFamily="34" charset="0"/>
              <a:buChar char="•"/>
            </a:pPr>
            <a:r>
              <a:rPr lang="en-US" dirty="0"/>
              <a:t>It is  class to support commands valid in game</a:t>
            </a:r>
            <a:br>
              <a:rPr lang="en-US" dirty="0"/>
            </a:br>
            <a:r>
              <a:rPr lang="en-US" dirty="0"/>
              <a:t>phase(general commands)</a:t>
            </a:r>
          </a:p>
          <a:p>
            <a:pPr marL="457200" indent="-4572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5E8D954-CA1A-0C7E-8FE9-25E8E76F8438}"/>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4481191C-E0F5-11B0-E01E-9CC0DF940D51}"/>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97125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67D0A-8E09-8934-CE73-D5226644B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F001F-D5A5-DA82-E8A1-63A197DDB021}"/>
              </a:ext>
            </a:extLst>
          </p:cNvPr>
          <p:cNvSpPr>
            <a:spLocks noGrp="1"/>
          </p:cNvSpPr>
          <p:nvPr>
            <p:ph type="title"/>
          </p:nvPr>
        </p:nvSpPr>
        <p:spPr/>
        <p:txBody>
          <a:bodyPr/>
          <a:lstStyle/>
          <a:p>
            <a:r>
              <a:rPr lang="en-CA" b="1" dirty="0">
                <a:solidFill>
                  <a:srgbClr val="000000"/>
                </a:solidFill>
                <a:effectLst/>
                <a:latin typeface="+mn-lt"/>
              </a:rPr>
              <a:t>Advance</a:t>
            </a:r>
            <a:r>
              <a:rPr lang="en-US" dirty="0"/>
              <a:t>.java</a:t>
            </a:r>
            <a:endParaRPr lang="en-CA" dirty="0"/>
          </a:p>
        </p:txBody>
      </p:sp>
      <p:sp>
        <p:nvSpPr>
          <p:cNvPr id="3" name="Content Placeholder 2">
            <a:extLst>
              <a:ext uri="{FF2B5EF4-FFF2-40B4-BE49-F238E27FC236}">
                <a16:creationId xmlns:a16="http://schemas.microsoft.com/office/drawing/2014/main" id="{541DC063-BD63-BB0A-F41B-4CBA7E764AE2}"/>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execute Advance order given by user on specified country. </a:t>
            </a:r>
          </a:p>
          <a:p>
            <a:pPr marL="457200" indent="-457200">
              <a:buFont typeface="Arial" panose="020B0604020202020204" pitchFamily="34" charset="0"/>
              <a:buChar char="•"/>
            </a:pPr>
            <a:r>
              <a:rPr lang="en-CA" dirty="0">
                <a:solidFill>
                  <a:srgbClr val="000000"/>
                </a:solidFill>
                <a:effectLst/>
              </a:rPr>
              <a:t>This will transfer specified no. of amies from one country to other if player owns the country otherwise it will attack with specified armies.</a:t>
            </a: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4DC2C49E-62A1-7674-F26E-8099AA503942}"/>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18B6BAF-9F9B-B05B-AC92-CA45978CFE72}"/>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34030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F2488-FDF7-B469-BE4B-9221FE68F2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7F74D-C5AC-31FF-9E55-B89EA97BCDA6}"/>
              </a:ext>
            </a:extLst>
          </p:cNvPr>
          <p:cNvSpPr>
            <a:spLocks noGrp="1"/>
          </p:cNvSpPr>
          <p:nvPr>
            <p:ph type="title"/>
          </p:nvPr>
        </p:nvSpPr>
        <p:spPr/>
        <p:txBody>
          <a:bodyPr/>
          <a:lstStyle/>
          <a:p>
            <a:r>
              <a:rPr lang="en-US" dirty="0" err="1"/>
              <a:t>Preload.java</a:t>
            </a:r>
            <a:r>
              <a:rPr lang="en-US" dirty="0"/>
              <a:t> and </a:t>
            </a:r>
            <a:r>
              <a:rPr lang="en-US" dirty="0" err="1"/>
              <a:t>Postload.java</a:t>
            </a:r>
            <a:endParaRPr lang="en-CA" dirty="0"/>
          </a:p>
        </p:txBody>
      </p:sp>
      <p:sp>
        <p:nvSpPr>
          <p:cNvPr id="3" name="Content Placeholder 2">
            <a:extLst>
              <a:ext uri="{FF2B5EF4-FFF2-40B4-BE49-F238E27FC236}">
                <a16:creationId xmlns:a16="http://schemas.microsoft.com/office/drawing/2014/main" id="{C140F0E9-FD93-DC6D-3631-A89D92AD892C}"/>
              </a:ext>
            </a:extLst>
          </p:cNvPr>
          <p:cNvSpPr>
            <a:spLocks noGrp="1"/>
          </p:cNvSpPr>
          <p:nvPr>
            <p:ph idx="1"/>
          </p:nvPr>
        </p:nvSpPr>
        <p:spPr>
          <a:xfrm>
            <a:off x="1167493" y="2087563"/>
            <a:ext cx="9779182" cy="4096261"/>
          </a:xfrm>
        </p:spPr>
        <p:txBody>
          <a:bodyPr/>
          <a:lstStyle/>
          <a:p>
            <a:pPr marL="457200" indent="-457200">
              <a:buFont typeface="Arial" panose="020B0604020202020204" pitchFamily="34" charset="0"/>
              <a:buChar char="•"/>
            </a:pPr>
            <a:r>
              <a:rPr lang="en-CA" dirty="0"/>
              <a:t>The preload java class will be executed after map is saved successfully or at the start of the game, it contains methods to load a map.</a:t>
            </a:r>
          </a:p>
          <a:p>
            <a:pPr marL="457200" indent="-457200">
              <a:buFont typeface="Arial" panose="020B0604020202020204" pitchFamily="34" charset="0"/>
              <a:buChar char="•"/>
            </a:pPr>
            <a:r>
              <a:rPr lang="en-CA" dirty="0"/>
              <a:t>The preload </a:t>
            </a:r>
            <a:r>
              <a:rPr lang="en-CA" dirty="0">
                <a:solidFill>
                  <a:srgbClr val="000000"/>
                </a:solidFill>
                <a:effectLst/>
              </a:rPr>
              <a:t>will do necessary steps before game load.</a:t>
            </a:r>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r>
              <a:rPr lang="en-CA" dirty="0"/>
              <a:t>The </a:t>
            </a:r>
            <a:r>
              <a:rPr lang="en-CA" dirty="0" err="1"/>
              <a:t>postload</a:t>
            </a:r>
            <a:r>
              <a:rPr lang="en-CA" dirty="0"/>
              <a:t> java class will be executed after preload class, it contains methods to add or remove players from game and to assign countries randomly to players.</a:t>
            </a:r>
          </a:p>
          <a:p>
            <a:pPr marL="457200" indent="-457200">
              <a:buFont typeface="Arial" panose="020B0604020202020204" pitchFamily="34" charset="0"/>
              <a:buChar char="•"/>
            </a:pPr>
            <a:r>
              <a:rPr lang="en-CA" dirty="0"/>
              <a:t>The </a:t>
            </a:r>
            <a:r>
              <a:rPr lang="en-CA" dirty="0" err="1"/>
              <a:t>postload</a:t>
            </a:r>
            <a:r>
              <a:rPr lang="en-CA" dirty="0"/>
              <a:t> </a:t>
            </a:r>
            <a:r>
              <a:rPr lang="en-CA" dirty="0">
                <a:solidFill>
                  <a:srgbClr val="000000"/>
                </a:solidFill>
                <a:effectLst/>
              </a:rPr>
              <a:t>will do necessary steps after game load.</a:t>
            </a:r>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883D3A24-C9BF-619D-60E0-41BE1FE7349A}"/>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9C7D3A1-83FE-AFD5-6BD3-061D7107D2C5}"/>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81967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3B227-8030-5BF2-8210-AD34DBF44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14EC0-38D1-747A-5CB6-6F9D626E80F2}"/>
              </a:ext>
            </a:extLst>
          </p:cNvPr>
          <p:cNvSpPr>
            <a:spLocks noGrp="1"/>
          </p:cNvSpPr>
          <p:nvPr>
            <p:ph type="title"/>
          </p:nvPr>
        </p:nvSpPr>
        <p:spPr/>
        <p:txBody>
          <a:bodyPr/>
          <a:lstStyle/>
          <a:p>
            <a:r>
              <a:rPr lang="en-CA" dirty="0"/>
              <a:t>Tools and Libraries used for the project</a:t>
            </a:r>
          </a:p>
        </p:txBody>
      </p:sp>
      <p:sp>
        <p:nvSpPr>
          <p:cNvPr id="3" name="Text Placeholder 2">
            <a:extLst>
              <a:ext uri="{FF2B5EF4-FFF2-40B4-BE49-F238E27FC236}">
                <a16:creationId xmlns:a16="http://schemas.microsoft.com/office/drawing/2014/main" id="{4C279A18-B7C3-F522-93C4-C73ED15BF6ED}"/>
              </a:ext>
            </a:extLst>
          </p:cNvPr>
          <p:cNvSpPr>
            <a:spLocks noGrp="1"/>
          </p:cNvSpPr>
          <p:nvPr>
            <p:ph type="body" idx="1"/>
          </p:nvPr>
        </p:nvSpPr>
        <p:spPr/>
        <p:txBody>
          <a:bodyPr/>
          <a:lstStyle/>
          <a:p>
            <a:r>
              <a:rPr lang="en-US" dirty="0"/>
              <a:t>IntelliJ IDE</a:t>
            </a:r>
          </a:p>
          <a:p>
            <a:r>
              <a:rPr lang="en-US" dirty="0"/>
              <a:t>JDK 21 and Junit 5</a:t>
            </a:r>
          </a:p>
          <a:p>
            <a:r>
              <a:rPr lang="en-US" dirty="0"/>
              <a:t>GitHub for Version Control and Progress Board</a:t>
            </a:r>
          </a:p>
          <a:p>
            <a:r>
              <a:rPr lang="en-US" dirty="0"/>
              <a:t>GitHub Actions for CI/CD workflow</a:t>
            </a:r>
          </a:p>
        </p:txBody>
      </p:sp>
      <p:sp>
        <p:nvSpPr>
          <p:cNvPr id="4" name="Footer Placeholder 3">
            <a:extLst>
              <a:ext uri="{FF2B5EF4-FFF2-40B4-BE49-F238E27FC236}">
                <a16:creationId xmlns:a16="http://schemas.microsoft.com/office/drawing/2014/main" id="{0B534A08-E01F-1E6D-2E77-E2D465173CB4}"/>
              </a:ext>
            </a:extLst>
          </p:cNvPr>
          <p:cNvSpPr>
            <a:spLocks noGrp="1"/>
          </p:cNvSpPr>
          <p:nvPr>
            <p:ph type="ftr" sz="quarter" idx="11"/>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7112253-819A-D218-7855-A4F71125EC40}"/>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6D331143-897B-13A9-36B2-A9F0208FFE13}"/>
              </a:ext>
            </a:extLst>
          </p:cNvPr>
          <p:cNvPicPr>
            <a:picLocks noChangeAspect="1"/>
          </p:cNvPicPr>
          <p:nvPr/>
        </p:nvPicPr>
        <p:blipFill>
          <a:blip r:embed="rId3"/>
          <a:stretch>
            <a:fillRect/>
          </a:stretch>
        </p:blipFill>
        <p:spPr>
          <a:xfrm>
            <a:off x="846409" y="4191408"/>
            <a:ext cx="360000" cy="360000"/>
          </a:xfrm>
          <a:prstGeom prst="rect">
            <a:avLst/>
          </a:prstGeom>
        </p:spPr>
      </p:pic>
      <p:pic>
        <p:nvPicPr>
          <p:cNvPr id="15" name="Picture 14" descr="A black square with white letters&#10;&#10;Description automatically generated">
            <a:extLst>
              <a:ext uri="{FF2B5EF4-FFF2-40B4-BE49-F238E27FC236}">
                <a16:creationId xmlns:a16="http://schemas.microsoft.com/office/drawing/2014/main" id="{EDC409B1-8F75-1B52-D82F-161F61BD4B95}"/>
              </a:ext>
            </a:extLst>
          </p:cNvPr>
          <p:cNvPicPr>
            <a:picLocks noChangeAspect="1"/>
          </p:cNvPicPr>
          <p:nvPr/>
        </p:nvPicPr>
        <p:blipFill>
          <a:blip r:embed="rId4"/>
          <a:stretch>
            <a:fillRect/>
          </a:stretch>
        </p:blipFill>
        <p:spPr>
          <a:xfrm>
            <a:off x="846409" y="2836063"/>
            <a:ext cx="360000" cy="360000"/>
          </a:xfrm>
          <a:prstGeom prst="rect">
            <a:avLst/>
          </a:prstGeom>
        </p:spPr>
      </p:pic>
      <p:pic>
        <p:nvPicPr>
          <p:cNvPr id="17" name="Picture 16" descr="A black background with a logo&#10;&#10;Description automatically generated">
            <a:extLst>
              <a:ext uri="{FF2B5EF4-FFF2-40B4-BE49-F238E27FC236}">
                <a16:creationId xmlns:a16="http://schemas.microsoft.com/office/drawing/2014/main" id="{33E9BC11-58EB-FD3F-9ECA-2308B475DF26}"/>
              </a:ext>
            </a:extLst>
          </p:cNvPr>
          <p:cNvPicPr>
            <a:picLocks noChangeAspect="1"/>
          </p:cNvPicPr>
          <p:nvPr/>
        </p:nvPicPr>
        <p:blipFill>
          <a:blip r:embed="rId5"/>
          <a:stretch>
            <a:fillRect/>
          </a:stretch>
        </p:blipFill>
        <p:spPr>
          <a:xfrm>
            <a:off x="826951" y="3513735"/>
            <a:ext cx="360000" cy="360000"/>
          </a:xfrm>
          <a:prstGeom prst="rect">
            <a:avLst/>
          </a:prstGeom>
        </p:spPr>
      </p:pic>
      <p:pic>
        <p:nvPicPr>
          <p:cNvPr id="19" name="Picture 18" descr="A black background with a black square&#10;&#10;Description automatically generated with medium confidence">
            <a:extLst>
              <a:ext uri="{FF2B5EF4-FFF2-40B4-BE49-F238E27FC236}">
                <a16:creationId xmlns:a16="http://schemas.microsoft.com/office/drawing/2014/main" id="{C69BEC42-BD0C-3157-1133-3DF71DDC331D}"/>
              </a:ext>
            </a:extLst>
          </p:cNvPr>
          <p:cNvPicPr>
            <a:picLocks noChangeAspect="1"/>
          </p:cNvPicPr>
          <p:nvPr/>
        </p:nvPicPr>
        <p:blipFill>
          <a:blip r:embed="rId6"/>
          <a:stretch>
            <a:fillRect/>
          </a:stretch>
        </p:blipFill>
        <p:spPr>
          <a:xfrm>
            <a:off x="817222" y="4820339"/>
            <a:ext cx="360000" cy="360000"/>
          </a:xfrm>
          <a:prstGeom prst="rect">
            <a:avLst/>
          </a:prstGeom>
        </p:spPr>
      </p:pic>
    </p:spTree>
    <p:extLst>
      <p:ext uri="{BB962C8B-B14F-4D97-AF65-F5344CB8AC3E}">
        <p14:creationId xmlns:p14="http://schemas.microsoft.com/office/powerpoint/2010/main" val="2608734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D0D29-80DA-24FD-D936-34199A9ED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FE0A2-0C06-0E60-43B4-B2D5227B7D40}"/>
              </a:ext>
            </a:extLst>
          </p:cNvPr>
          <p:cNvSpPr>
            <a:spLocks noGrp="1"/>
          </p:cNvSpPr>
          <p:nvPr>
            <p:ph type="title"/>
          </p:nvPr>
        </p:nvSpPr>
        <p:spPr/>
        <p:txBody>
          <a:bodyPr/>
          <a:lstStyle/>
          <a:p>
            <a:r>
              <a:rPr lang="en-US" dirty="0" err="1"/>
              <a:t>Bomb.java</a:t>
            </a:r>
            <a:endParaRPr lang="en-CA" dirty="0"/>
          </a:p>
        </p:txBody>
      </p:sp>
      <p:sp>
        <p:nvSpPr>
          <p:cNvPr id="3" name="Content Placeholder 2">
            <a:extLst>
              <a:ext uri="{FF2B5EF4-FFF2-40B4-BE49-F238E27FC236}">
                <a16:creationId xmlns:a16="http://schemas.microsoft.com/office/drawing/2014/main" id="{A5672151-0E34-7AE4-E57D-5DAACF776D29}"/>
              </a:ext>
            </a:extLst>
          </p:cNvPr>
          <p:cNvSpPr>
            <a:spLocks noGrp="1"/>
          </p:cNvSpPr>
          <p:nvPr>
            <p:ph idx="1"/>
          </p:nvPr>
        </p:nvSpPr>
        <p:spPr/>
        <p:txBody>
          <a:bodyPr/>
          <a:lstStyle/>
          <a:p>
            <a:pPr marL="457200" indent="-457200">
              <a:buFont typeface="Arial" panose="020B0604020202020204" pitchFamily="34" charset="0"/>
              <a:buChar char="•"/>
            </a:pPr>
            <a:r>
              <a:rPr lang="en-US" dirty="0"/>
              <a:t>This class represents the bomb card. The Bomb Card allows you to target an enemy or neutral territory and kill half of the armies on that territory.</a:t>
            </a:r>
          </a:p>
          <a:p>
            <a:pPr marL="457200" indent="-457200">
              <a:buFont typeface="Arial" panose="020B0604020202020204" pitchFamily="34" charset="0"/>
              <a:buChar char="•"/>
            </a:pPr>
            <a:r>
              <a:rPr lang="en-US" dirty="0"/>
              <a:t>Since it kills half of the armies on a territory, it's most effective when your opponent builds a single large stack of armies. Therefore, when opponent has a Bomb Card, your are separated smaller stacks when possible to reduce its effectiveness. </a:t>
            </a:r>
          </a:p>
        </p:txBody>
      </p:sp>
      <p:sp>
        <p:nvSpPr>
          <p:cNvPr id="4" name="Footer Placeholder 3">
            <a:extLst>
              <a:ext uri="{FF2B5EF4-FFF2-40B4-BE49-F238E27FC236}">
                <a16:creationId xmlns:a16="http://schemas.microsoft.com/office/drawing/2014/main" id="{6A583CF0-68D2-9848-D4B5-BE59873A40C9}"/>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79AB9327-4AB1-E9D0-1443-439359D33AA2}"/>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635528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0F465-D690-87ED-5E90-195F9D072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75F2C-AFE2-9FDD-9F7F-ABA8482FF16B}"/>
              </a:ext>
            </a:extLst>
          </p:cNvPr>
          <p:cNvSpPr>
            <a:spLocks noGrp="1"/>
          </p:cNvSpPr>
          <p:nvPr>
            <p:ph type="title"/>
          </p:nvPr>
        </p:nvSpPr>
        <p:spPr/>
        <p:txBody>
          <a:bodyPr/>
          <a:lstStyle/>
          <a:p>
            <a:r>
              <a:rPr lang="en-US" dirty="0" err="1"/>
              <a:t>Airlift.java</a:t>
            </a:r>
            <a:endParaRPr lang="en-CA" dirty="0"/>
          </a:p>
        </p:txBody>
      </p:sp>
      <p:sp>
        <p:nvSpPr>
          <p:cNvPr id="3" name="Content Placeholder 2">
            <a:extLst>
              <a:ext uri="{FF2B5EF4-FFF2-40B4-BE49-F238E27FC236}">
                <a16:creationId xmlns:a16="http://schemas.microsoft.com/office/drawing/2014/main" id="{D3B1888D-18DA-8174-0AEB-2F9B3ECBDCD8}"/>
              </a:ext>
            </a:extLst>
          </p:cNvPr>
          <p:cNvSpPr>
            <a:spLocks noGrp="1"/>
          </p:cNvSpPr>
          <p:nvPr>
            <p:ph idx="1"/>
          </p:nvPr>
        </p:nvSpPr>
        <p:spPr/>
        <p:txBody>
          <a:bodyPr/>
          <a:lstStyle/>
          <a:p>
            <a:pPr marL="457200" indent="-457200">
              <a:buFont typeface="Arial" panose="020B0604020202020204" pitchFamily="34" charset="0"/>
              <a:buChar char="•"/>
            </a:pPr>
            <a:r>
              <a:rPr lang="en-US" dirty="0"/>
              <a:t>This class represents the airlift card. The Airlift Card allows you to transfer your armies from one country to another. Each time you play one, you can do a single transfer from any of your territories to any other territory of yours.</a:t>
            </a:r>
          </a:p>
          <a:p>
            <a:pPr marL="457200" indent="-457200">
              <a:buFont typeface="Arial" panose="020B0604020202020204" pitchFamily="34" charset="0"/>
              <a:buChar char="•"/>
            </a:pPr>
            <a:r>
              <a:rPr lang="en-US" dirty="0"/>
              <a:t> Similar to a normal transfer, those armies can't do any other action that turn.</a:t>
            </a:r>
          </a:p>
        </p:txBody>
      </p:sp>
      <p:sp>
        <p:nvSpPr>
          <p:cNvPr id="4" name="Footer Placeholder 3">
            <a:extLst>
              <a:ext uri="{FF2B5EF4-FFF2-40B4-BE49-F238E27FC236}">
                <a16:creationId xmlns:a16="http://schemas.microsoft.com/office/drawing/2014/main" id="{0FFBC76C-F79A-B25D-EB23-23376BAC6043}"/>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B1DCE5C-FBAC-7CDD-885E-A6D6C7A1C935}"/>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51601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A7460-19D5-A626-A4EB-41E9BA6E2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DE43A-EA3A-1A11-F573-375860A260A3}"/>
              </a:ext>
            </a:extLst>
          </p:cNvPr>
          <p:cNvSpPr>
            <a:spLocks noGrp="1"/>
          </p:cNvSpPr>
          <p:nvPr>
            <p:ph type="title"/>
          </p:nvPr>
        </p:nvSpPr>
        <p:spPr/>
        <p:txBody>
          <a:bodyPr/>
          <a:lstStyle/>
          <a:p>
            <a:r>
              <a:rPr lang="en-US" dirty="0" err="1"/>
              <a:t>Blockade.java</a:t>
            </a:r>
            <a:endParaRPr lang="en-CA" dirty="0"/>
          </a:p>
        </p:txBody>
      </p:sp>
      <p:sp>
        <p:nvSpPr>
          <p:cNvPr id="3" name="Content Placeholder 2">
            <a:extLst>
              <a:ext uri="{FF2B5EF4-FFF2-40B4-BE49-F238E27FC236}">
                <a16:creationId xmlns:a16="http://schemas.microsoft.com/office/drawing/2014/main" id="{CFA2F417-C397-8131-2107-AB980ECCF65A}"/>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will execute order given by user to place Blockade Card on specified country.</a:t>
            </a:r>
          </a:p>
          <a:p>
            <a:pPr marL="457200" indent="-457200">
              <a:buFont typeface="Arial" panose="020B0604020202020204" pitchFamily="34" charset="0"/>
              <a:buChar char="•"/>
            </a:pPr>
            <a:r>
              <a:rPr lang="en-CA" dirty="0">
                <a:solidFill>
                  <a:srgbClr val="000000"/>
                </a:solidFill>
                <a:effectLst/>
              </a:rPr>
              <a:t>This card will increase army by 3 times and assign owner as a Neutral Player.</a:t>
            </a:r>
          </a:p>
        </p:txBody>
      </p:sp>
      <p:sp>
        <p:nvSpPr>
          <p:cNvPr id="4" name="Footer Placeholder 3">
            <a:extLst>
              <a:ext uri="{FF2B5EF4-FFF2-40B4-BE49-F238E27FC236}">
                <a16:creationId xmlns:a16="http://schemas.microsoft.com/office/drawing/2014/main" id="{7C1209D5-9D21-87C0-A3E5-543FDC843D8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EC73104A-A816-2557-DDD8-ADB3DE853F77}"/>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1894005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703D-F2E7-24D8-7DB8-0EF651CFD4B6}"/>
              </a:ext>
            </a:extLst>
          </p:cNvPr>
          <p:cNvSpPr>
            <a:spLocks noGrp="1"/>
          </p:cNvSpPr>
          <p:nvPr>
            <p:ph type="title"/>
          </p:nvPr>
        </p:nvSpPr>
        <p:spPr/>
        <p:txBody>
          <a:bodyPr/>
          <a:lstStyle/>
          <a:p>
            <a:r>
              <a:rPr lang="en-US" dirty="0" err="1"/>
              <a:t>Diplomacy.java</a:t>
            </a:r>
            <a:endParaRPr lang="en-US" dirty="0"/>
          </a:p>
        </p:txBody>
      </p:sp>
      <p:sp>
        <p:nvSpPr>
          <p:cNvPr id="3" name="Content Placeholder 2">
            <a:extLst>
              <a:ext uri="{FF2B5EF4-FFF2-40B4-BE49-F238E27FC236}">
                <a16:creationId xmlns:a16="http://schemas.microsoft.com/office/drawing/2014/main" id="{2BD28551-6779-B93B-EAEB-811009CE6EE0}"/>
              </a:ext>
            </a:extLst>
          </p:cNvPr>
          <p:cNvSpPr>
            <a:spLocks noGrp="1"/>
          </p:cNvSpPr>
          <p:nvPr>
            <p:ph idx="1"/>
          </p:nvPr>
        </p:nvSpPr>
        <p:spPr/>
        <p:txBody>
          <a:bodyPr/>
          <a:lstStyle/>
          <a:p>
            <a:pPr marL="457200" indent="-457200">
              <a:buFont typeface="Arial" panose="020B0604020202020204" pitchFamily="34" charset="0"/>
              <a:buChar char="•"/>
            </a:pPr>
            <a:r>
              <a:rPr lang="en-US" dirty="0"/>
              <a:t>This class will implement order given by user to place Diplomacy Card on specified country. </a:t>
            </a:r>
          </a:p>
          <a:p>
            <a:pPr marL="457200" indent="-457200">
              <a:buFont typeface="Arial" panose="020B0604020202020204" pitchFamily="34" charset="0"/>
              <a:buChar char="•"/>
            </a:pPr>
            <a:r>
              <a:rPr lang="en-US" dirty="0"/>
              <a:t>This card will be used to negotiate between two players so that neither can attack on each other during their turn.</a:t>
            </a:r>
          </a:p>
          <a:p>
            <a:endParaRPr lang="en-US" dirty="0"/>
          </a:p>
        </p:txBody>
      </p:sp>
      <p:sp>
        <p:nvSpPr>
          <p:cNvPr id="4" name="Footer Placeholder 3">
            <a:extLst>
              <a:ext uri="{FF2B5EF4-FFF2-40B4-BE49-F238E27FC236}">
                <a16:creationId xmlns:a16="http://schemas.microsoft.com/office/drawing/2014/main" id="{84278567-5223-9E2F-BDF8-4D32EE9F3CCF}"/>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2D631054-FE34-75E7-7157-C4A93B66738E}"/>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456858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9F42B-B3DB-A1A0-18B8-E6E6EB260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2C13E-D4FA-1E1A-31C5-77114502997C}"/>
              </a:ext>
            </a:extLst>
          </p:cNvPr>
          <p:cNvSpPr>
            <a:spLocks noGrp="1"/>
          </p:cNvSpPr>
          <p:nvPr>
            <p:ph type="title"/>
          </p:nvPr>
        </p:nvSpPr>
        <p:spPr/>
        <p:txBody>
          <a:bodyPr/>
          <a:lstStyle/>
          <a:p>
            <a:r>
              <a:rPr lang="en-US" dirty="0"/>
              <a:t>Test Cases</a:t>
            </a:r>
            <a:endParaRPr lang="en-CA" dirty="0"/>
          </a:p>
        </p:txBody>
      </p:sp>
      <p:sp>
        <p:nvSpPr>
          <p:cNvPr id="3" name="Content Placeholder 2">
            <a:extLst>
              <a:ext uri="{FF2B5EF4-FFF2-40B4-BE49-F238E27FC236}">
                <a16:creationId xmlns:a16="http://schemas.microsoft.com/office/drawing/2014/main" id="{ECBE7ACD-9196-DE90-CD4E-463C0B8C2589}"/>
              </a:ext>
            </a:extLst>
          </p:cNvPr>
          <p:cNvSpPr>
            <a:spLocks noGrp="1"/>
          </p:cNvSpPr>
          <p:nvPr>
            <p:ph idx="1"/>
          </p:nvPr>
        </p:nvSpPr>
        <p:spPr/>
        <p:txBody>
          <a:bodyPr/>
          <a:lstStyle/>
          <a:p>
            <a:pPr marL="457200" indent="-457200">
              <a:buFont typeface="Arial" panose="020B0604020202020204" pitchFamily="34" charset="0"/>
              <a:buChar char="•"/>
            </a:pPr>
            <a:r>
              <a:rPr lang="en-US" dirty="0"/>
              <a:t>We have also implemented the test cases for all the classes.</a:t>
            </a:r>
          </a:p>
        </p:txBody>
      </p:sp>
      <p:sp>
        <p:nvSpPr>
          <p:cNvPr id="4" name="Footer Placeholder 3">
            <a:extLst>
              <a:ext uri="{FF2B5EF4-FFF2-40B4-BE49-F238E27FC236}">
                <a16:creationId xmlns:a16="http://schemas.microsoft.com/office/drawing/2014/main" id="{49B4C40C-234A-F39E-EB06-5391BFB6943F}"/>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85AC7E1C-29D0-47DC-FCB9-CA2AF2E76D14}"/>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1617433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6EB4D-2664-12AD-51BA-5368A87F7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0D032-C495-3168-4C17-2B20DFB6144D}"/>
              </a:ext>
            </a:extLst>
          </p:cNvPr>
          <p:cNvSpPr>
            <a:spLocks noGrp="1"/>
          </p:cNvSpPr>
          <p:nvPr>
            <p:ph type="ctrTitle"/>
          </p:nvPr>
        </p:nvSpPr>
        <p:spPr/>
        <p:txBody>
          <a:bodyPr/>
          <a:lstStyle/>
          <a:p>
            <a:r>
              <a:rPr lang="en-US" dirty="0"/>
              <a:t>GitHub Progress Board</a:t>
            </a:r>
            <a:endParaRPr lang="en-CA" dirty="0"/>
          </a:p>
        </p:txBody>
      </p:sp>
      <p:sp>
        <p:nvSpPr>
          <p:cNvPr id="3" name="Content Placeholder 2">
            <a:extLst>
              <a:ext uri="{FF2B5EF4-FFF2-40B4-BE49-F238E27FC236}">
                <a16:creationId xmlns:a16="http://schemas.microsoft.com/office/drawing/2014/main" id="{30CCCF6D-14C4-EFDC-A03F-68F1222BFAA3}"/>
              </a:ext>
            </a:extLst>
          </p:cNvPr>
          <p:cNvSpPr>
            <a:spLocks noGrp="1"/>
          </p:cNvSpPr>
          <p:nvPr>
            <p:ph type="subTitle" idx="1"/>
          </p:nvPr>
        </p:nvSpPr>
        <p:spPr>
          <a:xfrm>
            <a:off x="1167494" y="3539075"/>
            <a:ext cx="6245912" cy="1876205"/>
          </a:xfrm>
        </p:spPr>
        <p:txBody>
          <a:bodyPr/>
          <a:lstStyle/>
          <a:p>
            <a:pPr marL="457200" indent="-457200">
              <a:buFont typeface="Arial" panose="020B0604020202020204" pitchFamily="34" charset="0"/>
              <a:buChar char="•"/>
            </a:pPr>
            <a:r>
              <a:rPr lang="en-US" dirty="0"/>
              <a:t>We have leveraged GitHub progress board template to track the task and their progress.</a:t>
            </a:r>
          </a:p>
        </p:txBody>
      </p:sp>
      <p:sp>
        <p:nvSpPr>
          <p:cNvPr id="5" name="Slide Number Placeholder 4">
            <a:extLst>
              <a:ext uri="{FF2B5EF4-FFF2-40B4-BE49-F238E27FC236}">
                <a16:creationId xmlns:a16="http://schemas.microsoft.com/office/drawing/2014/main" id="{4E8D7078-1CA3-11EC-7501-4E7434882479}"/>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403431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E317-FA36-D778-A7E2-D1B67301DFBE}"/>
              </a:ext>
            </a:extLst>
          </p:cNvPr>
          <p:cNvSpPr>
            <a:spLocks noGrp="1"/>
          </p:cNvSpPr>
          <p:nvPr>
            <p:ph type="ctrTitle"/>
          </p:nvPr>
        </p:nvSpPr>
        <p:spPr/>
        <p:txBody>
          <a:bodyPr/>
          <a:lstStyle/>
          <a:p>
            <a:r>
              <a:rPr lang="en-US" dirty="0"/>
              <a:t>Thank You</a:t>
            </a:r>
            <a:endParaRPr lang="en-CA" dirty="0"/>
          </a:p>
        </p:txBody>
      </p:sp>
      <p:sp>
        <p:nvSpPr>
          <p:cNvPr id="3" name="Subtitle 2">
            <a:extLst>
              <a:ext uri="{FF2B5EF4-FFF2-40B4-BE49-F238E27FC236}">
                <a16:creationId xmlns:a16="http://schemas.microsoft.com/office/drawing/2014/main" id="{136CA94D-081B-DE9C-5DD1-C1063ADBCD80}"/>
              </a:ext>
            </a:extLst>
          </p:cNvPr>
          <p:cNvSpPr>
            <a:spLocks noGrp="1"/>
          </p:cNvSpPr>
          <p:nvPr>
            <p:ph type="subTitle" idx="1"/>
          </p:nvPr>
        </p:nvSpPr>
        <p:spPr/>
        <p:txBody>
          <a:bodyPr/>
          <a:lstStyle/>
          <a:p>
            <a:r>
              <a:rPr lang="en-US" dirty="0"/>
              <a:t>Project Build 2 – Team 19</a:t>
            </a:r>
          </a:p>
        </p:txBody>
      </p:sp>
      <p:graphicFrame>
        <p:nvGraphicFramePr>
          <p:cNvPr id="4" name="Table 3">
            <a:extLst>
              <a:ext uri="{FF2B5EF4-FFF2-40B4-BE49-F238E27FC236}">
                <a16:creationId xmlns:a16="http://schemas.microsoft.com/office/drawing/2014/main" id="{4567F0E6-9EB8-CC00-B53D-ED8DD7F47E9B}"/>
              </a:ext>
            </a:extLst>
          </p:cNvPr>
          <p:cNvGraphicFramePr>
            <a:graphicFrameLocks noGrp="1"/>
          </p:cNvGraphicFramePr>
          <p:nvPr>
            <p:extLst>
              <p:ext uri="{D42A27DB-BD31-4B8C-83A1-F6EECF244321}">
                <p14:modId xmlns:p14="http://schemas.microsoft.com/office/powerpoint/2010/main" val="1613116753"/>
              </p:ext>
            </p:extLst>
          </p:nvPr>
        </p:nvGraphicFramePr>
        <p:xfrm>
          <a:off x="1167493" y="4366339"/>
          <a:ext cx="5763492" cy="1828800"/>
        </p:xfrm>
        <a:graphic>
          <a:graphicData uri="http://schemas.openxmlformats.org/drawingml/2006/table">
            <a:tbl>
              <a:tblPr>
                <a:tableStyleId>{2D5ABB26-0587-4C30-8999-92F81FD0307C}</a:tableStyleId>
              </a:tblPr>
              <a:tblGrid>
                <a:gridCol w="2881746">
                  <a:extLst>
                    <a:ext uri="{9D8B030D-6E8A-4147-A177-3AD203B41FA5}">
                      <a16:colId xmlns:a16="http://schemas.microsoft.com/office/drawing/2014/main" val="3000112544"/>
                    </a:ext>
                  </a:extLst>
                </a:gridCol>
                <a:gridCol w="2881746">
                  <a:extLst>
                    <a:ext uri="{9D8B030D-6E8A-4147-A177-3AD203B41FA5}">
                      <a16:colId xmlns:a16="http://schemas.microsoft.com/office/drawing/2014/main" val="2960258404"/>
                    </a:ext>
                  </a:extLst>
                </a:gridCol>
              </a:tblGrid>
              <a:tr h="265113">
                <a:tc>
                  <a:txBody>
                    <a:bodyPr/>
                    <a:lstStyle/>
                    <a:p>
                      <a:r>
                        <a:rPr lang="en-US" dirty="0">
                          <a:latin typeface="+mn-lt"/>
                        </a:rPr>
                        <a:t>Meetkumar Kalariya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40293692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3027534"/>
                  </a:ext>
                </a:extLst>
              </a:tr>
              <a:tr h="265113">
                <a:tc>
                  <a:txBody>
                    <a:bodyPr/>
                    <a:lstStyle/>
                    <a:p>
                      <a:r>
                        <a:rPr lang="en-US" dirty="0">
                          <a:latin typeface="+mn-lt"/>
                        </a:rPr>
                        <a:t>Nen Patel</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40291812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631968"/>
                  </a:ext>
                </a:extLst>
              </a:tr>
              <a:tr h="265113">
                <a:tc>
                  <a:txBody>
                    <a:bodyPr/>
                    <a:lstStyle/>
                    <a:p>
                      <a:r>
                        <a:rPr lang="en-CA" dirty="0" err="1">
                          <a:latin typeface="+mn-lt"/>
                        </a:rPr>
                        <a:t>Rushin</a:t>
                      </a:r>
                      <a:r>
                        <a:rPr lang="en-CA" dirty="0">
                          <a:latin typeface="+mn-lt"/>
                        </a:rPr>
                        <a:t> Makwana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latin typeface="+mn-lt"/>
                        </a:rPr>
                        <a:t>40221949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180432"/>
                  </a:ext>
                </a:extLst>
              </a:tr>
              <a:tr h="265113">
                <a:tc>
                  <a:txBody>
                    <a:bodyPr/>
                    <a:lstStyle/>
                    <a:p>
                      <a:r>
                        <a:rPr lang="en-CA" dirty="0">
                          <a:latin typeface="+mn-lt"/>
                        </a:rPr>
                        <a:t>Tushar Jain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40274220</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137062"/>
                  </a:ext>
                </a:extLst>
              </a:tr>
              <a:tr h="265113">
                <a:tc>
                  <a:txBody>
                    <a:bodyPr/>
                    <a:lstStyle/>
                    <a:p>
                      <a:r>
                        <a:rPr lang="en-US" dirty="0">
                          <a:latin typeface="+mn-lt"/>
                        </a:rPr>
                        <a:t>Amal Gupta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40293339</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589170"/>
                  </a:ext>
                </a:extLst>
              </a:tr>
            </a:tbl>
          </a:graphicData>
        </a:graphic>
      </p:graphicFrame>
    </p:spTree>
    <p:extLst>
      <p:ext uri="{BB962C8B-B14F-4D97-AF65-F5344CB8AC3E}">
        <p14:creationId xmlns:p14="http://schemas.microsoft.com/office/powerpoint/2010/main" val="262471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6C8F-B984-E070-A8E7-F9DBBBED2402}"/>
              </a:ext>
            </a:extLst>
          </p:cNvPr>
          <p:cNvSpPr>
            <a:spLocks noGrp="1"/>
          </p:cNvSpPr>
          <p:nvPr>
            <p:ph type="title"/>
          </p:nvPr>
        </p:nvSpPr>
        <p:spPr>
          <a:xfrm>
            <a:off x="1167492" y="381000"/>
            <a:ext cx="9779183" cy="708891"/>
          </a:xfrm>
        </p:spPr>
        <p:txBody>
          <a:bodyPr/>
          <a:lstStyle/>
          <a:p>
            <a:r>
              <a:rPr lang="en-CA" dirty="0"/>
              <a:t>Architectural Design Diagram</a:t>
            </a:r>
          </a:p>
        </p:txBody>
      </p:sp>
      <p:sp>
        <p:nvSpPr>
          <p:cNvPr id="4" name="Footer Placeholder 3">
            <a:extLst>
              <a:ext uri="{FF2B5EF4-FFF2-40B4-BE49-F238E27FC236}">
                <a16:creationId xmlns:a16="http://schemas.microsoft.com/office/drawing/2014/main" id="{3388FE83-82E2-B06D-F291-B25D3EE834D9}"/>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78034FDB-6749-8342-B264-226F7D6FA2E6}"/>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9" name="Content Placeholder 8">
            <a:extLst>
              <a:ext uri="{FF2B5EF4-FFF2-40B4-BE49-F238E27FC236}">
                <a16:creationId xmlns:a16="http://schemas.microsoft.com/office/drawing/2014/main" id="{8CB7CA9B-40BA-3F62-E6C1-29AC55E65C15}"/>
              </a:ext>
            </a:extLst>
          </p:cNvPr>
          <p:cNvPicPr>
            <a:picLocks noGrp="1" noChangeAspect="1"/>
          </p:cNvPicPr>
          <p:nvPr>
            <p:ph idx="1"/>
          </p:nvPr>
        </p:nvPicPr>
        <p:blipFill>
          <a:blip r:embed="rId3"/>
          <a:srcRect/>
          <a:stretch/>
        </p:blipFill>
        <p:spPr>
          <a:xfrm>
            <a:off x="2371240" y="917348"/>
            <a:ext cx="7377194" cy="5776934"/>
          </a:xfrm>
        </p:spPr>
      </p:pic>
    </p:spTree>
    <p:extLst>
      <p:ext uri="{BB962C8B-B14F-4D97-AF65-F5344CB8AC3E}">
        <p14:creationId xmlns:p14="http://schemas.microsoft.com/office/powerpoint/2010/main" val="34023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F2FB-A33C-5AB3-3F6C-9DDAEBEEBF04}"/>
              </a:ext>
            </a:extLst>
          </p:cNvPr>
          <p:cNvSpPr>
            <a:spLocks noGrp="1"/>
          </p:cNvSpPr>
          <p:nvPr>
            <p:ph type="title"/>
          </p:nvPr>
        </p:nvSpPr>
        <p:spPr>
          <a:xfrm>
            <a:off x="1167492" y="381000"/>
            <a:ext cx="9779183" cy="851015"/>
          </a:xfrm>
        </p:spPr>
        <p:txBody>
          <a:bodyPr/>
          <a:lstStyle/>
          <a:p>
            <a:r>
              <a:rPr lang="en-US" dirty="0"/>
              <a:t>Architecture of State Pattern</a:t>
            </a:r>
          </a:p>
        </p:txBody>
      </p:sp>
      <p:sp>
        <p:nvSpPr>
          <p:cNvPr id="4" name="Footer Placeholder 3">
            <a:extLst>
              <a:ext uri="{FF2B5EF4-FFF2-40B4-BE49-F238E27FC236}">
                <a16:creationId xmlns:a16="http://schemas.microsoft.com/office/drawing/2014/main" id="{DA1375AC-8E6B-3CB6-C59A-4C5E29EAA5BC}"/>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54099821-14E8-FBC6-DFD5-C59F70441C11}"/>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26" name="Picture 2">
            <a:extLst>
              <a:ext uri="{FF2B5EF4-FFF2-40B4-BE49-F238E27FC236}">
                <a16:creationId xmlns:a16="http://schemas.microsoft.com/office/drawing/2014/main" id="{D8DA33C1-57C9-2A15-77AB-2CF1BF4BA5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6228" y="1476490"/>
            <a:ext cx="7059543" cy="500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8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0998-C248-03A8-9C7A-907499294D6E}"/>
              </a:ext>
            </a:extLst>
          </p:cNvPr>
          <p:cNvSpPr>
            <a:spLocks noGrp="1"/>
          </p:cNvSpPr>
          <p:nvPr>
            <p:ph type="ctrTitle"/>
          </p:nvPr>
        </p:nvSpPr>
        <p:spPr/>
        <p:txBody>
          <a:bodyPr/>
          <a:lstStyle/>
          <a:p>
            <a:r>
              <a:rPr lang="en-CA" dirty="0"/>
              <a:t>Refactoring</a:t>
            </a:r>
          </a:p>
        </p:txBody>
      </p:sp>
      <p:sp>
        <p:nvSpPr>
          <p:cNvPr id="3" name="Subtitle 2">
            <a:extLst>
              <a:ext uri="{FF2B5EF4-FFF2-40B4-BE49-F238E27FC236}">
                <a16:creationId xmlns:a16="http://schemas.microsoft.com/office/drawing/2014/main" id="{BE432678-2A7F-78B8-27E8-D88730330D5E}"/>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52661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3D09-144C-80D4-AE49-1228B716F95A}"/>
              </a:ext>
            </a:extLst>
          </p:cNvPr>
          <p:cNvSpPr>
            <a:spLocks noGrp="1"/>
          </p:cNvSpPr>
          <p:nvPr>
            <p:ph type="title"/>
          </p:nvPr>
        </p:nvSpPr>
        <p:spPr>
          <a:xfrm>
            <a:off x="1167492" y="381000"/>
            <a:ext cx="9779183" cy="1325563"/>
          </a:xfrm>
        </p:spPr>
        <p:txBody>
          <a:bodyPr anchor="t">
            <a:normAutofit/>
          </a:bodyPr>
          <a:lstStyle/>
          <a:p>
            <a:r>
              <a:rPr lang="en-CA" dirty="0"/>
              <a:t>Refactoring</a:t>
            </a:r>
            <a:r>
              <a:rPr lang="en-US" dirty="0"/>
              <a:t> targets	</a:t>
            </a:r>
          </a:p>
        </p:txBody>
      </p:sp>
      <p:sp>
        <p:nvSpPr>
          <p:cNvPr id="3" name="Content Placeholder 2">
            <a:extLst>
              <a:ext uri="{FF2B5EF4-FFF2-40B4-BE49-F238E27FC236}">
                <a16:creationId xmlns:a16="http://schemas.microsoft.com/office/drawing/2014/main" id="{93523262-A1E5-8933-EF00-CBF9323E8DC5}"/>
              </a:ext>
            </a:extLst>
          </p:cNvPr>
          <p:cNvSpPr>
            <a:spLocks noGrp="1"/>
          </p:cNvSpPr>
          <p:nvPr>
            <p:ph idx="1"/>
          </p:nvPr>
        </p:nvSpPr>
        <p:spPr>
          <a:xfrm>
            <a:off x="1167493" y="2017467"/>
            <a:ext cx="4794341" cy="3366815"/>
          </a:xfrm>
        </p:spPr>
        <p:txBody>
          <a:bodyPr>
            <a:normAutofit/>
          </a:bodyPr>
          <a:lstStyle/>
          <a:p>
            <a:endParaRPr lang="en-US" dirty="0"/>
          </a:p>
          <a:p>
            <a:r>
              <a:rPr lang="en-US" dirty="0"/>
              <a:t>1) </a:t>
            </a:r>
            <a:r>
              <a:rPr lang="en-US" dirty="0" err="1"/>
              <a:t>validateCommand</a:t>
            </a:r>
            <a:r>
              <a:rPr lang="en-US" dirty="0"/>
              <a:t> method implemented in edit, load and save phase.</a:t>
            </a:r>
          </a:p>
          <a:p>
            <a:endParaRPr lang="en-US" dirty="0"/>
          </a:p>
          <a:p>
            <a:endParaRPr lang="en-US" dirty="0"/>
          </a:p>
        </p:txBody>
      </p:sp>
      <p:sp>
        <p:nvSpPr>
          <p:cNvPr id="4" name="Footer Placeholder 3">
            <a:extLst>
              <a:ext uri="{FF2B5EF4-FFF2-40B4-BE49-F238E27FC236}">
                <a16:creationId xmlns:a16="http://schemas.microsoft.com/office/drawing/2014/main" id="{934C707D-5F87-B6D8-F454-53DE831CB3C8}"/>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C2BD2FF2-78F7-8FA0-77C7-A23A94CBE64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6" name="Picture 5" descr="A screen shot of a computer code&#10;&#10;Description automatically generated">
            <a:extLst>
              <a:ext uri="{FF2B5EF4-FFF2-40B4-BE49-F238E27FC236}">
                <a16:creationId xmlns:a16="http://schemas.microsoft.com/office/drawing/2014/main" id="{686FE06D-3355-6280-492D-C98A658C49F5}"/>
              </a:ext>
            </a:extLst>
          </p:cNvPr>
          <p:cNvPicPr>
            <a:picLocks noChangeAspect="1"/>
          </p:cNvPicPr>
          <p:nvPr/>
        </p:nvPicPr>
        <p:blipFill>
          <a:blip r:embed="rId2"/>
          <a:stretch>
            <a:fillRect/>
          </a:stretch>
        </p:blipFill>
        <p:spPr>
          <a:xfrm>
            <a:off x="5931879" y="2508726"/>
            <a:ext cx="5943600" cy="1522730"/>
          </a:xfrm>
          <a:prstGeom prst="rect">
            <a:avLst/>
          </a:prstGeom>
        </p:spPr>
      </p:pic>
    </p:spTree>
    <p:extLst>
      <p:ext uri="{BB962C8B-B14F-4D97-AF65-F5344CB8AC3E}">
        <p14:creationId xmlns:p14="http://schemas.microsoft.com/office/powerpoint/2010/main" val="120621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E905-4940-026A-167F-3CAB5273155A}"/>
              </a:ext>
            </a:extLst>
          </p:cNvPr>
          <p:cNvSpPr>
            <a:spLocks noGrp="1"/>
          </p:cNvSpPr>
          <p:nvPr>
            <p:ph type="title"/>
          </p:nvPr>
        </p:nvSpPr>
        <p:spPr>
          <a:xfrm>
            <a:off x="1167492" y="381000"/>
            <a:ext cx="9779183" cy="1325563"/>
          </a:xfrm>
        </p:spPr>
        <p:txBody>
          <a:bodyPr anchor="t">
            <a:normAutofit/>
          </a:bodyPr>
          <a:lstStyle/>
          <a:p>
            <a:r>
              <a:rPr lang="en-CA" dirty="0"/>
              <a:t>Refactoring</a:t>
            </a:r>
            <a:r>
              <a:rPr lang="en-US" dirty="0"/>
              <a:t> targets	</a:t>
            </a:r>
          </a:p>
        </p:txBody>
      </p:sp>
      <p:sp>
        <p:nvSpPr>
          <p:cNvPr id="3" name="Content Placeholder 2">
            <a:extLst>
              <a:ext uri="{FF2B5EF4-FFF2-40B4-BE49-F238E27FC236}">
                <a16:creationId xmlns:a16="http://schemas.microsoft.com/office/drawing/2014/main" id="{14CDE308-0C59-5AE2-FB6F-F00242C3CED2}"/>
              </a:ext>
            </a:extLst>
          </p:cNvPr>
          <p:cNvSpPr>
            <a:spLocks noGrp="1"/>
          </p:cNvSpPr>
          <p:nvPr>
            <p:ph idx="1"/>
          </p:nvPr>
        </p:nvSpPr>
        <p:spPr>
          <a:xfrm>
            <a:off x="1167493" y="1330037"/>
            <a:ext cx="4794341" cy="4124340"/>
          </a:xfrm>
        </p:spPr>
        <p:txBody>
          <a:bodyPr>
            <a:normAutofit/>
          </a:bodyPr>
          <a:lstStyle/>
          <a:p>
            <a:r>
              <a:rPr lang="en-US" dirty="0"/>
              <a:t>2) Enum implemented in </a:t>
            </a:r>
            <a:r>
              <a:rPr lang="en-US" dirty="0" err="1"/>
              <a:t>Commands.java</a:t>
            </a:r>
            <a:r>
              <a:rPr lang="en-US" dirty="0"/>
              <a:t>.</a:t>
            </a:r>
          </a:p>
          <a:p>
            <a:endParaRPr lang="en-US" dirty="0"/>
          </a:p>
        </p:txBody>
      </p:sp>
      <p:sp>
        <p:nvSpPr>
          <p:cNvPr id="4" name="Footer Placeholder 3">
            <a:extLst>
              <a:ext uri="{FF2B5EF4-FFF2-40B4-BE49-F238E27FC236}">
                <a16:creationId xmlns:a16="http://schemas.microsoft.com/office/drawing/2014/main" id="{8A7C7A03-7AC7-533D-9D93-1D451E8776D0}"/>
              </a:ext>
            </a:extLst>
          </p:cNvPr>
          <p:cNvSpPr>
            <a:spLocks noGrp="1"/>
          </p:cNvSpPr>
          <p:nvPr>
            <p:ph type="ftr" sz="quarter" idx="3"/>
          </p:nvPr>
        </p:nvSpPr>
        <p:spPr>
          <a:xfrm>
            <a:off x="4038600" y="6326718"/>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1158C143-E296-6CFF-636F-11928C2E536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pic>
        <p:nvPicPr>
          <p:cNvPr id="9" name="Picture 8">
            <a:extLst>
              <a:ext uri="{FF2B5EF4-FFF2-40B4-BE49-F238E27FC236}">
                <a16:creationId xmlns:a16="http://schemas.microsoft.com/office/drawing/2014/main" id="{5263A8CA-5B50-237E-D5B8-3B818B08BEE9}"/>
              </a:ext>
            </a:extLst>
          </p:cNvPr>
          <p:cNvPicPr>
            <a:picLocks noChangeAspect="1"/>
          </p:cNvPicPr>
          <p:nvPr/>
        </p:nvPicPr>
        <p:blipFill>
          <a:blip r:embed="rId2"/>
          <a:stretch>
            <a:fillRect/>
          </a:stretch>
        </p:blipFill>
        <p:spPr>
          <a:xfrm>
            <a:off x="1343903" y="2427972"/>
            <a:ext cx="4263123" cy="3827867"/>
          </a:xfrm>
          <a:prstGeom prst="rect">
            <a:avLst/>
          </a:prstGeom>
        </p:spPr>
      </p:pic>
      <p:pic>
        <p:nvPicPr>
          <p:cNvPr id="11" name="Picture 10">
            <a:extLst>
              <a:ext uri="{FF2B5EF4-FFF2-40B4-BE49-F238E27FC236}">
                <a16:creationId xmlns:a16="http://schemas.microsoft.com/office/drawing/2014/main" id="{C93FF047-ADFA-1833-C62D-567CB3F9D837}"/>
              </a:ext>
            </a:extLst>
          </p:cNvPr>
          <p:cNvPicPr>
            <a:picLocks noChangeAspect="1"/>
          </p:cNvPicPr>
          <p:nvPr/>
        </p:nvPicPr>
        <p:blipFill>
          <a:blip r:embed="rId3"/>
          <a:stretch>
            <a:fillRect/>
          </a:stretch>
        </p:blipFill>
        <p:spPr>
          <a:xfrm>
            <a:off x="5783436" y="2381104"/>
            <a:ext cx="5877745" cy="2095792"/>
          </a:xfrm>
          <a:prstGeom prst="rect">
            <a:avLst/>
          </a:prstGeom>
        </p:spPr>
      </p:pic>
    </p:spTree>
    <p:extLst>
      <p:ext uri="{BB962C8B-B14F-4D97-AF65-F5344CB8AC3E}">
        <p14:creationId xmlns:p14="http://schemas.microsoft.com/office/powerpoint/2010/main" val="80511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38B0-D1DF-9090-D71E-EC6F4CF012AC}"/>
              </a:ext>
            </a:extLst>
          </p:cNvPr>
          <p:cNvSpPr>
            <a:spLocks noGrp="1"/>
          </p:cNvSpPr>
          <p:nvPr>
            <p:ph type="title"/>
          </p:nvPr>
        </p:nvSpPr>
        <p:spPr>
          <a:xfrm>
            <a:off x="1167492" y="381000"/>
            <a:ext cx="9779183" cy="1325563"/>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FCCDE9A2-2A3C-CA89-A0C4-CB3BB6EDF5D0}"/>
              </a:ext>
            </a:extLst>
          </p:cNvPr>
          <p:cNvSpPr>
            <a:spLocks noGrp="1"/>
          </p:cNvSpPr>
          <p:nvPr>
            <p:ph idx="1"/>
          </p:nvPr>
        </p:nvSpPr>
        <p:spPr>
          <a:xfrm>
            <a:off x="1167493" y="1231901"/>
            <a:ext cx="4794341" cy="4222476"/>
          </a:xfrm>
        </p:spPr>
        <p:txBody>
          <a:bodyPr>
            <a:normAutofit/>
          </a:bodyPr>
          <a:lstStyle/>
          <a:p>
            <a:r>
              <a:rPr lang="en-CA" kern="100" dirty="0"/>
              <a:t>3</a:t>
            </a:r>
            <a:r>
              <a:rPr lang="en-CA" kern="100" dirty="0">
                <a:effectLst/>
              </a:rPr>
              <a:t>) Magic String replacement implemented in </a:t>
            </a:r>
            <a:r>
              <a:rPr lang="en-CA" kern="100" dirty="0" err="1">
                <a:effectLst/>
              </a:rPr>
              <a:t>GameInitialization.java</a:t>
            </a:r>
            <a:r>
              <a:rPr lang="en-CA" kern="100" dirty="0">
                <a:effectLst/>
              </a:rPr>
              <a:t>.</a:t>
            </a:r>
          </a:p>
          <a:p>
            <a:endParaRPr lang="en-US" dirty="0"/>
          </a:p>
        </p:txBody>
      </p:sp>
      <p:sp>
        <p:nvSpPr>
          <p:cNvPr id="4" name="Footer Placeholder 3">
            <a:extLst>
              <a:ext uri="{FF2B5EF4-FFF2-40B4-BE49-F238E27FC236}">
                <a16:creationId xmlns:a16="http://schemas.microsoft.com/office/drawing/2014/main" id="{A584DBC1-F886-0D26-FF07-EA8B2BBBE5D9}"/>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163A042-B32E-9132-4939-AAFCFD4F5F2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pic>
        <p:nvPicPr>
          <p:cNvPr id="6" name="Picture 5" descr="A computer screen with text&#10;&#10;Description automatically generated">
            <a:extLst>
              <a:ext uri="{FF2B5EF4-FFF2-40B4-BE49-F238E27FC236}">
                <a16:creationId xmlns:a16="http://schemas.microsoft.com/office/drawing/2014/main" id="{33E458A0-FB5B-DB4D-03B0-CADAB23AE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869" y="1780654"/>
            <a:ext cx="4794341" cy="1306457"/>
          </a:xfrm>
          <a:prstGeom prst="rect">
            <a:avLst/>
          </a:prstGeom>
          <a:noFill/>
        </p:spPr>
      </p:pic>
      <p:pic>
        <p:nvPicPr>
          <p:cNvPr id="9" name="Picture 8">
            <a:extLst>
              <a:ext uri="{FF2B5EF4-FFF2-40B4-BE49-F238E27FC236}">
                <a16:creationId xmlns:a16="http://schemas.microsoft.com/office/drawing/2014/main" id="{FE98006C-47C7-40B5-5E13-80DA8883B38E}"/>
              </a:ext>
            </a:extLst>
          </p:cNvPr>
          <p:cNvPicPr>
            <a:picLocks noChangeAspect="1"/>
          </p:cNvPicPr>
          <p:nvPr/>
        </p:nvPicPr>
        <p:blipFill>
          <a:blip r:embed="rId3"/>
          <a:stretch>
            <a:fillRect/>
          </a:stretch>
        </p:blipFill>
        <p:spPr>
          <a:xfrm>
            <a:off x="1013239" y="2557464"/>
            <a:ext cx="5563376" cy="3724795"/>
          </a:xfrm>
          <a:prstGeom prst="rect">
            <a:avLst/>
          </a:prstGeom>
        </p:spPr>
      </p:pic>
    </p:spTree>
    <p:extLst>
      <p:ext uri="{BB962C8B-B14F-4D97-AF65-F5344CB8AC3E}">
        <p14:creationId xmlns:p14="http://schemas.microsoft.com/office/powerpoint/2010/main" val="424107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9630-FFE1-90E5-5727-968CB2A9E144}"/>
              </a:ext>
            </a:extLst>
          </p:cNvPr>
          <p:cNvSpPr>
            <a:spLocks noGrp="1"/>
          </p:cNvSpPr>
          <p:nvPr>
            <p:ph type="title"/>
          </p:nvPr>
        </p:nvSpPr>
        <p:spPr>
          <a:xfrm>
            <a:off x="1167492" y="381000"/>
            <a:ext cx="9779183" cy="1325563"/>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E2501704-B66B-AB81-2407-2E5B865B9716}"/>
              </a:ext>
            </a:extLst>
          </p:cNvPr>
          <p:cNvSpPr>
            <a:spLocks noGrp="1"/>
          </p:cNvSpPr>
          <p:nvPr>
            <p:ph idx="1"/>
          </p:nvPr>
        </p:nvSpPr>
        <p:spPr>
          <a:xfrm>
            <a:off x="1167493" y="2087563"/>
            <a:ext cx="4794341" cy="3366813"/>
          </a:xfrm>
        </p:spPr>
        <p:txBody>
          <a:bodyPr>
            <a:normAutofit/>
          </a:bodyPr>
          <a:lstStyle/>
          <a:p>
            <a:r>
              <a:rPr lang="en-US" sz="2000" dirty="0"/>
              <a:t>4) State Pattern Implementation – The state pattern in Java is a behavioral software design pattern that allows an object to alter its behavior when its internal state changes. The state design pattern is generally used in cases when an object depends on its state and its behavior must be changed during run time depending on its internal state.</a:t>
            </a:r>
          </a:p>
          <a:p>
            <a:r>
              <a:rPr lang="en-US" sz="2000" dirty="0"/>
              <a:t>In the project, refactoring for the build 1 is done to support state pattern design.</a:t>
            </a:r>
          </a:p>
          <a:p>
            <a:endParaRPr lang="en-US" sz="2000" dirty="0"/>
          </a:p>
        </p:txBody>
      </p:sp>
      <p:sp>
        <p:nvSpPr>
          <p:cNvPr id="4" name="Footer Placeholder 3">
            <a:extLst>
              <a:ext uri="{FF2B5EF4-FFF2-40B4-BE49-F238E27FC236}">
                <a16:creationId xmlns:a16="http://schemas.microsoft.com/office/drawing/2014/main" id="{C18B5920-9F32-DBFD-126C-DCFDEAED00FA}"/>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0C8E9DE8-7396-4AA2-FDCC-90A6954E67C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pic>
        <p:nvPicPr>
          <p:cNvPr id="6" name="Picture 5" descr="A diagram of a process&#10;&#10;Description automatically generated">
            <a:extLst>
              <a:ext uri="{FF2B5EF4-FFF2-40B4-BE49-F238E27FC236}">
                <a16:creationId xmlns:a16="http://schemas.microsoft.com/office/drawing/2014/main" id="{57826907-734B-D8C8-CD82-DF9EF96D5D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679" r="1" b="4001"/>
          <a:stretch/>
        </p:blipFill>
        <p:spPr>
          <a:xfrm>
            <a:off x="6152334" y="2087563"/>
            <a:ext cx="5137966" cy="3366813"/>
          </a:xfrm>
          <a:prstGeom prst="rect">
            <a:avLst/>
          </a:prstGeom>
          <a:noFill/>
        </p:spPr>
      </p:pic>
    </p:spTree>
    <p:extLst>
      <p:ext uri="{BB962C8B-B14F-4D97-AF65-F5344CB8AC3E}">
        <p14:creationId xmlns:p14="http://schemas.microsoft.com/office/powerpoint/2010/main" val="75322052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655</TotalTime>
  <Words>1127</Words>
  <Application>Microsoft Office PowerPoint</Application>
  <PresentationFormat>Widescreen</PresentationFormat>
  <Paragraphs>149</Paragraphs>
  <Slides>26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Tenorite</vt:lpstr>
      <vt:lpstr>Office Theme</vt:lpstr>
      <vt:lpstr>Advanced Programming Practices (SOEN 6441)</vt:lpstr>
      <vt:lpstr>Tools and Libraries used for the project</vt:lpstr>
      <vt:lpstr>Architectural Design Diagram</vt:lpstr>
      <vt:lpstr>Architecture of State Pattern</vt:lpstr>
      <vt:lpstr>Refactoring</vt:lpstr>
      <vt:lpstr>Refactoring targets </vt:lpstr>
      <vt:lpstr>Refactoring targets </vt:lpstr>
      <vt:lpstr>Refactoring targets</vt:lpstr>
      <vt:lpstr>Refactoring targets</vt:lpstr>
      <vt:lpstr>Refactoring targets</vt:lpstr>
      <vt:lpstr>Java Class Brief Introduction</vt:lpstr>
      <vt:lpstr>Observable.java</vt:lpstr>
      <vt:lpstr>LogEntryBuffer.java</vt:lpstr>
      <vt:lpstr>LogWriter.java</vt:lpstr>
      <vt:lpstr>EditPhase.java</vt:lpstr>
      <vt:lpstr>PostEdit.java and PreEdit.java</vt:lpstr>
      <vt:lpstr>GamePhase.java</vt:lpstr>
      <vt:lpstr>Advance.java</vt:lpstr>
      <vt:lpstr>Preload.java and Postload.java</vt:lpstr>
      <vt:lpstr>Bomb.java</vt:lpstr>
      <vt:lpstr>Airlift.java</vt:lpstr>
      <vt:lpstr>Blockade.java</vt:lpstr>
      <vt:lpstr>Diplomacy.java</vt:lpstr>
      <vt:lpstr>Test Cases</vt:lpstr>
      <vt:lpstr>GitHub Progress 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Practices (SOEN 6441)</dc:title>
  <dc:creator>Meetkumar Kalariya</dc:creator>
  <cp:lastModifiedBy>Meetkumar Kalariya</cp:lastModifiedBy>
  <cp:revision>7</cp:revision>
  <dcterms:created xsi:type="dcterms:W3CDTF">2024-02-20T15:27:38Z</dcterms:created>
  <dcterms:modified xsi:type="dcterms:W3CDTF">2024-03-17T16:13:37Z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