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256" r:id="rId5"/>
    <p:sldId id="271" r:id="rId6"/>
    <p:sldId id="257" r:id="rId7"/>
    <p:sldId id="278" r:id="rId8"/>
    <p:sldId id="258" r:id="rId9"/>
    <p:sldId id="285" r:id="rId10"/>
    <p:sldId id="281" r:id="rId11"/>
    <p:sldId id="282" r:id="rId12"/>
    <p:sldId id="283" r:id="rId13"/>
    <p:sldId id="286" r:id="rId14"/>
    <p:sldId id="284" r:id="rId15"/>
    <p:sldId id="259" r:id="rId16"/>
    <p:sldId id="260" r:id="rId17"/>
    <p:sldId id="261" r:id="rId18"/>
    <p:sldId id="262" r:id="rId19"/>
    <p:sldId id="263" r:id="rId20"/>
    <p:sldId id="265" r:id="rId21"/>
    <p:sldId id="266" r:id="rId22"/>
    <p:sldId id="287" r:id="rId23"/>
    <p:sldId id="269" r:id="rId24"/>
    <p:sldId id="276"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475A73-B553-4011-A5C2-63E6ABB7757A}" v="11" dt="2024-02-21T04:37:53.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91714" autoAdjust="0"/>
  </p:normalViewPr>
  <p:slideViewPr>
    <p:cSldViewPr snapToGrid="0">
      <p:cViewPr varScale="1">
        <p:scale>
          <a:sx n="76" d="100"/>
          <a:sy n="76" d="100"/>
        </p:scale>
        <p:origin x="946" y="67"/>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475745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697235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up we have the Architectural diagram for our software.</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25914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a brief introduction for our class.</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01717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a brief introduction for our class.</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2125275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2611416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 ops and player ops commands</a:t>
            </a:r>
            <a:endParaRPr lang="en-CA"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267425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4/8/2024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4/8/2024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4/8/2024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4/8/2024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4/8/2024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4/8/2024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4/8/2024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4/8/2024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4/8/2024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4/8/2024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4/8/2024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D2BC-9F90-421C-06FE-FB2AA5CA9143}"/>
              </a:ext>
            </a:extLst>
          </p:cNvPr>
          <p:cNvSpPr>
            <a:spLocks noGrp="1"/>
          </p:cNvSpPr>
          <p:nvPr>
            <p:ph type="ctrTitle"/>
          </p:nvPr>
        </p:nvSpPr>
        <p:spPr/>
        <p:txBody>
          <a:bodyPr/>
          <a:lstStyle/>
          <a:p>
            <a:pPr>
              <a:lnSpc>
                <a:spcPct val="90000"/>
              </a:lnSpc>
              <a:spcBef>
                <a:spcPct val="0"/>
              </a:spcBef>
              <a:spcAft>
                <a:spcPts val="600"/>
              </a:spcAft>
            </a:pPr>
            <a:r>
              <a:rPr lang="en-US" sz="4800" b="1" kern="1200" dirty="0">
                <a:solidFill>
                  <a:schemeClr val="tx1"/>
                </a:solidFill>
                <a:ea typeface="+mj-ea"/>
                <a:cs typeface="+mj-cs"/>
              </a:rPr>
              <a:t>Advanced Programming Practices (SOEN 6441)</a:t>
            </a:r>
            <a:endParaRPr lang="en-CA" sz="4800" dirty="0"/>
          </a:p>
        </p:txBody>
      </p:sp>
      <p:sp>
        <p:nvSpPr>
          <p:cNvPr id="3" name="Subtitle 2">
            <a:extLst>
              <a:ext uri="{FF2B5EF4-FFF2-40B4-BE49-F238E27FC236}">
                <a16:creationId xmlns:a16="http://schemas.microsoft.com/office/drawing/2014/main" id="{939DA0D6-15FE-6B5F-F01A-70A7A3767AC8}"/>
              </a:ext>
            </a:extLst>
          </p:cNvPr>
          <p:cNvSpPr>
            <a:spLocks noGrp="1"/>
          </p:cNvSpPr>
          <p:nvPr>
            <p:ph type="subTitle" idx="1"/>
          </p:nvPr>
        </p:nvSpPr>
        <p:spPr/>
        <p:txBody>
          <a:bodyPr/>
          <a:lstStyle/>
          <a:p>
            <a:r>
              <a:rPr lang="en-US" sz="3200" b="1" kern="1200" dirty="0">
                <a:solidFill>
                  <a:schemeClr val="tx1"/>
                </a:solidFill>
                <a:ea typeface="+mj-ea"/>
                <a:cs typeface="+mj-cs"/>
              </a:rPr>
              <a:t>Project Build 3</a:t>
            </a:r>
            <a:r>
              <a:rPr lang="en-CA" sz="3200" b="1" kern="1200" dirty="0">
                <a:solidFill>
                  <a:schemeClr val="tx1"/>
                </a:solidFill>
                <a:ea typeface="+mj-ea"/>
                <a:cs typeface="+mj-cs"/>
              </a:rPr>
              <a:t> – Team </a:t>
            </a:r>
            <a:r>
              <a:rPr lang="en-CA" b="1" dirty="0">
                <a:ea typeface="+mj-ea"/>
                <a:cs typeface="+mj-cs"/>
              </a:rPr>
              <a:t>19</a:t>
            </a:r>
            <a:endParaRPr lang="en-US" sz="3200" b="1" kern="1200" dirty="0">
              <a:solidFill>
                <a:schemeClr val="tx1"/>
              </a:solidFill>
              <a:ea typeface="+mj-ea"/>
              <a:cs typeface="+mj-cs"/>
            </a:endParaRPr>
          </a:p>
        </p:txBody>
      </p:sp>
      <p:graphicFrame>
        <p:nvGraphicFramePr>
          <p:cNvPr id="4" name="Table 3">
            <a:extLst>
              <a:ext uri="{FF2B5EF4-FFF2-40B4-BE49-F238E27FC236}">
                <a16:creationId xmlns:a16="http://schemas.microsoft.com/office/drawing/2014/main" id="{D51D6D8C-4C22-E4BC-54F9-8E621D638DC2}"/>
              </a:ext>
            </a:extLst>
          </p:cNvPr>
          <p:cNvGraphicFramePr>
            <a:graphicFrameLocks noGrp="1"/>
          </p:cNvGraphicFramePr>
          <p:nvPr>
            <p:extLst>
              <p:ext uri="{D42A27DB-BD31-4B8C-83A1-F6EECF244321}">
                <p14:modId xmlns:p14="http://schemas.microsoft.com/office/powerpoint/2010/main" val="2936204289"/>
              </p:ext>
            </p:extLst>
          </p:nvPr>
        </p:nvGraphicFramePr>
        <p:xfrm>
          <a:off x="3412244" y="4689612"/>
          <a:ext cx="5763492" cy="1828800"/>
        </p:xfrm>
        <a:graphic>
          <a:graphicData uri="http://schemas.openxmlformats.org/drawingml/2006/table">
            <a:tbl>
              <a:tblPr>
                <a:tableStyleId>{2D5ABB26-0587-4C30-8999-92F81FD0307C}</a:tableStyleId>
              </a:tblPr>
              <a:tblGrid>
                <a:gridCol w="2881746">
                  <a:extLst>
                    <a:ext uri="{9D8B030D-6E8A-4147-A177-3AD203B41FA5}">
                      <a16:colId xmlns:a16="http://schemas.microsoft.com/office/drawing/2014/main" val="3000112544"/>
                    </a:ext>
                  </a:extLst>
                </a:gridCol>
                <a:gridCol w="2881746">
                  <a:extLst>
                    <a:ext uri="{9D8B030D-6E8A-4147-A177-3AD203B41FA5}">
                      <a16:colId xmlns:a16="http://schemas.microsoft.com/office/drawing/2014/main" val="2960258404"/>
                    </a:ext>
                  </a:extLst>
                </a:gridCol>
              </a:tblGrid>
              <a:tr h="265113">
                <a:tc>
                  <a:txBody>
                    <a:bodyPr/>
                    <a:lstStyle/>
                    <a:p>
                      <a:r>
                        <a:rPr lang="en-US" dirty="0">
                          <a:latin typeface="+mn-lt"/>
                        </a:rPr>
                        <a:t>Meetkumar Kalariya</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40293692</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3027534"/>
                  </a:ext>
                </a:extLst>
              </a:tr>
              <a:tr h="265113">
                <a:tc>
                  <a:txBody>
                    <a:bodyPr/>
                    <a:lstStyle/>
                    <a:p>
                      <a:r>
                        <a:rPr lang="en-US" dirty="0">
                          <a:latin typeface="+mn-lt"/>
                        </a:rPr>
                        <a:t>Nen Patel</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40291812</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5631968"/>
                  </a:ext>
                </a:extLst>
              </a:tr>
              <a:tr h="265113">
                <a:tc>
                  <a:txBody>
                    <a:bodyPr/>
                    <a:lstStyle/>
                    <a:p>
                      <a:r>
                        <a:rPr lang="en-CA" dirty="0" err="1">
                          <a:latin typeface="+mn-lt"/>
                        </a:rPr>
                        <a:t>Rushin</a:t>
                      </a:r>
                      <a:r>
                        <a:rPr lang="en-CA" dirty="0">
                          <a:latin typeface="+mn-lt"/>
                        </a:rPr>
                        <a:t> Makwana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latin typeface="+mn-lt"/>
                        </a:rPr>
                        <a:t>40221949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5180432"/>
                  </a:ext>
                </a:extLst>
              </a:tr>
              <a:tr h="265113">
                <a:tc>
                  <a:txBody>
                    <a:bodyPr/>
                    <a:lstStyle/>
                    <a:p>
                      <a:r>
                        <a:rPr lang="en-CA" dirty="0">
                          <a:latin typeface="+mn-lt"/>
                        </a:rPr>
                        <a:t>Tushar Jain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40274220</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9137062"/>
                  </a:ext>
                </a:extLst>
              </a:tr>
              <a:tr h="265113">
                <a:tc>
                  <a:txBody>
                    <a:bodyPr/>
                    <a:lstStyle/>
                    <a:p>
                      <a:r>
                        <a:rPr lang="en-US" dirty="0">
                          <a:latin typeface="+mn-lt"/>
                        </a:rPr>
                        <a:t>Amal Gupta</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Times New Roman" panose="02020603050405020304" pitchFamily="18" charset="0"/>
                        </a:rPr>
                        <a:t>40293339</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9589170"/>
                  </a:ext>
                </a:extLst>
              </a:tr>
            </a:tbl>
          </a:graphicData>
        </a:graphic>
      </p:graphicFrame>
      <p:pic>
        <p:nvPicPr>
          <p:cNvPr id="6" name="Picture 5" descr="A black background with red text&#10;&#10;Description automatically generated">
            <a:extLst>
              <a:ext uri="{FF2B5EF4-FFF2-40B4-BE49-F238E27FC236}">
                <a16:creationId xmlns:a16="http://schemas.microsoft.com/office/drawing/2014/main" id="{3AC6CE57-4033-324B-AAAE-6AF86B9E416F}"/>
              </a:ext>
            </a:extLst>
          </p:cNvPr>
          <p:cNvPicPr>
            <a:picLocks noChangeAspect="1"/>
          </p:cNvPicPr>
          <p:nvPr/>
        </p:nvPicPr>
        <p:blipFill>
          <a:blip r:embed="rId3"/>
          <a:stretch>
            <a:fillRect/>
          </a:stretch>
        </p:blipFill>
        <p:spPr>
          <a:xfrm>
            <a:off x="1167493" y="1030288"/>
            <a:ext cx="2850286" cy="950095"/>
          </a:xfrm>
          <a:prstGeom prst="rect">
            <a:avLst/>
          </a:prstGeom>
        </p:spPr>
      </p:pic>
    </p:spTree>
    <p:extLst>
      <p:ext uri="{BB962C8B-B14F-4D97-AF65-F5344CB8AC3E}">
        <p14:creationId xmlns:p14="http://schemas.microsoft.com/office/powerpoint/2010/main" val="1693588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C935-9039-37C4-BBCD-36C0958DBBF8}"/>
              </a:ext>
            </a:extLst>
          </p:cNvPr>
          <p:cNvSpPr>
            <a:spLocks noGrp="1"/>
          </p:cNvSpPr>
          <p:nvPr>
            <p:ph type="title"/>
          </p:nvPr>
        </p:nvSpPr>
        <p:spPr>
          <a:xfrm>
            <a:off x="381000" y="381000"/>
            <a:ext cx="11430000" cy="1325563"/>
          </a:xfrm>
        </p:spPr>
        <p:txBody>
          <a:bodyPr anchor="ctr">
            <a:normAutofit/>
          </a:bodyPr>
          <a:lstStyle/>
          <a:p>
            <a:r>
              <a:rPr lang="en-US" dirty="0"/>
              <a:t>	Refactoring targets</a:t>
            </a:r>
          </a:p>
        </p:txBody>
      </p:sp>
      <p:sp>
        <p:nvSpPr>
          <p:cNvPr id="3" name="Content Placeholder 2">
            <a:extLst>
              <a:ext uri="{FF2B5EF4-FFF2-40B4-BE49-F238E27FC236}">
                <a16:creationId xmlns:a16="http://schemas.microsoft.com/office/drawing/2014/main" id="{0D8F03A0-5766-A8DE-4562-E5449F8258C8}"/>
              </a:ext>
            </a:extLst>
          </p:cNvPr>
          <p:cNvSpPr>
            <a:spLocks noGrp="1"/>
          </p:cNvSpPr>
          <p:nvPr>
            <p:ph idx="1"/>
          </p:nvPr>
        </p:nvSpPr>
        <p:spPr>
          <a:xfrm>
            <a:off x="1167493" y="2087563"/>
            <a:ext cx="4794341" cy="3366813"/>
          </a:xfrm>
        </p:spPr>
        <p:txBody>
          <a:bodyPr>
            <a:normAutofit/>
          </a:bodyPr>
          <a:lstStyle/>
          <a:p>
            <a:r>
              <a:rPr lang="en-US" sz="2400"/>
              <a:t>Removal of Modifiers from Interface properties – </a:t>
            </a:r>
          </a:p>
          <a:p>
            <a:r>
              <a:rPr lang="en-US" sz="2400"/>
              <a:t>Remove the public modifiers from method declarations and public static final modifiers from field declarations in interfaces.</a:t>
            </a:r>
          </a:p>
          <a:p>
            <a:r>
              <a:rPr lang="en-US" sz="2400"/>
              <a:t>Removes the clutter and unifies the attributes of Java interfaces.</a:t>
            </a:r>
          </a:p>
          <a:p>
            <a:endParaRPr lang="en-US" sz="2400"/>
          </a:p>
        </p:txBody>
      </p:sp>
      <p:sp>
        <p:nvSpPr>
          <p:cNvPr id="4" name="Footer Placeholder 3">
            <a:extLst>
              <a:ext uri="{FF2B5EF4-FFF2-40B4-BE49-F238E27FC236}">
                <a16:creationId xmlns:a16="http://schemas.microsoft.com/office/drawing/2014/main" id="{0A13B651-FB8F-75AD-8719-D5E2AFCD6F27}"/>
              </a:ext>
            </a:extLst>
          </p:cNvPr>
          <p:cNvSpPr>
            <a:spLocks noGrp="1"/>
          </p:cNvSpPr>
          <p:nvPr>
            <p:ph type="ftr" sz="quarter" idx="3"/>
          </p:nvPr>
        </p:nvSpPr>
        <p:spPr>
          <a:xfrm>
            <a:off x="4038600" y="6356350"/>
            <a:ext cx="4114800" cy="365125"/>
          </a:xfrm>
        </p:spPr>
        <p:txBody>
          <a:bodyPr anchor="ctr">
            <a:normAutofit/>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D0F06C32-4A97-CBDA-B4B1-340DDFE16C27}"/>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pic>
        <p:nvPicPr>
          <p:cNvPr id="6" name="Picture 5" descr="A screenshot of a computer program&#10;&#10;Description automatically generated">
            <a:extLst>
              <a:ext uri="{FF2B5EF4-FFF2-40B4-BE49-F238E27FC236}">
                <a16:creationId xmlns:a16="http://schemas.microsoft.com/office/drawing/2014/main" id="{2F05252B-D5F6-3E40-E5E5-F84EBF5E11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1834" y="1706563"/>
            <a:ext cx="5175912" cy="3149216"/>
          </a:xfrm>
          <a:prstGeom prst="rect">
            <a:avLst/>
          </a:prstGeom>
          <a:noFill/>
        </p:spPr>
      </p:pic>
    </p:spTree>
    <p:extLst>
      <p:ext uri="{BB962C8B-B14F-4D97-AF65-F5344CB8AC3E}">
        <p14:creationId xmlns:p14="http://schemas.microsoft.com/office/powerpoint/2010/main" val="1403953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0998-C248-03A8-9C7A-907499294D6E}"/>
              </a:ext>
            </a:extLst>
          </p:cNvPr>
          <p:cNvSpPr>
            <a:spLocks noGrp="1"/>
          </p:cNvSpPr>
          <p:nvPr>
            <p:ph type="ctrTitle"/>
          </p:nvPr>
        </p:nvSpPr>
        <p:spPr/>
        <p:txBody>
          <a:bodyPr/>
          <a:lstStyle/>
          <a:p>
            <a:r>
              <a:rPr lang="en-CA" dirty="0"/>
              <a:t>Java Class Brief Introduction</a:t>
            </a:r>
          </a:p>
        </p:txBody>
      </p:sp>
      <p:sp>
        <p:nvSpPr>
          <p:cNvPr id="3" name="Subtitle 2">
            <a:extLst>
              <a:ext uri="{FF2B5EF4-FFF2-40B4-BE49-F238E27FC236}">
                <a16:creationId xmlns:a16="http://schemas.microsoft.com/office/drawing/2014/main" id="{BE432678-2A7F-78B8-27E8-D88730330D5E}"/>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451715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0BB0-722E-4577-15B5-82A170009BB3}"/>
              </a:ext>
            </a:extLst>
          </p:cNvPr>
          <p:cNvSpPr>
            <a:spLocks noGrp="1"/>
          </p:cNvSpPr>
          <p:nvPr>
            <p:ph type="title"/>
          </p:nvPr>
        </p:nvSpPr>
        <p:spPr/>
        <p:txBody>
          <a:bodyPr/>
          <a:lstStyle/>
          <a:p>
            <a:r>
              <a:rPr lang="en-US" dirty="0" err="1"/>
              <a:t>ConquestMapReader.java</a:t>
            </a:r>
            <a:endParaRPr lang="en-CA" dirty="0"/>
          </a:p>
        </p:txBody>
      </p:sp>
      <p:sp>
        <p:nvSpPr>
          <p:cNvPr id="3" name="Content Placeholder 2">
            <a:extLst>
              <a:ext uri="{FF2B5EF4-FFF2-40B4-BE49-F238E27FC236}">
                <a16:creationId xmlns:a16="http://schemas.microsoft.com/office/drawing/2014/main" id="{A13030D2-E1C0-6C0E-454C-A012D5D9FBC7}"/>
              </a:ext>
            </a:extLst>
          </p:cNvPr>
          <p:cNvSpPr>
            <a:spLocks noGrp="1"/>
          </p:cNvSpPr>
          <p:nvPr>
            <p:ph idx="1"/>
          </p:nvPr>
        </p:nvSpPr>
        <p:spPr/>
        <p:txBody>
          <a:bodyPr/>
          <a:lstStyle/>
          <a:p>
            <a:pPr marL="457200" indent="-457200">
              <a:buFont typeface="Arial" panose="020B0604020202020204" pitchFamily="34" charset="0"/>
              <a:buChar char="•"/>
            </a:pPr>
            <a:r>
              <a:rPr lang="en-US" dirty="0"/>
              <a:t>This class is used to read map file.</a:t>
            </a:r>
          </a:p>
          <a:p>
            <a:pPr marL="457200" indent="-457200">
              <a:buFont typeface="Arial" panose="020B0604020202020204" pitchFamily="34" charset="0"/>
              <a:buChar char="•"/>
            </a:pPr>
            <a:r>
              <a:rPr lang="en-US" dirty="0"/>
              <a:t>The application decides whether to use the “domination” file reader or the “conquest” file reader, when a file is opened, depending on the file type.</a:t>
            </a:r>
          </a:p>
          <a:p>
            <a:pPr marL="457200" indent="-4572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251A93F6-E4E7-003B-7B5B-F8CF0FC3425E}"/>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37D8E228-D50C-71A6-F6A0-A3C5CC0C945B}"/>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08440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2EEB9-5C66-14F1-F39C-D304B45FD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ED9055-E1BD-9B51-5192-5E5F0BDA7922}"/>
              </a:ext>
            </a:extLst>
          </p:cNvPr>
          <p:cNvSpPr>
            <a:spLocks noGrp="1"/>
          </p:cNvSpPr>
          <p:nvPr>
            <p:ph type="title"/>
          </p:nvPr>
        </p:nvSpPr>
        <p:spPr/>
        <p:txBody>
          <a:bodyPr/>
          <a:lstStyle/>
          <a:p>
            <a:r>
              <a:rPr lang="en-US" dirty="0" err="1"/>
              <a:t>ConquestWriteMap.java</a:t>
            </a:r>
            <a:endParaRPr lang="en-CA" dirty="0"/>
          </a:p>
        </p:txBody>
      </p:sp>
      <p:sp>
        <p:nvSpPr>
          <p:cNvPr id="3" name="Content Placeholder 2">
            <a:extLst>
              <a:ext uri="{FF2B5EF4-FFF2-40B4-BE49-F238E27FC236}">
                <a16:creationId xmlns:a16="http://schemas.microsoft.com/office/drawing/2014/main" id="{BE9720CA-36A6-581F-D404-5F78FEE77CB4}"/>
              </a:ext>
            </a:extLst>
          </p:cNvPr>
          <p:cNvSpPr>
            <a:spLocks noGrp="1"/>
          </p:cNvSpPr>
          <p:nvPr>
            <p:ph idx="1"/>
          </p:nvPr>
        </p:nvSpPr>
        <p:spPr/>
        <p:txBody>
          <a:bodyPr/>
          <a:lstStyle/>
          <a:p>
            <a:pPr marL="457200" indent="-457200">
              <a:buFont typeface="Arial" panose="020B0604020202020204" pitchFamily="34" charset="0"/>
              <a:buChar char="•"/>
            </a:pPr>
            <a:r>
              <a:rPr lang="en-US" dirty="0"/>
              <a:t>This class is used to write into map file.</a:t>
            </a:r>
          </a:p>
          <a:p>
            <a:pPr marL="457200" indent="-457200">
              <a:buFont typeface="Arial" panose="020B0604020202020204" pitchFamily="34" charset="0"/>
              <a:buChar char="•"/>
            </a:pPr>
            <a:r>
              <a:rPr lang="en-US" dirty="0"/>
              <a:t>The application decides whether to use the “domination” file writer or the “conquest” file writer, when a file is opened to write, depending on the file type.</a:t>
            </a:r>
          </a:p>
        </p:txBody>
      </p:sp>
      <p:sp>
        <p:nvSpPr>
          <p:cNvPr id="4" name="Footer Placeholder 3">
            <a:extLst>
              <a:ext uri="{FF2B5EF4-FFF2-40B4-BE49-F238E27FC236}">
                <a16:creationId xmlns:a16="http://schemas.microsoft.com/office/drawing/2014/main" id="{54E537B5-3010-B546-E278-444961DD4FF7}"/>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971EB337-956E-B12E-86CE-71DCDF110558}"/>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13980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DA829-79CD-D90A-5CCD-A8E5F760B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175BFA-BA05-0AC4-C7D7-EBD2536B7726}"/>
              </a:ext>
            </a:extLst>
          </p:cNvPr>
          <p:cNvSpPr>
            <a:spLocks noGrp="1"/>
          </p:cNvSpPr>
          <p:nvPr>
            <p:ph type="title"/>
          </p:nvPr>
        </p:nvSpPr>
        <p:spPr/>
        <p:txBody>
          <a:bodyPr/>
          <a:lstStyle/>
          <a:p>
            <a:r>
              <a:rPr lang="en-US" dirty="0" err="1"/>
              <a:t>MapReaderAdapter.java</a:t>
            </a:r>
            <a:endParaRPr lang="en-CA" dirty="0"/>
          </a:p>
        </p:txBody>
      </p:sp>
      <p:sp>
        <p:nvSpPr>
          <p:cNvPr id="3" name="Content Placeholder 2">
            <a:extLst>
              <a:ext uri="{FF2B5EF4-FFF2-40B4-BE49-F238E27FC236}">
                <a16:creationId xmlns:a16="http://schemas.microsoft.com/office/drawing/2014/main" id="{13A1334A-22B0-F626-166D-D4956DE7EC62}"/>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This class extends </a:t>
            </a:r>
            <a:r>
              <a:rPr lang="en-CA" dirty="0" err="1">
                <a:solidFill>
                  <a:srgbClr val="000000"/>
                </a:solidFill>
                <a:effectLst/>
              </a:rPr>
              <a:t>MapReader</a:t>
            </a:r>
            <a:r>
              <a:rPr lang="en-CA" dirty="0">
                <a:solidFill>
                  <a:srgbClr val="000000"/>
                </a:solidFill>
              </a:rPr>
              <a:t> class.</a:t>
            </a:r>
          </a:p>
          <a:p>
            <a:pPr marL="457200" indent="-457200">
              <a:buFont typeface="Arial" panose="020B0604020202020204" pitchFamily="34" charset="0"/>
              <a:buChar char="•"/>
            </a:pPr>
            <a:r>
              <a:rPr lang="en-CA" dirty="0">
                <a:solidFill>
                  <a:srgbClr val="000000"/>
                </a:solidFill>
              </a:rPr>
              <a:t>It </a:t>
            </a:r>
            <a:r>
              <a:rPr lang="en-CA" dirty="0">
                <a:solidFill>
                  <a:srgbClr val="000000"/>
                </a:solidFill>
                <a:effectLst/>
              </a:rPr>
              <a:t>provides its implementation for reading </a:t>
            </a:r>
            <a:r>
              <a:rPr lang="en-CA" dirty="0">
                <a:solidFill>
                  <a:srgbClr val="000000"/>
                </a:solidFill>
              </a:rPr>
              <a:t>a map using Adapter Pattern.</a:t>
            </a:r>
          </a:p>
          <a:p>
            <a:pPr marL="457200" indent="-457200">
              <a:buFont typeface="Arial" panose="020B0604020202020204" pitchFamily="34" charset="0"/>
              <a:buChar char="•"/>
            </a:pPr>
            <a:endParaRPr lang="en-CA" dirty="0">
              <a:solidFill>
                <a:srgbClr val="000000"/>
              </a:solidFill>
              <a:effectLst/>
            </a:endParaRPr>
          </a:p>
          <a:p>
            <a:pPr marL="457200" indent="-4572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14CA8680-822E-F440-81CE-7A02965D83CD}"/>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980BD407-2BFA-B726-B63A-F03F6A3A5CC5}"/>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139500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6A65C-F61C-7EC8-68E7-C51DF6930D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38D822-3720-E42A-2C26-956317B394B8}"/>
              </a:ext>
            </a:extLst>
          </p:cNvPr>
          <p:cNvSpPr>
            <a:spLocks noGrp="1"/>
          </p:cNvSpPr>
          <p:nvPr>
            <p:ph type="title"/>
          </p:nvPr>
        </p:nvSpPr>
        <p:spPr/>
        <p:txBody>
          <a:bodyPr/>
          <a:lstStyle/>
          <a:p>
            <a:r>
              <a:rPr lang="en-CA" dirty="0" err="1">
                <a:solidFill>
                  <a:srgbClr val="000000"/>
                </a:solidFill>
                <a:latin typeface="+mn-lt"/>
              </a:rPr>
              <a:t>MapWriterAdapter</a:t>
            </a:r>
            <a:r>
              <a:rPr lang="en-US" dirty="0"/>
              <a:t>.java</a:t>
            </a:r>
            <a:endParaRPr lang="en-CA" dirty="0"/>
          </a:p>
        </p:txBody>
      </p:sp>
      <p:sp>
        <p:nvSpPr>
          <p:cNvPr id="3" name="Content Placeholder 2">
            <a:extLst>
              <a:ext uri="{FF2B5EF4-FFF2-40B4-BE49-F238E27FC236}">
                <a16:creationId xmlns:a16="http://schemas.microsoft.com/office/drawing/2014/main" id="{08E65388-9474-DC74-3468-604259D2D684}"/>
              </a:ext>
            </a:extLst>
          </p:cNvPr>
          <p:cNvSpPr>
            <a:spLocks noGrp="1"/>
          </p:cNvSpPr>
          <p:nvPr>
            <p:ph idx="1"/>
          </p:nvPr>
        </p:nvSpPr>
        <p:spPr/>
        <p:txBody>
          <a:bodyPr/>
          <a:lstStyle/>
          <a:p>
            <a:pPr marL="457200" indent="-457200">
              <a:buFont typeface="Arial" panose="020B0604020202020204" pitchFamily="34" charset="0"/>
              <a:buChar char="•"/>
            </a:pPr>
            <a:r>
              <a:rPr lang="en-CA" dirty="0">
                <a:solidFill>
                  <a:srgbClr val="000000"/>
                </a:solidFill>
                <a:effectLst/>
              </a:rPr>
              <a:t>This class extends </a:t>
            </a:r>
            <a:r>
              <a:rPr lang="en-CA" dirty="0" err="1">
                <a:solidFill>
                  <a:srgbClr val="000000"/>
                </a:solidFill>
                <a:effectLst/>
              </a:rPr>
              <a:t>MapWriter</a:t>
            </a:r>
            <a:r>
              <a:rPr lang="en-CA" dirty="0">
                <a:solidFill>
                  <a:srgbClr val="000000"/>
                </a:solidFill>
              </a:rPr>
              <a:t> class.</a:t>
            </a:r>
          </a:p>
          <a:p>
            <a:pPr marL="457200" indent="-457200">
              <a:buFont typeface="Arial" panose="020B0604020202020204" pitchFamily="34" charset="0"/>
              <a:buChar char="•"/>
            </a:pPr>
            <a:r>
              <a:rPr lang="en-CA" dirty="0">
                <a:solidFill>
                  <a:srgbClr val="000000"/>
                </a:solidFill>
              </a:rPr>
              <a:t>It </a:t>
            </a:r>
            <a:r>
              <a:rPr lang="en-CA" dirty="0">
                <a:solidFill>
                  <a:srgbClr val="000000"/>
                </a:solidFill>
                <a:effectLst/>
              </a:rPr>
              <a:t>provides its implementation for writing data on </a:t>
            </a:r>
            <a:r>
              <a:rPr lang="en-CA" dirty="0">
                <a:solidFill>
                  <a:srgbClr val="000000"/>
                </a:solidFill>
              </a:rPr>
              <a:t>a map using Adapter Pattern.</a:t>
            </a:r>
          </a:p>
          <a:p>
            <a:pPr marL="457200" indent="-457200">
              <a:buFont typeface="Arial" panose="020B0604020202020204" pitchFamily="34" charset="0"/>
              <a:buChar char="•"/>
            </a:pPr>
            <a:endParaRPr lang="en-CA" dirty="0">
              <a:solidFill>
                <a:srgbClr val="000000"/>
              </a:solidFill>
              <a:effectLst/>
            </a:endParaRPr>
          </a:p>
          <a:p>
            <a:pPr marL="457200" indent="-4572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A66B88F5-CD7D-D1FA-EC8E-31C1F194D9BD}"/>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FF2B8934-C809-3817-D5C3-ADCC4C65AFE1}"/>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024101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A493D-AB19-FA04-8BEE-110617E3B3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D40A1A-8A70-1B85-7D7E-2214CDFA51B2}"/>
              </a:ext>
            </a:extLst>
          </p:cNvPr>
          <p:cNvSpPr>
            <a:spLocks noGrp="1"/>
          </p:cNvSpPr>
          <p:nvPr>
            <p:ph type="title"/>
          </p:nvPr>
        </p:nvSpPr>
        <p:spPr>
          <a:xfrm>
            <a:off x="1167492" y="136525"/>
            <a:ext cx="9779183" cy="1392730"/>
          </a:xfrm>
        </p:spPr>
        <p:txBody>
          <a:bodyPr anchor="t"/>
          <a:lstStyle/>
          <a:p>
            <a:br>
              <a:rPr lang="en-US" dirty="0"/>
            </a:br>
            <a:r>
              <a:rPr lang="en-US" dirty="0"/>
              <a:t>Strategy – Aggressive</a:t>
            </a:r>
            <a:endParaRPr lang="en-CA" dirty="0"/>
          </a:p>
        </p:txBody>
      </p:sp>
      <p:sp>
        <p:nvSpPr>
          <p:cNvPr id="3" name="Content Placeholder 2">
            <a:extLst>
              <a:ext uri="{FF2B5EF4-FFF2-40B4-BE49-F238E27FC236}">
                <a16:creationId xmlns:a16="http://schemas.microsoft.com/office/drawing/2014/main" id="{8A9FB585-7713-EAA3-E891-16AD4955F260}"/>
              </a:ext>
            </a:extLst>
          </p:cNvPr>
          <p:cNvSpPr>
            <a:spLocks noGrp="1"/>
          </p:cNvSpPr>
          <p:nvPr>
            <p:ph idx="1"/>
          </p:nvPr>
        </p:nvSpPr>
        <p:spPr>
          <a:xfrm>
            <a:off x="1167493" y="1529255"/>
            <a:ext cx="9779182" cy="3925121"/>
          </a:xfrm>
        </p:spPr>
        <p:txBody>
          <a:bodyPr/>
          <a:lstStyle/>
          <a:p>
            <a:endParaRPr lang="en-CA" sz="2400" dirty="0">
              <a:solidFill>
                <a:srgbClr val="000000"/>
              </a:solidFill>
            </a:endParaRPr>
          </a:p>
          <a:p>
            <a:pPr marL="457200" indent="-457200">
              <a:buFont typeface="Arial" panose="020B0604020202020204" pitchFamily="34" charset="0"/>
              <a:buChar char="•"/>
            </a:pPr>
            <a:r>
              <a:rPr lang="en-CA" sz="2400" dirty="0">
                <a:solidFill>
                  <a:srgbClr val="000000"/>
                </a:solidFill>
              </a:rPr>
              <a:t>Aggressive class extends </a:t>
            </a:r>
            <a:r>
              <a:rPr lang="en-CA" sz="2400" dirty="0" err="1">
                <a:solidFill>
                  <a:srgbClr val="000000"/>
                </a:solidFill>
              </a:rPr>
              <a:t>PlayerStrategy</a:t>
            </a:r>
            <a:r>
              <a:rPr lang="en-CA" sz="2400" dirty="0">
                <a:solidFill>
                  <a:srgbClr val="000000"/>
                </a:solidFill>
              </a:rPr>
              <a:t> that focuses on centralization of forces and then attack.</a:t>
            </a:r>
          </a:p>
          <a:p>
            <a:pPr marL="457200" indent="-457200">
              <a:buFont typeface="Arial" panose="020B0604020202020204" pitchFamily="34" charset="0"/>
              <a:buChar char="•"/>
            </a:pPr>
            <a:r>
              <a:rPr lang="en-CA" sz="2400" dirty="0">
                <a:solidFill>
                  <a:srgbClr val="000000"/>
                </a:solidFill>
              </a:rPr>
              <a:t>It deploys on its strongest country, then always attack with its strongest country, then moves its armies in order to maximize aggregation of forces in one country.</a:t>
            </a:r>
          </a:p>
          <a:p>
            <a:pPr marL="457200" indent="-457200">
              <a:buFont typeface="Arial" panose="020B0604020202020204" pitchFamily="34" charset="0"/>
              <a:buChar char="•"/>
            </a:pPr>
            <a:endParaRPr lang="en-CA" sz="2400" dirty="0">
              <a:solidFill>
                <a:srgbClr val="000000"/>
              </a:solidFill>
            </a:endParaRPr>
          </a:p>
          <a:p>
            <a:pPr marL="457200" indent="-457200">
              <a:buFont typeface="Arial" panose="020B0604020202020204" pitchFamily="34" charset="0"/>
              <a:buChar char="•"/>
            </a:pPr>
            <a:endParaRPr lang="en-CA" sz="2400" dirty="0">
              <a:solidFill>
                <a:srgbClr val="000000"/>
              </a:solidFill>
            </a:endParaRPr>
          </a:p>
        </p:txBody>
      </p:sp>
      <p:sp>
        <p:nvSpPr>
          <p:cNvPr id="4" name="Footer Placeholder 3">
            <a:extLst>
              <a:ext uri="{FF2B5EF4-FFF2-40B4-BE49-F238E27FC236}">
                <a16:creationId xmlns:a16="http://schemas.microsoft.com/office/drawing/2014/main" id="{58E71F97-38F7-B072-BC70-230D5C48DBF0}"/>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63B1431A-1847-3EA2-8A87-DF03644471FE}"/>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77738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E3525-AC5A-91DD-F9F0-A9C057C7A1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6AC38-9720-5FE8-423A-F024C15AB9B4}"/>
              </a:ext>
            </a:extLst>
          </p:cNvPr>
          <p:cNvSpPr>
            <a:spLocks noGrp="1"/>
          </p:cNvSpPr>
          <p:nvPr>
            <p:ph type="title"/>
          </p:nvPr>
        </p:nvSpPr>
        <p:spPr>
          <a:xfrm>
            <a:off x="1083410" y="311014"/>
            <a:ext cx="9779183" cy="874576"/>
          </a:xfrm>
        </p:spPr>
        <p:txBody>
          <a:bodyPr anchor="t"/>
          <a:lstStyle/>
          <a:p>
            <a:r>
              <a:rPr lang="en-US" dirty="0"/>
              <a:t>Strategy – Benevolent and Cheater</a:t>
            </a:r>
            <a:endParaRPr lang="en-CA" dirty="0"/>
          </a:p>
        </p:txBody>
      </p:sp>
      <p:sp>
        <p:nvSpPr>
          <p:cNvPr id="3" name="Content Placeholder 2">
            <a:extLst>
              <a:ext uri="{FF2B5EF4-FFF2-40B4-BE49-F238E27FC236}">
                <a16:creationId xmlns:a16="http://schemas.microsoft.com/office/drawing/2014/main" id="{DB0D0997-CE19-D93C-07C7-4B54E5C75EF6}"/>
              </a:ext>
            </a:extLst>
          </p:cNvPr>
          <p:cNvSpPr>
            <a:spLocks noGrp="1"/>
          </p:cNvSpPr>
          <p:nvPr>
            <p:ph idx="1"/>
          </p:nvPr>
        </p:nvSpPr>
        <p:spPr>
          <a:xfrm>
            <a:off x="1167493" y="1185590"/>
            <a:ext cx="9779182" cy="4884133"/>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Benevolent class extends </a:t>
            </a:r>
            <a:r>
              <a:rPr lang="en-US" dirty="0" err="1"/>
              <a:t>PlayerStrategy</a:t>
            </a:r>
            <a:r>
              <a:rPr lang="en-US" dirty="0"/>
              <a:t>.</a:t>
            </a:r>
          </a:p>
          <a:p>
            <a:pPr marL="457200" indent="-457200">
              <a:buFont typeface="Arial" panose="020B0604020202020204" pitchFamily="34" charset="0"/>
              <a:buChar char="•"/>
            </a:pPr>
            <a:r>
              <a:rPr lang="en-US" dirty="0"/>
              <a:t>This focuses on to protect its weak countries.</a:t>
            </a:r>
            <a:br>
              <a:rPr lang="en-US" dirty="0"/>
            </a:br>
            <a:endParaRPr lang="en-US" dirty="0"/>
          </a:p>
          <a:p>
            <a:pPr marL="457200" indent="-457200">
              <a:buFont typeface="Arial" panose="020B0604020202020204" pitchFamily="34" charset="0"/>
              <a:buChar char="•"/>
            </a:pPr>
            <a:r>
              <a:rPr lang="en-US" dirty="0"/>
              <a:t>Cheater class also extends Player Strategy but it emphasis of acquiring </a:t>
            </a:r>
            <a:r>
              <a:rPr lang="en-US" dirty="0" err="1"/>
              <a:t>neighbouring</a:t>
            </a:r>
            <a:r>
              <a:rPr lang="en-US" dirty="0"/>
              <a:t> countries and doubling armies for the Cheater Player.</a:t>
            </a:r>
          </a:p>
          <a:p>
            <a:pPr marL="457200" indent="-45720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C5E8D954-CA1A-0C7E-8FE9-25E8E76F8438}"/>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4481191C-E0F5-11B0-E01E-9CC0DF940D51}"/>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971254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F2488-FDF7-B469-BE4B-9221FE68F2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7F74D-C5AC-31FF-9E55-B89EA97BCDA6}"/>
              </a:ext>
            </a:extLst>
          </p:cNvPr>
          <p:cNvSpPr>
            <a:spLocks noGrp="1"/>
          </p:cNvSpPr>
          <p:nvPr>
            <p:ph type="title"/>
          </p:nvPr>
        </p:nvSpPr>
        <p:spPr/>
        <p:txBody>
          <a:bodyPr/>
          <a:lstStyle/>
          <a:p>
            <a:r>
              <a:rPr lang="en-US" sz="4400" dirty="0"/>
              <a:t>Strategy – </a:t>
            </a:r>
            <a:r>
              <a:rPr lang="en-US" sz="4400" dirty="0" err="1"/>
              <a:t>HumanPlayer.java</a:t>
            </a:r>
            <a:r>
              <a:rPr lang="en-US" sz="4400" dirty="0"/>
              <a:t> and </a:t>
            </a:r>
            <a:r>
              <a:rPr lang="en-US" sz="4400" dirty="0" err="1"/>
              <a:t>RandomPayer.java</a:t>
            </a:r>
            <a:endParaRPr lang="en-CA" sz="4400" dirty="0"/>
          </a:p>
        </p:txBody>
      </p:sp>
      <p:sp>
        <p:nvSpPr>
          <p:cNvPr id="3" name="Content Placeholder 2">
            <a:extLst>
              <a:ext uri="{FF2B5EF4-FFF2-40B4-BE49-F238E27FC236}">
                <a16:creationId xmlns:a16="http://schemas.microsoft.com/office/drawing/2014/main" id="{C140F0E9-FD93-DC6D-3631-A89D92AD892C}"/>
              </a:ext>
            </a:extLst>
          </p:cNvPr>
          <p:cNvSpPr>
            <a:spLocks noGrp="1"/>
          </p:cNvSpPr>
          <p:nvPr>
            <p:ph idx="1"/>
          </p:nvPr>
        </p:nvSpPr>
        <p:spPr>
          <a:xfrm>
            <a:off x="1167493" y="2087563"/>
            <a:ext cx="9779182" cy="4096261"/>
          </a:xfrm>
        </p:spPr>
        <p:txBody>
          <a:bodyPr/>
          <a:lstStyle/>
          <a:p>
            <a:pPr marL="457200" indent="-457200">
              <a:buFont typeface="Arial" panose="020B0604020202020204" pitchFamily="34" charset="0"/>
              <a:buChar char="•"/>
            </a:pPr>
            <a:r>
              <a:rPr lang="en-CA" dirty="0"/>
              <a:t>The </a:t>
            </a:r>
            <a:r>
              <a:rPr lang="en-CA" dirty="0" err="1"/>
              <a:t>HumanPlayer</a:t>
            </a:r>
            <a:r>
              <a:rPr lang="en-CA" dirty="0"/>
              <a:t> represents the human player, that deploys, attacks, moves armies according to his requirement.</a:t>
            </a:r>
          </a:p>
          <a:p>
            <a:pPr marL="457200" indent="-457200">
              <a:buFont typeface="Arial" panose="020B0604020202020204" pitchFamily="34" charset="0"/>
              <a:buChar char="•"/>
            </a:pPr>
            <a:endParaRPr lang="en-CA" dirty="0"/>
          </a:p>
          <a:p>
            <a:pPr marL="457200" indent="-457200">
              <a:buFont typeface="Arial" panose="020B0604020202020204" pitchFamily="34" charset="0"/>
              <a:buChar char="•"/>
            </a:pPr>
            <a:r>
              <a:rPr lang="en-CA" dirty="0"/>
              <a:t>The </a:t>
            </a:r>
            <a:r>
              <a:rPr lang="en-CA" dirty="0" err="1"/>
              <a:t>RandomPlayer</a:t>
            </a:r>
            <a:r>
              <a:rPr lang="en-CA" dirty="0"/>
              <a:t> attacks random neighboring countries,</a:t>
            </a:r>
            <a:br>
              <a:rPr lang="en-CA" dirty="0"/>
            </a:br>
            <a:r>
              <a:rPr lang="en-CA" dirty="0"/>
              <a:t> deploys on a random armies , and moves armies randomly</a:t>
            </a:r>
            <a:br>
              <a:rPr lang="en-CA" dirty="0"/>
            </a:br>
            <a:r>
              <a:rPr lang="en-CA" dirty="0"/>
              <a:t> between its countries.</a:t>
            </a:r>
          </a:p>
          <a:p>
            <a:pPr marL="457200" indent="-457200">
              <a:buFont typeface="Arial" panose="020B0604020202020204" pitchFamily="34" charset="0"/>
              <a:buChar char="•"/>
            </a:pPr>
            <a:endParaRPr lang="en-CA" dirty="0"/>
          </a:p>
          <a:p>
            <a:pPr marL="457200" indent="-457200">
              <a:buFont typeface="Arial" panose="020B0604020202020204" pitchFamily="34" charset="0"/>
              <a:buChar char="•"/>
            </a:pPr>
            <a:endParaRPr lang="en-CA" dirty="0"/>
          </a:p>
        </p:txBody>
      </p:sp>
      <p:sp>
        <p:nvSpPr>
          <p:cNvPr id="4" name="Footer Placeholder 3">
            <a:extLst>
              <a:ext uri="{FF2B5EF4-FFF2-40B4-BE49-F238E27FC236}">
                <a16:creationId xmlns:a16="http://schemas.microsoft.com/office/drawing/2014/main" id="{883D3A24-C9BF-619D-60E0-41BE1FE7349A}"/>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D9C7D3A1-83FE-AFD5-6BD3-061D7107D2C5}"/>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819671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82C2-9E62-E3AD-CCB2-EC9FBD00CA67}"/>
              </a:ext>
            </a:extLst>
          </p:cNvPr>
          <p:cNvSpPr>
            <a:spLocks noGrp="1"/>
          </p:cNvSpPr>
          <p:nvPr>
            <p:ph type="title"/>
          </p:nvPr>
        </p:nvSpPr>
        <p:spPr/>
        <p:txBody>
          <a:bodyPr/>
          <a:lstStyle/>
          <a:p>
            <a:r>
              <a:rPr lang="en-US" dirty="0" err="1"/>
              <a:t>SaveGame</a:t>
            </a:r>
            <a:r>
              <a:rPr lang="en-US" dirty="0"/>
              <a:t> and </a:t>
            </a:r>
            <a:r>
              <a:rPr lang="en-US" dirty="0" err="1"/>
              <a:t>LoadGame</a:t>
            </a:r>
            <a:endParaRPr lang="en-US" dirty="0"/>
          </a:p>
        </p:txBody>
      </p:sp>
      <p:sp>
        <p:nvSpPr>
          <p:cNvPr id="3" name="Content Placeholder 2">
            <a:extLst>
              <a:ext uri="{FF2B5EF4-FFF2-40B4-BE49-F238E27FC236}">
                <a16:creationId xmlns:a16="http://schemas.microsoft.com/office/drawing/2014/main" id="{D796D378-EE19-7100-5265-D4369DBDB39F}"/>
              </a:ext>
            </a:extLst>
          </p:cNvPr>
          <p:cNvSpPr>
            <a:spLocks noGrp="1"/>
          </p:cNvSpPr>
          <p:nvPr>
            <p:ph idx="1"/>
          </p:nvPr>
        </p:nvSpPr>
        <p:spPr/>
        <p:txBody>
          <a:bodyPr/>
          <a:lstStyle/>
          <a:p>
            <a:endParaRPr lang="en-US" dirty="0"/>
          </a:p>
          <a:p>
            <a:pPr marL="457200" indent="-457200">
              <a:buFont typeface="Arial" panose="020B0604020202020204" pitchFamily="34" charset="0"/>
              <a:buChar char="•"/>
            </a:pPr>
            <a:r>
              <a:rPr lang="en-US" dirty="0" err="1"/>
              <a:t>SaveGame</a:t>
            </a:r>
            <a:r>
              <a:rPr lang="en-US" dirty="0"/>
              <a:t> class is used for saving the game into ".game" file.</a:t>
            </a:r>
            <a:br>
              <a:rPr lang="en-US" dirty="0"/>
            </a:br>
            <a:endParaRPr lang="en-US" dirty="0"/>
          </a:p>
          <a:p>
            <a:pPr marL="457200" indent="-457200">
              <a:buFont typeface="Arial" panose="020B0604020202020204" pitchFamily="34" charset="0"/>
              <a:buChar char="•"/>
            </a:pPr>
            <a:r>
              <a:rPr lang="en-US" dirty="0" err="1"/>
              <a:t>LoadGame</a:t>
            </a:r>
            <a:r>
              <a:rPr lang="en-US" dirty="0"/>
              <a:t> class is used for loading a game from a ".game" file.</a:t>
            </a:r>
            <a:br>
              <a:rPr lang="en-US" dirty="0"/>
            </a:br>
            <a:endParaRPr lang="en-US" dirty="0"/>
          </a:p>
          <a:p>
            <a:pPr marL="457200" indent="-457200">
              <a:buFont typeface="Arial" panose="020B0604020202020204" pitchFamily="34" charset="0"/>
              <a:buChar char="•"/>
            </a:pPr>
            <a:endParaRPr lang="en-US" dirty="0"/>
          </a:p>
          <a:p>
            <a:endParaRPr lang="en-US" dirty="0"/>
          </a:p>
        </p:txBody>
      </p:sp>
      <p:sp>
        <p:nvSpPr>
          <p:cNvPr id="4" name="Footer Placeholder 3">
            <a:extLst>
              <a:ext uri="{FF2B5EF4-FFF2-40B4-BE49-F238E27FC236}">
                <a16:creationId xmlns:a16="http://schemas.microsoft.com/office/drawing/2014/main" id="{88AC3E8A-29ED-A94D-8543-B32D33797818}"/>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5275A579-B60F-2BBF-B940-B318598D785C}"/>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19679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3B227-8030-5BF2-8210-AD34DBF44F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114EC0-38D1-747A-5CB6-6F9D626E80F2}"/>
              </a:ext>
            </a:extLst>
          </p:cNvPr>
          <p:cNvSpPr>
            <a:spLocks noGrp="1"/>
          </p:cNvSpPr>
          <p:nvPr>
            <p:ph type="title"/>
          </p:nvPr>
        </p:nvSpPr>
        <p:spPr/>
        <p:txBody>
          <a:bodyPr/>
          <a:lstStyle/>
          <a:p>
            <a:r>
              <a:rPr lang="en-CA" dirty="0"/>
              <a:t>Tools and Libraries used for the project</a:t>
            </a:r>
          </a:p>
        </p:txBody>
      </p:sp>
      <p:sp>
        <p:nvSpPr>
          <p:cNvPr id="3" name="Text Placeholder 2">
            <a:extLst>
              <a:ext uri="{FF2B5EF4-FFF2-40B4-BE49-F238E27FC236}">
                <a16:creationId xmlns:a16="http://schemas.microsoft.com/office/drawing/2014/main" id="{4C279A18-B7C3-F522-93C4-C73ED15BF6ED}"/>
              </a:ext>
            </a:extLst>
          </p:cNvPr>
          <p:cNvSpPr>
            <a:spLocks noGrp="1"/>
          </p:cNvSpPr>
          <p:nvPr>
            <p:ph type="body" idx="1"/>
          </p:nvPr>
        </p:nvSpPr>
        <p:spPr/>
        <p:txBody>
          <a:bodyPr/>
          <a:lstStyle/>
          <a:p>
            <a:r>
              <a:rPr lang="en-US" dirty="0"/>
              <a:t>IntelliJ IDE</a:t>
            </a:r>
          </a:p>
          <a:p>
            <a:r>
              <a:rPr lang="en-US" dirty="0"/>
              <a:t>JDK 21 and Junit 5</a:t>
            </a:r>
          </a:p>
          <a:p>
            <a:r>
              <a:rPr lang="en-US" dirty="0"/>
              <a:t>GitHub for Version Control and Progress Board</a:t>
            </a:r>
          </a:p>
          <a:p>
            <a:r>
              <a:rPr lang="en-US" dirty="0"/>
              <a:t>GitHub Actions for CI/CD workflow</a:t>
            </a:r>
          </a:p>
        </p:txBody>
      </p:sp>
      <p:sp>
        <p:nvSpPr>
          <p:cNvPr id="4" name="Footer Placeholder 3">
            <a:extLst>
              <a:ext uri="{FF2B5EF4-FFF2-40B4-BE49-F238E27FC236}">
                <a16:creationId xmlns:a16="http://schemas.microsoft.com/office/drawing/2014/main" id="{0B534A08-E01F-1E6D-2E77-E2D465173CB4}"/>
              </a:ext>
            </a:extLst>
          </p:cNvPr>
          <p:cNvSpPr>
            <a:spLocks noGrp="1"/>
          </p:cNvSpPr>
          <p:nvPr>
            <p:ph type="ftr" sz="quarter" idx="11"/>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D7112253-819A-D218-7855-A4F71125EC40}"/>
              </a:ext>
            </a:extLst>
          </p:cNvPr>
          <p:cNvSpPr>
            <a:spLocks noGrp="1"/>
          </p:cNvSpPr>
          <p:nvPr>
            <p:ph type="sldNum" sz="quarter" idx="12"/>
          </p:nvPr>
        </p:nvSpPr>
        <p:spPr/>
        <p:txBody>
          <a:bodyPr/>
          <a:lstStyle/>
          <a:p>
            <a:fld id="{294A09A9-5501-47C1-A89A-A340965A2BE2}" type="slidenum">
              <a:rPr lang="en-US" smtClean="0"/>
              <a:pPr/>
              <a:t>2</a:t>
            </a:fld>
            <a:endParaRPr lang="en-US" dirty="0"/>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6D331143-897B-13A9-36B2-A9F0208FFE13}"/>
              </a:ext>
            </a:extLst>
          </p:cNvPr>
          <p:cNvPicPr>
            <a:picLocks noChangeAspect="1"/>
          </p:cNvPicPr>
          <p:nvPr/>
        </p:nvPicPr>
        <p:blipFill>
          <a:blip r:embed="rId3"/>
          <a:stretch>
            <a:fillRect/>
          </a:stretch>
        </p:blipFill>
        <p:spPr>
          <a:xfrm>
            <a:off x="846409" y="4191408"/>
            <a:ext cx="360000" cy="360000"/>
          </a:xfrm>
          <a:prstGeom prst="rect">
            <a:avLst/>
          </a:prstGeom>
        </p:spPr>
      </p:pic>
      <p:pic>
        <p:nvPicPr>
          <p:cNvPr id="15" name="Picture 14" descr="A black square with white letters&#10;&#10;Description automatically generated">
            <a:extLst>
              <a:ext uri="{FF2B5EF4-FFF2-40B4-BE49-F238E27FC236}">
                <a16:creationId xmlns:a16="http://schemas.microsoft.com/office/drawing/2014/main" id="{EDC409B1-8F75-1B52-D82F-161F61BD4B95}"/>
              </a:ext>
            </a:extLst>
          </p:cNvPr>
          <p:cNvPicPr>
            <a:picLocks noChangeAspect="1"/>
          </p:cNvPicPr>
          <p:nvPr/>
        </p:nvPicPr>
        <p:blipFill>
          <a:blip r:embed="rId4"/>
          <a:stretch>
            <a:fillRect/>
          </a:stretch>
        </p:blipFill>
        <p:spPr>
          <a:xfrm>
            <a:off x="846409" y="2836063"/>
            <a:ext cx="360000" cy="360000"/>
          </a:xfrm>
          <a:prstGeom prst="rect">
            <a:avLst/>
          </a:prstGeom>
        </p:spPr>
      </p:pic>
      <p:pic>
        <p:nvPicPr>
          <p:cNvPr id="17" name="Picture 16" descr="A black background with a logo&#10;&#10;Description automatically generated">
            <a:extLst>
              <a:ext uri="{FF2B5EF4-FFF2-40B4-BE49-F238E27FC236}">
                <a16:creationId xmlns:a16="http://schemas.microsoft.com/office/drawing/2014/main" id="{33E9BC11-58EB-FD3F-9ECA-2308B475DF26}"/>
              </a:ext>
            </a:extLst>
          </p:cNvPr>
          <p:cNvPicPr>
            <a:picLocks noChangeAspect="1"/>
          </p:cNvPicPr>
          <p:nvPr/>
        </p:nvPicPr>
        <p:blipFill>
          <a:blip r:embed="rId5"/>
          <a:stretch>
            <a:fillRect/>
          </a:stretch>
        </p:blipFill>
        <p:spPr>
          <a:xfrm>
            <a:off x="826951" y="3513735"/>
            <a:ext cx="360000" cy="360000"/>
          </a:xfrm>
          <a:prstGeom prst="rect">
            <a:avLst/>
          </a:prstGeom>
        </p:spPr>
      </p:pic>
      <p:pic>
        <p:nvPicPr>
          <p:cNvPr id="19" name="Picture 18" descr="A black background with a black square&#10;&#10;Description automatically generated with medium confidence">
            <a:extLst>
              <a:ext uri="{FF2B5EF4-FFF2-40B4-BE49-F238E27FC236}">
                <a16:creationId xmlns:a16="http://schemas.microsoft.com/office/drawing/2014/main" id="{C69BEC42-BD0C-3157-1133-3DF71DDC331D}"/>
              </a:ext>
            </a:extLst>
          </p:cNvPr>
          <p:cNvPicPr>
            <a:picLocks noChangeAspect="1"/>
          </p:cNvPicPr>
          <p:nvPr/>
        </p:nvPicPr>
        <p:blipFill>
          <a:blip r:embed="rId6"/>
          <a:stretch>
            <a:fillRect/>
          </a:stretch>
        </p:blipFill>
        <p:spPr>
          <a:xfrm>
            <a:off x="817222" y="4820339"/>
            <a:ext cx="360000" cy="360000"/>
          </a:xfrm>
          <a:prstGeom prst="rect">
            <a:avLst/>
          </a:prstGeom>
        </p:spPr>
      </p:pic>
    </p:spTree>
    <p:extLst>
      <p:ext uri="{BB962C8B-B14F-4D97-AF65-F5344CB8AC3E}">
        <p14:creationId xmlns:p14="http://schemas.microsoft.com/office/powerpoint/2010/main" val="2608734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9F42B-B3DB-A1A0-18B8-E6E6EB2607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42C13E-D4FA-1E1A-31C5-77114502997C}"/>
              </a:ext>
            </a:extLst>
          </p:cNvPr>
          <p:cNvSpPr>
            <a:spLocks noGrp="1"/>
          </p:cNvSpPr>
          <p:nvPr>
            <p:ph type="title"/>
          </p:nvPr>
        </p:nvSpPr>
        <p:spPr/>
        <p:txBody>
          <a:bodyPr/>
          <a:lstStyle/>
          <a:p>
            <a:r>
              <a:rPr lang="en-US" dirty="0"/>
              <a:t>Test Cases</a:t>
            </a:r>
            <a:endParaRPr lang="en-CA" dirty="0"/>
          </a:p>
        </p:txBody>
      </p:sp>
      <p:sp>
        <p:nvSpPr>
          <p:cNvPr id="3" name="Content Placeholder 2">
            <a:extLst>
              <a:ext uri="{FF2B5EF4-FFF2-40B4-BE49-F238E27FC236}">
                <a16:creationId xmlns:a16="http://schemas.microsoft.com/office/drawing/2014/main" id="{ECBE7ACD-9196-DE90-CD4E-463C0B8C2589}"/>
              </a:ext>
            </a:extLst>
          </p:cNvPr>
          <p:cNvSpPr>
            <a:spLocks noGrp="1"/>
          </p:cNvSpPr>
          <p:nvPr>
            <p:ph idx="1"/>
          </p:nvPr>
        </p:nvSpPr>
        <p:spPr/>
        <p:txBody>
          <a:bodyPr/>
          <a:lstStyle/>
          <a:p>
            <a:pPr marL="457200" indent="-457200">
              <a:buFont typeface="Arial" panose="020B0604020202020204" pitchFamily="34" charset="0"/>
              <a:buChar char="•"/>
            </a:pPr>
            <a:r>
              <a:rPr lang="en-US" dirty="0"/>
              <a:t>We have also implemented the test cases for all the classes.</a:t>
            </a:r>
          </a:p>
        </p:txBody>
      </p:sp>
      <p:sp>
        <p:nvSpPr>
          <p:cNvPr id="4" name="Footer Placeholder 3">
            <a:extLst>
              <a:ext uri="{FF2B5EF4-FFF2-40B4-BE49-F238E27FC236}">
                <a16:creationId xmlns:a16="http://schemas.microsoft.com/office/drawing/2014/main" id="{49B4C40C-234A-F39E-EB06-5391BFB6943F}"/>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85AC7E1C-29D0-47DC-FCB9-CA2AF2E76D14}"/>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1617433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6EB4D-2664-12AD-51BA-5368A87F7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C0D032-C495-3168-4C17-2B20DFB6144D}"/>
              </a:ext>
            </a:extLst>
          </p:cNvPr>
          <p:cNvSpPr>
            <a:spLocks noGrp="1"/>
          </p:cNvSpPr>
          <p:nvPr>
            <p:ph type="ctrTitle"/>
          </p:nvPr>
        </p:nvSpPr>
        <p:spPr/>
        <p:txBody>
          <a:bodyPr/>
          <a:lstStyle/>
          <a:p>
            <a:r>
              <a:rPr lang="en-US" dirty="0"/>
              <a:t>GitHub Progress Board</a:t>
            </a:r>
            <a:endParaRPr lang="en-CA" dirty="0"/>
          </a:p>
        </p:txBody>
      </p:sp>
      <p:sp>
        <p:nvSpPr>
          <p:cNvPr id="3" name="Content Placeholder 2">
            <a:extLst>
              <a:ext uri="{FF2B5EF4-FFF2-40B4-BE49-F238E27FC236}">
                <a16:creationId xmlns:a16="http://schemas.microsoft.com/office/drawing/2014/main" id="{30CCCF6D-14C4-EFDC-A03F-68F1222BFAA3}"/>
              </a:ext>
            </a:extLst>
          </p:cNvPr>
          <p:cNvSpPr>
            <a:spLocks noGrp="1"/>
          </p:cNvSpPr>
          <p:nvPr>
            <p:ph type="subTitle" idx="1"/>
          </p:nvPr>
        </p:nvSpPr>
        <p:spPr>
          <a:xfrm>
            <a:off x="1167494" y="3539075"/>
            <a:ext cx="6245912" cy="1876205"/>
          </a:xfrm>
        </p:spPr>
        <p:txBody>
          <a:bodyPr/>
          <a:lstStyle/>
          <a:p>
            <a:pPr marL="457200" indent="-457200">
              <a:buFont typeface="Arial" panose="020B0604020202020204" pitchFamily="34" charset="0"/>
              <a:buChar char="•"/>
            </a:pPr>
            <a:r>
              <a:rPr lang="en-US" dirty="0"/>
              <a:t>We have leveraged GitHub progress board template to track the task and their progress.</a:t>
            </a:r>
          </a:p>
        </p:txBody>
      </p:sp>
      <p:sp>
        <p:nvSpPr>
          <p:cNvPr id="5" name="Slide Number Placeholder 4">
            <a:extLst>
              <a:ext uri="{FF2B5EF4-FFF2-40B4-BE49-F238E27FC236}">
                <a16:creationId xmlns:a16="http://schemas.microsoft.com/office/drawing/2014/main" id="{4E8D7078-1CA3-11EC-7501-4E7434882479}"/>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4034314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E317-FA36-D778-A7E2-D1B67301DFBE}"/>
              </a:ext>
            </a:extLst>
          </p:cNvPr>
          <p:cNvSpPr>
            <a:spLocks noGrp="1"/>
          </p:cNvSpPr>
          <p:nvPr>
            <p:ph type="ctrTitle"/>
          </p:nvPr>
        </p:nvSpPr>
        <p:spPr/>
        <p:txBody>
          <a:bodyPr/>
          <a:lstStyle/>
          <a:p>
            <a:r>
              <a:rPr lang="en-US" dirty="0"/>
              <a:t>Thank You</a:t>
            </a:r>
            <a:endParaRPr lang="en-CA" dirty="0"/>
          </a:p>
        </p:txBody>
      </p:sp>
      <p:sp>
        <p:nvSpPr>
          <p:cNvPr id="3" name="Subtitle 2">
            <a:extLst>
              <a:ext uri="{FF2B5EF4-FFF2-40B4-BE49-F238E27FC236}">
                <a16:creationId xmlns:a16="http://schemas.microsoft.com/office/drawing/2014/main" id="{136CA94D-081B-DE9C-5DD1-C1063ADBCD80}"/>
              </a:ext>
            </a:extLst>
          </p:cNvPr>
          <p:cNvSpPr>
            <a:spLocks noGrp="1"/>
          </p:cNvSpPr>
          <p:nvPr>
            <p:ph type="subTitle" idx="1"/>
          </p:nvPr>
        </p:nvSpPr>
        <p:spPr/>
        <p:txBody>
          <a:bodyPr/>
          <a:lstStyle/>
          <a:p>
            <a:r>
              <a:rPr lang="en-US" dirty="0"/>
              <a:t>Project Build 3 – Team 19</a:t>
            </a:r>
          </a:p>
        </p:txBody>
      </p:sp>
      <p:graphicFrame>
        <p:nvGraphicFramePr>
          <p:cNvPr id="4" name="Table 3">
            <a:extLst>
              <a:ext uri="{FF2B5EF4-FFF2-40B4-BE49-F238E27FC236}">
                <a16:creationId xmlns:a16="http://schemas.microsoft.com/office/drawing/2014/main" id="{4567F0E6-9EB8-CC00-B53D-ED8DD7F47E9B}"/>
              </a:ext>
            </a:extLst>
          </p:cNvPr>
          <p:cNvGraphicFramePr>
            <a:graphicFrameLocks noGrp="1"/>
          </p:cNvGraphicFramePr>
          <p:nvPr>
            <p:extLst>
              <p:ext uri="{D42A27DB-BD31-4B8C-83A1-F6EECF244321}">
                <p14:modId xmlns:p14="http://schemas.microsoft.com/office/powerpoint/2010/main" val="1613116753"/>
              </p:ext>
            </p:extLst>
          </p:nvPr>
        </p:nvGraphicFramePr>
        <p:xfrm>
          <a:off x="1167493" y="4366339"/>
          <a:ext cx="5763492" cy="1828800"/>
        </p:xfrm>
        <a:graphic>
          <a:graphicData uri="http://schemas.openxmlformats.org/drawingml/2006/table">
            <a:tbl>
              <a:tblPr>
                <a:tableStyleId>{2D5ABB26-0587-4C30-8999-92F81FD0307C}</a:tableStyleId>
              </a:tblPr>
              <a:tblGrid>
                <a:gridCol w="2881746">
                  <a:extLst>
                    <a:ext uri="{9D8B030D-6E8A-4147-A177-3AD203B41FA5}">
                      <a16:colId xmlns:a16="http://schemas.microsoft.com/office/drawing/2014/main" val="3000112544"/>
                    </a:ext>
                  </a:extLst>
                </a:gridCol>
                <a:gridCol w="2881746">
                  <a:extLst>
                    <a:ext uri="{9D8B030D-6E8A-4147-A177-3AD203B41FA5}">
                      <a16:colId xmlns:a16="http://schemas.microsoft.com/office/drawing/2014/main" val="2960258404"/>
                    </a:ext>
                  </a:extLst>
                </a:gridCol>
              </a:tblGrid>
              <a:tr h="265113">
                <a:tc>
                  <a:txBody>
                    <a:bodyPr/>
                    <a:lstStyle/>
                    <a:p>
                      <a:r>
                        <a:rPr lang="en-US" dirty="0">
                          <a:latin typeface="+mn-lt"/>
                        </a:rPr>
                        <a:t>Meetkumar Kalariya</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40293692</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3027534"/>
                  </a:ext>
                </a:extLst>
              </a:tr>
              <a:tr h="265113">
                <a:tc>
                  <a:txBody>
                    <a:bodyPr/>
                    <a:lstStyle/>
                    <a:p>
                      <a:r>
                        <a:rPr lang="en-US" dirty="0">
                          <a:latin typeface="+mn-lt"/>
                        </a:rPr>
                        <a:t>Nen Patel</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40291812</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5631968"/>
                  </a:ext>
                </a:extLst>
              </a:tr>
              <a:tr h="265113">
                <a:tc>
                  <a:txBody>
                    <a:bodyPr/>
                    <a:lstStyle/>
                    <a:p>
                      <a:r>
                        <a:rPr lang="en-CA" dirty="0" err="1">
                          <a:latin typeface="+mn-lt"/>
                        </a:rPr>
                        <a:t>Rushin</a:t>
                      </a:r>
                      <a:r>
                        <a:rPr lang="en-CA" dirty="0">
                          <a:latin typeface="+mn-lt"/>
                        </a:rPr>
                        <a:t> Makwana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latin typeface="+mn-lt"/>
                        </a:rPr>
                        <a:t>40221949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5180432"/>
                  </a:ext>
                </a:extLst>
              </a:tr>
              <a:tr h="265113">
                <a:tc>
                  <a:txBody>
                    <a:bodyPr/>
                    <a:lstStyle/>
                    <a:p>
                      <a:r>
                        <a:rPr lang="en-CA" dirty="0">
                          <a:latin typeface="+mn-lt"/>
                        </a:rPr>
                        <a:t>Tushar Jain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mn-lt"/>
                        </a:rPr>
                        <a:t>40274220</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9137062"/>
                  </a:ext>
                </a:extLst>
              </a:tr>
              <a:tr h="265113">
                <a:tc>
                  <a:txBody>
                    <a:bodyPr/>
                    <a:lstStyle/>
                    <a:p>
                      <a:r>
                        <a:rPr lang="en-US" dirty="0">
                          <a:latin typeface="+mn-lt"/>
                        </a:rPr>
                        <a:t>Amal Gupta</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Times New Roman" panose="02020603050405020304" pitchFamily="18" charset="0"/>
                        </a:rPr>
                        <a:t>40293339</a:t>
                      </a:r>
                      <a:endParaRPr lang="en-CA"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9589170"/>
                  </a:ext>
                </a:extLst>
              </a:tr>
            </a:tbl>
          </a:graphicData>
        </a:graphic>
      </p:graphicFrame>
    </p:spTree>
    <p:extLst>
      <p:ext uri="{BB962C8B-B14F-4D97-AF65-F5344CB8AC3E}">
        <p14:creationId xmlns:p14="http://schemas.microsoft.com/office/powerpoint/2010/main" val="262471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6C8F-B984-E070-A8E7-F9DBBBED2402}"/>
              </a:ext>
            </a:extLst>
          </p:cNvPr>
          <p:cNvSpPr>
            <a:spLocks noGrp="1"/>
          </p:cNvSpPr>
          <p:nvPr>
            <p:ph type="title"/>
          </p:nvPr>
        </p:nvSpPr>
        <p:spPr>
          <a:xfrm>
            <a:off x="1167492" y="381000"/>
            <a:ext cx="9779183" cy="662781"/>
          </a:xfrm>
        </p:spPr>
        <p:txBody>
          <a:bodyPr anchor="t">
            <a:normAutofit fontScale="90000"/>
          </a:bodyPr>
          <a:lstStyle/>
          <a:p>
            <a:r>
              <a:rPr lang="en-CA" dirty="0"/>
              <a:t>Architectural Design Diagram</a:t>
            </a:r>
          </a:p>
        </p:txBody>
      </p:sp>
      <p:pic>
        <p:nvPicPr>
          <p:cNvPr id="1026" name="Picture 2">
            <a:extLst>
              <a:ext uri="{FF2B5EF4-FFF2-40B4-BE49-F238E27FC236}">
                <a16:creationId xmlns:a16="http://schemas.microsoft.com/office/drawing/2014/main" id="{C934C231-7371-3440-7B0B-C268C30264D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21046" y="1043780"/>
            <a:ext cx="8442458" cy="5312569"/>
          </a:xfrm>
          <a:prstGeom prst="rect">
            <a:avLst/>
          </a:prstGeom>
          <a:solidFill>
            <a:srgbClr val="FFFFFF"/>
          </a:solidFill>
        </p:spPr>
      </p:pic>
      <p:sp>
        <p:nvSpPr>
          <p:cNvPr id="4" name="Footer Placeholder 3">
            <a:extLst>
              <a:ext uri="{FF2B5EF4-FFF2-40B4-BE49-F238E27FC236}">
                <a16:creationId xmlns:a16="http://schemas.microsoft.com/office/drawing/2014/main" id="{3388FE83-82E2-B06D-F291-B25D3EE834D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Advanced Programming Practices (SOEN 6441) – Team 19</a:t>
            </a:r>
            <a:endParaRPr lang="en-US"/>
          </a:p>
        </p:txBody>
      </p:sp>
      <p:sp>
        <p:nvSpPr>
          <p:cNvPr id="5" name="Slide Number Placeholder 4">
            <a:extLst>
              <a:ext uri="{FF2B5EF4-FFF2-40B4-BE49-F238E27FC236}">
                <a16:creationId xmlns:a16="http://schemas.microsoft.com/office/drawing/2014/main" id="{78034FDB-6749-8342-B264-226F7D6FA2E6}"/>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340238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F2FB-A33C-5AB3-3F6C-9DDAEBEEBF04}"/>
              </a:ext>
            </a:extLst>
          </p:cNvPr>
          <p:cNvSpPr>
            <a:spLocks noGrp="1"/>
          </p:cNvSpPr>
          <p:nvPr>
            <p:ph type="title"/>
          </p:nvPr>
        </p:nvSpPr>
        <p:spPr>
          <a:xfrm>
            <a:off x="1167492" y="381000"/>
            <a:ext cx="9779183" cy="851015"/>
          </a:xfrm>
        </p:spPr>
        <p:txBody>
          <a:bodyPr/>
          <a:lstStyle/>
          <a:p>
            <a:r>
              <a:rPr lang="en-US" dirty="0"/>
              <a:t>Architecture of State Pattern</a:t>
            </a:r>
          </a:p>
        </p:txBody>
      </p:sp>
      <p:sp>
        <p:nvSpPr>
          <p:cNvPr id="4" name="Footer Placeholder 3">
            <a:extLst>
              <a:ext uri="{FF2B5EF4-FFF2-40B4-BE49-F238E27FC236}">
                <a16:creationId xmlns:a16="http://schemas.microsoft.com/office/drawing/2014/main" id="{DA1375AC-8E6B-3CB6-C59A-4C5E29EAA5BC}"/>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54099821-14E8-FBC6-DFD5-C59F70441C11}"/>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1026" name="Picture 2">
            <a:extLst>
              <a:ext uri="{FF2B5EF4-FFF2-40B4-BE49-F238E27FC236}">
                <a16:creationId xmlns:a16="http://schemas.microsoft.com/office/drawing/2014/main" id="{D8DA33C1-57C9-2A15-77AB-2CF1BF4BA5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6228" y="1476490"/>
            <a:ext cx="7059543" cy="5000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98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0998-C248-03A8-9C7A-907499294D6E}"/>
              </a:ext>
            </a:extLst>
          </p:cNvPr>
          <p:cNvSpPr>
            <a:spLocks noGrp="1"/>
          </p:cNvSpPr>
          <p:nvPr>
            <p:ph type="ctrTitle"/>
          </p:nvPr>
        </p:nvSpPr>
        <p:spPr/>
        <p:txBody>
          <a:bodyPr/>
          <a:lstStyle/>
          <a:p>
            <a:r>
              <a:rPr lang="en-CA" dirty="0"/>
              <a:t>Refactoring</a:t>
            </a:r>
          </a:p>
        </p:txBody>
      </p:sp>
      <p:sp>
        <p:nvSpPr>
          <p:cNvPr id="3" name="Subtitle 2">
            <a:extLst>
              <a:ext uri="{FF2B5EF4-FFF2-40B4-BE49-F238E27FC236}">
                <a16:creationId xmlns:a16="http://schemas.microsoft.com/office/drawing/2014/main" id="{BE432678-2A7F-78B8-27E8-D88730330D5E}"/>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526612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B18C-E7EB-E1AE-3DAB-014B89A63477}"/>
              </a:ext>
            </a:extLst>
          </p:cNvPr>
          <p:cNvSpPr>
            <a:spLocks noGrp="1"/>
          </p:cNvSpPr>
          <p:nvPr>
            <p:ph type="title"/>
          </p:nvPr>
        </p:nvSpPr>
        <p:spPr/>
        <p:txBody>
          <a:bodyPr/>
          <a:lstStyle/>
          <a:p>
            <a:r>
              <a:rPr lang="en-US" dirty="0"/>
              <a:t>Refactoring targets</a:t>
            </a:r>
          </a:p>
        </p:txBody>
      </p:sp>
      <p:sp>
        <p:nvSpPr>
          <p:cNvPr id="3" name="Content Placeholder 2">
            <a:extLst>
              <a:ext uri="{FF2B5EF4-FFF2-40B4-BE49-F238E27FC236}">
                <a16:creationId xmlns:a16="http://schemas.microsoft.com/office/drawing/2014/main" id="{FD1F1B51-0674-A730-1927-B05D97B35788}"/>
              </a:ext>
            </a:extLst>
          </p:cNvPr>
          <p:cNvSpPr>
            <a:spLocks noGrp="1"/>
          </p:cNvSpPr>
          <p:nvPr>
            <p:ph idx="1"/>
          </p:nvPr>
        </p:nvSpPr>
        <p:spPr/>
        <p:txBody>
          <a:bodyPr/>
          <a:lstStyle/>
          <a:p>
            <a:pPr lvl="0"/>
            <a:r>
              <a:rPr lang="en-US" dirty="0"/>
              <a:t>Adapter Pattern – used to enable the application to read or write from or to a file using the “conquest” game map format. The application decides whether to use the “domination” file reader or the “conquest” file reader, when a file is opened, depending on the file type.</a:t>
            </a:r>
          </a:p>
          <a:p>
            <a:pPr lvl="0"/>
            <a:r>
              <a:rPr lang="en-US" dirty="0"/>
              <a:t>When the map file is saved, the user is given the option to decide the file format to use as output. </a:t>
            </a:r>
          </a:p>
        </p:txBody>
      </p:sp>
      <p:sp>
        <p:nvSpPr>
          <p:cNvPr id="4" name="Footer Placeholder 3">
            <a:extLst>
              <a:ext uri="{FF2B5EF4-FFF2-40B4-BE49-F238E27FC236}">
                <a16:creationId xmlns:a16="http://schemas.microsoft.com/office/drawing/2014/main" id="{C508DEE1-534A-B82B-A679-71E80FA46E3D}"/>
              </a:ext>
            </a:extLst>
          </p:cNvPr>
          <p:cNvSpPr>
            <a:spLocks noGrp="1"/>
          </p:cNvSpPr>
          <p:nvPr>
            <p:ph type="ftr" sz="quarter" idx="3"/>
          </p:nvPr>
        </p:nvSpPr>
        <p:spPr/>
        <p:txBody>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1C09522C-19F9-8C1A-B184-9C9051B86515}"/>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054469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38B0-D1DF-9090-D71E-EC6F4CF012AC}"/>
              </a:ext>
            </a:extLst>
          </p:cNvPr>
          <p:cNvSpPr>
            <a:spLocks noGrp="1"/>
          </p:cNvSpPr>
          <p:nvPr>
            <p:ph type="title"/>
          </p:nvPr>
        </p:nvSpPr>
        <p:spPr>
          <a:xfrm>
            <a:off x="1167492" y="329928"/>
            <a:ext cx="9779183" cy="1376635"/>
          </a:xfrm>
        </p:spPr>
        <p:txBody>
          <a:bodyPr anchor="t">
            <a:normAutofit/>
          </a:bodyPr>
          <a:lstStyle/>
          <a:p>
            <a:r>
              <a:rPr lang="en-US" dirty="0"/>
              <a:t>Refactoring targets</a:t>
            </a:r>
          </a:p>
        </p:txBody>
      </p:sp>
      <p:sp>
        <p:nvSpPr>
          <p:cNvPr id="3" name="Content Placeholder 2">
            <a:extLst>
              <a:ext uri="{FF2B5EF4-FFF2-40B4-BE49-F238E27FC236}">
                <a16:creationId xmlns:a16="http://schemas.microsoft.com/office/drawing/2014/main" id="{FCCDE9A2-2A3C-CA89-A0C4-CB3BB6EDF5D0}"/>
              </a:ext>
            </a:extLst>
          </p:cNvPr>
          <p:cNvSpPr>
            <a:spLocks noGrp="1"/>
          </p:cNvSpPr>
          <p:nvPr>
            <p:ph idx="1"/>
          </p:nvPr>
        </p:nvSpPr>
        <p:spPr>
          <a:xfrm>
            <a:off x="1167493" y="1231901"/>
            <a:ext cx="9568824" cy="4222476"/>
          </a:xfrm>
        </p:spPr>
        <p:txBody>
          <a:bodyPr>
            <a:normAutofit fontScale="85000" lnSpcReduction="20000"/>
          </a:bodyPr>
          <a:lstStyle/>
          <a:p>
            <a:r>
              <a:rPr lang="en-CA" kern="100" dirty="0"/>
              <a:t>Strategy Pattern – </a:t>
            </a:r>
          </a:p>
          <a:p>
            <a:r>
              <a:rPr lang="en-CA" kern="100" dirty="0"/>
              <a:t>The player </a:t>
            </a:r>
            <a:r>
              <a:rPr lang="en-CA" kern="100" dirty="0" err="1"/>
              <a:t>issueOrder</a:t>
            </a:r>
            <a:r>
              <a:rPr lang="en-CA" kern="100" dirty="0"/>
              <a:t> method’s behavior is altered by using the Strategy pattern. </a:t>
            </a:r>
          </a:p>
          <a:p>
            <a:r>
              <a:rPr lang="en-CA" kern="100" dirty="0"/>
              <a:t>The strategy provide different behaviors that support the Player class to execute varying behavior when executing the </a:t>
            </a:r>
            <a:r>
              <a:rPr lang="en-CA" kern="100" dirty="0" err="1"/>
              <a:t>issueOrders</a:t>
            </a:r>
            <a:r>
              <a:rPr lang="en-CA" kern="100" dirty="0"/>
              <a:t> method. </a:t>
            </a:r>
          </a:p>
          <a:p>
            <a:r>
              <a:rPr lang="en-CA" kern="100" dirty="0"/>
              <a:t>Player Types are – </a:t>
            </a:r>
          </a:p>
          <a:p>
            <a:pPr marL="457200" indent="-457200">
              <a:buFont typeface="Arial" panose="020B0604020202020204" pitchFamily="34" charset="0"/>
              <a:buChar char="•"/>
            </a:pPr>
            <a:r>
              <a:rPr lang="en-CA" kern="100" dirty="0"/>
              <a:t>Human player</a:t>
            </a:r>
          </a:p>
          <a:p>
            <a:pPr marL="457200" indent="-457200">
              <a:buFont typeface="Arial" panose="020B0604020202020204" pitchFamily="34" charset="0"/>
              <a:buChar char="•"/>
            </a:pPr>
            <a:r>
              <a:rPr lang="en-CA" kern="100" dirty="0"/>
              <a:t>Aggressive player</a:t>
            </a:r>
          </a:p>
          <a:p>
            <a:pPr marL="457200" indent="-457200">
              <a:buFont typeface="Arial" panose="020B0604020202020204" pitchFamily="34" charset="0"/>
              <a:buChar char="•"/>
            </a:pPr>
            <a:r>
              <a:rPr lang="en-CA" kern="100" dirty="0"/>
              <a:t>Benevolent player</a:t>
            </a:r>
          </a:p>
          <a:p>
            <a:pPr marL="457200" indent="-457200">
              <a:buFont typeface="Arial" panose="020B0604020202020204" pitchFamily="34" charset="0"/>
              <a:buChar char="•"/>
            </a:pPr>
            <a:r>
              <a:rPr lang="en-CA" kern="100" dirty="0"/>
              <a:t>Random player</a:t>
            </a:r>
          </a:p>
          <a:p>
            <a:pPr marL="457200" indent="-457200">
              <a:buFont typeface="Arial" panose="020B0604020202020204" pitchFamily="34" charset="0"/>
              <a:buChar char="•"/>
            </a:pPr>
            <a:r>
              <a:rPr lang="en-CA" kern="100" dirty="0"/>
              <a:t>Cheater player</a:t>
            </a:r>
          </a:p>
          <a:p>
            <a:endParaRPr lang="en-CA" kern="100" dirty="0"/>
          </a:p>
          <a:p>
            <a:endParaRPr lang="en-US" dirty="0"/>
          </a:p>
        </p:txBody>
      </p:sp>
      <p:sp>
        <p:nvSpPr>
          <p:cNvPr id="4" name="Footer Placeholder 3">
            <a:extLst>
              <a:ext uri="{FF2B5EF4-FFF2-40B4-BE49-F238E27FC236}">
                <a16:creationId xmlns:a16="http://schemas.microsoft.com/office/drawing/2014/main" id="{A584DBC1-F886-0D26-FF07-EA8B2BBBE5D9}"/>
              </a:ext>
            </a:extLst>
          </p:cNvPr>
          <p:cNvSpPr>
            <a:spLocks noGrp="1"/>
          </p:cNvSpPr>
          <p:nvPr>
            <p:ph type="ftr" sz="quarter" idx="3"/>
          </p:nvPr>
        </p:nvSpPr>
        <p:spPr>
          <a:xfrm>
            <a:off x="4038600" y="6356350"/>
            <a:ext cx="4114800" cy="365125"/>
          </a:xfrm>
        </p:spPr>
        <p:txBody>
          <a:bodyPr anchor="ctr">
            <a:normAutofit/>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6163A042-B32E-9132-4939-AAFCFD4F5F26}"/>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Tree>
    <p:extLst>
      <p:ext uri="{BB962C8B-B14F-4D97-AF65-F5344CB8AC3E}">
        <p14:creationId xmlns:p14="http://schemas.microsoft.com/office/powerpoint/2010/main" val="424107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9630-FFE1-90E5-5727-968CB2A9E144}"/>
              </a:ext>
            </a:extLst>
          </p:cNvPr>
          <p:cNvSpPr>
            <a:spLocks noGrp="1"/>
          </p:cNvSpPr>
          <p:nvPr>
            <p:ph type="title"/>
          </p:nvPr>
        </p:nvSpPr>
        <p:spPr>
          <a:xfrm>
            <a:off x="1167492" y="381000"/>
            <a:ext cx="9779183" cy="1325563"/>
          </a:xfrm>
        </p:spPr>
        <p:txBody>
          <a:bodyPr anchor="t">
            <a:normAutofit/>
          </a:bodyPr>
          <a:lstStyle/>
          <a:p>
            <a:r>
              <a:rPr lang="en-US" dirty="0"/>
              <a:t>Refactoring targets</a:t>
            </a:r>
          </a:p>
        </p:txBody>
      </p:sp>
      <p:sp>
        <p:nvSpPr>
          <p:cNvPr id="3" name="Content Placeholder 2">
            <a:extLst>
              <a:ext uri="{FF2B5EF4-FFF2-40B4-BE49-F238E27FC236}">
                <a16:creationId xmlns:a16="http://schemas.microsoft.com/office/drawing/2014/main" id="{E2501704-B66B-AB81-2407-2E5B865B9716}"/>
              </a:ext>
            </a:extLst>
          </p:cNvPr>
          <p:cNvSpPr>
            <a:spLocks noGrp="1"/>
          </p:cNvSpPr>
          <p:nvPr>
            <p:ph idx="1"/>
          </p:nvPr>
        </p:nvSpPr>
        <p:spPr>
          <a:xfrm>
            <a:off x="1167493" y="1424667"/>
            <a:ext cx="4794341" cy="3021210"/>
          </a:xfrm>
        </p:spPr>
        <p:txBody>
          <a:bodyPr>
            <a:normAutofit/>
          </a:bodyPr>
          <a:lstStyle/>
          <a:p>
            <a:r>
              <a:rPr lang="en-US" sz="2400" dirty="0"/>
              <a:t>3) Updated execute method: The executed method was used to perform many operations within the single method. We have split the execute method into smaller code and in different methods, splitting the code for Airlift, Bomb and Blockade.</a:t>
            </a:r>
          </a:p>
          <a:p>
            <a:endParaRPr lang="en-US" sz="2400" dirty="0"/>
          </a:p>
        </p:txBody>
      </p:sp>
      <p:sp>
        <p:nvSpPr>
          <p:cNvPr id="4" name="Footer Placeholder 3">
            <a:extLst>
              <a:ext uri="{FF2B5EF4-FFF2-40B4-BE49-F238E27FC236}">
                <a16:creationId xmlns:a16="http://schemas.microsoft.com/office/drawing/2014/main" id="{C18B5920-9F32-DBFD-126C-DCFDEAED00FA}"/>
              </a:ext>
            </a:extLst>
          </p:cNvPr>
          <p:cNvSpPr>
            <a:spLocks noGrp="1"/>
          </p:cNvSpPr>
          <p:nvPr>
            <p:ph type="ftr" sz="quarter" idx="3"/>
          </p:nvPr>
        </p:nvSpPr>
        <p:spPr>
          <a:xfrm>
            <a:off x="4038600" y="6356350"/>
            <a:ext cx="4114800" cy="365125"/>
          </a:xfrm>
        </p:spPr>
        <p:txBody>
          <a:bodyPr anchor="ctr">
            <a:normAutofit/>
          </a:bodyPr>
          <a:lstStyle/>
          <a:p>
            <a:r>
              <a:rPr lang="en-US" dirty="0"/>
              <a:t>Advanced Programming Practices (SOEN 6441) – Team 19</a:t>
            </a:r>
          </a:p>
        </p:txBody>
      </p:sp>
      <p:sp>
        <p:nvSpPr>
          <p:cNvPr id="5" name="Slide Number Placeholder 4">
            <a:extLst>
              <a:ext uri="{FF2B5EF4-FFF2-40B4-BE49-F238E27FC236}">
                <a16:creationId xmlns:a16="http://schemas.microsoft.com/office/drawing/2014/main" id="{0C8E9DE8-7396-4AA2-FDCC-90A6954E67C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pic>
        <p:nvPicPr>
          <p:cNvPr id="7" name="Picture 6" descr="A computer screen with white text&#10;&#10;Description automatically generated">
            <a:extLst>
              <a:ext uri="{FF2B5EF4-FFF2-40B4-BE49-F238E27FC236}">
                <a16:creationId xmlns:a16="http://schemas.microsoft.com/office/drawing/2014/main" id="{57AE54D1-96BC-0498-E524-1176B3720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028" y="4181202"/>
            <a:ext cx="5813270" cy="1654175"/>
          </a:xfrm>
          <a:prstGeom prst="rect">
            <a:avLst/>
          </a:prstGeom>
        </p:spPr>
      </p:pic>
      <p:pic>
        <p:nvPicPr>
          <p:cNvPr id="8" name="Picture 7" descr="A computer screen shot of text&#10;&#10;Description automatically generated">
            <a:extLst>
              <a:ext uri="{FF2B5EF4-FFF2-40B4-BE49-F238E27FC236}">
                <a16:creationId xmlns:a16="http://schemas.microsoft.com/office/drawing/2014/main" id="{40604060-AC7A-52AA-204B-FF1F82FAEB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7818" y="1907602"/>
            <a:ext cx="5292826" cy="3927775"/>
          </a:xfrm>
          <a:prstGeom prst="rect">
            <a:avLst/>
          </a:prstGeom>
        </p:spPr>
      </p:pic>
    </p:spTree>
    <p:extLst>
      <p:ext uri="{BB962C8B-B14F-4D97-AF65-F5344CB8AC3E}">
        <p14:creationId xmlns:p14="http://schemas.microsoft.com/office/powerpoint/2010/main" val="75322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1379-80CF-56D4-E9FD-9773B7FFB26C}"/>
              </a:ext>
            </a:extLst>
          </p:cNvPr>
          <p:cNvSpPr>
            <a:spLocks noGrp="1"/>
          </p:cNvSpPr>
          <p:nvPr>
            <p:ph type="title"/>
          </p:nvPr>
        </p:nvSpPr>
        <p:spPr>
          <a:xfrm>
            <a:off x="381000" y="381000"/>
            <a:ext cx="11430000" cy="1325563"/>
          </a:xfrm>
        </p:spPr>
        <p:txBody>
          <a:bodyPr anchor="ctr">
            <a:normAutofit/>
          </a:bodyPr>
          <a:lstStyle/>
          <a:p>
            <a:r>
              <a:rPr lang="en-US" dirty="0"/>
              <a:t>	Refactoring targets</a:t>
            </a:r>
          </a:p>
        </p:txBody>
      </p:sp>
      <p:sp>
        <p:nvSpPr>
          <p:cNvPr id="3" name="Content Placeholder 2">
            <a:extLst>
              <a:ext uri="{FF2B5EF4-FFF2-40B4-BE49-F238E27FC236}">
                <a16:creationId xmlns:a16="http://schemas.microsoft.com/office/drawing/2014/main" id="{31726E28-435C-52F8-8AEC-CC0A372F9F7B}"/>
              </a:ext>
            </a:extLst>
          </p:cNvPr>
          <p:cNvSpPr>
            <a:spLocks noGrp="1"/>
          </p:cNvSpPr>
          <p:nvPr>
            <p:ph idx="1"/>
          </p:nvPr>
        </p:nvSpPr>
        <p:spPr>
          <a:xfrm>
            <a:off x="1167493" y="2087563"/>
            <a:ext cx="10136383" cy="3366813"/>
          </a:xfrm>
        </p:spPr>
        <p:txBody>
          <a:bodyPr>
            <a:normAutofit/>
          </a:bodyPr>
          <a:lstStyle/>
          <a:p>
            <a:pPr algn="just"/>
            <a:r>
              <a:rPr lang="en-US" sz="2000" dirty="0"/>
              <a:t>4) Improved </a:t>
            </a:r>
            <a:r>
              <a:rPr lang="en-US" sz="2000" dirty="0" err="1"/>
              <a:t>LogWriter</a:t>
            </a:r>
            <a:r>
              <a:rPr lang="en-US" sz="2000" dirty="0"/>
              <a:t> class: The instances variables </a:t>
            </a:r>
            <a:r>
              <a:rPr lang="en-US" sz="2000" dirty="0" err="1"/>
              <a:t>d_logFile</a:t>
            </a:r>
            <a:r>
              <a:rPr lang="en-US" sz="2000" dirty="0"/>
              <a:t>, </a:t>
            </a:r>
            <a:r>
              <a:rPr lang="en-US" sz="2000" dirty="0" err="1"/>
              <a:t>d_dtf</a:t>
            </a:r>
            <a:r>
              <a:rPr lang="en-US" sz="2000" dirty="0"/>
              <a:t>, and </a:t>
            </a:r>
            <a:r>
              <a:rPr lang="en-US" sz="2000" dirty="0" err="1"/>
              <a:t>d_now</a:t>
            </a:r>
            <a:r>
              <a:rPr lang="en-US" sz="2000" dirty="0"/>
              <a:t> are currently package private. It can be made private to adhere to the principle of execution. The </a:t>
            </a:r>
            <a:r>
              <a:rPr lang="en-US" sz="2000" dirty="0" err="1"/>
              <a:t>FileWriter</a:t>
            </a:r>
            <a:r>
              <a:rPr lang="en-US" sz="2000" dirty="0"/>
              <a:t> can be closed in finally block or using try-with-resources, which could lead to resource leaks. The </a:t>
            </a:r>
            <a:r>
              <a:rPr lang="en-US" sz="2000" dirty="0" err="1"/>
              <a:t>IOException</a:t>
            </a:r>
            <a:r>
              <a:rPr lang="en-US" sz="2000" dirty="0"/>
              <a:t> is being caught and printed, but not rethrown or wrapped in a runtime exception. </a:t>
            </a:r>
          </a:p>
          <a:p>
            <a:pPr algn="just"/>
            <a:endParaRPr lang="en-US" sz="2000" dirty="0"/>
          </a:p>
        </p:txBody>
      </p:sp>
      <p:sp>
        <p:nvSpPr>
          <p:cNvPr id="4" name="Footer Placeholder 3">
            <a:extLst>
              <a:ext uri="{FF2B5EF4-FFF2-40B4-BE49-F238E27FC236}">
                <a16:creationId xmlns:a16="http://schemas.microsoft.com/office/drawing/2014/main" id="{5DFBB888-00E0-473F-63B3-FA90668DA5D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Advanced Programming Practices (SOEN 6441) – Team 19</a:t>
            </a:r>
            <a:endParaRPr lang="en-US"/>
          </a:p>
        </p:txBody>
      </p:sp>
      <p:sp>
        <p:nvSpPr>
          <p:cNvPr id="5" name="Slide Number Placeholder 4">
            <a:extLst>
              <a:ext uri="{FF2B5EF4-FFF2-40B4-BE49-F238E27FC236}">
                <a16:creationId xmlns:a16="http://schemas.microsoft.com/office/drawing/2014/main" id="{57475FEC-29D3-8547-E932-9CC06C4DD111}"/>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pic>
        <p:nvPicPr>
          <p:cNvPr id="6" name="Picture 5" descr="A computer screen with text&#10;&#10;Description automatically generated">
            <a:extLst>
              <a:ext uri="{FF2B5EF4-FFF2-40B4-BE49-F238E27FC236}">
                <a16:creationId xmlns:a16="http://schemas.microsoft.com/office/drawing/2014/main" id="{703D5620-C862-E698-DDE7-D4A2EF92F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9925" y="3958445"/>
            <a:ext cx="7252149" cy="1631731"/>
          </a:xfrm>
          <a:prstGeom prst="rect">
            <a:avLst/>
          </a:prstGeom>
          <a:noFill/>
        </p:spPr>
      </p:pic>
    </p:spTree>
    <p:extLst>
      <p:ext uri="{BB962C8B-B14F-4D97-AF65-F5344CB8AC3E}">
        <p14:creationId xmlns:p14="http://schemas.microsoft.com/office/powerpoint/2010/main" val="163875579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903</TotalTime>
  <Words>965</Words>
  <Application>Microsoft Office PowerPoint</Application>
  <PresentationFormat>Widescreen</PresentationFormat>
  <Paragraphs>133</Paragraphs>
  <Slides>22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Tenorite</vt:lpstr>
      <vt:lpstr>Office Theme</vt:lpstr>
      <vt:lpstr>Advanced Programming Practices (SOEN 6441)</vt:lpstr>
      <vt:lpstr>Tools and Libraries used for the project</vt:lpstr>
      <vt:lpstr>Architectural Design Diagram</vt:lpstr>
      <vt:lpstr>Architecture of State Pattern</vt:lpstr>
      <vt:lpstr>Refactoring</vt:lpstr>
      <vt:lpstr>Refactoring targets</vt:lpstr>
      <vt:lpstr>Refactoring targets</vt:lpstr>
      <vt:lpstr>Refactoring targets</vt:lpstr>
      <vt:lpstr> Refactoring targets</vt:lpstr>
      <vt:lpstr> Refactoring targets</vt:lpstr>
      <vt:lpstr>Java Class Brief Introduction</vt:lpstr>
      <vt:lpstr>ConquestMapReader.java</vt:lpstr>
      <vt:lpstr>ConquestWriteMap.java</vt:lpstr>
      <vt:lpstr>MapReaderAdapter.java</vt:lpstr>
      <vt:lpstr>MapWriterAdapter.java</vt:lpstr>
      <vt:lpstr> Strategy – Aggressive</vt:lpstr>
      <vt:lpstr>Strategy – Benevolent and Cheater</vt:lpstr>
      <vt:lpstr>Strategy – HumanPlayer.java and RandomPayer.java</vt:lpstr>
      <vt:lpstr>SaveGame and LoadGame</vt:lpstr>
      <vt:lpstr>Test Cases</vt:lpstr>
      <vt:lpstr>GitHub Progress 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 Practices (SOEN 6441)</dc:title>
  <dc:creator>Meetkumar Kalariya</dc:creator>
  <cp:lastModifiedBy>Meetkumar Kalariya</cp:lastModifiedBy>
  <cp:revision>11</cp:revision>
  <dcterms:created xsi:type="dcterms:W3CDTF">2024-02-20T15:27:38Z</dcterms:created>
  <dcterms:modified xsi:type="dcterms:W3CDTF">2024-04-08T15:25:39Z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