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1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D24-CF49-4164-A9D7-C023E6A65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20C8-9FEB-4E6F-B56E-CAAAA309D9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D24-CF49-4164-A9D7-C023E6A65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20C8-9FEB-4E6F-B56E-CAAAA309D9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D24-CF49-4164-A9D7-C023E6A65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20C8-9FEB-4E6F-B56E-CAAAA309D9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D24-CF49-4164-A9D7-C023E6A65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20C8-9FEB-4E6F-B56E-CAAAA309D9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D24-CF49-4164-A9D7-C023E6A65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20C8-9FEB-4E6F-B56E-CAAAA309D9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D24-CF49-4164-A9D7-C023E6A65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20C8-9FEB-4E6F-B56E-CAAAA309D9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D24-CF49-4164-A9D7-C023E6A65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20C8-9FEB-4E6F-B56E-CAAAA309D9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D24-CF49-4164-A9D7-C023E6A65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20C8-9FEB-4E6F-B56E-CAAAA309D9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D24-CF49-4164-A9D7-C023E6A65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20C8-9FEB-4E6F-B56E-CAAAA309D9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D24-CF49-4164-A9D7-C023E6A65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20C8-9FEB-4E6F-B56E-CAAAA309D9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D24-CF49-4164-A9D7-C023E6A65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20C8-9FEB-4E6F-B56E-CAAAA309D9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D24-CF49-4164-A9D7-C023E6A65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20C8-9FEB-4E6F-B56E-CAAAA309D9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D24-CF49-4164-A9D7-C023E6A65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20C8-9FEB-4E6F-B56E-CAAAA309D9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D24-CF49-4164-A9D7-C023E6A65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20C8-9FEB-4E6F-B56E-CAAAA309D9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D24-CF49-4164-A9D7-C023E6A65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20C8-9FEB-4E6F-B56E-CAAAA309D9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D24-CF49-4164-A9D7-C023E6A65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20C8-9FEB-4E6F-B56E-CAAAA309D9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D24-CF49-4164-A9D7-C023E6A65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20C8-9FEB-4E6F-B56E-CAAAA309D9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D24-CF49-4164-A9D7-C023E6A65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20C8-9FEB-4E6F-B56E-CAAAA309D9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D24-CF49-4164-A9D7-C023E6A65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20C8-9FEB-4E6F-B56E-CAAAA309D9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D24-CF49-4164-A9D7-C023E6A65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20C8-9FEB-4E6F-B56E-CAAAA309D9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D24-CF49-4164-A9D7-C023E6A65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20C8-9FEB-4E6F-B56E-CAAAA309D9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D24-CF49-4164-A9D7-C023E6A65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20C8-9FEB-4E6F-B56E-CAAAA309D9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F4D24-CF49-4164-A9D7-C023E6A65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520C8-9FEB-4E6F-B56E-CAAAA309D9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F4D24-CF49-4164-A9D7-C023E6A656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520C8-9FEB-4E6F-B56E-CAAAA309D9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平行四边形 28"/>
          <p:cNvSpPr/>
          <p:nvPr/>
        </p:nvSpPr>
        <p:spPr>
          <a:xfrm rot="20792349">
            <a:off x="3755760" y="3425308"/>
            <a:ext cx="8280351" cy="2316539"/>
          </a:xfrm>
          <a:prstGeom prst="parallelogram">
            <a:avLst>
              <a:gd name="adj" fmla="val 6358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 descr="图片包含 游戏机, 星星&#10;&#10;描述已自动生成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465" y="2863700"/>
            <a:ext cx="1667763" cy="153223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4289537" y="1396540"/>
            <a:ext cx="1869744" cy="1360284"/>
          </a:xfrm>
          <a:prstGeom prst="line">
            <a:avLst/>
          </a:prstGeom>
          <a:ln w="19050">
            <a:solidFill>
              <a:srgbClr val="C55A1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6202060" y="2445689"/>
            <a:ext cx="1392203" cy="311136"/>
          </a:xfrm>
          <a:prstGeom prst="line">
            <a:avLst/>
          </a:prstGeom>
          <a:ln w="19050">
            <a:solidFill>
              <a:srgbClr val="C55A1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5808580" y="782215"/>
            <a:ext cx="1225050" cy="347510"/>
          </a:xfrm>
          <a:prstGeom prst="line">
            <a:avLst/>
          </a:prstGeom>
          <a:ln w="19050">
            <a:solidFill>
              <a:srgbClr val="C55A1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 flipV="1">
            <a:off x="5831227" y="1177410"/>
            <a:ext cx="1746690" cy="1214925"/>
          </a:xfrm>
          <a:prstGeom prst="line">
            <a:avLst/>
          </a:prstGeom>
          <a:ln w="19050">
            <a:solidFill>
              <a:srgbClr val="C55A1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7033630" y="765236"/>
            <a:ext cx="1954069" cy="1360284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8970445" y="1809868"/>
            <a:ext cx="1393436" cy="315652"/>
          </a:xfrm>
          <a:prstGeom prst="line">
            <a:avLst/>
          </a:prstGeom>
          <a:ln w="19050">
            <a:solidFill>
              <a:srgbClr val="C55A1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8367033" y="449584"/>
            <a:ext cx="1954069" cy="1360284"/>
          </a:xfrm>
          <a:prstGeom prst="line">
            <a:avLst/>
          </a:prstGeom>
          <a:ln w="19050">
            <a:solidFill>
              <a:srgbClr val="C55A1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9717690" y="145349"/>
            <a:ext cx="1954069" cy="1360284"/>
          </a:xfrm>
          <a:prstGeom prst="line">
            <a:avLst/>
          </a:prstGeom>
          <a:ln w="19050">
            <a:solidFill>
              <a:srgbClr val="C55A1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8324254" y="136150"/>
            <a:ext cx="1393436" cy="315652"/>
          </a:xfrm>
          <a:prstGeom prst="line">
            <a:avLst/>
          </a:prstGeom>
          <a:ln w="19050">
            <a:solidFill>
              <a:srgbClr val="C55A1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Matrice 300 RTK – Built Tough. Works Smart. – DJI"/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647" y="763039"/>
            <a:ext cx="1297750" cy="86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Matrice 300 RTK – Built Tough. Works Smart. – DJ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214" y="1628206"/>
            <a:ext cx="1297750" cy="86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流程图: 摘录 33"/>
          <p:cNvSpPr/>
          <p:nvPr/>
        </p:nvSpPr>
        <p:spPr>
          <a:xfrm rot="18861829">
            <a:off x="9106081" y="2073439"/>
            <a:ext cx="1441916" cy="1893392"/>
          </a:xfrm>
          <a:prstGeom prst="flowChartExtra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0" name="直接连接符 79"/>
          <p:cNvCxnSpPr/>
          <p:nvPr/>
        </p:nvCxnSpPr>
        <p:spPr>
          <a:xfrm flipV="1">
            <a:off x="4332316" y="1581622"/>
            <a:ext cx="0" cy="2814311"/>
          </a:xfrm>
          <a:prstGeom prst="line">
            <a:avLst/>
          </a:prstGeom>
          <a:ln w="19050">
            <a:solidFill>
              <a:srgbClr val="C55A1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曲线 64"/>
          <p:cNvCxnSpPr>
            <a:stCxn id="62" idx="0"/>
            <a:endCxn id="61" idx="3"/>
          </p:cNvCxnSpPr>
          <p:nvPr/>
        </p:nvCxnSpPr>
        <p:spPr>
          <a:xfrm rot="16200000" flipV="1">
            <a:off x="6740952" y="-639931"/>
            <a:ext cx="432583" cy="410369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18503" y="1610613"/>
            <a:ext cx="3663216" cy="4759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/>
              <a:t>Take off 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/>
              <a:t>Fly along the predefined trajectory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/>
              <a:t>If the fire and smoke is detected, </a:t>
            </a: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adjust the camera to record and detect in detail</a:t>
            </a:r>
            <a:r>
              <a:rPr lang="en-US" altLang="zh-CN" b="1" dirty="0"/>
              <a:t>. Else, keep flying.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kumimoji="1" lang="en-US" altLang="zh-CN" sz="2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/>
              <a:t>Go home</a:t>
            </a:r>
            <a:endParaRPr lang="en-US" altLang="zh-CN" b="1" dirty="0"/>
          </a:p>
        </p:txBody>
      </p:sp>
      <p:pic>
        <p:nvPicPr>
          <p:cNvPr id="90" name="Picture 2" descr="Matrice 300 RTK – Built Tough. Works Smart. – DJI"/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441" y="4019266"/>
            <a:ext cx="1297750" cy="86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文本框 69"/>
          <p:cNvSpPr txBox="1"/>
          <p:nvPr/>
        </p:nvSpPr>
        <p:spPr>
          <a:xfrm>
            <a:off x="4289537" y="3063465"/>
            <a:ext cx="43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+mn-ea"/>
              </a:rPr>
              <a:t>1</a:t>
            </a:r>
            <a:endParaRPr lang="zh-CN" altLang="en-US" sz="2800" b="1" i="1" dirty="0">
              <a:latin typeface="+mn-ea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064906" y="1755589"/>
            <a:ext cx="43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+mn-ea"/>
              </a:rPr>
              <a:t>2</a:t>
            </a:r>
            <a:endParaRPr lang="zh-CN" altLang="en-US" sz="2800" b="1" i="1" dirty="0">
              <a:latin typeface="+mn-ea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007152" y="1815072"/>
            <a:ext cx="43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+mn-ea"/>
              </a:rPr>
              <a:t>3</a:t>
            </a:r>
            <a:endParaRPr lang="zh-CN" altLang="en-US" sz="2800" b="1" i="1" dirty="0">
              <a:latin typeface="+mn-ea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8014653" y="750087"/>
            <a:ext cx="43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+mn-ea"/>
              </a:rPr>
              <a:t>4</a:t>
            </a:r>
            <a:endParaRPr lang="zh-CN" altLang="en-US" sz="2800" b="1" i="1" dirty="0">
              <a:latin typeface="+mn-ea"/>
            </a:endParaRPr>
          </a:p>
        </p:txBody>
      </p:sp>
      <p:pic>
        <p:nvPicPr>
          <p:cNvPr id="74" name="图片 73" descr="在地上&#10;&#10;低可信度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0292">
            <a:off x="7541472" y="3121529"/>
            <a:ext cx="2509220" cy="2308100"/>
          </a:xfrm>
          <a:prstGeom prst="rect">
            <a:avLst/>
          </a:prstGeom>
        </p:spPr>
      </p:pic>
      <p:pic>
        <p:nvPicPr>
          <p:cNvPr id="99" name="图片 98" descr="在地上&#10;&#10;低可信度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72003">
            <a:off x="5491761" y="3678438"/>
            <a:ext cx="2509220" cy="23081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early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89" grpId="0" uiExpand="1" build="p"/>
      <p:bldP spid="70" grpId="0"/>
      <p:bldP spid="91" grpId="0"/>
      <p:bldP spid="92" grpId="0"/>
      <p:bldP spid="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平行四边形 28"/>
          <p:cNvSpPr/>
          <p:nvPr/>
        </p:nvSpPr>
        <p:spPr>
          <a:xfrm rot="20792349">
            <a:off x="3122295" y="3648710"/>
            <a:ext cx="8093710" cy="1846580"/>
          </a:xfrm>
          <a:prstGeom prst="parallelogram">
            <a:avLst>
              <a:gd name="adj" fmla="val 63581"/>
            </a:avLst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>
            <a:noFill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 descr="图片包含 游戏机, 星星&#10;&#10;描述已自动生成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655" y="3535045"/>
            <a:ext cx="1101090" cy="101155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3526902" y="1635300"/>
            <a:ext cx="1869744" cy="1360284"/>
          </a:xfrm>
          <a:prstGeom prst="line">
            <a:avLst/>
          </a:prstGeom>
          <a:ln w="25400"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5439425" y="2684449"/>
            <a:ext cx="1392203" cy="311136"/>
          </a:xfrm>
          <a:prstGeom prst="line">
            <a:avLst/>
          </a:prstGeom>
          <a:ln w="25400">
            <a:headEnd type="diamond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5045945" y="1020975"/>
            <a:ext cx="1225050" cy="347510"/>
          </a:xfrm>
          <a:prstGeom prst="line">
            <a:avLst/>
          </a:prstGeom>
          <a:ln w="25400">
            <a:headEnd type="diamond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 flipV="1">
            <a:off x="5068592" y="1416170"/>
            <a:ext cx="1746690" cy="1214925"/>
          </a:xfrm>
          <a:prstGeom prst="line">
            <a:avLst/>
          </a:prstGeom>
          <a:ln w="25400">
            <a:headEnd type="diamond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6270995" y="1003996"/>
            <a:ext cx="1954069" cy="1360284"/>
          </a:xfrm>
          <a:prstGeom prst="line">
            <a:avLst/>
          </a:prstGeom>
          <a:ln w="254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8207810" y="2048628"/>
            <a:ext cx="1393436" cy="315652"/>
          </a:xfrm>
          <a:prstGeom prst="line">
            <a:avLst/>
          </a:prstGeom>
          <a:ln w="25400">
            <a:solidFill>
              <a:srgbClr val="C55A1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7604398" y="688344"/>
            <a:ext cx="1954069" cy="1360284"/>
          </a:xfrm>
          <a:prstGeom prst="line">
            <a:avLst/>
          </a:prstGeom>
          <a:ln w="25400">
            <a:solidFill>
              <a:srgbClr val="C55A1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8955055" y="384109"/>
            <a:ext cx="1954069" cy="1360284"/>
          </a:xfrm>
          <a:prstGeom prst="line">
            <a:avLst/>
          </a:prstGeom>
          <a:ln w="25400">
            <a:solidFill>
              <a:srgbClr val="C55A1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7561619" y="374910"/>
            <a:ext cx="1393436" cy="315652"/>
          </a:xfrm>
          <a:prstGeom prst="line">
            <a:avLst/>
          </a:prstGeom>
          <a:ln w="25400">
            <a:solidFill>
              <a:srgbClr val="C55A1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Matrice 300 RTK – Built Tough. Works Smart. – DJI"/>
          <p:cNvPicPr>
            <a:picLocks noChangeAspect="1" noChangeArrowheads="1"/>
          </p:cNvPicPr>
          <p:nvPr/>
        </p:nvPicPr>
        <p:blipFill>
          <a:blip r:embed="rId3">
            <a:alphaModFix amt="35000"/>
            <a:clrChange>
              <a:clrFrom>
                <a:srgbClr val="171717">
                  <a:alpha val="100000"/>
                </a:srgbClr>
              </a:clrFrom>
              <a:clrTo>
                <a:srgbClr val="171717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012" y="1001799"/>
            <a:ext cx="1297750" cy="86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Matrice 300 RTK – Built Tough. Works Smart. – DJI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579" y="1866966"/>
            <a:ext cx="1297750" cy="86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流程图: 摘录 33"/>
          <p:cNvSpPr/>
          <p:nvPr/>
        </p:nvSpPr>
        <p:spPr>
          <a:xfrm rot="18861829">
            <a:off x="8343446" y="2312199"/>
            <a:ext cx="1441916" cy="1893392"/>
          </a:xfrm>
          <a:prstGeom prst="flowChartExtra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0" name="直接连接符 79"/>
          <p:cNvCxnSpPr/>
          <p:nvPr/>
        </p:nvCxnSpPr>
        <p:spPr>
          <a:xfrm flipV="1">
            <a:off x="3526501" y="1634962"/>
            <a:ext cx="0" cy="2814311"/>
          </a:xfrm>
          <a:prstGeom prst="line">
            <a:avLst/>
          </a:prstGeom>
          <a:ln w="25400"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0" name="Picture 2" descr="Matrice 300 RTK – Built Tough. Works Smart. – DJI"/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901" y="4081496"/>
            <a:ext cx="1297750" cy="86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图片 73" descr="在地上&#10;&#10;低可信度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0292">
            <a:off x="6134735" y="3556000"/>
            <a:ext cx="2068830" cy="1903095"/>
          </a:xfrm>
          <a:prstGeom prst="rect">
            <a:avLst/>
          </a:prstGeom>
        </p:spPr>
      </p:pic>
      <p:pic>
        <p:nvPicPr>
          <p:cNvPr id="99" name="图片 98" descr="在地上&#10;&#10;低可信度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72003">
            <a:off x="4565015" y="3968115"/>
            <a:ext cx="1974850" cy="18167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405" y="4634865"/>
            <a:ext cx="1683385" cy="16833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165860" y="2449830"/>
            <a:ext cx="2021840" cy="11849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81605" y="5912485"/>
            <a:ext cx="1746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Ground Station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5405" y="3634740"/>
            <a:ext cx="1746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Smart Phones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72985" y="2731770"/>
            <a:ext cx="18967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Drone Platforms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 descr="pngsucai_4011562_3f41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9655" y="3102610"/>
            <a:ext cx="2165350" cy="1537335"/>
          </a:xfrm>
          <a:prstGeom prst="rect">
            <a:avLst/>
          </a:prstGeom>
        </p:spPr>
      </p:pic>
      <p:pic>
        <p:nvPicPr>
          <p:cNvPr id="13" name="图片 12" descr="pngsucai_4011562_3f41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0375" y="3803650"/>
            <a:ext cx="2165350" cy="15373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940000">
            <a:off x="2693670" y="5005705"/>
            <a:ext cx="602615" cy="3073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940000">
            <a:off x="2229485" y="2336165"/>
            <a:ext cx="602615" cy="3073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860000">
            <a:off x="7715885" y="1682750"/>
            <a:ext cx="602615" cy="307340"/>
          </a:xfrm>
          <a:prstGeom prst="rect">
            <a:avLst/>
          </a:prstGeom>
        </p:spPr>
      </p:pic>
      <p:pic>
        <p:nvPicPr>
          <p:cNvPr id="17" name="图片 16" descr="图片包含 游戏机, 星星&#10;&#10;描述已自动生成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785" y="3347720"/>
            <a:ext cx="1024890" cy="941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5933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Improvement: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6922" y="575383"/>
            <a:ext cx="10487608" cy="559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 dirty="0">
                <a:solidFill>
                  <a:schemeClr val="accent1"/>
                </a:solidFill>
              </a:rPr>
              <a:t>Mission Logic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/>
              <a:t>The motion control and computer vision worked separately last time. This time the 2 applications will work </a:t>
            </a:r>
            <a:r>
              <a:rPr lang="en-US" altLang="zh-CN" b="1" dirty="0">
                <a:solidFill>
                  <a:srgbClr val="FF0000"/>
                </a:solidFill>
              </a:rPr>
              <a:t>cooperatively</a:t>
            </a:r>
            <a:r>
              <a:rPr lang="en-US" altLang="zh-CN" b="1" dirty="0"/>
              <a:t>.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 dirty="0">
                <a:solidFill>
                  <a:schemeClr val="accent1"/>
                </a:solidFill>
              </a:rPr>
              <a:t>Waypoint Flight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/>
              <a:t>The first flight test, we use the joystick(remote controller) command to control the M300 to fly along the trajectory. This time we will use the </a:t>
            </a:r>
            <a:r>
              <a:rPr lang="en-US" altLang="zh-CN" b="1" dirty="0">
                <a:solidFill>
                  <a:srgbClr val="FF0000"/>
                </a:solidFill>
              </a:rPr>
              <a:t>GPS-based waypoints</a:t>
            </a:r>
            <a:r>
              <a:rPr lang="en-US" altLang="zh-CN" b="1" dirty="0"/>
              <a:t>, which is much more flexible.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 dirty="0">
                <a:solidFill>
                  <a:schemeClr val="accent1"/>
                </a:solidFill>
              </a:rPr>
              <a:t>Fire &amp; Smoke Detector 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/>
              <a:t>Last time, the false positive rate of the segmentation is too high! This time we will make progress on the segmentation algorithm.</a:t>
            </a:r>
            <a:endParaRPr lang="en-US" altLang="zh-CN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/>
              <a:t>Last time, we do not use the </a:t>
            </a:r>
            <a:r>
              <a:rPr lang="en-US" altLang="zh-CN" b="1" dirty="0">
                <a:solidFill>
                  <a:srgbClr val="FF0000"/>
                </a:solidFill>
              </a:rPr>
              <a:t>infrared camera image</a:t>
            </a:r>
            <a:r>
              <a:rPr lang="en-US" altLang="zh-CN" b="1" dirty="0"/>
              <a:t>, this time this information will be used to reduce the missing of the potential fire.</a:t>
            </a:r>
            <a:endParaRPr lang="en-US" altLang="zh-CN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/>
              <a:t>A </a:t>
            </a:r>
            <a:r>
              <a:rPr lang="en-US" altLang="zh-CN" b="1" dirty="0">
                <a:solidFill>
                  <a:srgbClr val="FF0000"/>
                </a:solidFill>
              </a:rPr>
              <a:t>2-stage detecting strategy </a:t>
            </a:r>
            <a:r>
              <a:rPr lang="en-US" altLang="zh-CN" b="1" dirty="0"/>
              <a:t>will be used to save the computational resource of YUNGUAN.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1633" y="734003"/>
            <a:ext cx="8196179" cy="493589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0"/>
            <a:ext cx="3055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</a:t>
            </a:r>
            <a:r>
              <a:rPr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4817" y="906128"/>
            <a:ext cx="3847445" cy="6508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Time and Capacity: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The weather will be much cooler than it is right now!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The content of work and the time we should take into consideration.  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In other words, we need to finish the designing, coding and ground testing </a:t>
            </a:r>
            <a:r>
              <a:rPr lang="en-US" altLang="zh-CN" sz="2000" b="1" dirty="0">
                <a:solidFill>
                  <a:schemeClr val="accent1"/>
                </a:solidFill>
              </a:rPr>
              <a:t>in ONE Month.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b="1" dirty="0"/>
          </a:p>
          <a:p>
            <a:pPr>
              <a:lnSpc>
                <a:spcPct val="150000"/>
              </a:lnSpc>
            </a:pP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2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萤幕的截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" y="832672"/>
            <a:ext cx="11884138" cy="5836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18042" y="117444"/>
            <a:ext cx="4388108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First localization, then replanning!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955" y="117444"/>
            <a:ext cx="6690048" cy="50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Why we do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not prepare to develop the “replanning”?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1264</Words>
  <Application>WPS 演示</Application>
  <PresentationFormat>宽屏</PresentationFormat>
  <Paragraphs>52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等线</vt:lpstr>
      <vt:lpstr>微软雅黑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Shun</dc:creator>
  <cp:lastModifiedBy>ls</cp:lastModifiedBy>
  <cp:revision>52</cp:revision>
  <dcterms:created xsi:type="dcterms:W3CDTF">2022-02-16T15:15:19Z</dcterms:created>
  <dcterms:modified xsi:type="dcterms:W3CDTF">2022-02-16T15:15:19Z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2052-11.1.0.10920</vt:lpwstr>
  </property>
</Properties>
</file>