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AVIER GOBY" initials="XG" lastIdx="7" clrIdx="0">
    <p:extLst>
      <p:ext uri="{19B8F6BF-5375-455C-9EA6-DF929625EA0E}">
        <p15:presenceInfo xmlns:p15="http://schemas.microsoft.com/office/powerpoint/2012/main" userId="19942585d092b6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2T14:07:22.78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3T02:58:52.554" idx="2">
    <p:pos x="10" y="10"/>
    <p:text>Slide 3: What is Deep Learning and what is CNN?</p:text>
    <p:extLst>
      <p:ext uri="{C676402C-5697-4E1C-873F-D02D1690AC5C}">
        <p15:threadingInfo xmlns:p15="http://schemas.microsoft.com/office/powerpoint/2012/main" timeZoneBias="-120"/>
      </p:ext>
    </p:extLst>
  </p:cm>
  <p:cm authorId="1" dt="2018-10-03T02:59:44.078" idx="5">
    <p:pos x="128" y="320"/>
    <p:text/>
    <p:extLst>
      <p:ext uri="{C676402C-5697-4E1C-873F-D02D1690AC5C}">
        <p15:threadingInfo xmlns:p15="http://schemas.microsoft.com/office/powerpoint/2012/main" timeZoneBias="-120"/>
      </p:ext>
    </p:extLst>
  </p:cm>
  <p:cm authorId="1" dt="2018-10-03T03:00:02.443" idx="7">
    <p:pos x="128" y="456"/>
    <p:text>Slide 3 is optional</p:text>
    <p:extLst>
      <p:ext uri="{C676402C-5697-4E1C-873F-D02D1690AC5C}">
        <p15:threadingInfo xmlns:p15="http://schemas.microsoft.com/office/powerpoint/2012/main" timeZoneBias="-120">
          <p15:parentCm authorId="1" idx="5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3T02:59:09.439" idx="3">
    <p:pos x="10" y="10"/>
    <p:text>Slide 4: Tell we developed CNN that follows crack propagation curve + Python demo in your PC</p:text>
    <p:extLst>
      <p:ext uri="{C676402C-5697-4E1C-873F-D02D1690AC5C}">
        <p15:threadingInfo xmlns:p15="http://schemas.microsoft.com/office/powerpoint/2012/main" timeZoneBias="-120"/>
      </p:ext>
    </p:extLst>
  </p:cm>
  <p:cm authorId="1" dt="2018-10-03T02:59:48.437" idx="6">
    <p:pos x="146" y="146"/>
    <p:text>Put more emphasis on slide 4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03T02:59:30.228" idx="4">
    <p:pos x="10" y="10"/>
    <p:text>Slide 5: Tell in order to know more about domain bias, visit the Big Data workshop session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C477E-6F60-4708-A07C-2C5B5FA69CE4}" type="datetimeFigureOut">
              <a:rPr lang="en-GB" smtClean="0"/>
              <a:t>24/10/2018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639F2-660A-4829-B019-A3C41FDA77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04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FDB1-6449-4F8C-A115-12157F9996AC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92E5A-4BDE-41A0-BEB7-838D74BEEED9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8B7D-72FB-47F2-B5CA-B6D485794F81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BA21-C725-4235-B1C0-7C7F50DE9108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0ACC9-E057-42D2-9017-76E32261371F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0CEE-2060-4CD1-9958-15BD339687F3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9735-4DCE-4EAD-BE91-83554CFE5A5E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3781-6A21-4350-9B37-44E0F7B86EFB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11E1F-E5CE-46BD-9E47-D4CA11F711E0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52CA-3102-4A4E-A57B-BF93A3604DFC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19F0-5D5F-4758-8B08-539A4AF3EA65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610E-4A2A-453E-9ADD-ED83EC614BD7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4B8E-6F2A-4B70-84EF-C38D8B5ECBC3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E5B4-26A0-4F9F-84C1-063781E6B948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8CA3-3B61-439B-BF69-97DC1B891AC2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9D6E-1B37-4129-B224-B6468FB91344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906E-3579-4B6D-ACDF-B8C65850DA51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72F4CB-9203-4ACA-B678-F88DD5E55956}" type="datetime1">
              <a:rPr lang="en-US" smtClean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FCC2-2DB7-4737-9041-1FBDD19E5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8227" y="1367406"/>
            <a:ext cx="4972385" cy="2061594"/>
          </a:xfrm>
        </p:spPr>
        <p:txBody>
          <a:bodyPr/>
          <a:lstStyle/>
          <a:p>
            <a:r>
              <a:rPr lang="en-GB" sz="4800" dirty="0"/>
              <a:t>Non-Destructive Testing</a:t>
            </a:r>
            <a:br>
              <a:rPr lang="en-GB" sz="4800" dirty="0"/>
            </a:b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C280F-0178-4216-98CA-AE805ADBA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740" y="1326779"/>
            <a:ext cx="3590488" cy="1251753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C16BB-222A-4651-B3C8-74BCCFD6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118FDE-161C-4980-B15B-92DA1430BA8D}"/>
              </a:ext>
            </a:extLst>
          </p:cNvPr>
          <p:cNvCxnSpPr/>
          <p:nvPr/>
        </p:nvCxnSpPr>
        <p:spPr>
          <a:xfrm>
            <a:off x="5108895" y="2925661"/>
            <a:ext cx="4806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ADAA03-BE5E-439A-B8AF-AFFC4EDE9151}"/>
              </a:ext>
            </a:extLst>
          </p:cNvPr>
          <p:cNvSpPr txBox="1"/>
          <p:nvPr/>
        </p:nvSpPr>
        <p:spPr>
          <a:xfrm>
            <a:off x="5008227" y="3094298"/>
            <a:ext cx="4806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Incorporating Inductive Bias into Deep Learning: A Perspective from Automated Visual Inspection in Aircraft Maintenance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7957F-8B24-4A6D-944A-44B4290DFD70}"/>
              </a:ext>
            </a:extLst>
          </p:cNvPr>
          <p:cNvSpPr txBox="1"/>
          <p:nvPr/>
        </p:nvSpPr>
        <p:spPr>
          <a:xfrm>
            <a:off x="5072799" y="5288852"/>
            <a:ext cx="2298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Aerospace Non-Destructive Testing Laboratory, Faculty of Aerospace Engineering, Delft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University of Technology, Delft, Netherlands 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40F24C-9BD6-40C9-A11C-D6B4A9980916}"/>
              </a:ext>
            </a:extLst>
          </p:cNvPr>
          <p:cNvCxnSpPr>
            <a:cxnSpLocks/>
          </p:cNvCxnSpPr>
          <p:nvPr/>
        </p:nvCxnSpPr>
        <p:spPr>
          <a:xfrm>
            <a:off x="7636186" y="5288852"/>
            <a:ext cx="0" cy="1262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272FB6-FB99-4300-8696-ECB19AD9B881}"/>
              </a:ext>
            </a:extLst>
          </p:cNvPr>
          <p:cNvSpPr txBox="1"/>
          <p:nvPr/>
        </p:nvSpPr>
        <p:spPr>
          <a:xfrm>
            <a:off x="7977950" y="5225842"/>
            <a:ext cx="2002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Co-authors: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Vincentius</a:t>
            </a:r>
            <a:r>
              <a:rPr lang="en-GB" sz="1200" dirty="0">
                <a:solidFill>
                  <a:schemeClr val="bg1"/>
                </a:solidFill>
              </a:rPr>
              <a:t> EWALD, Xavier GOBY, 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Hidde</a:t>
            </a:r>
            <a:r>
              <a:rPr lang="en-GB" sz="1200" dirty="0">
                <a:solidFill>
                  <a:schemeClr val="bg1"/>
                </a:solidFill>
              </a:rPr>
              <a:t> JANSEN, </a:t>
            </a:r>
          </a:p>
          <a:p>
            <a:r>
              <a:rPr lang="en-GB" sz="1200" dirty="0">
                <a:solidFill>
                  <a:schemeClr val="bg1"/>
                </a:solidFill>
              </a:rPr>
              <a:t>Roger GROVES,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Rinze</a:t>
            </a:r>
            <a:r>
              <a:rPr lang="en-GB" sz="1200" dirty="0">
                <a:solidFill>
                  <a:schemeClr val="bg1"/>
                </a:solidFill>
              </a:rPr>
              <a:t> BENEDICTUS 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E47523-3C32-4D6D-A041-FF72A9D2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171" y="0"/>
            <a:ext cx="1059829" cy="453274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5CD776-FF9C-48D7-84BC-B72F96247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800" y="478710"/>
            <a:ext cx="1062199" cy="693480"/>
          </a:xfrm>
          <a:prstGeom prst="rect">
            <a:avLst/>
          </a:prstGeom>
        </p:spPr>
      </p:pic>
      <p:pic>
        <p:nvPicPr>
          <p:cNvPr id="17" name="Picture 1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0D4C1649-37AF-45B4-A4AE-B0FB5DC6F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74" y="5396607"/>
            <a:ext cx="1291420" cy="1043467"/>
          </a:xfrm>
          <a:prstGeom prst="rect">
            <a:avLst/>
          </a:prstGeom>
        </p:spPr>
      </p:pic>
      <p:pic>
        <p:nvPicPr>
          <p:cNvPr id="19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CE9AC-EE39-4063-B90F-1A6EDCC66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8298" y="5400579"/>
            <a:ext cx="3112321" cy="103949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7173F5-6C12-4957-AB0D-526E89E00214}"/>
              </a:ext>
            </a:extLst>
          </p:cNvPr>
          <p:cNvSpPr txBox="1"/>
          <p:nvPr/>
        </p:nvSpPr>
        <p:spPr>
          <a:xfrm>
            <a:off x="201335" y="4365522"/>
            <a:ext cx="4806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  <a:r>
              <a:rPr lang="en-GB" baseline="30000" dirty="0"/>
              <a:t>th</a:t>
            </a:r>
            <a:r>
              <a:rPr lang="en-GB" dirty="0"/>
              <a:t> International Symposium on NDT</a:t>
            </a:r>
          </a:p>
          <a:p>
            <a:r>
              <a:rPr lang="en-GB" dirty="0"/>
              <a:t>In Aerospace</a:t>
            </a:r>
          </a:p>
          <a:p>
            <a:r>
              <a:rPr lang="en-GB" dirty="0"/>
              <a:t>Dresden, 24-26 October 2018</a:t>
            </a:r>
          </a:p>
        </p:txBody>
      </p:sp>
    </p:spTree>
    <p:extLst>
      <p:ext uri="{BB962C8B-B14F-4D97-AF65-F5344CB8AC3E}">
        <p14:creationId xmlns:p14="http://schemas.microsoft.com/office/powerpoint/2010/main" val="191183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2332-117F-4872-B165-19FC24D3F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7"/>
            <a:ext cx="5449888" cy="1346586"/>
          </a:xfrm>
        </p:spPr>
        <p:txBody>
          <a:bodyPr/>
          <a:lstStyle/>
          <a:p>
            <a:r>
              <a:rPr lang="en-GB" dirty="0"/>
              <a:t>Co-Authors Present Today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1CC1D6-48E4-4FC3-AC10-93FDA784A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157" y="2082414"/>
            <a:ext cx="1892566" cy="13465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D8AC9-F6AA-4BD8-8A33-AE1E04EF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232A9-C0FB-4908-9089-81AF0FD02BA7}"/>
              </a:ext>
            </a:extLst>
          </p:cNvPr>
          <p:cNvSpPr txBox="1"/>
          <p:nvPr/>
        </p:nvSpPr>
        <p:spPr>
          <a:xfrm>
            <a:off x="3028936" y="1928515"/>
            <a:ext cx="4858586" cy="115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Xavier Goby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TU Delft, Bachelors of Aerospace Engineering, Minor in Computer Science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8BD714-19C3-4C75-8972-B422254973A3}"/>
              </a:ext>
            </a:extLst>
          </p:cNvPr>
          <p:cNvCxnSpPr>
            <a:cxnSpLocks/>
          </p:cNvCxnSpPr>
          <p:nvPr/>
        </p:nvCxnSpPr>
        <p:spPr>
          <a:xfrm>
            <a:off x="688157" y="3675296"/>
            <a:ext cx="7508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44EF07-2B43-4A70-A9F6-7FBEFE31B930}"/>
              </a:ext>
            </a:extLst>
          </p:cNvPr>
          <p:cNvCxnSpPr>
            <a:cxnSpLocks/>
          </p:cNvCxnSpPr>
          <p:nvPr/>
        </p:nvCxnSpPr>
        <p:spPr>
          <a:xfrm>
            <a:off x="646112" y="6052969"/>
            <a:ext cx="7508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582EA4-14DA-4B8F-B7CD-168F9C7B8B00}"/>
              </a:ext>
            </a:extLst>
          </p:cNvPr>
          <p:cNvSpPr txBox="1"/>
          <p:nvPr/>
        </p:nvSpPr>
        <p:spPr>
          <a:xfrm>
            <a:off x="3028936" y="3825195"/>
            <a:ext cx="7448914" cy="19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 err="1"/>
              <a:t>Vincentius</a:t>
            </a:r>
            <a:r>
              <a:rPr lang="en-GB" sz="1600" dirty="0"/>
              <a:t> Ewald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TU Delft, PhD Researcher, </a:t>
            </a:r>
            <a:r>
              <a:rPr lang="en-GB" sz="1400" dirty="0"/>
              <a:t>Topic: </a:t>
            </a:r>
            <a:r>
              <a:rPr lang="en-GB" sz="1600" dirty="0"/>
              <a:t>A Deep Learning Approach towards Structural Health Monitoring </a:t>
            </a:r>
          </a:p>
          <a:p>
            <a:pPr fontAlgn="base">
              <a:lnSpc>
                <a:spcPct val="150000"/>
              </a:lnSpc>
            </a:pPr>
            <a:r>
              <a:rPr lang="en-GB" dirty="0"/>
              <a:t>Universität des </a:t>
            </a:r>
            <a:r>
              <a:rPr lang="en-GB" dirty="0" err="1"/>
              <a:t>Saarlandes</a:t>
            </a:r>
            <a:r>
              <a:rPr lang="en-GB" dirty="0"/>
              <a:t>, M.Sc.</a:t>
            </a:r>
          </a:p>
          <a:p>
            <a:pPr fontAlgn="base">
              <a:lnSpc>
                <a:spcPct val="150000"/>
              </a:lnSpc>
            </a:pPr>
            <a:r>
              <a:rPr lang="fr-FR" dirty="0"/>
              <a:t>Ecole Européenne d'Ingénieurs en Génie des Matériaux, </a:t>
            </a:r>
            <a:r>
              <a:rPr lang="fr-FR" dirty="0" err="1"/>
              <a:t>B.Eng</a:t>
            </a:r>
            <a:endParaRPr lang="fr-F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42C4A9-EB53-4A13-9E74-33857E2CA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171" y="0"/>
            <a:ext cx="1059829" cy="453274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149FA0-77E8-4DE5-BD8E-3DD975F0E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9800" y="478710"/>
            <a:ext cx="1062199" cy="693480"/>
          </a:xfrm>
          <a:prstGeom prst="rect">
            <a:avLst/>
          </a:prstGeom>
        </p:spPr>
      </p:pic>
      <p:pic>
        <p:nvPicPr>
          <p:cNvPr id="8" name="Picture 7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D7A6FF19-4AA3-4138-ADD2-6C1E86522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57" y="3946510"/>
            <a:ext cx="1892568" cy="180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5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437E-AF6F-4762-BB5F-835BEE8E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8033"/>
            <a:ext cx="8504976" cy="1400530"/>
          </a:xfrm>
        </p:spPr>
        <p:txBody>
          <a:bodyPr/>
          <a:lstStyle/>
          <a:p>
            <a:r>
              <a:rPr lang="en-GB" dirty="0"/>
              <a:t>Deep Learning and Convolutional Neural Networks</a:t>
            </a:r>
          </a:p>
        </p:txBody>
      </p:sp>
      <p:pic>
        <p:nvPicPr>
          <p:cNvPr id="6" name="Content Placeholder 5" descr="A picture containing computer&#10;&#10;Description generated with high confidence">
            <a:extLst>
              <a:ext uri="{FF2B5EF4-FFF2-40B4-BE49-F238E27FC236}">
                <a16:creationId xmlns:a16="http://schemas.microsoft.com/office/drawing/2014/main" id="{3B6E5236-44AE-482C-8317-2A1368B24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6337" y="4111183"/>
            <a:ext cx="3405437" cy="194174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EFEA-1E0B-46F3-95DD-2181A2C6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E25CE-B18C-4618-B387-CC3C8C727886}"/>
              </a:ext>
            </a:extLst>
          </p:cNvPr>
          <p:cNvSpPr txBox="1"/>
          <p:nvPr/>
        </p:nvSpPr>
        <p:spPr>
          <a:xfrm>
            <a:off x="7846827" y="6052932"/>
            <a:ext cx="3343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From Grant Sanderson, YouTube Chanel: 3Blue1Brown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6813D-A511-4832-8931-53FF73D6DFEA}"/>
              </a:ext>
            </a:extLst>
          </p:cNvPr>
          <p:cNvSpPr txBox="1"/>
          <p:nvPr/>
        </p:nvSpPr>
        <p:spPr>
          <a:xfrm>
            <a:off x="646112" y="1800068"/>
            <a:ext cx="65283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Main processes performed by most deep learning algorithms: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Extraction of features from the data feed into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transformation of the representations of the data provided to 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learning of multiple levels of abstract representations of the data in order to solve the problem at hand.</a:t>
            </a:r>
          </a:p>
        </p:txBody>
      </p:sp>
      <p:pic>
        <p:nvPicPr>
          <p:cNvPr id="10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029F5AF-5A0C-4A5A-84A3-2A476BA0C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827" y="1535668"/>
            <a:ext cx="3405437" cy="2344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FCCE97-8B61-4C70-9DB1-51D7601DD623}"/>
              </a:ext>
            </a:extLst>
          </p:cNvPr>
          <p:cNvSpPr txBox="1"/>
          <p:nvPr/>
        </p:nvSpPr>
        <p:spPr>
          <a:xfrm>
            <a:off x="7785889" y="3880351"/>
            <a:ext cx="3343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From Zaid </a:t>
            </a:r>
            <a:r>
              <a:rPr lang="en-GB" sz="900" dirty="0" err="1">
                <a:solidFill>
                  <a:schemeClr val="bg1"/>
                </a:solidFill>
              </a:rPr>
              <a:t>Alyafeai</a:t>
            </a:r>
            <a:r>
              <a:rPr lang="en-GB" sz="900" dirty="0">
                <a:solidFill>
                  <a:schemeClr val="bg1"/>
                </a:solidFill>
              </a:rPr>
              <a:t>, Source: http://zaidalyafeai.github.io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71CF6-5E9A-4223-9846-96A92C111BFC}"/>
              </a:ext>
            </a:extLst>
          </p:cNvPr>
          <p:cNvSpPr txBox="1"/>
          <p:nvPr/>
        </p:nvSpPr>
        <p:spPr>
          <a:xfrm>
            <a:off x="646112" y="4241281"/>
            <a:ext cx="6528391" cy="2070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A525D-BE93-4891-8A6E-E82852AE8CA9}"/>
              </a:ext>
            </a:extLst>
          </p:cNvPr>
          <p:cNvSpPr txBox="1"/>
          <p:nvPr/>
        </p:nvSpPr>
        <p:spPr>
          <a:xfrm>
            <a:off x="646112" y="4111183"/>
            <a:ext cx="6528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characteristic layers of a CNN are: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 convolutional layer for performing the convolution operation for learning increasingly abstract, translation invariant representations of the input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 pooling layer for performing the operation of feature map down sampling - hierarchical temporal patterns idea.</a:t>
            </a:r>
          </a:p>
          <a:p>
            <a:endParaRPr lang="en-GB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49875B-C398-429F-AA5F-307F12691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2171" y="0"/>
            <a:ext cx="1059829" cy="453274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D63370-90DD-4781-B332-D43B95588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9800" y="478710"/>
            <a:ext cx="1062199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6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2176-B35C-4381-B251-0D00AC94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to Crack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5889-2D00-4A99-94AE-89B21A54A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06" y="1634704"/>
            <a:ext cx="6176896" cy="4854019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Goal: Demonstrate the incorporation of inductive bias into deep learning with the injection of aerospace domain knowledge.</a:t>
            </a:r>
          </a:p>
          <a:p>
            <a:endParaRPr lang="en-GB" dirty="0"/>
          </a:p>
          <a:p>
            <a:r>
              <a:rPr lang="en-GB" dirty="0"/>
              <a:t>Practical application test case: The detection and classification of the presence and length of cracks in aerospace structure. Test specimen: aluminium 7075—T6</a:t>
            </a:r>
          </a:p>
          <a:p>
            <a:endParaRPr lang="en-GB" dirty="0"/>
          </a:p>
          <a:p>
            <a:r>
              <a:rPr lang="en-GB" dirty="0"/>
              <a:t>Crack growth simulation method: Fatigue testing – Crack Propagation Curve</a:t>
            </a:r>
          </a:p>
          <a:p>
            <a:endParaRPr lang="en-GB" dirty="0"/>
          </a:p>
          <a:p>
            <a:r>
              <a:rPr lang="en-GB" dirty="0"/>
              <a:t>Dataset: 11,803 images ≈ </a:t>
            </a:r>
            <a:r>
              <a:rPr lang="en-GB" b="1" u="sng" dirty="0"/>
              <a:t>47 GB</a:t>
            </a:r>
          </a:p>
          <a:p>
            <a:endParaRPr lang="en-GB" dirty="0"/>
          </a:p>
          <a:p>
            <a:r>
              <a:rPr lang="en-GB" dirty="0"/>
              <a:t>Time to train: CPU ≈ 7.5 hours &amp; GPU ≈ </a:t>
            </a:r>
            <a:r>
              <a:rPr lang="en-GB" b="1" u="sng" dirty="0"/>
              <a:t>30 – 45 minuets</a:t>
            </a:r>
          </a:p>
          <a:p>
            <a:endParaRPr lang="en-GB" dirty="0"/>
          </a:p>
          <a:p>
            <a:r>
              <a:rPr lang="en-GB" dirty="0"/>
              <a:t>Overall Trained Model Prediction Performance: </a:t>
            </a:r>
            <a:r>
              <a:rPr lang="en-GB" b="1" u="sng" dirty="0"/>
              <a:t>97.55%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06A54-85E1-4656-8B7F-14999E88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A4310-183E-4079-ABB9-A5C8D750A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171" y="0"/>
            <a:ext cx="1059829" cy="453274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E3F8FEB-304C-4D82-AAD7-437A07EA1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800" y="478710"/>
            <a:ext cx="1062199" cy="693480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E826B73-2E40-407D-B1CE-106F48B44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401" y="1766588"/>
            <a:ext cx="5393051" cy="419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3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F413-E849-435D-A0E3-8F6C931C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3151"/>
            <a:ext cx="9404723" cy="1400530"/>
          </a:xfrm>
        </p:spPr>
        <p:txBody>
          <a:bodyPr/>
          <a:lstStyle/>
          <a:p>
            <a:r>
              <a:rPr lang="en-GB" dirty="0"/>
              <a:t>Conclusion - Inductive Bias and Aerospace Domain Knowledge Incorporation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A20B-B02C-4614-91A6-E13DE9BCC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565" y="2491155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For those of you who would be keen on acquiring a more in-depth understanding as to how the results presented were obtained and how to carry out the same process visit do visit the workshop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Workshop NDT and Big Data:</a:t>
            </a:r>
          </a:p>
          <a:p>
            <a:r>
              <a:rPr lang="en-GB" dirty="0"/>
              <a:t>Room </a:t>
            </a:r>
            <a:r>
              <a:rPr lang="en-GB" dirty="0" err="1"/>
              <a:t>Frauenkirche</a:t>
            </a:r>
            <a:r>
              <a:rPr lang="en-GB" dirty="0"/>
              <a:t> 1+ 2 </a:t>
            </a:r>
          </a:p>
          <a:p>
            <a:r>
              <a:rPr lang="en-GB" dirty="0"/>
              <a:t>Workshop presenter: </a:t>
            </a:r>
            <a:r>
              <a:rPr lang="en-GB" dirty="0" err="1"/>
              <a:t>Vincentius</a:t>
            </a:r>
            <a:r>
              <a:rPr lang="en-GB" dirty="0"/>
              <a:t> Ewald</a:t>
            </a:r>
          </a:p>
          <a:p>
            <a:r>
              <a:rPr lang="en-GB" dirty="0"/>
              <a:t>Time: 16:30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chemeClr val="bg1"/>
                </a:solidFill>
              </a:rPr>
              <a:t>Github</a:t>
            </a:r>
            <a:r>
              <a:rPr lang="en-GB" dirty="0">
                <a:solidFill>
                  <a:schemeClr val="bg1"/>
                </a:solidFill>
              </a:rPr>
              <a:t> Link: https://github.com/xaviergoby/10th-Int.-Symposium-on-NDT-in-Aerospace---Research-Paper-Codes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9F711-1F2C-4A9E-8BCC-C415B877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5A526-A6C8-4AEE-BAB6-AB7ECBB3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2171" y="0"/>
            <a:ext cx="1059829" cy="453274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373680-76B9-4B9B-9075-81AC8D12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800" y="478710"/>
            <a:ext cx="1062199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92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2579</TotalTime>
  <Words>390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Non-Destructive Testing </vt:lpstr>
      <vt:lpstr>Co-Authors Present Today</vt:lpstr>
      <vt:lpstr>Deep Learning and Convolutional Neural Networks</vt:lpstr>
      <vt:lpstr>Application to Crack Detection</vt:lpstr>
      <vt:lpstr>Conclusion - Inductive Bias and Aerospace Domain Knowledge Incorporation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GOBY</dc:creator>
  <cp:lastModifiedBy>XAVIER GOBY</cp:lastModifiedBy>
  <cp:revision>37</cp:revision>
  <dcterms:created xsi:type="dcterms:W3CDTF">2018-10-02T11:05:57Z</dcterms:created>
  <dcterms:modified xsi:type="dcterms:W3CDTF">2018-10-24T09:51:58Z</dcterms:modified>
</cp:coreProperties>
</file>