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4" r:id="rId5"/>
    <p:sldId id="270" r:id="rId6"/>
    <p:sldId id="271" r:id="rId7"/>
    <p:sldId id="272" r:id="rId8"/>
    <p:sldId id="273" r:id="rId9"/>
    <p:sldId id="268" r:id="rId1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8" autoAdjust="0"/>
    <p:restoredTop sz="82961" autoAdjust="0"/>
  </p:normalViewPr>
  <p:slideViewPr>
    <p:cSldViewPr>
      <p:cViewPr varScale="1">
        <p:scale>
          <a:sx n="120" d="100"/>
          <a:sy n="120" d="100"/>
        </p:scale>
        <p:origin x="135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27362-97B7-4BDB-87BD-9023B2CD72EE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95DF-88D9-45BC-8ECD-A009BAA327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15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</a:t>
            </a:r>
            <a:r>
              <a:rPr lang="en-US" baseline="0" dirty="0"/>
              <a:t> everyone, first of all thank you for giving me the opportunity to present my topic today. My name is Vincentius Ewald and I am from Delft University of Technology in the NL.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95DF-88D9-45BC-8ECD-A009BAA327D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58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I </a:t>
            </a:r>
            <a:r>
              <a:rPr lang="de-DE" baseline="0" dirty="0" err="1"/>
              <a:t>hope</a:t>
            </a:r>
            <a:r>
              <a:rPr lang="de-DE" baseline="0" dirty="0"/>
              <a:t> </a:t>
            </a:r>
            <a:r>
              <a:rPr lang="de-DE" baseline="0" dirty="0" err="1"/>
              <a:t>everyone</a:t>
            </a:r>
            <a:r>
              <a:rPr lang="de-DE" baseline="0" dirty="0"/>
              <a:t> </a:t>
            </a:r>
            <a:r>
              <a:rPr lang="de-DE" baseline="0" dirty="0" err="1"/>
              <a:t>here</a:t>
            </a:r>
            <a:r>
              <a:rPr lang="de-DE" baseline="0" dirty="0"/>
              <a:t> in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room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a </a:t>
            </a:r>
            <a:r>
              <a:rPr lang="de-DE" baseline="0" dirty="0" err="1"/>
              <a:t>bit</a:t>
            </a:r>
            <a:r>
              <a:rPr lang="de-DE" baseline="0" dirty="0"/>
              <a:t> of </a:t>
            </a:r>
            <a:r>
              <a:rPr lang="de-DE" baseline="0" dirty="0" err="1"/>
              <a:t>grasp</a:t>
            </a:r>
            <a:r>
              <a:rPr lang="de-DE" baseline="0" dirty="0"/>
              <a:t> of </a:t>
            </a:r>
            <a:r>
              <a:rPr lang="de-DE" baseline="0" dirty="0" err="1"/>
              <a:t>artificial</a:t>
            </a:r>
            <a:r>
              <a:rPr lang="de-DE" baseline="0" dirty="0"/>
              <a:t> </a:t>
            </a:r>
            <a:r>
              <a:rPr lang="de-DE" baseline="0" dirty="0" err="1"/>
              <a:t>intelligence</a:t>
            </a:r>
            <a:r>
              <a:rPr lang="de-DE" baseline="0" dirty="0"/>
              <a:t> </a:t>
            </a:r>
            <a:r>
              <a:rPr lang="de-DE" baseline="0" dirty="0" err="1"/>
              <a:t>particularly</a:t>
            </a:r>
            <a:r>
              <a:rPr lang="de-DE" baseline="0" dirty="0"/>
              <a:t> ML.</a:t>
            </a:r>
          </a:p>
          <a:p>
            <a:r>
              <a:rPr lang="de-DE" baseline="0" dirty="0"/>
              <a:t>So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heard</a:t>
            </a:r>
            <a:r>
              <a:rPr lang="de-DE" baseline="0" dirty="0"/>
              <a:t> </a:t>
            </a:r>
            <a:r>
              <a:rPr lang="de-DE" baseline="0" dirty="0" err="1"/>
              <a:t>already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ML, DL is a sub-</a:t>
            </a:r>
            <a:r>
              <a:rPr lang="de-DE" baseline="0" dirty="0" err="1"/>
              <a:t>class</a:t>
            </a:r>
            <a:r>
              <a:rPr lang="de-DE" baseline="0" dirty="0"/>
              <a:t> of ML and </a:t>
            </a:r>
            <a:r>
              <a:rPr lang="de-DE" baseline="0" dirty="0" err="1"/>
              <a:t>specifically</a:t>
            </a:r>
            <a:r>
              <a:rPr lang="de-DE" baseline="0" dirty="0"/>
              <a:t> per </a:t>
            </a:r>
            <a:r>
              <a:rPr lang="de-DE" baseline="0" dirty="0" err="1"/>
              <a:t>definition</a:t>
            </a:r>
            <a:r>
              <a:rPr lang="de-DE" baseline="0" dirty="0"/>
              <a:t> DL is </a:t>
            </a:r>
            <a:r>
              <a:rPr lang="en-US" baseline="0" dirty="0"/>
              <a:t>hierarchical machine learning of data representation, and 99% of the time this means neural network with 2 hidden layers.</a:t>
            </a:r>
          </a:p>
          <a:p>
            <a:r>
              <a:rPr lang="de-DE" baseline="0" dirty="0" err="1"/>
              <a:t>Sometimes</a:t>
            </a:r>
            <a:r>
              <a:rPr lang="de-DE" baseline="0" dirty="0"/>
              <a:t> the </a:t>
            </a:r>
            <a:r>
              <a:rPr lang="de-DE" baseline="0" dirty="0" err="1"/>
              <a:t>term</a:t>
            </a:r>
            <a:r>
              <a:rPr lang="de-DE" baseline="0" dirty="0"/>
              <a:t> 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learning</a:t>
            </a:r>
            <a:r>
              <a:rPr lang="de-DE" baseline="0" dirty="0"/>
              <a:t> is </a:t>
            </a:r>
            <a:r>
              <a:rPr lang="de-DE" baseline="0" dirty="0" err="1"/>
              <a:t>used</a:t>
            </a:r>
            <a:r>
              <a:rPr lang="de-DE" baseline="0" dirty="0"/>
              <a:t> </a:t>
            </a:r>
            <a:r>
              <a:rPr lang="de-DE" baseline="0" dirty="0" err="1"/>
              <a:t>interchangeably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deep</a:t>
            </a:r>
            <a:r>
              <a:rPr lang="de-DE" baseline="0" dirty="0"/>
              <a:t> neural network and in </a:t>
            </a:r>
            <a:r>
              <a:rPr lang="de-DE" baseline="0" dirty="0" err="1"/>
              <a:t>principle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the same.</a:t>
            </a:r>
          </a:p>
          <a:p>
            <a:endParaRPr lang="de-DE" baseline="0" dirty="0"/>
          </a:p>
          <a:p>
            <a:r>
              <a:rPr lang="de-DE" baseline="0" dirty="0"/>
              <a:t>S</a:t>
            </a:r>
            <a:r>
              <a:rPr lang="en-US" baseline="0" dirty="0"/>
              <a:t>o there are many architectures of DL, one of them is DCNN which is typically trained in supervised way. There is also recurrent neural network such as LSTM/GRU.</a:t>
            </a:r>
          </a:p>
          <a:p>
            <a:r>
              <a:rPr lang="de-DE" baseline="0" dirty="0"/>
              <a:t>O</a:t>
            </a:r>
            <a:r>
              <a:rPr lang="en-US" baseline="0" dirty="0" err="1"/>
              <a:t>ther</a:t>
            </a:r>
            <a:r>
              <a:rPr lang="en-US" baseline="0" dirty="0"/>
              <a:t> types of DL are Adversarial Network and </a:t>
            </a:r>
            <a:r>
              <a:rPr lang="en-US" baseline="0" dirty="0" err="1"/>
              <a:t>AutoEncoder</a:t>
            </a:r>
            <a:r>
              <a:rPr lang="en-US" baseline="0" dirty="0"/>
              <a:t> with which you can regenerate an input into new output and there are many more.</a:t>
            </a:r>
          </a:p>
          <a:p>
            <a:r>
              <a:rPr lang="de-DE" baseline="0" dirty="0"/>
              <a:t>B</a:t>
            </a:r>
            <a:r>
              <a:rPr lang="en-US" baseline="0" dirty="0" err="1"/>
              <a:t>ut</a:t>
            </a:r>
            <a:r>
              <a:rPr lang="en-US" baseline="0" dirty="0"/>
              <a:t> this is a bit too much, so what I can give you as an easy example as demonstrated by my student Xavier this morning is DCNN.</a:t>
            </a:r>
          </a:p>
          <a:p>
            <a:endParaRPr lang="de-DE" baseline="0" dirty="0"/>
          </a:p>
          <a:p>
            <a:r>
              <a:rPr lang="de-DE" baseline="0" dirty="0"/>
              <a:t>The </a:t>
            </a:r>
            <a:r>
              <a:rPr lang="de-DE" baseline="0" dirty="0" err="1"/>
              <a:t>way</a:t>
            </a:r>
            <a:r>
              <a:rPr lang="de-DE" baseline="0" dirty="0"/>
              <a:t> it </a:t>
            </a:r>
            <a:r>
              <a:rPr lang="de-DE" baseline="0" dirty="0" err="1"/>
              <a:t>works</a:t>
            </a:r>
            <a:r>
              <a:rPr lang="de-DE" baseline="0" dirty="0"/>
              <a:t> is super easy,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feed</a:t>
            </a:r>
            <a:r>
              <a:rPr lang="de-DE" baseline="0" dirty="0"/>
              <a:t> the neural </a:t>
            </a:r>
            <a:r>
              <a:rPr lang="de-DE" baseline="0" dirty="0" err="1"/>
              <a:t>net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input</a:t>
            </a:r>
            <a:r>
              <a:rPr lang="de-DE" baseline="0" dirty="0"/>
              <a:t> – </a:t>
            </a:r>
            <a:r>
              <a:rPr lang="de-DE" baseline="0" dirty="0" err="1"/>
              <a:t>say</a:t>
            </a:r>
            <a:r>
              <a:rPr lang="de-DE" baseline="0" dirty="0"/>
              <a:t> </a:t>
            </a:r>
            <a:r>
              <a:rPr lang="de-DE" baseline="0" dirty="0" err="1"/>
              <a:t>it‘s</a:t>
            </a:r>
            <a:r>
              <a:rPr lang="de-DE" baseline="0" dirty="0"/>
              <a:t> </a:t>
            </a:r>
            <a:r>
              <a:rPr lang="de-DE" baseline="0" dirty="0" err="1"/>
              <a:t>digit</a:t>
            </a:r>
            <a:r>
              <a:rPr lang="de-DE" baseline="0" dirty="0"/>
              <a:t> </a:t>
            </a:r>
            <a:r>
              <a:rPr lang="de-DE" baseline="0" dirty="0" err="1"/>
              <a:t>three</a:t>
            </a:r>
            <a:r>
              <a:rPr lang="de-DE" baseline="0" dirty="0"/>
              <a:t>, </a:t>
            </a:r>
            <a:r>
              <a:rPr lang="de-DE" baseline="0" dirty="0" err="1"/>
              <a:t>then</a:t>
            </a:r>
            <a:r>
              <a:rPr lang="de-DE" baseline="0" dirty="0"/>
              <a:t> it will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passed</a:t>
            </a:r>
            <a:r>
              <a:rPr lang="de-DE" baseline="0" dirty="0"/>
              <a:t> </a:t>
            </a:r>
            <a:r>
              <a:rPr lang="de-DE" baseline="0" dirty="0" err="1"/>
              <a:t>through</a:t>
            </a:r>
            <a:r>
              <a:rPr lang="de-DE" baseline="0" dirty="0"/>
              <a:t> </a:t>
            </a:r>
            <a:r>
              <a:rPr lang="de-DE" baseline="0" dirty="0" err="1"/>
              <a:t>next</a:t>
            </a:r>
            <a:r>
              <a:rPr lang="de-DE" baseline="0" dirty="0"/>
              <a:t> </a:t>
            </a:r>
            <a:r>
              <a:rPr lang="de-DE" baseline="0" dirty="0" err="1"/>
              <a:t>layers</a:t>
            </a:r>
            <a:r>
              <a:rPr lang="de-DE" baseline="0" dirty="0"/>
              <a:t> </a:t>
            </a:r>
            <a:r>
              <a:rPr lang="de-DE" baseline="0" dirty="0" err="1"/>
              <a:t>several</a:t>
            </a:r>
            <a:r>
              <a:rPr lang="de-DE" baseline="0" dirty="0"/>
              <a:t> </a:t>
            </a:r>
            <a:r>
              <a:rPr lang="de-DE" baseline="0" dirty="0" err="1"/>
              <a:t>times</a:t>
            </a:r>
            <a:r>
              <a:rPr lang="de-DE" baseline="0" dirty="0"/>
              <a:t> </a:t>
            </a:r>
            <a:r>
              <a:rPr lang="de-DE" baseline="0" dirty="0" err="1"/>
              <a:t>until</a:t>
            </a:r>
            <a:r>
              <a:rPr lang="de-DE" baseline="0" dirty="0"/>
              <a:t> </a:t>
            </a:r>
            <a:r>
              <a:rPr lang="de-DE" baseline="0" dirty="0" err="1"/>
              <a:t>classification</a:t>
            </a:r>
            <a:r>
              <a:rPr lang="de-DE" baseline="0" dirty="0"/>
              <a:t> </a:t>
            </a:r>
            <a:r>
              <a:rPr lang="de-DE" baseline="0" dirty="0" err="1"/>
              <a:t>layer</a:t>
            </a:r>
            <a:r>
              <a:rPr lang="de-DE" baseline="0" dirty="0"/>
              <a:t>.</a:t>
            </a:r>
          </a:p>
          <a:p>
            <a:r>
              <a:rPr lang="de-DE" baseline="0" dirty="0"/>
              <a:t>So </a:t>
            </a:r>
            <a:r>
              <a:rPr lang="de-DE" baseline="0" dirty="0" err="1"/>
              <a:t>typically</a:t>
            </a:r>
            <a:r>
              <a:rPr lang="de-DE" baseline="0" dirty="0"/>
              <a:t> it </a:t>
            </a:r>
            <a:r>
              <a:rPr lang="de-DE" baseline="0" dirty="0" err="1"/>
              <a:t>works</a:t>
            </a:r>
            <a:r>
              <a:rPr lang="de-DE" baseline="0" dirty="0"/>
              <a:t> like </a:t>
            </a:r>
            <a:r>
              <a:rPr lang="de-DE" baseline="0" dirty="0" err="1"/>
              <a:t>this</a:t>
            </a:r>
            <a:r>
              <a:rPr lang="de-DE" baseline="0" dirty="0"/>
              <a:t>: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a </a:t>
            </a:r>
            <a:r>
              <a:rPr lang="de-DE" baseline="0" dirty="0" err="1"/>
              <a:t>black</a:t>
            </a:r>
            <a:r>
              <a:rPr lang="de-DE" baseline="0" dirty="0"/>
              <a:t> and </a:t>
            </a:r>
            <a:r>
              <a:rPr lang="de-DE" baseline="0" dirty="0" err="1"/>
              <a:t>white</a:t>
            </a:r>
            <a:r>
              <a:rPr lang="de-DE" baseline="0" dirty="0"/>
              <a:t> </a:t>
            </a:r>
            <a:r>
              <a:rPr lang="de-DE" baseline="0" dirty="0" err="1"/>
              <a:t>pixel</a:t>
            </a:r>
            <a:r>
              <a:rPr lang="de-DE" baseline="0" dirty="0"/>
              <a:t> </a:t>
            </a:r>
            <a:r>
              <a:rPr lang="de-DE" baseline="0" dirty="0" err="1"/>
              <a:t>represented</a:t>
            </a:r>
            <a:r>
              <a:rPr lang="de-DE" baseline="0" dirty="0"/>
              <a:t> as 0 and 1, and </a:t>
            </a:r>
            <a:r>
              <a:rPr lang="de-DE" baseline="0" dirty="0" err="1"/>
              <a:t>this</a:t>
            </a:r>
            <a:r>
              <a:rPr lang="de-DE" baseline="0" dirty="0"/>
              <a:t> is </a:t>
            </a:r>
            <a:r>
              <a:rPr lang="de-DE" baseline="0" dirty="0" err="1"/>
              <a:t>convoluted</a:t>
            </a:r>
            <a:r>
              <a:rPr lang="de-DE" baseline="0" dirty="0"/>
              <a:t> </a:t>
            </a:r>
            <a:r>
              <a:rPr lang="de-DE" baseline="0" dirty="0" err="1"/>
              <a:t>through</a:t>
            </a:r>
            <a:r>
              <a:rPr lang="de-DE" baseline="0" dirty="0"/>
              <a:t> 3x3 </a:t>
            </a:r>
            <a:r>
              <a:rPr lang="de-DE" baseline="0" dirty="0" err="1"/>
              <a:t>filter</a:t>
            </a:r>
            <a:r>
              <a:rPr lang="de-DE" baseline="0" dirty="0"/>
              <a:t> and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get</a:t>
            </a:r>
            <a:r>
              <a:rPr lang="de-DE" baseline="0" dirty="0"/>
              <a:t> in the </a:t>
            </a:r>
            <a:r>
              <a:rPr lang="de-DE" baseline="0" dirty="0" err="1"/>
              <a:t>next</a:t>
            </a:r>
            <a:r>
              <a:rPr lang="de-DE" baseline="0" dirty="0"/>
              <a:t> </a:t>
            </a:r>
            <a:r>
              <a:rPr lang="de-DE" baseline="0" dirty="0" err="1"/>
              <a:t>layer</a:t>
            </a:r>
            <a:r>
              <a:rPr lang="de-DE" baseline="0" dirty="0"/>
              <a:t> is the </a:t>
            </a:r>
            <a:r>
              <a:rPr lang="de-DE" baseline="0" dirty="0" err="1"/>
              <a:t>convolved</a:t>
            </a:r>
            <a:r>
              <a:rPr lang="de-DE" baseline="0" dirty="0"/>
              <a:t> feature of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input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You</a:t>
            </a:r>
            <a:r>
              <a:rPr lang="de-DE" baseline="0" dirty="0"/>
              <a:t> do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several</a:t>
            </a:r>
            <a:r>
              <a:rPr lang="de-DE" baseline="0" dirty="0"/>
              <a:t> </a:t>
            </a:r>
            <a:r>
              <a:rPr lang="de-DE" baseline="0" dirty="0" err="1"/>
              <a:t>times</a:t>
            </a:r>
            <a:r>
              <a:rPr lang="de-DE" baseline="0" dirty="0"/>
              <a:t> </a:t>
            </a:r>
            <a:r>
              <a:rPr lang="de-DE" baseline="0" dirty="0" err="1"/>
              <a:t>until</a:t>
            </a:r>
            <a:r>
              <a:rPr lang="de-DE" baseline="0" dirty="0"/>
              <a:t> the </a:t>
            </a:r>
            <a:r>
              <a:rPr lang="de-DE" baseline="0" dirty="0" err="1"/>
              <a:t>classification</a:t>
            </a:r>
            <a:r>
              <a:rPr lang="de-DE" baseline="0" dirty="0"/>
              <a:t> </a:t>
            </a:r>
            <a:r>
              <a:rPr lang="de-DE" baseline="0" dirty="0" err="1"/>
              <a:t>layer</a:t>
            </a:r>
            <a:r>
              <a:rPr lang="de-DE" baseline="0" dirty="0"/>
              <a:t> </a:t>
            </a:r>
            <a:r>
              <a:rPr lang="de-DE" baseline="0" dirty="0" err="1"/>
              <a:t>where</a:t>
            </a:r>
            <a:r>
              <a:rPr lang="de-DE" baseline="0" dirty="0"/>
              <a:t> the </a:t>
            </a:r>
            <a:r>
              <a:rPr lang="de-DE" baseline="0" dirty="0" err="1"/>
              <a:t>abstract</a:t>
            </a:r>
            <a:r>
              <a:rPr lang="de-DE" baseline="0" dirty="0"/>
              <a:t> </a:t>
            </a:r>
            <a:r>
              <a:rPr lang="de-DE" baseline="0" dirty="0" err="1"/>
              <a:t>representation</a:t>
            </a:r>
            <a:r>
              <a:rPr lang="de-DE" baseline="0" dirty="0"/>
              <a:t> of the </a:t>
            </a:r>
            <a:r>
              <a:rPr lang="de-DE" baseline="0" dirty="0" err="1"/>
              <a:t>features</a:t>
            </a:r>
            <a:r>
              <a:rPr lang="de-DE" baseline="0" dirty="0"/>
              <a:t> will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evaluated</a:t>
            </a:r>
            <a:r>
              <a:rPr lang="de-DE" baseline="0" dirty="0"/>
              <a:t> – so </a:t>
            </a:r>
            <a:r>
              <a:rPr lang="de-DE" baseline="0" dirty="0" err="1"/>
              <a:t>this</a:t>
            </a:r>
            <a:r>
              <a:rPr lang="de-DE" baseline="0" dirty="0"/>
              <a:t> </a:t>
            </a:r>
            <a:r>
              <a:rPr lang="de-DE" baseline="0" dirty="0" err="1"/>
              <a:t>correspond</a:t>
            </a:r>
            <a:r>
              <a:rPr lang="de-DE" baseline="0" dirty="0"/>
              <a:t> to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classes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 err="1"/>
              <a:t>Now</a:t>
            </a:r>
            <a:r>
              <a:rPr lang="de-DE" baseline="0" dirty="0"/>
              <a:t>, OK to </a:t>
            </a:r>
            <a:r>
              <a:rPr lang="de-DE" baseline="0" dirty="0" err="1"/>
              <a:t>answer</a:t>
            </a:r>
            <a:r>
              <a:rPr lang="de-DE" baseline="0" dirty="0"/>
              <a:t> to </a:t>
            </a:r>
            <a:r>
              <a:rPr lang="de-DE" baseline="0" dirty="0" err="1"/>
              <a:t>question</a:t>
            </a:r>
            <a:r>
              <a:rPr lang="de-DE" baseline="0" dirty="0"/>
              <a:t> </a:t>
            </a:r>
            <a:r>
              <a:rPr lang="de-DE" baseline="0" dirty="0" err="1"/>
              <a:t>why</a:t>
            </a:r>
            <a:r>
              <a:rPr lang="de-DE" baseline="0" dirty="0"/>
              <a:t>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deep</a:t>
            </a:r>
            <a:r>
              <a:rPr lang="de-DE" baseline="0" dirty="0"/>
              <a:t> </a:t>
            </a:r>
            <a:r>
              <a:rPr lang="de-DE" baseline="0" dirty="0" err="1"/>
              <a:t>learning</a:t>
            </a:r>
            <a:r>
              <a:rPr lang="de-DE" baseline="0" dirty="0"/>
              <a:t>? Well, </a:t>
            </a:r>
            <a:r>
              <a:rPr lang="de-DE" baseline="0" dirty="0" err="1"/>
              <a:t>first</a:t>
            </a:r>
            <a:r>
              <a:rPr lang="de-DE" baseline="0" dirty="0"/>
              <a:t> of all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pure </a:t>
            </a:r>
            <a:r>
              <a:rPr lang="de-DE" baseline="0" dirty="0" err="1"/>
              <a:t>physical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r>
              <a:rPr lang="de-DE" baseline="0" dirty="0"/>
              <a:t> is </a:t>
            </a:r>
            <a:r>
              <a:rPr lang="de-DE" baseline="0" dirty="0" err="1"/>
              <a:t>sometimes</a:t>
            </a:r>
            <a:r>
              <a:rPr lang="de-DE" baseline="0" dirty="0"/>
              <a:t> </a:t>
            </a:r>
            <a:r>
              <a:rPr lang="de-DE" baseline="0" dirty="0" err="1"/>
              <a:t>difficult</a:t>
            </a:r>
            <a:r>
              <a:rPr lang="de-DE" baseline="0" dirty="0"/>
              <a:t> to </a:t>
            </a:r>
            <a:r>
              <a:rPr lang="de-DE" baseline="0" dirty="0" err="1"/>
              <a:t>develop</a:t>
            </a:r>
            <a:r>
              <a:rPr lang="de-DE" baseline="0" dirty="0"/>
              <a:t> and it </a:t>
            </a:r>
            <a:r>
              <a:rPr lang="de-DE" baseline="0" dirty="0" err="1"/>
              <a:t>would</a:t>
            </a:r>
            <a:r>
              <a:rPr lang="de-DE" baseline="0" dirty="0"/>
              <a:t> </a:t>
            </a:r>
            <a:r>
              <a:rPr lang="de-DE" baseline="0" dirty="0" err="1"/>
              <a:t>take</a:t>
            </a:r>
            <a:r>
              <a:rPr lang="de-DE" baseline="0" dirty="0"/>
              <a:t> </a:t>
            </a:r>
            <a:r>
              <a:rPr lang="de-DE" baseline="0" dirty="0" err="1"/>
              <a:t>tremendous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of time.</a:t>
            </a:r>
          </a:p>
          <a:p>
            <a:r>
              <a:rPr lang="de-DE" baseline="0" dirty="0" err="1"/>
              <a:t>Secondly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heard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examples</a:t>
            </a:r>
            <a:r>
              <a:rPr lang="de-DE" baseline="0" dirty="0"/>
              <a:t> from CS </a:t>
            </a:r>
            <a:r>
              <a:rPr lang="de-DE" baseline="0" dirty="0" err="1"/>
              <a:t>domain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by </a:t>
            </a:r>
            <a:r>
              <a:rPr lang="de-DE" baseline="0" dirty="0" err="1"/>
              <a:t>using</a:t>
            </a:r>
            <a:r>
              <a:rPr lang="de-DE" baseline="0" dirty="0"/>
              <a:t> DL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get</a:t>
            </a:r>
            <a:r>
              <a:rPr lang="de-DE" baseline="0" dirty="0"/>
              <a:t> reliable </a:t>
            </a:r>
            <a:r>
              <a:rPr lang="de-DE" baseline="0" dirty="0" err="1"/>
              <a:t>prediction</a:t>
            </a:r>
            <a:r>
              <a:rPr lang="de-DE" baseline="0" dirty="0"/>
              <a:t> just by </a:t>
            </a:r>
            <a:r>
              <a:rPr lang="de-DE" baseline="0" dirty="0" err="1"/>
              <a:t>learning</a:t>
            </a:r>
            <a:r>
              <a:rPr lang="de-DE" baseline="0" dirty="0"/>
              <a:t> the </a:t>
            </a:r>
            <a:r>
              <a:rPr lang="de-DE" baseline="0" dirty="0" err="1"/>
              <a:t>hidden</a:t>
            </a:r>
            <a:r>
              <a:rPr lang="de-DE" baseline="0" dirty="0"/>
              <a:t> </a:t>
            </a:r>
            <a:r>
              <a:rPr lang="de-DE" baseline="0" dirty="0" err="1"/>
              <a:t>pattern</a:t>
            </a:r>
            <a:r>
              <a:rPr lang="de-DE" baseline="0" dirty="0"/>
              <a:t> in </a:t>
            </a:r>
            <a:r>
              <a:rPr lang="de-DE" baseline="0" dirty="0" err="1"/>
              <a:t>statistical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.</a:t>
            </a:r>
          </a:p>
          <a:p>
            <a:r>
              <a:rPr lang="de-DE" baseline="0" dirty="0" err="1"/>
              <a:t>Then</a:t>
            </a:r>
            <a:r>
              <a:rPr lang="de-DE" baseline="0" dirty="0"/>
              <a:t> I </a:t>
            </a:r>
            <a:r>
              <a:rPr lang="de-DE" baseline="0" dirty="0" err="1"/>
              <a:t>said</a:t>
            </a:r>
            <a:r>
              <a:rPr lang="de-DE" baseline="0" dirty="0"/>
              <a:t>, OK so </a:t>
            </a:r>
            <a:r>
              <a:rPr lang="de-DE" baseline="0" dirty="0" err="1"/>
              <a:t>let‘s</a:t>
            </a:r>
            <a:r>
              <a:rPr lang="de-DE" baseline="0" dirty="0"/>
              <a:t> </a:t>
            </a:r>
            <a:r>
              <a:rPr lang="de-DE" baseline="0" dirty="0" err="1"/>
              <a:t>believe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said</a:t>
            </a:r>
            <a:r>
              <a:rPr lang="de-DE" baseline="0" dirty="0"/>
              <a:t>, but </a:t>
            </a:r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thing</a:t>
            </a:r>
            <a:r>
              <a:rPr lang="de-DE" baseline="0" dirty="0"/>
              <a:t> is for </a:t>
            </a:r>
            <a:r>
              <a:rPr lang="de-DE" baseline="0" dirty="0" err="1"/>
              <a:t>sure</a:t>
            </a:r>
            <a:r>
              <a:rPr lang="de-DE" baseline="0" dirty="0"/>
              <a:t>: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can‘t</a:t>
            </a:r>
            <a:r>
              <a:rPr lang="de-DE" baseline="0" dirty="0"/>
              <a:t> </a:t>
            </a:r>
            <a:r>
              <a:rPr lang="de-DE" baseline="0" dirty="0" err="1"/>
              <a:t>copy</a:t>
            </a:r>
            <a:r>
              <a:rPr lang="de-DE" baseline="0" dirty="0"/>
              <a:t> </a:t>
            </a:r>
            <a:r>
              <a:rPr lang="de-DE" baseline="0" dirty="0" err="1"/>
              <a:t>everything</a:t>
            </a:r>
            <a:r>
              <a:rPr lang="de-DE" baseline="0" dirty="0"/>
              <a:t> from CS </a:t>
            </a:r>
            <a:r>
              <a:rPr lang="de-DE" baseline="0" dirty="0" err="1"/>
              <a:t>directly</a:t>
            </a:r>
            <a:r>
              <a:rPr lang="de-DE" baseline="0" dirty="0"/>
              <a:t> –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algorithm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generalizes</a:t>
            </a:r>
            <a:r>
              <a:rPr lang="de-DE" baseline="0" dirty="0"/>
              <a:t> </a:t>
            </a:r>
            <a:r>
              <a:rPr lang="de-DE" baseline="0" dirty="0" err="1"/>
              <a:t>well</a:t>
            </a:r>
            <a:r>
              <a:rPr lang="de-DE" baseline="0" dirty="0"/>
              <a:t> in </a:t>
            </a:r>
            <a:r>
              <a:rPr lang="de-DE" baseline="0" dirty="0" err="1"/>
              <a:t>our</a:t>
            </a:r>
            <a:r>
              <a:rPr lang="de-DE" baseline="0" dirty="0"/>
              <a:t> </a:t>
            </a:r>
            <a:r>
              <a:rPr lang="de-DE" baseline="0" dirty="0" err="1"/>
              <a:t>aerospace</a:t>
            </a:r>
            <a:r>
              <a:rPr lang="de-DE" baseline="0" dirty="0"/>
              <a:t> </a:t>
            </a:r>
            <a:r>
              <a:rPr lang="de-DE" baseline="0" dirty="0" err="1"/>
              <a:t>domain</a:t>
            </a:r>
            <a:r>
              <a:rPr lang="de-DE" baseline="0" dirty="0"/>
              <a:t>.</a:t>
            </a:r>
          </a:p>
          <a:p>
            <a:endParaRPr lang="de-DE" baseline="0" dirty="0"/>
          </a:p>
          <a:p>
            <a:r>
              <a:rPr lang="de-DE" baseline="0" dirty="0"/>
              <a:t>And for </a:t>
            </a:r>
            <a:r>
              <a:rPr lang="de-DE" baseline="0" dirty="0" err="1"/>
              <a:t>sure</a:t>
            </a:r>
            <a:r>
              <a:rPr lang="de-DE" baseline="0" dirty="0"/>
              <a:t>, </a:t>
            </a:r>
            <a:r>
              <a:rPr lang="de-DE" baseline="0" dirty="0" err="1"/>
              <a:t>nothing</a:t>
            </a:r>
            <a:r>
              <a:rPr lang="de-DE" baseline="0" dirty="0"/>
              <a:t> </a:t>
            </a:r>
            <a:r>
              <a:rPr lang="de-DE" baseline="0" dirty="0" err="1"/>
              <a:t>comes</a:t>
            </a:r>
            <a:r>
              <a:rPr lang="de-DE" baseline="0" dirty="0"/>
              <a:t> </a:t>
            </a:r>
            <a:r>
              <a:rPr lang="de-DE" baseline="0" dirty="0" err="1"/>
              <a:t>free</a:t>
            </a:r>
            <a:r>
              <a:rPr lang="de-DE" baseline="0" dirty="0"/>
              <a:t> of </a:t>
            </a:r>
            <a:r>
              <a:rPr lang="de-DE" baseline="0" dirty="0" err="1"/>
              <a:t>cost</a:t>
            </a:r>
            <a:r>
              <a:rPr lang="de-DE" baseline="0" dirty="0"/>
              <a:t>. </a:t>
            </a:r>
            <a:r>
              <a:rPr lang="de-DE" baseline="0" dirty="0" err="1"/>
              <a:t>There</a:t>
            </a:r>
            <a:r>
              <a:rPr lang="de-DE" baseline="0" dirty="0"/>
              <a:t> is </a:t>
            </a:r>
            <a:r>
              <a:rPr lang="de-DE" baseline="0" dirty="0" err="1"/>
              <a:t>always</a:t>
            </a:r>
            <a:r>
              <a:rPr lang="de-DE" baseline="0" dirty="0"/>
              <a:t> an </a:t>
            </a:r>
            <a:r>
              <a:rPr lang="de-DE" baseline="0" dirty="0" err="1"/>
              <a:t>issue</a:t>
            </a:r>
            <a:r>
              <a:rPr lang="de-DE" baseline="0" dirty="0"/>
              <a:t>, a </a:t>
            </a:r>
            <a:r>
              <a:rPr lang="de-DE" baseline="0" dirty="0" err="1"/>
              <a:t>problem</a:t>
            </a:r>
            <a:r>
              <a:rPr lang="de-DE" baseline="0" dirty="0"/>
              <a:t>, in </a:t>
            </a:r>
            <a:r>
              <a:rPr lang="de-DE" baseline="0" dirty="0" err="1"/>
              <a:t>solution</a:t>
            </a:r>
            <a:r>
              <a:rPr lang="de-DE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95DF-88D9-45BC-8ECD-A009BAA327D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22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yes, there is always an issue with deep learning.</a:t>
            </a:r>
          </a:p>
          <a:p>
            <a:r>
              <a:rPr lang="en-US" baseline="0" dirty="0"/>
              <a:t>But before getting too much into detail, I would like to point out that there is a novel written in 1965 by Robert Heinlein called The Moon is Harsh Mistress.</a:t>
            </a:r>
          </a:p>
          <a:p>
            <a:r>
              <a:rPr lang="en-US" baseline="0" dirty="0"/>
              <a:t>And the famous quote from this novel can be seen there in the screen.</a:t>
            </a:r>
          </a:p>
          <a:p>
            <a:endParaRPr lang="en-US" baseline="0" dirty="0"/>
          </a:p>
          <a:p>
            <a:r>
              <a:rPr lang="en-US" baseline="0" dirty="0"/>
              <a:t>So this novel is science fiction - but interestingly science fiction sometimes develops into scientific language.</a:t>
            </a:r>
          </a:p>
          <a:p>
            <a:r>
              <a:rPr lang="en-US" baseline="0" dirty="0"/>
              <a:t>And there if you ask mathematician, they can give you more detail on the "NFL" theorem.</a:t>
            </a:r>
          </a:p>
          <a:p>
            <a:r>
              <a:rPr lang="en-US" baseline="0" dirty="0"/>
              <a:t>You can lookup in Google - this is trivial, OK?</a:t>
            </a:r>
          </a:p>
          <a:p>
            <a:endParaRPr lang="en-US" baseline="0" dirty="0"/>
          </a:p>
          <a:p>
            <a:r>
              <a:rPr lang="en-US" baseline="0" dirty="0"/>
              <a:t>We're not going to proof the </a:t>
            </a:r>
            <a:r>
              <a:rPr lang="en-US" baseline="0" dirty="0" err="1"/>
              <a:t>maths</a:t>
            </a:r>
            <a:r>
              <a:rPr lang="en-US" baseline="0" dirty="0"/>
              <a:t> here, but if I can simplify the corollary here, my main message would be:</a:t>
            </a:r>
          </a:p>
          <a:p>
            <a:r>
              <a:rPr lang="en-US" baseline="0" dirty="0"/>
              <a:t>One algorithm might outperform another algorithm for certain task, but for another task it might be the vice versa.</a:t>
            </a:r>
          </a:p>
          <a:p>
            <a:endParaRPr lang="en-US" baseline="0" dirty="0"/>
          </a:p>
          <a:p>
            <a:r>
              <a:rPr lang="en-US" baseline="0" dirty="0"/>
              <a:t>So here, what I would like emphasize is that:</a:t>
            </a:r>
          </a:p>
          <a:p>
            <a:r>
              <a:rPr lang="en-US" baseline="0" dirty="0"/>
              <a:t>In comparison to other machine learning, DL won't work without huge amount of data.</a:t>
            </a:r>
          </a:p>
          <a:p>
            <a:r>
              <a:rPr lang="en-US" baseline="0" dirty="0"/>
              <a:t>But more importantly, even that DL is able to do its job in perfect way, would the outcome be interpretable?</a:t>
            </a:r>
          </a:p>
          <a:p>
            <a:endParaRPr lang="en-US" baseline="0" dirty="0"/>
          </a:p>
          <a:p>
            <a:r>
              <a:rPr lang="en-US" baseline="0" dirty="0"/>
              <a:t>So, to mitigate the issue, I believe the same way like CS do: maybe AI should not start from scratch.</a:t>
            </a:r>
          </a:p>
          <a:p>
            <a:r>
              <a:rPr lang="en-US" baseline="0" dirty="0"/>
              <a:t>Maybe AI needs human intervention and this is the time to introduce domain bias.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95DF-88D9-45BC-8ECD-A009BAA327D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912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Now let's try to chill a bit and let's go back to statistics 101.</a:t>
            </a:r>
          </a:p>
          <a:p>
            <a:r>
              <a:rPr lang="en-US" baseline="0" dirty="0"/>
              <a:t>So, normally what we would like to have found perfectly one correct model in the jungle of model space.</a:t>
            </a:r>
          </a:p>
          <a:p>
            <a:r>
              <a:rPr lang="en-US" baseline="0" dirty="0"/>
              <a:t>But this is very difficult, right? Looking for a correct model is like looking a needle in the universe.</a:t>
            </a:r>
          </a:p>
          <a:p>
            <a:r>
              <a:rPr lang="en-US" baseline="0" dirty="0"/>
              <a:t>So what we can do is to collect data as many as possible and eventually we reduce the search space.</a:t>
            </a:r>
          </a:p>
          <a:p>
            <a:r>
              <a:rPr lang="en-US" baseline="0" dirty="0"/>
              <a:t>Another way to further reduce the search space we can add some bias or guidance to our model so it fits to our expectation.</a:t>
            </a:r>
          </a:p>
          <a:p>
            <a:r>
              <a:rPr lang="en-US" baseline="0" dirty="0"/>
              <a:t>But adding bias is double-edge sword. It could be blessing and a curse.</a:t>
            </a:r>
          </a:p>
          <a:p>
            <a:r>
              <a:rPr lang="en-US" baseline="0" dirty="0"/>
              <a:t>Why? Because adding too much bias can actually lead our model further away from the correct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95DF-88D9-45BC-8ECD-A009BAA327D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82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Alright, now let's wrap up and formalize this in mathematical way.</a:t>
            </a:r>
          </a:p>
          <a:p>
            <a:r>
              <a:rPr lang="en-US" baseline="0" dirty="0"/>
              <a:t>Simply speaking, an empirical model can be described as this black box.</a:t>
            </a:r>
          </a:p>
          <a:p>
            <a:r>
              <a:rPr lang="en-US" baseline="0" dirty="0"/>
              <a:t>On one side we try to influence a system by using parameters X, and on the other side we how the system behaves and express the system behavior in variables Y.</a:t>
            </a:r>
          </a:p>
          <a:p>
            <a:r>
              <a:rPr lang="en-US" baseline="0" dirty="0"/>
              <a:t>Finally this can be summarized in matrix D which consists of data pair {x1,y1}, {x2,y2}, and so on.</a:t>
            </a:r>
          </a:p>
          <a:p>
            <a:r>
              <a:rPr lang="en-US" baseline="0" dirty="0"/>
              <a:t>So, how do I know whether my model is near to correct or not?</a:t>
            </a:r>
          </a:p>
          <a:p>
            <a:r>
              <a:rPr lang="en-US" baseline="0" dirty="0"/>
              <a:t>Well, the easiest part is to measure the distance or the loss.</a:t>
            </a:r>
          </a:p>
          <a:p>
            <a:r>
              <a:rPr lang="en-US" baseline="0" dirty="0"/>
              <a:t>And per definition, loss is defined as the sum of bias, variance, and noise - or in mathematical term it can be written like this.</a:t>
            </a:r>
          </a:p>
          <a:p>
            <a:r>
              <a:rPr lang="en-US" baseline="0" dirty="0"/>
              <a:t>I told you in the slide previously, right? That bias can help but it can also drive us away from the correct model - meaning the loss increases.</a:t>
            </a:r>
          </a:p>
          <a:p>
            <a:r>
              <a:rPr lang="en-US" baseline="0" dirty="0"/>
              <a:t>Now, specifically, as defined by Mitchell in 1997, inductive bias is: ....</a:t>
            </a:r>
          </a:p>
          <a:p>
            <a:r>
              <a:rPr lang="en-US" baseline="0" dirty="0"/>
              <a:t>OK, we don't need to go too detail into statistics 101, but here my main message is: 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95DF-88D9-45BC-8ECD-A009BAA327D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825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200" dirty="0" err="1"/>
              <a:t>There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many</a:t>
            </a:r>
            <a:r>
              <a:rPr lang="de-DE" sz="1200" dirty="0"/>
              <a:t> </a:t>
            </a:r>
            <a:r>
              <a:rPr lang="de-DE" sz="1200" dirty="0" err="1"/>
              <a:t>ways</a:t>
            </a:r>
            <a:r>
              <a:rPr lang="de-DE" sz="1200" dirty="0"/>
              <a:t> to </a:t>
            </a:r>
            <a:r>
              <a:rPr lang="de-DE" sz="1200" dirty="0" err="1"/>
              <a:t>incorporate</a:t>
            </a:r>
            <a:r>
              <a:rPr lang="de-DE" sz="1200" dirty="0"/>
              <a:t> </a:t>
            </a:r>
            <a:r>
              <a:rPr lang="de-DE" sz="1200" dirty="0" err="1"/>
              <a:t>inductive</a:t>
            </a:r>
            <a:r>
              <a:rPr lang="de-DE" sz="1200" dirty="0"/>
              <a:t> </a:t>
            </a:r>
            <a:r>
              <a:rPr lang="de-DE" sz="1200" dirty="0" err="1"/>
              <a:t>bias</a:t>
            </a:r>
            <a:r>
              <a:rPr lang="de-DE" sz="1200" dirty="0"/>
              <a:t>.</a:t>
            </a:r>
          </a:p>
          <a:p>
            <a:pPr marL="0" indent="0">
              <a:buFontTx/>
              <a:buNone/>
            </a:pPr>
            <a:r>
              <a:rPr lang="de-DE" sz="1200" dirty="0"/>
              <a:t>Here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show</a:t>
            </a:r>
            <a:r>
              <a:rPr lang="de-DE" sz="1200" dirty="0"/>
              <a:t> an </a:t>
            </a:r>
            <a:r>
              <a:rPr lang="de-DE" sz="1200" dirty="0" err="1"/>
              <a:t>example</a:t>
            </a:r>
            <a:r>
              <a:rPr lang="de-DE" sz="1200" dirty="0"/>
              <a:t> from </a:t>
            </a:r>
            <a:r>
              <a:rPr lang="de-DE" sz="1200" dirty="0" err="1"/>
              <a:t>aerospace</a:t>
            </a:r>
            <a:r>
              <a:rPr lang="de-DE" sz="1200" dirty="0"/>
              <a:t> </a:t>
            </a:r>
            <a:r>
              <a:rPr lang="de-DE" sz="1200" dirty="0" err="1"/>
              <a:t>domain</a:t>
            </a:r>
            <a:r>
              <a:rPr lang="de-DE" sz="1200" dirty="0"/>
              <a:t>: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built</a:t>
            </a:r>
            <a:r>
              <a:rPr lang="de-DE" sz="1200" dirty="0"/>
              <a:t> </a:t>
            </a:r>
            <a:r>
              <a:rPr lang="en-US" sz="1200" dirty="0"/>
              <a:t>deep </a:t>
            </a:r>
            <a:r>
              <a:rPr lang="en-US" sz="1200" dirty="0" err="1"/>
              <a:t>ConvNet</a:t>
            </a:r>
            <a:r>
              <a:rPr lang="en-US" sz="1200" dirty="0"/>
              <a:t> that </a:t>
            </a:r>
            <a:r>
              <a:rPr lang="en-US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classifies crack length according to crack propagation behavior</a:t>
            </a:r>
            <a:r>
              <a:rPr lang="en-US" sz="1200" dirty="0"/>
              <a:t> that we obtained from fatigue test and AFGROW simulation.</a:t>
            </a:r>
            <a:endParaRPr lang="de-DE" sz="1200" dirty="0"/>
          </a:p>
          <a:p>
            <a:pPr marL="0" indent="0">
              <a:buFontTx/>
              <a:buNone/>
            </a:pPr>
            <a:r>
              <a:rPr lang="de-DE" sz="1200" dirty="0"/>
              <a:t>The </a:t>
            </a:r>
            <a:r>
              <a:rPr lang="de-DE" sz="1200" dirty="0" err="1"/>
              <a:t>bias</a:t>
            </a:r>
            <a:r>
              <a:rPr lang="de-DE" sz="1200" dirty="0"/>
              <a:t> </a:t>
            </a:r>
            <a:r>
              <a:rPr lang="de-DE" sz="1200" dirty="0" err="1"/>
              <a:t>here</a:t>
            </a:r>
            <a:r>
              <a:rPr lang="de-DE" sz="1200" dirty="0"/>
              <a:t> is: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assume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the crack </a:t>
            </a:r>
            <a:r>
              <a:rPr lang="de-DE" sz="1200" dirty="0" err="1"/>
              <a:t>propagation</a:t>
            </a:r>
            <a:r>
              <a:rPr lang="de-DE" sz="1200" dirty="0"/>
              <a:t> </a:t>
            </a:r>
            <a:r>
              <a:rPr lang="de-DE" sz="1200" dirty="0" err="1"/>
              <a:t>behavior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described</a:t>
            </a:r>
            <a:r>
              <a:rPr lang="de-DE" sz="1200" dirty="0"/>
              <a:t> in 4 </a:t>
            </a:r>
            <a:r>
              <a:rPr lang="de-DE" sz="1200" dirty="0" err="1"/>
              <a:t>cluster</a:t>
            </a:r>
            <a:r>
              <a:rPr lang="de-DE" sz="1200" dirty="0"/>
              <a:t> </a:t>
            </a:r>
            <a:r>
              <a:rPr lang="de-DE" sz="1200" dirty="0" err="1"/>
              <a:t>images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assign</a:t>
            </a:r>
            <a:r>
              <a:rPr lang="de-DE" sz="1200" dirty="0"/>
              <a:t> </a:t>
            </a:r>
            <a:r>
              <a:rPr lang="de-DE" sz="1200" dirty="0" err="1"/>
              <a:t>manually</a:t>
            </a:r>
            <a:r>
              <a:rPr lang="de-DE" sz="1200" dirty="0"/>
              <a:t>.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got</a:t>
            </a:r>
            <a:r>
              <a:rPr lang="de-DE" sz="1200" dirty="0"/>
              <a:t> the </a:t>
            </a:r>
            <a:r>
              <a:rPr lang="de-DE" sz="1200" dirty="0" err="1"/>
              <a:t>images</a:t>
            </a:r>
            <a:r>
              <a:rPr lang="de-DE" sz="1200" dirty="0"/>
              <a:t> from the </a:t>
            </a:r>
            <a:r>
              <a:rPr lang="de-DE" sz="1200" dirty="0" err="1"/>
              <a:t>camera</a:t>
            </a:r>
            <a:r>
              <a:rPr lang="de-DE" sz="1200" dirty="0"/>
              <a:t> and </a:t>
            </a:r>
            <a:r>
              <a:rPr lang="de-DE" sz="1200" dirty="0" err="1"/>
              <a:t>we</a:t>
            </a:r>
            <a:r>
              <a:rPr lang="de-DE" sz="1200" dirty="0"/>
              <a:t> just </a:t>
            </a:r>
            <a:r>
              <a:rPr lang="de-DE" sz="1200" dirty="0" err="1"/>
              <a:t>sort</a:t>
            </a:r>
            <a:r>
              <a:rPr lang="de-DE" sz="1200" dirty="0"/>
              <a:t> the </a:t>
            </a:r>
            <a:r>
              <a:rPr lang="de-DE" sz="1200" dirty="0" err="1"/>
              <a:t>images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4 different </a:t>
            </a:r>
            <a:r>
              <a:rPr lang="de-DE" sz="1200" dirty="0" err="1"/>
              <a:t>folders</a:t>
            </a:r>
            <a:r>
              <a:rPr lang="de-DE" sz="1200" dirty="0"/>
              <a:t> and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corresponds</a:t>
            </a:r>
            <a:r>
              <a:rPr lang="de-DE" sz="1200" dirty="0"/>
              <a:t> to </a:t>
            </a:r>
            <a:r>
              <a:rPr lang="de-DE" sz="1200" dirty="0" err="1"/>
              <a:t>particular</a:t>
            </a:r>
            <a:r>
              <a:rPr lang="de-DE" sz="1200" dirty="0"/>
              <a:t> crack length.</a:t>
            </a:r>
          </a:p>
          <a:p>
            <a:r>
              <a:rPr lang="de-DE" sz="1200" dirty="0"/>
              <a:t>Most </a:t>
            </a:r>
            <a:r>
              <a:rPr lang="de-DE" sz="1200" dirty="0" err="1"/>
              <a:t>important</a:t>
            </a:r>
            <a:r>
              <a:rPr lang="de-DE" sz="1200" dirty="0"/>
              <a:t> </a:t>
            </a:r>
            <a:r>
              <a:rPr lang="de-DE" sz="1200" dirty="0" err="1"/>
              <a:t>thing</a:t>
            </a:r>
            <a:r>
              <a:rPr lang="de-DE" sz="1200" dirty="0"/>
              <a:t>: The ConvNet </a:t>
            </a:r>
            <a:r>
              <a:rPr lang="de-DE" sz="1200" dirty="0" err="1"/>
              <a:t>should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able</a:t>
            </a:r>
            <a:r>
              <a:rPr lang="de-DE" sz="1200" dirty="0"/>
              <a:t> to </a:t>
            </a:r>
            <a:r>
              <a:rPr lang="de-DE" sz="1200" dirty="0" err="1"/>
              <a:t>make</a:t>
            </a:r>
            <a:r>
              <a:rPr lang="de-DE" sz="1200" dirty="0"/>
              <a:t> </a:t>
            </a:r>
            <a:r>
              <a:rPr lang="de-DE" sz="1200" dirty="0" err="1"/>
              <a:t>generalization</a:t>
            </a:r>
            <a:r>
              <a:rPr lang="de-DE" sz="1200" dirty="0"/>
              <a:t> -&gt; it is </a:t>
            </a:r>
            <a:r>
              <a:rPr lang="de-DE" sz="1200" dirty="0" err="1"/>
              <a:t>able</a:t>
            </a:r>
            <a:r>
              <a:rPr lang="de-DE" sz="1200" dirty="0"/>
              <a:t> to </a:t>
            </a:r>
            <a:r>
              <a:rPr lang="de-DE" sz="1200" dirty="0" err="1"/>
              <a:t>accurately</a:t>
            </a:r>
            <a:r>
              <a:rPr lang="de-DE" sz="1200" dirty="0"/>
              <a:t> </a:t>
            </a:r>
            <a:r>
              <a:rPr lang="de-DE" sz="1200" dirty="0" err="1"/>
              <a:t>predict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input</a:t>
            </a:r>
            <a:r>
              <a:rPr lang="de-DE" sz="1200" dirty="0"/>
              <a:t> it </a:t>
            </a:r>
            <a:r>
              <a:rPr lang="de-DE" sz="1200" dirty="0" err="1"/>
              <a:t>hasn‘t</a:t>
            </a:r>
            <a:r>
              <a:rPr lang="de-DE" sz="1200" dirty="0"/>
              <a:t> </a:t>
            </a:r>
            <a:r>
              <a:rPr lang="de-DE" sz="1200" dirty="0" err="1"/>
              <a:t>seen</a:t>
            </a:r>
            <a:r>
              <a:rPr lang="de-DE" sz="1200" dirty="0"/>
              <a:t> </a:t>
            </a:r>
            <a:r>
              <a:rPr lang="de-DE" sz="1200" dirty="0" err="1"/>
              <a:t>before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</a:t>
            </a:r>
            <a:r>
              <a:rPr lang="de-DE" sz="1200" dirty="0" err="1"/>
              <a:t>correct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endParaRPr lang="de-D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95DF-88D9-45BC-8ECD-A009BAA327D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90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-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tell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k-</a:t>
            </a:r>
            <a:r>
              <a:rPr lang="de-DE" sz="1200" dirty="0" err="1"/>
              <a:t>mean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find 4 different </a:t>
            </a:r>
            <a:r>
              <a:rPr lang="de-DE" sz="1200" dirty="0" err="1"/>
              <a:t>clusters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hope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will </a:t>
            </a:r>
            <a:r>
              <a:rPr lang="de-DE" sz="1200" dirty="0" err="1"/>
              <a:t>classify</a:t>
            </a:r>
            <a:r>
              <a:rPr lang="de-DE" sz="1200" dirty="0"/>
              <a:t> </a:t>
            </a:r>
            <a:r>
              <a:rPr lang="de-DE" sz="1200" dirty="0" err="1"/>
              <a:t>our</a:t>
            </a:r>
            <a:r>
              <a:rPr lang="de-DE" sz="1200" dirty="0"/>
              <a:t> 11800 </a:t>
            </a:r>
            <a:r>
              <a:rPr lang="de-DE" sz="1200" dirty="0" err="1"/>
              <a:t>images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4 </a:t>
            </a:r>
            <a:r>
              <a:rPr lang="de-DE" sz="1200" dirty="0" err="1"/>
              <a:t>categories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images</a:t>
            </a:r>
            <a:r>
              <a:rPr lang="de-DE" sz="1200" dirty="0"/>
              <a:t> different crack </a:t>
            </a:r>
            <a:r>
              <a:rPr lang="de-DE" sz="1200" dirty="0" err="1"/>
              <a:t>length</a:t>
            </a:r>
            <a:endParaRPr lang="de-DE" sz="1200" dirty="0"/>
          </a:p>
          <a:p>
            <a:r>
              <a:rPr lang="de-DE" sz="1200" dirty="0"/>
              <a:t>- </a:t>
            </a:r>
            <a:r>
              <a:rPr lang="de-DE" sz="1200" dirty="0" err="1"/>
              <a:t>Surprise</a:t>
            </a:r>
            <a:r>
              <a:rPr lang="de-DE" sz="1200" dirty="0"/>
              <a:t> </a:t>
            </a:r>
            <a:r>
              <a:rPr lang="de-DE" sz="1200" dirty="0" err="1"/>
              <a:t>surprise</a:t>
            </a:r>
            <a:r>
              <a:rPr lang="de-DE" sz="1200" dirty="0"/>
              <a:t>…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found</a:t>
            </a:r>
            <a:r>
              <a:rPr lang="de-DE" sz="1200" dirty="0"/>
              <a:t> 4 different </a:t>
            </a:r>
            <a:r>
              <a:rPr lang="de-DE" sz="1200" dirty="0" err="1"/>
              <a:t>categories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images</a:t>
            </a:r>
            <a:r>
              <a:rPr lang="de-DE" sz="1200" dirty="0"/>
              <a:t>, but </a:t>
            </a:r>
            <a:r>
              <a:rPr lang="de-DE" sz="1200" dirty="0" err="1"/>
              <a:t>it</a:t>
            </a:r>
            <a:r>
              <a:rPr lang="de-DE" sz="1200" dirty="0"/>
              <a:t> was not </a:t>
            </a:r>
            <a:r>
              <a:rPr lang="de-DE" sz="1200" dirty="0" err="1"/>
              <a:t>classified</a:t>
            </a:r>
            <a:r>
              <a:rPr lang="de-DE" sz="1200" dirty="0"/>
              <a:t> </a:t>
            </a:r>
            <a:r>
              <a:rPr lang="de-DE" sz="1200" dirty="0" err="1"/>
              <a:t>according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4 different crack </a:t>
            </a:r>
            <a:r>
              <a:rPr lang="de-DE" sz="1200" dirty="0" err="1"/>
              <a:t>lengths</a:t>
            </a:r>
            <a:r>
              <a:rPr lang="de-DE" sz="1200" dirty="0"/>
              <a:t>, but different light </a:t>
            </a:r>
            <a:r>
              <a:rPr lang="de-DE" sz="1200" dirty="0" err="1"/>
              <a:t>intensity</a:t>
            </a:r>
            <a:r>
              <a:rPr lang="de-DE" sz="1200" dirty="0"/>
              <a:t> (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fatigue</a:t>
            </a:r>
            <a:r>
              <a:rPr lang="de-DE" sz="1200" dirty="0"/>
              <a:t> </a:t>
            </a:r>
            <a:r>
              <a:rPr lang="de-DE" sz="1200" dirty="0" err="1"/>
              <a:t>test</a:t>
            </a:r>
            <a:r>
              <a:rPr lang="de-DE" sz="1200" dirty="0"/>
              <a:t> was </a:t>
            </a:r>
            <a:r>
              <a:rPr lang="de-DE" sz="1200" dirty="0" err="1"/>
              <a:t>run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22 </a:t>
            </a:r>
            <a:r>
              <a:rPr lang="de-DE" sz="1200" dirty="0" err="1"/>
              <a:t>hours</a:t>
            </a:r>
            <a:r>
              <a:rPr lang="de-DE" sz="1200" dirty="0"/>
              <a:t> at TU Delft lab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there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different </a:t>
            </a:r>
            <a:r>
              <a:rPr lang="de-DE" sz="1200" dirty="0" err="1"/>
              <a:t>sun</a:t>
            </a:r>
            <a:r>
              <a:rPr lang="de-DE" sz="1200" dirty="0"/>
              <a:t> light </a:t>
            </a:r>
            <a:r>
              <a:rPr lang="de-DE" sz="1200" dirty="0" err="1"/>
              <a:t>intensity</a:t>
            </a:r>
            <a:r>
              <a:rPr lang="de-DE" sz="1200" dirty="0"/>
              <a:t> </a:t>
            </a:r>
            <a:r>
              <a:rPr lang="de-DE" sz="1200" dirty="0" err="1"/>
              <a:t>during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day</a:t>
            </a:r>
            <a:r>
              <a:rPr lang="de-DE" sz="1200" dirty="0"/>
              <a:t>)</a:t>
            </a:r>
          </a:p>
          <a:p>
            <a:r>
              <a:rPr lang="de-DE" sz="1200" dirty="0"/>
              <a:t>- Out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curiosity</a:t>
            </a:r>
            <a:r>
              <a:rPr lang="de-DE" sz="1200" dirty="0"/>
              <a:t>, </a:t>
            </a:r>
            <a:r>
              <a:rPr lang="de-DE" sz="1200" dirty="0" err="1"/>
              <a:t>we</a:t>
            </a:r>
            <a:r>
              <a:rPr lang="de-DE" sz="1200" dirty="0"/>
              <a:t> still </a:t>
            </a:r>
            <a:r>
              <a:rPr lang="de-DE" sz="1200" dirty="0" err="1"/>
              <a:t>feed</a:t>
            </a:r>
            <a:r>
              <a:rPr lang="de-DE" sz="1200" dirty="0"/>
              <a:t> </a:t>
            </a:r>
            <a:r>
              <a:rPr lang="de-DE" sz="1200" dirty="0" err="1"/>
              <a:t>these</a:t>
            </a:r>
            <a:r>
              <a:rPr lang="de-DE" sz="1200" dirty="0"/>
              <a:t> </a:t>
            </a:r>
            <a:r>
              <a:rPr lang="de-DE" sz="1200" dirty="0" err="1"/>
              <a:t>images</a:t>
            </a:r>
            <a:r>
              <a:rPr lang="de-DE" sz="1200" dirty="0"/>
              <a:t> </a:t>
            </a:r>
            <a:r>
              <a:rPr lang="de-DE" sz="1200" dirty="0" err="1"/>
              <a:t>into</a:t>
            </a:r>
            <a:r>
              <a:rPr lang="de-DE" sz="1200" dirty="0"/>
              <a:t> </a:t>
            </a:r>
            <a:r>
              <a:rPr lang="de-DE" sz="1200" dirty="0" err="1"/>
              <a:t>exactly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same ConvNet,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another</a:t>
            </a:r>
            <a:r>
              <a:rPr lang="de-DE" sz="1200" dirty="0"/>
              <a:t> </a:t>
            </a:r>
            <a:r>
              <a:rPr lang="de-DE" sz="1200" dirty="0" err="1"/>
              <a:t>surprise</a:t>
            </a:r>
            <a:r>
              <a:rPr lang="de-DE" sz="1200" dirty="0"/>
              <a:t>: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reaches</a:t>
            </a:r>
            <a:r>
              <a:rPr lang="de-DE" sz="1200" dirty="0"/>
              <a:t> 99.45% </a:t>
            </a:r>
            <a:r>
              <a:rPr lang="de-DE" sz="1200" dirty="0" err="1"/>
              <a:t>accuracy</a:t>
            </a:r>
            <a:r>
              <a:rPr lang="de-DE" sz="1200" dirty="0"/>
              <a:t> after </a:t>
            </a:r>
            <a:r>
              <a:rPr lang="de-DE" sz="1200" dirty="0" err="1"/>
              <a:t>only</a:t>
            </a:r>
            <a:r>
              <a:rPr lang="de-DE" sz="1200" dirty="0"/>
              <a:t> 6 </a:t>
            </a:r>
            <a:r>
              <a:rPr lang="de-DE" sz="1200" dirty="0" err="1"/>
              <a:t>epochs</a:t>
            </a:r>
            <a:endParaRPr lang="de-DE" sz="120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95DF-88D9-45BC-8ECD-A009BAA327D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978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Agreed with CS community, DL has big potential</a:t>
            </a:r>
          </a:p>
          <a:p>
            <a:r>
              <a:rPr lang="en-US" baseline="0" dirty="0"/>
              <a:t>- However, this is pegged to availability of big data (our data was only small big data, we had 48 GB within 22 hours, normally in social media this within a minute)</a:t>
            </a:r>
          </a:p>
          <a:p>
            <a:r>
              <a:rPr lang="en-US" baseline="0" dirty="0"/>
              <a:t>- Practically: NDA (not GDPR related BTW) -&gt; Readiness of airlines and OEM sharing their data?</a:t>
            </a:r>
          </a:p>
          <a:p>
            <a:r>
              <a:rPr lang="en-US" baseline="0" dirty="0"/>
              <a:t>- But another moral story: don‘t always trust the machine to do everything, higher accuracy sometimes doesn‘t mean anything (cf. 97.5% vs 99.5%)</a:t>
            </a:r>
          </a:p>
          <a:p>
            <a:r>
              <a:rPr lang="en-US" baseline="0" dirty="0"/>
              <a:t>- We believe that future of NDT/SHM would not human-only or machine-only, but rather a reciprocal HCI (Human made mistake – so does machine)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95DF-88D9-45BC-8ECD-A009BAA327D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03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695DF-88D9-45BC-8ECD-A009BAA327D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22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88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38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602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677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25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41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63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459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71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428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AE34-97E5-4F09-A386-193A167AB173}" type="datetimeFigureOut">
              <a:rPr lang="nl-NL" smtClean="0"/>
              <a:t>15-10-2018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D1843-49D1-4F81-B17F-975F26CC45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979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899592" cy="5143500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8244406" y="0"/>
            <a:ext cx="899593" cy="5143500"/>
          </a:xfrm>
          <a:prstGeom prst="rect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/>
          <p:cNvSpPr txBox="1"/>
          <p:nvPr/>
        </p:nvSpPr>
        <p:spPr>
          <a:xfrm>
            <a:off x="899591" y="152624"/>
            <a:ext cx="73448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Incorporating Inductive Bias into Deep Learning: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A Perspective from Automated Visual Inspection in Aircraft Maintenance</a:t>
            </a:r>
          </a:p>
          <a:p>
            <a:pPr algn="ctr"/>
            <a:endParaRPr lang="en-US" sz="2400" b="1" dirty="0">
              <a:solidFill>
                <a:srgbClr val="0070C0"/>
              </a:solidFill>
            </a:endParaRPr>
          </a:p>
          <a:p>
            <a:pPr algn="ctr"/>
            <a:r>
              <a:rPr lang="en-US" sz="2400" b="1" dirty="0"/>
              <a:t>Vincentius Ewald</a:t>
            </a:r>
          </a:p>
          <a:p>
            <a:pPr algn="ctr"/>
            <a:endParaRPr lang="de-DE" sz="2400" dirty="0"/>
          </a:p>
          <a:p>
            <a:pPr algn="ctr"/>
            <a:endParaRPr lang="en-US" sz="2400" dirty="0"/>
          </a:p>
          <a:p>
            <a:pPr algn="r"/>
            <a:r>
              <a:rPr lang="en-US" sz="1600" b="1" dirty="0"/>
              <a:t>Co-Author:</a:t>
            </a:r>
          </a:p>
          <a:p>
            <a:pPr algn="r"/>
            <a:r>
              <a:rPr lang="en-US" sz="1600" b="1" dirty="0"/>
              <a:t>Xavier Goby | Hidde Jansen</a:t>
            </a:r>
          </a:p>
          <a:p>
            <a:pPr algn="r"/>
            <a:r>
              <a:rPr lang="en-US" sz="1600" b="1" dirty="0"/>
              <a:t>Dr. Roger Groves | Prof. Rinze Benedictus</a:t>
            </a:r>
            <a:endParaRPr lang="nl-NL" sz="1600" b="1" dirty="0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682425" y="4083918"/>
            <a:ext cx="5779147" cy="906958"/>
            <a:chOff x="1414962" y="4159801"/>
            <a:chExt cx="5351068" cy="839776"/>
          </a:xfrm>
        </p:grpSpPr>
        <p:pic>
          <p:nvPicPr>
            <p:cNvPr id="9" name="Picture 5" descr="https://d1rkab7tlqy5f1.cloudfront.net/LR/Organisatie/Afdelingen/Department_Aerospace_Structures_and_Materials/SI_C/AeroNDT_logo_smfram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4159801"/>
              <a:ext cx="1007731" cy="83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https://d1rkab7tlqy5f1.cloudfront.net/Websections/Smart%20sensing%20for%20aviation/ssfa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962" y="4159801"/>
              <a:ext cx="1068805" cy="83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4159801"/>
              <a:ext cx="2842102" cy="839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B6186705-DB6F-485D-98CF-C4E1C6C97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316" y="2899178"/>
            <a:ext cx="1994724" cy="73489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B70F5D6-E332-459E-AE86-C5C389D38EC6}"/>
              </a:ext>
            </a:extLst>
          </p:cNvPr>
          <p:cNvSpPr txBox="1"/>
          <p:nvPr/>
        </p:nvSpPr>
        <p:spPr>
          <a:xfrm>
            <a:off x="973088" y="2441089"/>
            <a:ext cx="347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200" b="1" dirty="0"/>
              <a:t>10th International Symposium on NDT in Aerospace</a:t>
            </a:r>
          </a:p>
          <a:p>
            <a:pPr algn="just"/>
            <a:r>
              <a:rPr lang="de-DE" sz="1200" b="1" dirty="0"/>
              <a:t>Dresden, 24 – 26 October 2018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78314164"/>
      </p:ext>
    </p:extLst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0"/>
            <a:ext cx="755578" cy="5143500"/>
            <a:chOff x="-1" y="0"/>
            <a:chExt cx="755578" cy="5143500"/>
          </a:xfrm>
        </p:grpSpPr>
        <p:grpSp>
          <p:nvGrpSpPr>
            <p:cNvPr id="3" name="Group 2"/>
            <p:cNvGrpSpPr/>
            <p:nvPr/>
          </p:nvGrpSpPr>
          <p:grpSpPr>
            <a:xfrm>
              <a:off x="-1" y="0"/>
              <a:ext cx="755578" cy="5143500"/>
              <a:chOff x="-1" y="0"/>
              <a:chExt cx="755578" cy="51435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" y="3867894"/>
                <a:ext cx="755576" cy="127560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0" y="0"/>
                <a:ext cx="755576" cy="3867894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029" name="Picture 5" descr="https://d1rkab7tlqy5f1.cloudfront.net/LR/Organisatie/Afdelingen/Department_Aerospace_Structures_and_Materials/SI_C/AeroNDT_logo_smfra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4491414"/>
                <a:ext cx="755575" cy="629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https://d1rkab7tlqy5f1.cloudfront.net/Websections/Smart%20sensing%20for%20aviation/ssfa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27" y="3939902"/>
                <a:ext cx="701924" cy="551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0" y="195486"/>
              <a:ext cx="755577" cy="306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r>
                <a:rPr lang="en-US" sz="700" b="1" baseline="30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</a:t>
              </a:r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ISNDTA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OCT-2018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Dresden, DE</a:t>
              </a:r>
            </a:p>
            <a:p>
              <a:pPr algn="ctr"/>
              <a:endParaRPr lang="en-US" sz="7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Presenter: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V. Ewald</a:t>
              </a:r>
            </a:p>
          </p:txBody>
        </p:sp>
      </p:grpSp>
      <p:pic>
        <p:nvPicPr>
          <p:cNvPr id="1046" name="Picture 22" descr="Bildergebnis für tu delf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3470173"/>
            <a:ext cx="755574" cy="4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484" y="51470"/>
            <a:ext cx="822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Deep Learning: What and Why?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849C0E3-3FA2-4A3D-944C-B2C4CA5401C3}"/>
              </a:ext>
            </a:extLst>
          </p:cNvPr>
          <p:cNvSpPr txBox="1"/>
          <p:nvPr/>
        </p:nvSpPr>
        <p:spPr>
          <a:xfrm>
            <a:off x="899591" y="574690"/>
            <a:ext cx="81369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Def</a:t>
            </a:r>
            <a:r>
              <a:rPr lang="de-DE" sz="2000" dirty="0"/>
              <a:t>.: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Hierarchical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/>
              <a:t>of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representation</a:t>
            </a:r>
            <a:endParaRPr lang="de-DE" sz="2000" dirty="0"/>
          </a:p>
          <a:p>
            <a:r>
              <a:rPr lang="de-DE" sz="2000" dirty="0"/>
              <a:t>Most of the time: 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NeuralNet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&gt;2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layers</a:t>
            </a:r>
            <a:endParaRPr lang="de-DE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sz="2000" dirty="0"/>
          </a:p>
          <a:p>
            <a:r>
              <a:rPr lang="de-DE" sz="2000" dirty="0" err="1"/>
              <a:t>Example</a:t>
            </a:r>
            <a:r>
              <a:rPr lang="de-DE" sz="2000" dirty="0"/>
              <a:t> of DL </a:t>
            </a:r>
            <a:r>
              <a:rPr lang="de-DE" sz="2000" dirty="0" err="1"/>
              <a:t>architectures</a:t>
            </a:r>
            <a:r>
              <a:rPr lang="de-DE" sz="2000" dirty="0"/>
              <a:t>:</a:t>
            </a:r>
          </a:p>
          <a:p>
            <a:r>
              <a:rPr lang="de-DE" sz="2000" b="1" dirty="0">
                <a:solidFill>
                  <a:srgbClr val="0070C0"/>
                </a:solidFill>
              </a:rPr>
              <a:t>Deep </a:t>
            </a:r>
            <a:r>
              <a:rPr lang="de-DE" sz="2000" b="1" dirty="0" err="1">
                <a:solidFill>
                  <a:srgbClr val="0070C0"/>
                </a:solidFill>
              </a:rPr>
              <a:t>Convolutional</a:t>
            </a:r>
            <a:r>
              <a:rPr lang="de-DE" sz="2000" b="1" dirty="0">
                <a:solidFill>
                  <a:srgbClr val="0070C0"/>
                </a:solidFill>
              </a:rPr>
              <a:t> Net (S)</a:t>
            </a:r>
          </a:p>
          <a:p>
            <a:r>
              <a:rPr lang="de-DE" sz="2000" dirty="0" err="1"/>
              <a:t>RecurrentNet</a:t>
            </a:r>
            <a:r>
              <a:rPr lang="de-DE" sz="2000" dirty="0"/>
              <a:t>: LSTM/GRU (S)</a:t>
            </a:r>
          </a:p>
          <a:p>
            <a:r>
              <a:rPr lang="de-DE" sz="2000" dirty="0" err="1"/>
              <a:t>Adversarial</a:t>
            </a:r>
            <a:r>
              <a:rPr lang="de-DE" sz="2000" dirty="0"/>
              <a:t> Network (U)</a:t>
            </a:r>
          </a:p>
          <a:p>
            <a:r>
              <a:rPr lang="de-DE" sz="2000" dirty="0" err="1"/>
              <a:t>Stacked</a:t>
            </a:r>
            <a:r>
              <a:rPr lang="de-DE" sz="2000" dirty="0"/>
              <a:t> </a:t>
            </a:r>
            <a:r>
              <a:rPr lang="de-DE" sz="2000" dirty="0" err="1"/>
              <a:t>AutoEncoder</a:t>
            </a:r>
            <a:r>
              <a:rPr lang="de-DE" sz="2000" dirty="0"/>
              <a:t> (U)</a:t>
            </a:r>
          </a:p>
          <a:p>
            <a:r>
              <a:rPr lang="de-DE" sz="2000" dirty="0"/>
              <a:t>…..</a:t>
            </a:r>
          </a:p>
          <a:p>
            <a:endParaRPr lang="de-DE" sz="2000" dirty="0"/>
          </a:p>
          <a:p>
            <a:r>
              <a:rPr lang="de-DE" sz="2000" dirty="0"/>
              <a:t>Why 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learning</a:t>
            </a:r>
            <a:r>
              <a:rPr lang="de-DE" sz="2000" dirty="0"/>
              <a:t>?</a:t>
            </a:r>
          </a:p>
          <a:p>
            <a:r>
              <a:rPr lang="de-DE" sz="2000" dirty="0"/>
              <a:t>→ Pure </a:t>
            </a:r>
            <a:r>
              <a:rPr lang="de-DE" sz="2000" dirty="0" err="1"/>
              <a:t>physical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: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</a:t>
            </a:r>
            <a:endParaRPr lang="de-DE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/>
              <a:t>→ 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de-DE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/>
              <a:t>from </a:t>
            </a:r>
            <a:r>
              <a:rPr lang="de-DE" sz="2000" dirty="0" err="1"/>
              <a:t>statistical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3F44FAA-57EA-4A84-A92D-67CC8A276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1473812"/>
            <a:ext cx="4583324" cy="1755500"/>
          </a:xfrm>
          <a:prstGeom prst="rect">
            <a:avLst/>
          </a:prstGeom>
        </p:spPr>
      </p:pic>
      <p:pic>
        <p:nvPicPr>
          <p:cNvPr id="30" name="Picture 2" descr="http://deeplearning.stanford.edu/wiki/images/6/6c/Convolution_schematic.gif">
            <a:extLst>
              <a:ext uri="{FF2B5EF4-FFF2-40B4-BE49-F238E27FC236}">
                <a16:creationId xmlns:a16="http://schemas.microsoft.com/office/drawing/2014/main" id="{EB31770A-4EC2-413A-9C23-ECC692E1E4D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57863"/>
            <a:ext cx="2520280" cy="18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8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0"/>
            <a:ext cx="755578" cy="5143500"/>
            <a:chOff x="-1" y="0"/>
            <a:chExt cx="755578" cy="5143500"/>
          </a:xfrm>
        </p:grpSpPr>
        <p:grpSp>
          <p:nvGrpSpPr>
            <p:cNvPr id="3" name="Group 2"/>
            <p:cNvGrpSpPr/>
            <p:nvPr/>
          </p:nvGrpSpPr>
          <p:grpSpPr>
            <a:xfrm>
              <a:off x="-1" y="0"/>
              <a:ext cx="755578" cy="5143500"/>
              <a:chOff x="-1" y="0"/>
              <a:chExt cx="755578" cy="51435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" y="3867894"/>
                <a:ext cx="755576" cy="127560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0" y="0"/>
                <a:ext cx="755576" cy="3867894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029" name="Picture 5" descr="https://d1rkab7tlqy5f1.cloudfront.net/LR/Organisatie/Afdelingen/Department_Aerospace_Structures_and_Materials/SI_C/AeroNDT_logo_smfra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4491414"/>
                <a:ext cx="755575" cy="629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https://d1rkab7tlqy5f1.cloudfront.net/Websections/Smart%20sensing%20for%20aviation/ssfa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27" y="3939902"/>
                <a:ext cx="701924" cy="551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0" y="195486"/>
              <a:ext cx="755577" cy="306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r>
                <a:rPr lang="en-US" sz="700" b="1" baseline="30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</a:t>
              </a:r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ISNDTA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OCT-2018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Dresden, DE</a:t>
              </a:r>
            </a:p>
            <a:p>
              <a:pPr algn="ctr"/>
              <a:endParaRPr lang="en-US" sz="7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Presenter: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V. Ewald</a:t>
              </a:r>
            </a:p>
          </p:txBody>
        </p:sp>
      </p:grpSp>
      <p:pic>
        <p:nvPicPr>
          <p:cNvPr id="1046" name="Picture 22" descr="Bildergebnis für tu delf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3470173"/>
            <a:ext cx="755574" cy="4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484" y="51470"/>
            <a:ext cx="822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Issues and Mitigation on Deep Learning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849C0E3-3FA2-4A3D-944C-B2C4CA5401C3}"/>
              </a:ext>
            </a:extLst>
          </p:cNvPr>
          <p:cNvSpPr txBox="1"/>
          <p:nvPr/>
        </p:nvSpPr>
        <p:spPr>
          <a:xfrm>
            <a:off x="899591" y="574690"/>
            <a:ext cx="8136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Issues</a:t>
            </a:r>
            <a:r>
              <a:rPr lang="de-DE" sz="2000" dirty="0"/>
              <a:t>: </a:t>
            </a:r>
          </a:p>
          <a:p>
            <a:r>
              <a:rPr lang="de-DE" sz="2000" dirty="0"/>
              <a:t>→ </a:t>
            </a:r>
            <a:r>
              <a:rPr lang="de-DE" sz="2000" b="1" dirty="0">
                <a:solidFill>
                  <a:srgbClr val="0070C0"/>
                </a:solidFill>
              </a:rPr>
              <a:t>Big </a:t>
            </a:r>
            <a:r>
              <a:rPr lang="de-DE" sz="2000" b="1" dirty="0" err="1">
                <a:solidFill>
                  <a:srgbClr val="0070C0"/>
                </a:solidFill>
              </a:rPr>
              <a:t>data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obtain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endParaRPr lang="de-DE" sz="2000" dirty="0"/>
          </a:p>
          <a:p>
            <a:r>
              <a:rPr lang="de-DE" sz="2000" dirty="0"/>
              <a:t>→ More </a:t>
            </a:r>
            <a:r>
              <a:rPr lang="de-DE" sz="2000" dirty="0" err="1"/>
              <a:t>importantly</a:t>
            </a:r>
            <a:r>
              <a:rPr lang="de-DE" sz="2000" dirty="0"/>
              <a:t>, 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interpretable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endParaRPr lang="de-DE" sz="2000" dirty="0"/>
          </a:p>
          <a:p>
            <a:r>
              <a:rPr lang="de-DE" sz="2000" dirty="0"/>
              <a:t>Mitigation:</a:t>
            </a:r>
          </a:p>
          <a:p>
            <a:r>
              <a:rPr lang="de-DE" sz="2000" dirty="0"/>
              <a:t>→ AI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</a:t>
            </a:r>
            <a:r>
              <a:rPr lang="de-DE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intervention</a:t>
            </a:r>
            <a:endParaRPr lang="de-DE" sz="2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dirty="0"/>
              <a:t>→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domain</a:t>
            </a:r>
            <a:r>
              <a:rPr lang="de-DE" sz="2000" b="1" dirty="0">
                <a:solidFill>
                  <a:srgbClr val="0070C0"/>
                </a:solidFill>
              </a:rPr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bias</a:t>
            </a:r>
            <a:endParaRPr lang="de-DE" sz="2000" b="1" dirty="0">
              <a:solidFill>
                <a:srgbClr val="0070C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78908" y="755457"/>
            <a:ext cx="7778268" cy="1922370"/>
            <a:chOff x="1043608" y="765488"/>
            <a:chExt cx="7778268" cy="192237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765488"/>
              <a:ext cx="2377668" cy="1922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765488"/>
              <a:ext cx="5253779" cy="1922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061" y="755457"/>
            <a:ext cx="5424856" cy="412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0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0"/>
            <a:ext cx="755578" cy="5143500"/>
            <a:chOff x="-1" y="0"/>
            <a:chExt cx="755578" cy="5143500"/>
          </a:xfrm>
        </p:grpSpPr>
        <p:grpSp>
          <p:nvGrpSpPr>
            <p:cNvPr id="3" name="Group 2"/>
            <p:cNvGrpSpPr/>
            <p:nvPr/>
          </p:nvGrpSpPr>
          <p:grpSpPr>
            <a:xfrm>
              <a:off x="-1" y="0"/>
              <a:ext cx="755578" cy="5143500"/>
              <a:chOff x="-1" y="0"/>
              <a:chExt cx="755578" cy="51435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" y="3867894"/>
                <a:ext cx="755576" cy="127560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0" y="0"/>
                <a:ext cx="755576" cy="3867894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029" name="Picture 5" descr="https://d1rkab7tlqy5f1.cloudfront.net/LR/Organisatie/Afdelingen/Department_Aerospace_Structures_and_Materials/SI_C/AeroNDT_logo_smfra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4491414"/>
                <a:ext cx="755575" cy="629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https://d1rkab7tlqy5f1.cloudfront.net/Websections/Smart%20sensing%20for%20aviation/ssfa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27" y="3939902"/>
                <a:ext cx="701924" cy="551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0" y="195486"/>
              <a:ext cx="755577" cy="306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r>
                <a:rPr lang="en-US" sz="700" b="1" baseline="30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</a:t>
              </a:r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ISNDTA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OCT-2018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Dresden, DE</a:t>
              </a:r>
            </a:p>
            <a:p>
              <a:pPr algn="ctr"/>
              <a:endParaRPr lang="en-US" sz="7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Presenter: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V. Ewald</a:t>
              </a:r>
            </a:p>
          </p:txBody>
        </p:sp>
      </p:grpSp>
      <p:pic>
        <p:nvPicPr>
          <p:cNvPr id="1046" name="Picture 22" descr="Bildergebnis für tu delf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3470173"/>
            <a:ext cx="755574" cy="4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484" y="51470"/>
            <a:ext cx="822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Statistical Model</a:t>
            </a:r>
          </a:p>
        </p:txBody>
      </p:sp>
      <p:sp>
        <p:nvSpPr>
          <p:cNvPr id="23" name="Textfeld 11">
            <a:extLst>
              <a:ext uri="{FF2B5EF4-FFF2-40B4-BE49-F238E27FC236}">
                <a16:creationId xmlns:a16="http://schemas.microsoft.com/office/drawing/2014/main" id="{C849C0E3-3FA2-4A3D-944C-B2C4CA5401C3}"/>
              </a:ext>
            </a:extLst>
          </p:cNvPr>
          <p:cNvSpPr txBox="1"/>
          <p:nvPr/>
        </p:nvSpPr>
        <p:spPr>
          <a:xfrm>
            <a:off x="7057373" y="771550"/>
            <a:ext cx="180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7030A0"/>
                </a:solidFill>
              </a:rPr>
              <a:t>Model Space </a:t>
            </a:r>
            <a:r>
              <a:rPr lang="de-DE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0839" y="4381242"/>
            <a:ext cx="14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Michael C. </a:t>
            </a:r>
            <a:r>
              <a:rPr lang="en-US" sz="1200" dirty="0" err="1"/>
              <a:t>Mozer</a:t>
            </a:r>
            <a:endParaRPr lang="en-US" sz="1200" dirty="0"/>
          </a:p>
          <a:p>
            <a:pPr algn="ctr"/>
            <a:r>
              <a:rPr lang="en-US" sz="1200" dirty="0"/>
              <a:t>U Colorado Boulder</a:t>
            </a:r>
          </a:p>
          <a:p>
            <a:pPr algn="ctr"/>
            <a:r>
              <a:rPr lang="en-US" sz="1200" dirty="0"/>
              <a:t>ISS-DL (Bilbao 2017)</a:t>
            </a:r>
          </a:p>
        </p:txBody>
      </p:sp>
      <p:sp>
        <p:nvSpPr>
          <p:cNvPr id="13" name="Oval 12"/>
          <p:cNvSpPr/>
          <p:nvPr/>
        </p:nvSpPr>
        <p:spPr>
          <a:xfrm>
            <a:off x="1331640" y="699542"/>
            <a:ext cx="6408712" cy="316835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3203848" y="1777218"/>
            <a:ext cx="2226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Correct model    ●</a:t>
            </a:r>
            <a:endParaRPr lang="nl-NL" sz="2000" b="1" dirty="0"/>
          </a:p>
        </p:txBody>
      </p:sp>
      <p:sp>
        <p:nvSpPr>
          <p:cNvPr id="17" name="Oval 16"/>
          <p:cNvSpPr/>
          <p:nvPr/>
        </p:nvSpPr>
        <p:spPr>
          <a:xfrm>
            <a:off x="2771800" y="1117973"/>
            <a:ext cx="2658746" cy="1813817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feld 11">
            <a:extLst>
              <a:ext uri="{FF2B5EF4-FFF2-40B4-BE49-F238E27FC236}">
                <a16:creationId xmlns:a16="http://schemas.microsoft.com/office/drawing/2014/main" id="{C849C0E3-3FA2-4A3D-944C-B2C4CA5401C3}"/>
              </a:ext>
            </a:extLst>
          </p:cNvPr>
          <p:cNvSpPr txBox="1"/>
          <p:nvPr/>
        </p:nvSpPr>
        <p:spPr>
          <a:xfrm>
            <a:off x="1547665" y="1775886"/>
            <a:ext cx="1440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Model </a:t>
            </a: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</a:rPr>
              <a:t>consistent</a:t>
            </a: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de-DE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de-DE" sz="20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16" y="3937751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More data helps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Adding bias can help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Or it can hurt</a:t>
            </a:r>
            <a:endParaRPr lang="nl-NL" sz="2000" b="1" dirty="0">
              <a:solidFill>
                <a:srgbClr val="00B05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04048" y="1635646"/>
            <a:ext cx="864096" cy="72008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5868144" y="1918265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High bias, low variance model</a:t>
            </a:r>
            <a:endParaRPr lang="nl-NL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014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25825E-6 L -1.94444E-6 0.1959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20" grpId="0" animBg="1"/>
      <p:bldP spid="20" grpId="1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0"/>
            <a:ext cx="755578" cy="5143500"/>
            <a:chOff x="-1" y="0"/>
            <a:chExt cx="755578" cy="5143500"/>
          </a:xfrm>
        </p:grpSpPr>
        <p:grpSp>
          <p:nvGrpSpPr>
            <p:cNvPr id="3" name="Group 2"/>
            <p:cNvGrpSpPr/>
            <p:nvPr/>
          </p:nvGrpSpPr>
          <p:grpSpPr>
            <a:xfrm>
              <a:off x="-1" y="0"/>
              <a:ext cx="755578" cy="5143500"/>
              <a:chOff x="-1" y="0"/>
              <a:chExt cx="755578" cy="51435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" y="3867894"/>
                <a:ext cx="755576" cy="127560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0" y="0"/>
                <a:ext cx="755576" cy="3867894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029" name="Picture 5" descr="https://d1rkab7tlqy5f1.cloudfront.net/LR/Organisatie/Afdelingen/Department_Aerospace_Structures_and_Materials/SI_C/AeroNDT_logo_smfra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4491414"/>
                <a:ext cx="755575" cy="629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https://d1rkab7tlqy5f1.cloudfront.net/Websections/Smart%20sensing%20for%20aviation/ssfa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27" y="3939902"/>
                <a:ext cx="701924" cy="551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0" y="195486"/>
              <a:ext cx="755577" cy="306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2</a:t>
              </a: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r>
                <a:rPr lang="en-US" sz="700" b="1" baseline="30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</a:t>
              </a:r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ISNDTA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OCT-2018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Dresden, DE</a:t>
              </a:r>
            </a:p>
            <a:p>
              <a:pPr algn="ctr"/>
              <a:endParaRPr lang="en-US" sz="7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Presenter: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V. Ewald</a:t>
              </a:r>
            </a:p>
          </p:txBody>
        </p:sp>
      </p:grpSp>
      <p:pic>
        <p:nvPicPr>
          <p:cNvPr id="1046" name="Picture 22" descr="Bildergebnis für tu delf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3470173"/>
            <a:ext cx="755574" cy="4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484" y="51470"/>
            <a:ext cx="822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Inductive Bias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849C0E3-3FA2-4A3D-944C-B2C4CA5401C3}"/>
              </a:ext>
            </a:extLst>
          </p:cNvPr>
          <p:cNvSpPr txBox="1"/>
          <p:nvPr/>
        </p:nvSpPr>
        <p:spPr>
          <a:xfrm>
            <a:off x="899591" y="574690"/>
            <a:ext cx="8136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Formalization</a:t>
            </a:r>
            <a:r>
              <a:rPr lang="de-DE" sz="2000" dirty="0"/>
              <a:t>:</a:t>
            </a:r>
          </a:p>
          <a:p>
            <a:r>
              <a:rPr lang="de-DE" sz="2000" b="1" dirty="0" err="1">
                <a:solidFill>
                  <a:srgbClr val="0070C0"/>
                </a:solidFill>
              </a:rPr>
              <a:t>Empirical</a:t>
            </a:r>
            <a:r>
              <a:rPr lang="de-DE" sz="2000" b="1" dirty="0">
                <a:solidFill>
                  <a:srgbClr val="0070C0"/>
                </a:solidFill>
              </a:rPr>
              <a:t> Model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Def</a:t>
            </a:r>
            <a:r>
              <a:rPr lang="de-DE" sz="2000" dirty="0"/>
              <a:t>.: </a:t>
            </a:r>
            <a:r>
              <a:rPr lang="de-DE" sz="2000" b="1" dirty="0">
                <a:solidFill>
                  <a:schemeClr val="accent1"/>
                </a:solidFill>
              </a:rPr>
              <a:t>Loss  </a:t>
            </a:r>
            <a:r>
              <a:rPr lang="de-DE" sz="2000" dirty="0"/>
              <a:t>=  </a:t>
            </a:r>
            <a:r>
              <a:rPr lang="de-DE" sz="2000" b="1" dirty="0">
                <a:solidFill>
                  <a:schemeClr val="accent1"/>
                </a:solidFill>
              </a:rPr>
              <a:t>Bias </a:t>
            </a:r>
            <a:r>
              <a:rPr lang="de-DE" sz="2000" dirty="0"/>
              <a:t> +  </a:t>
            </a:r>
            <a:r>
              <a:rPr lang="de-DE" sz="2000" b="1" dirty="0" err="1">
                <a:solidFill>
                  <a:schemeClr val="accent1"/>
                </a:solidFill>
              </a:rPr>
              <a:t>Variance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dirty="0"/>
              <a:t> +  </a:t>
            </a:r>
            <a:r>
              <a:rPr lang="de-DE" sz="2000" b="1" dirty="0">
                <a:solidFill>
                  <a:schemeClr val="accent1"/>
                </a:solidFill>
              </a:rPr>
              <a:t>Noise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 err="1"/>
              <a:t>Def</a:t>
            </a:r>
            <a:r>
              <a:rPr lang="de-DE" sz="2000" dirty="0"/>
              <a:t>.: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inductive bias</a:t>
            </a:r>
            <a:r>
              <a:rPr lang="en-US" sz="2000" dirty="0"/>
              <a:t> of learning algorithm </a:t>
            </a:r>
            <a:r>
              <a:rPr lang="en-US" sz="2000" b="1" i="1" dirty="0"/>
              <a:t>A</a:t>
            </a:r>
            <a:r>
              <a:rPr lang="en-US" sz="2000" dirty="0"/>
              <a:t> is “any minimal set of </a:t>
            </a:r>
            <a:r>
              <a:rPr lang="en-US" sz="2000" b="1" dirty="0">
                <a:solidFill>
                  <a:srgbClr val="0070C0"/>
                </a:solidFill>
              </a:rPr>
              <a:t>assertions</a:t>
            </a:r>
            <a:r>
              <a:rPr lang="en-US" sz="2000" dirty="0"/>
              <a:t> </a:t>
            </a:r>
            <a:r>
              <a:rPr lang="en-US" sz="2000" b="1" i="1" dirty="0"/>
              <a:t>B</a:t>
            </a:r>
            <a:r>
              <a:rPr lang="en-US" sz="2000" dirty="0"/>
              <a:t> such that for any </a:t>
            </a:r>
            <a:r>
              <a:rPr lang="en-US" sz="2000" b="1" dirty="0">
                <a:solidFill>
                  <a:srgbClr val="0070C0"/>
                </a:solidFill>
              </a:rPr>
              <a:t>target concept</a:t>
            </a:r>
            <a:r>
              <a:rPr lang="en-US" sz="2000" dirty="0"/>
              <a:t> </a:t>
            </a:r>
            <a:r>
              <a:rPr lang="en-US" sz="2000" b="1" i="1" dirty="0"/>
              <a:t>c</a:t>
            </a:r>
            <a:r>
              <a:rPr lang="en-US" sz="2000" dirty="0"/>
              <a:t> and given </a:t>
            </a:r>
            <a:r>
              <a:rPr lang="en-US" sz="2000" b="1" dirty="0">
                <a:solidFill>
                  <a:srgbClr val="0070C0"/>
                </a:solidFill>
              </a:rPr>
              <a:t>data set</a:t>
            </a:r>
            <a:r>
              <a:rPr lang="en-US" sz="2000" dirty="0"/>
              <a:t> </a:t>
            </a:r>
            <a:r>
              <a:rPr lang="en-US" sz="2000" b="1" i="1" dirty="0"/>
              <a:t>D</a:t>
            </a:r>
            <a:r>
              <a:rPr lang="en-US" sz="2000" dirty="0"/>
              <a:t>” that:</a:t>
            </a:r>
          </a:p>
          <a:p>
            <a:endParaRPr lang="en-US" sz="2000" dirty="0"/>
          </a:p>
          <a:p>
            <a:endParaRPr lang="de-DE" sz="2000" dirty="0"/>
          </a:p>
          <a:p>
            <a:r>
              <a:rPr lang="de-DE" sz="2000" dirty="0" err="1"/>
              <a:t>My</a:t>
            </a:r>
            <a:r>
              <a:rPr lang="de-DE" sz="2000" dirty="0"/>
              <a:t> </a:t>
            </a:r>
            <a:r>
              <a:rPr lang="de-DE" sz="2000" dirty="0" err="1"/>
              <a:t>main</a:t>
            </a:r>
            <a:r>
              <a:rPr lang="de-DE" sz="2000" dirty="0"/>
              <a:t> </a:t>
            </a:r>
            <a:r>
              <a:rPr lang="de-DE" sz="2000" dirty="0" err="1"/>
              <a:t>message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:</a:t>
            </a:r>
          </a:p>
          <a:p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neccesarily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</a:t>
            </a:r>
            <a:r>
              <a:rPr lang="de-DE" sz="2000" dirty="0"/>
              <a:t>,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suitable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endParaRPr lang="de-DE" sz="2000" dirty="0"/>
          </a:p>
          <a:p>
            <a:r>
              <a:rPr lang="de-DE" sz="2000" dirty="0"/>
              <a:t>→ But </a:t>
            </a:r>
            <a:r>
              <a:rPr lang="de-DE" sz="2000" dirty="0" err="1"/>
              <a:t>how</a:t>
            </a:r>
            <a:r>
              <a:rPr lang="de-DE" sz="2000" dirty="0"/>
              <a:t>?</a:t>
            </a:r>
          </a:p>
        </p:txBody>
      </p:sp>
      <p:grpSp>
        <p:nvGrpSpPr>
          <p:cNvPr id="1038" name="Group 1037"/>
          <p:cNvGrpSpPr/>
          <p:nvPr/>
        </p:nvGrpSpPr>
        <p:grpSpPr>
          <a:xfrm>
            <a:off x="3491880" y="661968"/>
            <a:ext cx="5544614" cy="711551"/>
            <a:chOff x="3491880" y="661968"/>
            <a:chExt cx="5544614" cy="711551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3491880" y="661968"/>
              <a:ext cx="2946300" cy="711551"/>
              <a:chOff x="3491880" y="661968"/>
              <a:chExt cx="2946300" cy="711551"/>
            </a:xfrm>
          </p:grpSpPr>
          <p:grpSp>
            <p:nvGrpSpPr>
              <p:cNvPr id="1033" name="Group 1032"/>
              <p:cNvGrpSpPr/>
              <p:nvPr/>
            </p:nvGrpSpPr>
            <p:grpSpPr>
              <a:xfrm>
                <a:off x="3491880" y="661968"/>
                <a:ext cx="720080" cy="400110"/>
                <a:chOff x="3491880" y="661968"/>
                <a:chExt cx="720080" cy="400110"/>
              </a:xfrm>
            </p:grpSpPr>
            <p:cxnSp>
              <p:nvCxnSpPr>
                <p:cNvPr id="10" name="Straight Arrow Connector 9"/>
                <p:cNvCxnSpPr>
                  <a:endCxn id="25" idx="1"/>
                </p:cNvCxnSpPr>
                <p:nvPr/>
              </p:nvCxnSpPr>
              <p:spPr>
                <a:xfrm>
                  <a:off x="3491880" y="1046689"/>
                  <a:ext cx="7200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>
                  <a:off x="3671900" y="661968"/>
                  <a:ext cx="3600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nl-NL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4" name="Group 1033"/>
              <p:cNvGrpSpPr/>
              <p:nvPr/>
            </p:nvGrpSpPr>
            <p:grpSpPr>
              <a:xfrm>
                <a:off x="5718180" y="666710"/>
                <a:ext cx="720000" cy="400110"/>
                <a:chOff x="5718180" y="666710"/>
                <a:chExt cx="720000" cy="400110"/>
              </a:xfrm>
            </p:grpSpPr>
            <p:cxnSp>
              <p:nvCxnSpPr>
                <p:cNvPr id="15" name="Straight Arrow Connector 14"/>
                <p:cNvCxnSpPr>
                  <a:stCxn id="25" idx="3"/>
                </p:cNvCxnSpPr>
                <p:nvPr/>
              </p:nvCxnSpPr>
              <p:spPr>
                <a:xfrm>
                  <a:off x="5718180" y="1046689"/>
                  <a:ext cx="72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5898160" y="666710"/>
                  <a:ext cx="3600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nl-NL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7" name="Group 1026"/>
              <p:cNvGrpSpPr/>
              <p:nvPr/>
            </p:nvGrpSpPr>
            <p:grpSpPr>
              <a:xfrm>
                <a:off x="4211960" y="666710"/>
                <a:ext cx="1506220" cy="706809"/>
                <a:chOff x="4211960" y="666710"/>
                <a:chExt cx="1506220" cy="706809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211960" y="666710"/>
                  <a:ext cx="1506220" cy="7068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211960" y="846634"/>
                  <a:ext cx="15062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i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 = f(x)</a:t>
                  </a:r>
                  <a:endParaRPr lang="nl-NL" sz="2000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" name="TextBox 21"/>
            <p:cNvSpPr txBox="1"/>
            <p:nvPr/>
          </p:nvSpPr>
          <p:spPr>
            <a:xfrm>
              <a:off x="6804248" y="688917"/>
              <a:ext cx="223224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Given data set</a:t>
              </a:r>
            </a:p>
            <a:p>
              <a:pPr algn="ctr"/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dirty="0"/>
                <a:t> = {(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/>
                <a:t>1</a:t>
              </a:r>
              <a:r>
                <a:rPr lang="en-US" dirty="0"/>
                <a:t>,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baseline="-25000" dirty="0"/>
                <a:t>1</a:t>
              </a:r>
              <a:r>
                <a:rPr lang="en-US" dirty="0"/>
                <a:t>),…,(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 err="1"/>
                <a:t>n</a:t>
              </a:r>
              <a:r>
                <a:rPr lang="en-US" dirty="0" err="1"/>
                <a:t>,</a:t>
              </a:r>
              <a:r>
                <a:rPr lang="en-US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baseline="-25000" dirty="0" err="1"/>
                <a:t>n</a:t>
              </a:r>
              <a:r>
                <a:rPr lang="en-US" dirty="0"/>
                <a:t>)}</a:t>
              </a:r>
              <a:endParaRPr lang="nl-NL" dirty="0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2267744" y="1843234"/>
            <a:ext cx="2819205" cy="320528"/>
            <a:chOff x="2267744" y="1843234"/>
            <a:chExt cx="2819205" cy="320528"/>
          </a:xfrm>
        </p:grpSpPr>
        <p:sp>
          <p:nvSpPr>
            <p:cNvPr id="1036" name="Rectangle 1035"/>
            <p:cNvSpPr/>
            <p:nvPr/>
          </p:nvSpPr>
          <p:spPr>
            <a:xfrm>
              <a:off x="2267744" y="1843234"/>
              <a:ext cx="540000" cy="308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56153" y="1855693"/>
              <a:ext cx="1011791" cy="308069"/>
            </a:xfrm>
            <a:prstGeom prst="rect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83968" y="1849064"/>
              <a:ext cx="802981" cy="30806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95" y="2211710"/>
            <a:ext cx="8043332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259632" y="2237675"/>
            <a:ext cx="7704995" cy="308731"/>
            <a:chOff x="1259632" y="2237675"/>
            <a:chExt cx="7704995" cy="308731"/>
          </a:xfrm>
        </p:grpSpPr>
        <p:sp>
          <p:nvSpPr>
            <p:cNvPr id="56" name="Rectangle 55"/>
            <p:cNvSpPr/>
            <p:nvPr/>
          </p:nvSpPr>
          <p:spPr>
            <a:xfrm>
              <a:off x="1259632" y="2237675"/>
              <a:ext cx="2302416" cy="3080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31940" y="2238337"/>
              <a:ext cx="2844316" cy="308069"/>
            </a:xfrm>
            <a:prstGeom prst="rect">
              <a:avLst/>
            </a:prstGeom>
            <a:noFill/>
            <a:ln w="3810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08304" y="2238337"/>
              <a:ext cx="1656323" cy="30806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58" y="3507902"/>
            <a:ext cx="4104000" cy="4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31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026348" y="1563998"/>
            <a:ext cx="7938140" cy="3240000"/>
            <a:chOff x="971600" y="1491990"/>
            <a:chExt cx="7938138" cy="3240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491990"/>
              <a:ext cx="2234140" cy="32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1491990"/>
              <a:ext cx="5561874" cy="32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-1" y="0"/>
            <a:ext cx="755578" cy="5143500"/>
            <a:chOff x="-1" y="0"/>
            <a:chExt cx="755578" cy="5143500"/>
          </a:xfrm>
        </p:grpSpPr>
        <p:grpSp>
          <p:nvGrpSpPr>
            <p:cNvPr id="3" name="Group 2"/>
            <p:cNvGrpSpPr/>
            <p:nvPr/>
          </p:nvGrpSpPr>
          <p:grpSpPr>
            <a:xfrm>
              <a:off x="-1" y="0"/>
              <a:ext cx="755578" cy="5143500"/>
              <a:chOff x="-1" y="0"/>
              <a:chExt cx="755578" cy="51435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" y="3867894"/>
                <a:ext cx="755576" cy="127560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0" y="0"/>
                <a:ext cx="755576" cy="3867894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029" name="Picture 5" descr="https://d1rkab7tlqy5f1.cloudfront.net/LR/Organisatie/Afdelingen/Department_Aerospace_Structures_and_Materials/SI_C/AeroNDT_logo_smframe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4491414"/>
                <a:ext cx="755575" cy="629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https://d1rkab7tlqy5f1.cloudfront.net/Websections/Smart%20sensing%20for%20aviation/ssfa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27" y="3939902"/>
                <a:ext cx="701924" cy="551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0" y="195486"/>
              <a:ext cx="755577" cy="306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r>
                <a:rPr lang="en-US" sz="700" b="1" baseline="30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</a:t>
              </a:r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ISNDTA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OCT-2018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Dresden, DE</a:t>
              </a:r>
            </a:p>
            <a:p>
              <a:pPr algn="ctr"/>
              <a:endParaRPr lang="en-US" sz="7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Presenter: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V. Ewald</a:t>
              </a:r>
            </a:p>
          </p:txBody>
        </p:sp>
      </p:grpSp>
      <p:pic>
        <p:nvPicPr>
          <p:cNvPr id="1046" name="Picture 22" descr="Bildergebnis für tu delft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3470173"/>
            <a:ext cx="755574" cy="4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484" y="51470"/>
            <a:ext cx="822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Adding Aerospace Bias into Deep CNN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849C0E3-3FA2-4A3D-944C-B2C4CA5401C3}"/>
              </a:ext>
            </a:extLst>
          </p:cNvPr>
          <p:cNvSpPr txBox="1"/>
          <p:nvPr/>
        </p:nvSpPr>
        <p:spPr>
          <a:xfrm>
            <a:off x="899591" y="574690"/>
            <a:ext cx="8136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→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aerospace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: </a:t>
            </a:r>
            <a:r>
              <a:rPr lang="en-US" sz="2000" dirty="0"/>
              <a:t>Building </a:t>
            </a:r>
            <a:r>
              <a:rPr lang="en-US" sz="2000" b="1" dirty="0">
                <a:solidFill>
                  <a:srgbClr val="0070C0"/>
                </a:solidFill>
              </a:rPr>
              <a:t>ConvNet</a:t>
            </a:r>
            <a:r>
              <a:rPr lang="en-US" sz="2000" dirty="0"/>
              <a:t> that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classifies crack length according to crack propagation behavior</a:t>
            </a:r>
            <a:r>
              <a:rPr lang="en-US" sz="2000" dirty="0"/>
              <a:t> (AFGROW &amp; Fatigue Test)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fed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ConvNet</a:t>
            </a:r>
            <a:r>
              <a:rPr lang="en-US" sz="2000" dirty="0"/>
              <a:t> with about 11800 images</a:t>
            </a:r>
          </a:p>
          <a:p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Bias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Crack Length Classes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97.55% Accuracy</a:t>
            </a:r>
            <a:r>
              <a:rPr lang="en-US" sz="2000" dirty="0"/>
              <a:t> after 20 training epochs)</a:t>
            </a:r>
          </a:p>
          <a:p>
            <a:r>
              <a:rPr lang="de-DE" sz="2000" dirty="0"/>
              <a:t>→ </a:t>
            </a:r>
            <a:r>
              <a:rPr lang="de-DE" sz="2000" b="1" dirty="0">
                <a:solidFill>
                  <a:srgbClr val="0070C0"/>
                </a:solidFill>
              </a:rPr>
              <a:t>ConvNet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able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generalize</a:t>
            </a:r>
            <a:r>
              <a:rPr lang="de-DE" sz="2000" dirty="0"/>
              <a:t>!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23928" y="3193057"/>
            <a:ext cx="1512168" cy="1178893"/>
            <a:chOff x="3923928" y="3121049"/>
            <a:chExt cx="1512168" cy="1178893"/>
          </a:xfrm>
        </p:grpSpPr>
        <p:sp>
          <p:nvSpPr>
            <p:cNvPr id="9" name="Rectangle 8"/>
            <p:cNvSpPr/>
            <p:nvPr/>
          </p:nvSpPr>
          <p:spPr>
            <a:xfrm>
              <a:off x="3923928" y="3705824"/>
              <a:ext cx="1512168" cy="5941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23928" y="3121049"/>
              <a:ext cx="15121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44000</a:t>
              </a:r>
            </a:p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16 mm</a:t>
              </a:r>
              <a:endParaRPr lang="nl-NL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08104" y="1798682"/>
            <a:ext cx="2880320" cy="2488984"/>
            <a:chOff x="5508104" y="1726674"/>
            <a:chExt cx="2880320" cy="2488984"/>
          </a:xfrm>
        </p:grpSpPr>
        <p:grpSp>
          <p:nvGrpSpPr>
            <p:cNvPr id="15" name="Group 14"/>
            <p:cNvGrpSpPr/>
            <p:nvPr/>
          </p:nvGrpSpPr>
          <p:grpSpPr>
            <a:xfrm>
              <a:off x="5508104" y="2992029"/>
              <a:ext cx="792088" cy="1163897"/>
              <a:chOff x="5508104" y="2992029"/>
              <a:chExt cx="792088" cy="116389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08104" y="3561808"/>
                <a:ext cx="792088" cy="59411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08104" y="2992029"/>
                <a:ext cx="792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74000</a:t>
                </a:r>
              </a:p>
              <a:p>
                <a:pPr algn="ctr"/>
                <a:r>
                  <a:rPr lang="en-US" sz="1600" b="1" dirty="0">
                    <a:solidFill>
                      <a:srgbClr val="00B050"/>
                    </a:solidFill>
                  </a:rPr>
                  <a:t>24 mm</a:t>
                </a:r>
                <a:endParaRPr lang="nl-NL" sz="1600" b="1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2200" y="2347015"/>
              <a:ext cx="1152128" cy="1655869"/>
              <a:chOff x="6372200" y="2347015"/>
              <a:chExt cx="1152128" cy="165586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372200" y="2931790"/>
                <a:ext cx="1152128" cy="1071094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77496" y="2347015"/>
                <a:ext cx="1146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C000"/>
                    </a:solidFill>
                  </a:rPr>
                  <a:t>111000</a:t>
                </a:r>
              </a:p>
              <a:p>
                <a:pPr algn="ctr"/>
                <a:r>
                  <a:rPr lang="en-US" sz="1600" b="1" dirty="0">
                    <a:solidFill>
                      <a:srgbClr val="FFC000"/>
                    </a:solidFill>
                  </a:rPr>
                  <a:t>55 mm</a:t>
                </a:r>
                <a:endParaRPr lang="nl-NL" sz="1600" b="1" dirty="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7596336" y="1726674"/>
              <a:ext cx="792088" cy="2488984"/>
              <a:chOff x="7596336" y="1726674"/>
              <a:chExt cx="792088" cy="248898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7596336" y="1726674"/>
                <a:ext cx="792088" cy="192519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596336" y="3630883"/>
                <a:ext cx="792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FF"/>
                    </a:solidFill>
                  </a:rPr>
                  <a:t>Failure</a:t>
                </a:r>
              </a:p>
              <a:p>
                <a:pPr algn="ctr"/>
                <a:r>
                  <a:rPr lang="en-US" sz="1600" b="1" dirty="0">
                    <a:solidFill>
                      <a:srgbClr val="0000FF"/>
                    </a:solidFill>
                  </a:rPr>
                  <a:t>79 mm</a:t>
                </a:r>
                <a:endParaRPr lang="nl-NL" sz="1600" b="1" dirty="0">
                  <a:solidFill>
                    <a:srgbClr val="0000FF"/>
                  </a:solidFill>
                </a:endParaRPr>
              </a:p>
            </p:txBody>
          </p:sp>
        </p:grpSp>
      </p:grp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3273"/>
            <a:ext cx="7663301" cy="255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301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0"/>
            <a:ext cx="755578" cy="5143500"/>
            <a:chOff x="-1" y="0"/>
            <a:chExt cx="755578" cy="5143500"/>
          </a:xfrm>
        </p:grpSpPr>
        <p:grpSp>
          <p:nvGrpSpPr>
            <p:cNvPr id="3" name="Group 2"/>
            <p:cNvGrpSpPr/>
            <p:nvPr/>
          </p:nvGrpSpPr>
          <p:grpSpPr>
            <a:xfrm>
              <a:off x="-1" y="0"/>
              <a:ext cx="755578" cy="5143500"/>
              <a:chOff x="-1" y="0"/>
              <a:chExt cx="755578" cy="51435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" y="3867894"/>
                <a:ext cx="755576" cy="127560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0" y="0"/>
                <a:ext cx="755576" cy="3867894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029" name="Picture 5" descr="https://d1rkab7tlqy5f1.cloudfront.net/LR/Organisatie/Afdelingen/Department_Aerospace_Structures_and_Materials/SI_C/AeroNDT_logo_smfra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4491414"/>
                <a:ext cx="755575" cy="629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https://d1rkab7tlqy5f1.cloudfront.net/Websections/Smart%20sensing%20for%20aviation/ssfa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27" y="3939902"/>
                <a:ext cx="701924" cy="551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0" y="195486"/>
              <a:ext cx="755577" cy="306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r>
                <a:rPr lang="en-US" sz="700" b="1" baseline="30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</a:t>
              </a:r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ISNDTA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OCT-2018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Dresden, DE</a:t>
              </a:r>
            </a:p>
            <a:p>
              <a:pPr algn="ctr"/>
              <a:endParaRPr lang="en-US" sz="7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Presenter: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V. Ewald</a:t>
              </a:r>
            </a:p>
          </p:txBody>
        </p:sp>
      </p:grpSp>
      <p:pic>
        <p:nvPicPr>
          <p:cNvPr id="1046" name="Picture 22" descr="Bildergebnis für tu delf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3470173"/>
            <a:ext cx="755574" cy="4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484" y="51470"/>
            <a:ext cx="822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What if we don’t?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849C0E3-3FA2-4A3D-944C-B2C4CA5401C3}"/>
              </a:ext>
            </a:extLst>
          </p:cNvPr>
          <p:cNvSpPr txBox="1"/>
          <p:nvPr/>
        </p:nvSpPr>
        <p:spPr>
          <a:xfrm>
            <a:off x="899591" y="574690"/>
            <a:ext cx="8136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→ </a:t>
            </a:r>
            <a:r>
              <a:rPr lang="de-DE" sz="2000" dirty="0" err="1"/>
              <a:t>Conduct</a:t>
            </a:r>
            <a:r>
              <a:rPr lang="de-DE" sz="2000" dirty="0"/>
              <a:t> separate </a:t>
            </a:r>
            <a:r>
              <a:rPr lang="de-DE" sz="2000" dirty="0" err="1"/>
              <a:t>run</a:t>
            </a:r>
            <a:r>
              <a:rPr lang="de-DE" sz="2000" dirty="0"/>
              <a:t>: </a:t>
            </a:r>
            <a:r>
              <a:rPr lang="de-DE" sz="2000" dirty="0" err="1"/>
              <a:t>unsupervisedly</a:t>
            </a:r>
            <a:r>
              <a:rPr lang="de-DE" sz="2000" dirty="0"/>
              <a:t> </a:t>
            </a:r>
            <a:r>
              <a:rPr lang="de-DE" sz="2000" dirty="0" err="1"/>
              <a:t>assign</a:t>
            </a:r>
            <a:r>
              <a:rPr lang="de-DE" sz="2000" dirty="0"/>
              <a:t> 11800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</a:t>
            </a:r>
            <a:endParaRPr lang="de-DE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2000" b="1" dirty="0">
                <a:solidFill>
                  <a:srgbClr val="0070C0"/>
                </a:solidFill>
              </a:rPr>
              <a:t>k-</a:t>
            </a:r>
            <a:r>
              <a:rPr lang="de-DE" sz="2000" b="1" dirty="0" err="1">
                <a:solidFill>
                  <a:srgbClr val="0070C0"/>
                </a:solidFill>
              </a:rPr>
              <a:t>mean</a:t>
            </a:r>
            <a:r>
              <a:rPr lang="de-DE" sz="2000" b="1" dirty="0">
                <a:solidFill>
                  <a:srgbClr val="0070C0"/>
                </a:solidFill>
              </a:rPr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clustering</a:t>
            </a:r>
            <a:r>
              <a:rPr lang="de-DE" sz="2000" dirty="0"/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analysis</a:t>
            </a:r>
            <a:r>
              <a:rPr lang="de-DE" sz="2000" dirty="0"/>
              <a:t> (</a:t>
            </a:r>
            <a:r>
              <a:rPr lang="de-DE" sz="2000" b="1" dirty="0">
                <a:solidFill>
                  <a:srgbClr val="0070C0"/>
                </a:solidFill>
              </a:rPr>
              <a:t>KMCA</a:t>
            </a:r>
            <a:r>
              <a:rPr lang="de-DE" sz="2000" dirty="0"/>
              <a:t> = </a:t>
            </a:r>
            <a:r>
              <a:rPr lang="de-DE" sz="2000" b="1" dirty="0" err="1">
                <a:solidFill>
                  <a:srgbClr val="0070C0"/>
                </a:solidFill>
              </a:rPr>
              <a:t>unsupervised</a:t>
            </a:r>
            <a:r>
              <a:rPr lang="de-DE" sz="2000" b="1" dirty="0">
                <a:solidFill>
                  <a:srgbClr val="0070C0"/>
                </a:solidFill>
              </a:rPr>
              <a:t> </a:t>
            </a:r>
            <a:r>
              <a:rPr lang="de-DE" sz="2000" b="1" dirty="0" err="1">
                <a:solidFill>
                  <a:srgbClr val="0070C0"/>
                </a:solidFill>
              </a:rPr>
              <a:t>learning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→ </a:t>
            </a:r>
            <a:r>
              <a:rPr lang="de-DE" sz="2000" b="1" dirty="0">
                <a:solidFill>
                  <a:srgbClr val="0070C0"/>
                </a:solidFill>
              </a:rPr>
              <a:t>KMCA</a:t>
            </a:r>
            <a:r>
              <a:rPr lang="de-DE" sz="2000" dirty="0"/>
              <a:t> </a:t>
            </a:r>
            <a:r>
              <a:rPr lang="de-DE" sz="2000" dirty="0" err="1"/>
              <a:t>found</a:t>
            </a:r>
            <a:r>
              <a:rPr lang="de-DE" sz="2000" dirty="0"/>
              <a:t> 4 </a:t>
            </a:r>
            <a:r>
              <a:rPr lang="de-DE" sz="2000" dirty="0" err="1"/>
              <a:t>clusters</a:t>
            </a:r>
            <a:r>
              <a:rPr lang="de-DE" sz="2000" dirty="0"/>
              <a:t>, but </a:t>
            </a:r>
            <a:r>
              <a:rPr lang="de-DE" sz="2000" dirty="0" err="1"/>
              <a:t>classified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different light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intensity</a:t>
            </a:r>
            <a:r>
              <a:rPr lang="de-DE" sz="2000" dirty="0"/>
              <a:t>!</a:t>
            </a:r>
          </a:p>
          <a:p>
            <a:r>
              <a:rPr lang="de-DE" sz="2000" dirty="0"/>
              <a:t>Fed </a:t>
            </a:r>
            <a:r>
              <a:rPr lang="de-DE" sz="2000" dirty="0" err="1"/>
              <a:t>into</a:t>
            </a:r>
            <a:r>
              <a:rPr lang="de-DE" sz="2000" dirty="0"/>
              <a:t> same ConvNet: 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99.45%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r>
              <a:rPr lang="de-DE" sz="2000" dirty="0"/>
              <a:t> after 6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epochs</a:t>
            </a:r>
            <a:endParaRPr lang="de-DE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119" y="1295949"/>
            <a:ext cx="5946739" cy="285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1295949"/>
            <a:ext cx="792088" cy="29197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 rot="20917089">
            <a:off x="2049221" y="830223"/>
            <a:ext cx="5882035" cy="341632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USELESS IN</a:t>
            </a:r>
          </a:p>
          <a:p>
            <a:pPr algn="ctr"/>
            <a:r>
              <a:rPr lang="en-US" sz="7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STRUCTURAL</a:t>
            </a:r>
          </a:p>
          <a:p>
            <a:pPr algn="ctr"/>
            <a:r>
              <a:rPr lang="en-US" sz="7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MECHANICS !!</a:t>
            </a:r>
          </a:p>
        </p:txBody>
      </p:sp>
    </p:spTree>
    <p:extLst>
      <p:ext uri="{BB962C8B-B14F-4D97-AF65-F5344CB8AC3E}">
        <p14:creationId xmlns:p14="http://schemas.microsoft.com/office/powerpoint/2010/main" val="37537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4" presetClass="emph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6" presetClass="emph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0" grpId="2" animBg="1"/>
      <p:bldP spid="10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0"/>
            <a:ext cx="755578" cy="5143500"/>
            <a:chOff x="-1" y="0"/>
            <a:chExt cx="755578" cy="5143500"/>
          </a:xfrm>
        </p:grpSpPr>
        <p:grpSp>
          <p:nvGrpSpPr>
            <p:cNvPr id="3" name="Group 2"/>
            <p:cNvGrpSpPr/>
            <p:nvPr/>
          </p:nvGrpSpPr>
          <p:grpSpPr>
            <a:xfrm>
              <a:off x="-1" y="0"/>
              <a:ext cx="755578" cy="5143500"/>
              <a:chOff x="-1" y="0"/>
              <a:chExt cx="755578" cy="51435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" y="3867894"/>
                <a:ext cx="755576" cy="1275606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0" y="0"/>
                <a:ext cx="755576" cy="3867894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1029" name="Picture 5" descr="https://d1rkab7tlqy5f1.cloudfront.net/LR/Organisatie/Afdelingen/Department_Aerospace_Structures_and_Materials/SI_C/AeroNDT_logo_smfram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" y="4491414"/>
                <a:ext cx="755575" cy="629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1" name="Picture 7" descr="https://d1rkab7tlqy5f1.cloudfront.net/Websections/Smart%20sensing%20for%20aviation/ssfa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27" y="3939902"/>
                <a:ext cx="701924" cy="551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/>
            <p:cNvSpPr txBox="1"/>
            <p:nvPr/>
          </p:nvSpPr>
          <p:spPr>
            <a:xfrm>
              <a:off x="0" y="195486"/>
              <a:ext cx="755577" cy="306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4</a:t>
              </a: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en-US" sz="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r>
                <a:rPr lang="en-US" sz="700" b="1" baseline="30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</a:t>
              </a:r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ISNDTA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OCT-2018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Dresden, DE</a:t>
              </a:r>
            </a:p>
            <a:p>
              <a:pPr algn="ctr"/>
              <a:endParaRPr lang="en-US" sz="7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Presenter:</a:t>
              </a:r>
            </a:p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V. Ewald</a:t>
              </a:r>
            </a:p>
          </p:txBody>
        </p:sp>
      </p:grpSp>
      <p:pic>
        <p:nvPicPr>
          <p:cNvPr id="1046" name="Picture 22" descr="Bildergebnis für tu delf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3470173"/>
            <a:ext cx="755574" cy="4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484" y="51470"/>
            <a:ext cx="8220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C</a:t>
            </a:r>
            <a:r>
              <a:rPr lang="en-US" sz="2800" b="1" dirty="0" err="1"/>
              <a:t>onclusion</a:t>
            </a:r>
            <a:endParaRPr lang="en-US" sz="28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849C0E3-3FA2-4A3D-944C-B2C4CA5401C3}"/>
              </a:ext>
            </a:extLst>
          </p:cNvPr>
          <p:cNvSpPr txBox="1"/>
          <p:nvPr/>
        </p:nvSpPr>
        <p:spPr>
          <a:xfrm>
            <a:off x="899591" y="574690"/>
            <a:ext cx="8136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de-DE" sz="2000" dirty="0"/>
              <a:t>1.	I </a:t>
            </a:r>
            <a:r>
              <a:rPr lang="de-DE" sz="2000" dirty="0" err="1"/>
              <a:t>agreed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Computer </a:t>
            </a:r>
            <a:r>
              <a:rPr lang="de-DE" sz="2000" dirty="0" err="1"/>
              <a:t>Sci</a:t>
            </a:r>
            <a:r>
              <a:rPr lang="de-DE" sz="2000" dirty="0"/>
              <a:t> </a:t>
            </a:r>
            <a:r>
              <a:rPr lang="de-DE" sz="2000" dirty="0" err="1"/>
              <a:t>community</a:t>
            </a:r>
            <a:r>
              <a:rPr lang="de-DE" sz="2000" dirty="0"/>
              <a:t>, DL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definitely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potential</a:t>
            </a:r>
          </a:p>
          <a:p>
            <a:pPr>
              <a:tabLst>
                <a:tab pos="449263" algn="l"/>
              </a:tabLst>
            </a:pPr>
            <a:r>
              <a:rPr lang="de-DE" sz="2000" dirty="0"/>
              <a:t>	</a:t>
            </a:r>
            <a:r>
              <a:rPr lang="de-DE" sz="2000" dirty="0" err="1"/>
              <a:t>However</a:t>
            </a:r>
            <a:r>
              <a:rPr lang="de-DE" sz="2000" dirty="0"/>
              <a:t>, DL is </a:t>
            </a:r>
            <a:r>
              <a:rPr lang="de-DE" sz="2000" dirty="0" err="1"/>
              <a:t>certainly</a:t>
            </a:r>
            <a:r>
              <a:rPr lang="de-DE" sz="2000" dirty="0"/>
              <a:t> </a:t>
            </a:r>
            <a:r>
              <a:rPr lang="de-DE" sz="2000" dirty="0" err="1"/>
              <a:t>pegged</a:t>
            </a:r>
            <a:r>
              <a:rPr lang="de-DE" sz="2000" dirty="0"/>
              <a:t> to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de-DE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49263" algn="l"/>
              </a:tabLst>
            </a:pPr>
            <a:r>
              <a:rPr lang="de-DE" sz="2000" dirty="0"/>
              <a:t>	</a:t>
            </a:r>
            <a:r>
              <a:rPr lang="de-DE" sz="2000" dirty="0" err="1"/>
              <a:t>Implicitly</a:t>
            </a:r>
            <a:r>
              <a:rPr lang="de-DE" sz="2000" dirty="0"/>
              <a:t>, NDA: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airlines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OEM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ready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de-DE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>
              <a:tabLst>
                <a:tab pos="449263" algn="l"/>
              </a:tabLst>
            </a:pPr>
            <a:endParaRPr lang="de-DE" sz="2000" dirty="0"/>
          </a:p>
          <a:p>
            <a:pPr marL="457200" indent="-457200">
              <a:buAutoNum type="arabicPeriod" startAt="2"/>
              <a:tabLst>
                <a:tab pos="449263" algn="l"/>
              </a:tabLst>
            </a:pPr>
            <a:r>
              <a:rPr lang="de-DE" sz="2000" dirty="0" err="1"/>
              <a:t>Another</a:t>
            </a:r>
            <a:r>
              <a:rPr lang="de-DE" sz="2000" dirty="0"/>
              <a:t> </a:t>
            </a:r>
            <a:r>
              <a:rPr lang="de-DE" sz="2000" dirty="0" err="1"/>
              <a:t>moral</a:t>
            </a:r>
            <a:r>
              <a:rPr lang="de-DE" sz="2000" dirty="0"/>
              <a:t> </a:t>
            </a:r>
            <a:r>
              <a:rPr lang="de-DE" sz="2000" dirty="0" err="1"/>
              <a:t>story</a:t>
            </a:r>
            <a:r>
              <a:rPr lang="de-DE" sz="2000" dirty="0"/>
              <a:t>: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don‘t always trust the machine to do everything</a:t>
            </a:r>
            <a:endParaRPr lang="de-DE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49263" algn="l"/>
              </a:tabLst>
            </a:pPr>
            <a:r>
              <a:rPr lang="de-DE" sz="2000" dirty="0"/>
              <a:t>	→ </a:t>
            </a:r>
            <a:r>
              <a:rPr lang="en-US" sz="2000" dirty="0"/>
              <a:t>High accuracy sometimes doesn‘t mean anything (97.5% vs 99.5%)</a:t>
            </a:r>
          </a:p>
          <a:p>
            <a:pPr>
              <a:tabLst>
                <a:tab pos="449263" algn="l"/>
              </a:tabLst>
            </a:pPr>
            <a:r>
              <a:rPr lang="de-DE" sz="2000" dirty="0"/>
              <a:t>	</a:t>
            </a:r>
            <a:r>
              <a:rPr lang="en-US" sz="2000" dirty="0"/>
              <a:t>Future of NDT/SHM should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2000" dirty="0"/>
              <a:t> be human-only or machine-only</a:t>
            </a:r>
            <a:endParaRPr lang="de-DE" sz="2000" dirty="0"/>
          </a:p>
          <a:p>
            <a:pPr>
              <a:tabLst>
                <a:tab pos="449263" algn="l"/>
              </a:tabLst>
            </a:pPr>
            <a:r>
              <a:rPr lang="en-US" sz="2000" dirty="0"/>
              <a:t>	</a:t>
            </a:r>
            <a:r>
              <a:rPr lang="de-DE" sz="2000" dirty="0"/>
              <a:t>→ </a:t>
            </a:r>
            <a:r>
              <a:rPr lang="en-US" sz="2000" b="1" dirty="0">
                <a:solidFill>
                  <a:srgbClr val="0070C0"/>
                </a:solidFill>
              </a:rPr>
              <a:t>Reciprocal HCI</a:t>
            </a:r>
            <a:r>
              <a:rPr lang="en-US" sz="2000" dirty="0"/>
              <a:t> </a:t>
            </a:r>
            <a:r>
              <a:rPr lang="en-US" sz="2000"/>
              <a:t>(</a:t>
            </a:r>
            <a:r>
              <a:rPr 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Humans make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mistake – </a:t>
            </a:r>
            <a:r>
              <a:rPr lang="en-US" sz="2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does machine</a:t>
            </a:r>
            <a:r>
              <a:rPr lang="en-US" sz="2000"/>
              <a:t>)</a:t>
            </a:r>
            <a:endParaRPr lang="en-US" sz="20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9EB89C-807E-4FE1-BF02-B0916BD14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5" y="3435846"/>
            <a:ext cx="8388426" cy="12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4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8EE44F4D-0AC4-40EE-9C1C-DDA45B643332}"/>
              </a:ext>
            </a:extLst>
          </p:cNvPr>
          <p:cNvGrpSpPr/>
          <p:nvPr/>
        </p:nvGrpSpPr>
        <p:grpSpPr>
          <a:xfrm>
            <a:off x="-17" y="0"/>
            <a:ext cx="9158984" cy="5143500"/>
            <a:chOff x="-17" y="0"/>
            <a:chExt cx="9158984" cy="5143500"/>
          </a:xfrm>
        </p:grpSpPr>
        <p:grpSp>
          <p:nvGrpSpPr>
            <p:cNvPr id="10" name="Group 9"/>
            <p:cNvGrpSpPr/>
            <p:nvPr/>
          </p:nvGrpSpPr>
          <p:grpSpPr>
            <a:xfrm>
              <a:off x="0" y="3075806"/>
              <a:ext cx="9158967" cy="2067694"/>
              <a:chOff x="0" y="3075806"/>
              <a:chExt cx="9158967" cy="2067694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4155926"/>
                <a:ext cx="9144000" cy="987574"/>
              </a:xfrm>
              <a:prstGeom prst="rect">
                <a:avLst/>
              </a:prstGeom>
              <a:solidFill>
                <a:srgbClr val="00B0F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0" y="3075806"/>
                <a:ext cx="9158967" cy="108012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6683529" y="3175522"/>
                <a:ext cx="2352967" cy="880687"/>
                <a:chOff x="6768562" y="2932031"/>
                <a:chExt cx="2614408" cy="978541"/>
              </a:xfrm>
            </p:grpSpPr>
            <p:pic>
              <p:nvPicPr>
                <p:cNvPr id="1029" name="Picture 5" descr="https://d1rkab7tlqy5f1.cloudfront.net/LR/Organisatie/Afdelingen/Department_Aerospace_Structures_and_Materials/SI_C/AeroNDT_logo_smframe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08721" y="2932031"/>
                  <a:ext cx="1174249" cy="9785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1" name="Picture 7" descr="https://d1rkab7tlqy5f1.cloudfront.net/Websections/Smart%20sensing%20for%20aviation/ssfa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68562" y="3003798"/>
                  <a:ext cx="1154076" cy="9067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46" name="Picture 22" descr="Bildergebnis für tu delft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9777" y="4173927"/>
                <a:ext cx="1554379" cy="969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17" y="672093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0070C0"/>
                  </a:solidFill>
                </a:rPr>
                <a:t>Thank you for your attention!</a:t>
              </a:r>
              <a:endParaRPr lang="nl-NL" sz="48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23672" y="3293571"/>
              <a:ext cx="4536359" cy="646331"/>
              <a:chOff x="323672" y="3293571"/>
              <a:chExt cx="4536359" cy="64633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23672" y="3293571"/>
                <a:ext cx="45363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For any further questions: </a:t>
                </a:r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V.Ewald@tudelft.nl</a:t>
                </a:r>
              </a:p>
              <a:p>
                <a:pPr algn="just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</a:t>
                </a:r>
                <a:r>
                  <a:rPr lang="en-US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Researchgate:</a:t>
                </a:r>
              </a:p>
              <a:p>
                <a:pPr algn="just"/>
                <a:r>
                  <a:rPr lang="en-US" sz="1200" dirty="0">
                    <a:solidFill>
                      <a:srgbClr val="0070C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www.researchgate.net/profile/Vincentius_Ewald</a:t>
                </a:r>
              </a:p>
            </p:txBody>
          </p:sp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410" y="3539469"/>
                <a:ext cx="330166" cy="330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9BFE4614-6F1D-4BC1-9033-AD648A502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" y="1720855"/>
            <a:ext cx="9144001" cy="13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1946</Words>
  <Application>Microsoft Office PowerPoint</Application>
  <PresentationFormat>Bildschirmpräsentation (16:9)</PresentationFormat>
  <Paragraphs>357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Vincentius Ewald - LR</dc:creator>
  <cp:lastModifiedBy>Vincentius Ewald</cp:lastModifiedBy>
  <cp:revision>161</cp:revision>
  <dcterms:created xsi:type="dcterms:W3CDTF">2017-08-29T13:02:38Z</dcterms:created>
  <dcterms:modified xsi:type="dcterms:W3CDTF">2018-10-15T00:01:01Z</dcterms:modified>
</cp:coreProperties>
</file>