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B3E-3352-499B-AF0B-92283CD075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2790-FC82-454C-B9BE-C32D5AF93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0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B3E-3352-499B-AF0B-92283CD075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2790-FC82-454C-B9BE-C32D5AF93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1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B3E-3352-499B-AF0B-92283CD075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2790-FC82-454C-B9BE-C32D5AF93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E782D618-E31A-46E2-B2EF-17C9DAB0E97E}"/>
              </a:ext>
            </a:extLst>
          </p:cNvPr>
          <p:cNvSpPr/>
          <p:nvPr userDrawn="1"/>
        </p:nvSpPr>
        <p:spPr>
          <a:xfrm rot="5400000">
            <a:off x="112039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531259DD-64CB-4DA1-AD6D-175D1BC0C080}"/>
              </a:ext>
            </a:extLst>
          </p:cNvPr>
          <p:cNvSpPr/>
          <p:nvPr userDrawn="1"/>
        </p:nvSpPr>
        <p:spPr>
          <a:xfrm rot="5400000">
            <a:off x="3188555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949D4368-1CD6-4BEA-A610-DE42970EA0EA}"/>
              </a:ext>
            </a:extLst>
          </p:cNvPr>
          <p:cNvSpPr/>
          <p:nvPr userDrawn="1"/>
        </p:nvSpPr>
        <p:spPr>
          <a:xfrm rot="5400000">
            <a:off x="5242057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CAABC50-D387-484A-AA0F-EB04645F2116}"/>
              </a:ext>
            </a:extLst>
          </p:cNvPr>
          <p:cNvSpPr/>
          <p:nvPr userDrawn="1"/>
        </p:nvSpPr>
        <p:spPr>
          <a:xfrm rot="5400000">
            <a:off x="7324562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A9C2DD4D-CD5E-405E-A1A0-E8D0CD03D43F}"/>
              </a:ext>
            </a:extLst>
          </p:cNvPr>
          <p:cNvSpPr/>
          <p:nvPr userDrawn="1"/>
        </p:nvSpPr>
        <p:spPr>
          <a:xfrm rot="5400000">
            <a:off x="937806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F9F8B1-6BAC-4AD8-A471-D0C2B6FC88EB}"/>
              </a:ext>
            </a:extLst>
          </p:cNvPr>
          <p:cNvGrpSpPr/>
          <p:nvPr userDrawn="1"/>
        </p:nvGrpSpPr>
        <p:grpSpPr>
          <a:xfrm>
            <a:off x="883715" y="2433382"/>
            <a:ext cx="10284482" cy="2311399"/>
            <a:chOff x="764773" y="2273300"/>
            <a:chExt cx="10284482" cy="231139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B00A50-8F71-4989-BC6C-70721A8EDF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4773" y="2821940"/>
              <a:ext cx="1" cy="1357623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D9CB32-4FF6-46E7-AD10-4891F90C114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64773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4C385E-0386-47EB-A5CD-8B5E6A7F9F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87825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247777-17E8-47B0-9C02-A34C1E5702AD}"/>
                </a:ext>
              </a:extLst>
            </p:cNvPr>
            <p:cNvGrpSpPr/>
            <p:nvPr userDrawn="1"/>
          </p:nvGrpSpPr>
          <p:grpSpPr>
            <a:xfrm rot="10800000">
              <a:off x="2809142" y="2821940"/>
              <a:ext cx="2068161" cy="1762759"/>
              <a:chOff x="548642" y="2133600"/>
              <a:chExt cx="2068161" cy="176275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CB83C0A-AF62-4845-9EB4-5D06A0CF43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548642" y="2133600"/>
                <a:ext cx="1023052" cy="54864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048AA9-3DFF-4A3E-8093-E7F3FB7D19E3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45109" cy="1762759"/>
                <a:chOff x="394504" y="2235200"/>
                <a:chExt cx="1045109" cy="176275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392E648-DDB8-4745-B06E-3D83FB0F1F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0800000" flipV="1">
                  <a:off x="394504" y="2823211"/>
                  <a:ext cx="22057" cy="117474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478A9A5-3601-4DBF-99BF-C2F33B3CE6A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C33B8E-B78E-4624-BE44-B396658EC6B5}"/>
                </a:ext>
              </a:extLst>
            </p:cNvPr>
            <p:cNvGrpSpPr/>
            <p:nvPr userDrawn="1"/>
          </p:nvGrpSpPr>
          <p:grpSpPr>
            <a:xfrm>
              <a:off x="4877303" y="2273300"/>
              <a:ext cx="4114800" cy="2311399"/>
              <a:chOff x="546372" y="2133600"/>
              <a:chExt cx="4114800" cy="23113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6948F02-2A58-4B70-878D-138873EF5487}"/>
                  </a:ext>
                </a:extLst>
              </p:cNvPr>
              <p:cNvGrpSpPr/>
              <p:nvPr userDrawn="1"/>
            </p:nvGrpSpPr>
            <p:grpSpPr>
              <a:xfrm>
                <a:off x="546372" y="2133600"/>
                <a:ext cx="2048374" cy="1755137"/>
                <a:chOff x="546372" y="2133600"/>
                <a:chExt cx="2048374" cy="175513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2374C11E-A36A-4A02-91FB-1E2A147716EF}"/>
                    </a:ext>
                  </a:extLst>
                </p:cNvPr>
                <p:cNvGrpSpPr/>
                <p:nvPr userDrawn="1"/>
              </p:nvGrpSpPr>
              <p:grpSpPr>
                <a:xfrm>
                  <a:off x="546372" y="2133600"/>
                  <a:ext cx="1025322" cy="1755137"/>
                  <a:chOff x="414292" y="2235200"/>
                  <a:chExt cx="1025322" cy="1755137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7659665-8409-4C94-81A8-ED44F07985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414292" y="2783840"/>
                    <a:ext cx="2268" cy="120649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CC43616-6493-4804-BA75-1DAA7A1D8B18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2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95EA5E0-F8C9-46F5-9994-0DBB5532E9C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571694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CCC38F-9AFC-4443-AF2B-8B972EE312B9}"/>
                  </a:ext>
                </a:extLst>
              </p:cNvPr>
              <p:cNvGrpSpPr/>
              <p:nvPr userDrawn="1"/>
            </p:nvGrpSpPr>
            <p:grpSpPr>
              <a:xfrm rot="10800000">
                <a:off x="2590206" y="2722878"/>
                <a:ext cx="2070966" cy="1722121"/>
                <a:chOff x="548642" y="2133600"/>
                <a:chExt cx="2070966" cy="1722121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5D60560-17BE-42C4-956A-FD0CCF2B311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548642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4ADB2B-6BAC-4187-9AD6-234699323C6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1571694" y="2133600"/>
                  <a:ext cx="1047914" cy="1722121"/>
                  <a:chOff x="391699" y="2235200"/>
                  <a:chExt cx="1047914" cy="1722121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3AA32475-F311-40BF-84DB-2FBFF05A09E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391699" y="2791460"/>
                    <a:ext cx="29076" cy="1165861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8076BDAC-837A-46AB-939A-33B4CAC443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1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1A353AA-3B37-493F-A75A-FBE55A7FEAC3}"/>
                </a:ext>
              </a:extLst>
            </p:cNvPr>
            <p:cNvGrpSpPr/>
            <p:nvPr userDrawn="1"/>
          </p:nvGrpSpPr>
          <p:grpSpPr>
            <a:xfrm>
              <a:off x="8992103" y="2273300"/>
              <a:ext cx="2057152" cy="1851337"/>
              <a:chOff x="547757" y="2133600"/>
              <a:chExt cx="2057152" cy="185133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7AC040A-1737-484C-8CEA-2ADF0DBFE9FB}"/>
                  </a:ext>
                </a:extLst>
              </p:cNvPr>
              <p:cNvGrpSpPr/>
              <p:nvPr userDrawn="1"/>
            </p:nvGrpSpPr>
            <p:grpSpPr>
              <a:xfrm>
                <a:off x="547757" y="2133600"/>
                <a:ext cx="1023937" cy="1762759"/>
                <a:chOff x="415677" y="2235200"/>
                <a:chExt cx="1023937" cy="1762759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CD9887E-CE43-4192-9065-D2A753891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15677" y="2783840"/>
                  <a:ext cx="1" cy="1214119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D14A159-829D-4CE4-9A8E-E2C0CBD3F3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2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1D099CA-B8FD-4314-AEDD-819F910D5BDB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33215" cy="1851337"/>
                <a:chOff x="406398" y="2235200"/>
                <a:chExt cx="1033215" cy="185133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02C6F16-E0CD-428F-BD21-449948C9D6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06398" y="2783840"/>
                  <a:ext cx="10163" cy="130269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6C222D2-654F-4BD1-A0BD-34C233CD23D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A93BAA0-B72B-4BFD-BCF9-4608ADE3AC72}"/>
              </a:ext>
            </a:extLst>
          </p:cNvPr>
          <p:cNvSpPr/>
          <p:nvPr userDrawn="1"/>
        </p:nvSpPr>
        <p:spPr>
          <a:xfrm>
            <a:off x="659872" y="4111045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EC39C5-C4D5-4BE2-80A8-355FC3ECC12F}"/>
              </a:ext>
            </a:extLst>
          </p:cNvPr>
          <p:cNvSpPr/>
          <p:nvPr userDrawn="1"/>
        </p:nvSpPr>
        <p:spPr>
          <a:xfrm>
            <a:off x="1677924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5775AD5-ACEB-4CBE-BD90-53D7E05FA5AC}"/>
              </a:ext>
            </a:extLst>
          </p:cNvPr>
          <p:cNvSpPr/>
          <p:nvPr userDrawn="1"/>
        </p:nvSpPr>
        <p:spPr>
          <a:xfrm>
            <a:off x="3746085" y="452507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58774E0-9642-4F13-A5E6-09E3CB03DBB5}"/>
              </a:ext>
            </a:extLst>
          </p:cNvPr>
          <p:cNvSpPr/>
          <p:nvPr userDrawn="1"/>
        </p:nvSpPr>
        <p:spPr>
          <a:xfrm>
            <a:off x="5799587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5EF3DD-F676-4685-9875-B94CF9FB2C8D}"/>
              </a:ext>
            </a:extLst>
          </p:cNvPr>
          <p:cNvSpPr/>
          <p:nvPr userDrawn="1"/>
        </p:nvSpPr>
        <p:spPr>
          <a:xfrm>
            <a:off x="7882093" y="449966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0A3CDF-ADAF-4527-8705-2F8E3851CF65}"/>
              </a:ext>
            </a:extLst>
          </p:cNvPr>
          <p:cNvSpPr/>
          <p:nvPr userDrawn="1"/>
        </p:nvSpPr>
        <p:spPr>
          <a:xfrm>
            <a:off x="9935595" y="224669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FD028A3-58B1-44C9-AC6A-A869FC68B50F}"/>
              </a:ext>
            </a:extLst>
          </p:cNvPr>
          <p:cNvSpPr/>
          <p:nvPr userDrawn="1"/>
        </p:nvSpPr>
        <p:spPr>
          <a:xfrm>
            <a:off x="10938323" y="410087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18F0CF87-D85A-411D-8002-1157A04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F9015-A4A2-47D3-9665-686A67F0ED81}"/>
              </a:ext>
            </a:extLst>
          </p:cNvPr>
          <p:cNvSpPr txBox="1"/>
          <p:nvPr userDrawn="1"/>
        </p:nvSpPr>
        <p:spPr>
          <a:xfrm>
            <a:off x="1383191" y="1586906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+mj-lt"/>
              </a:rPr>
              <a:t>01</a:t>
            </a: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6A1182-EDE9-44E7-BA1C-CCAA1B422C3C}"/>
              </a:ext>
            </a:extLst>
          </p:cNvPr>
          <p:cNvSpPr txBox="1"/>
          <p:nvPr userDrawn="1"/>
        </p:nvSpPr>
        <p:spPr>
          <a:xfrm>
            <a:off x="3516779" y="5001792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+mj-lt"/>
              </a:rPr>
              <a:t>02</a:t>
            </a:r>
            <a:endParaRPr lang="en-US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3D0452-E8F6-4E1D-8D89-47F4DE14020B}"/>
              </a:ext>
            </a:extLst>
          </p:cNvPr>
          <p:cNvSpPr txBox="1"/>
          <p:nvPr userDrawn="1"/>
        </p:nvSpPr>
        <p:spPr>
          <a:xfrm>
            <a:off x="5574557" y="1593858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+mj-lt"/>
              </a:rPr>
              <a:t>03</a:t>
            </a:r>
            <a:endParaRPr lang="en-US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EE8165-DF59-42CB-A646-DBDAB53967B1}"/>
              </a:ext>
            </a:extLst>
          </p:cNvPr>
          <p:cNvSpPr txBox="1"/>
          <p:nvPr userDrawn="1"/>
        </p:nvSpPr>
        <p:spPr>
          <a:xfrm>
            <a:off x="7657062" y="4982270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+mj-lt"/>
              </a:rPr>
              <a:t>04</a:t>
            </a:r>
            <a:endParaRPr lang="en-US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C5584D-5A50-4F4A-A8CD-530EFB27FD79}"/>
              </a:ext>
            </a:extLst>
          </p:cNvPr>
          <p:cNvSpPr txBox="1"/>
          <p:nvPr userDrawn="1"/>
        </p:nvSpPr>
        <p:spPr>
          <a:xfrm>
            <a:off x="9696220" y="1554587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+mj-lt"/>
              </a:rPr>
              <a:t>05</a:t>
            </a:r>
            <a:endParaRPr 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F7EDF04-AD2B-463F-873D-F9F513090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445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34">
            <a:extLst>
              <a:ext uri="{FF2B5EF4-FFF2-40B4-BE49-F238E27FC236}">
                <a16:creationId xmlns:a16="http://schemas.microsoft.com/office/drawing/2014/main" id="{7F70B278-4654-46AC-8DD6-824CEF1DF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34">
            <a:extLst>
              <a:ext uri="{FF2B5EF4-FFF2-40B4-BE49-F238E27FC236}">
                <a16:creationId xmlns:a16="http://schemas.microsoft.com/office/drawing/2014/main" id="{3B7069E5-61AE-4AB2-8653-98A7F283E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8513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34">
            <a:extLst>
              <a:ext uri="{FF2B5EF4-FFF2-40B4-BE49-F238E27FC236}">
                <a16:creationId xmlns:a16="http://schemas.microsoft.com/office/drawing/2014/main" id="{38A8EB30-9561-4857-91EC-C9B25464AF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34">
            <a:extLst>
              <a:ext uri="{FF2B5EF4-FFF2-40B4-BE49-F238E27FC236}">
                <a16:creationId xmlns:a16="http://schemas.microsoft.com/office/drawing/2014/main" id="{AE1932D4-1CD4-4631-9E96-954227141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9340" y="461347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34">
            <a:extLst>
              <a:ext uri="{FF2B5EF4-FFF2-40B4-BE49-F238E27FC236}">
                <a16:creationId xmlns:a16="http://schemas.microsoft.com/office/drawing/2014/main" id="{7A6D526A-E91A-4FC8-8AB8-5FEA321F6A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504013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34">
            <a:extLst>
              <a:ext uri="{FF2B5EF4-FFF2-40B4-BE49-F238E27FC236}">
                <a16:creationId xmlns:a16="http://schemas.microsoft.com/office/drawing/2014/main" id="{61A32F9F-4ACF-442A-8853-0E4B42CC9E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65654" y="1126350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34">
            <a:extLst>
              <a:ext uri="{FF2B5EF4-FFF2-40B4-BE49-F238E27FC236}">
                <a16:creationId xmlns:a16="http://schemas.microsoft.com/office/drawing/2014/main" id="{B3D0AD38-B8DA-4C19-97D0-C4BF494F2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56386" y="1553007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Text Placeholder 34">
            <a:extLst>
              <a:ext uri="{FF2B5EF4-FFF2-40B4-BE49-F238E27FC236}">
                <a16:creationId xmlns:a16="http://schemas.microsoft.com/office/drawing/2014/main" id="{A8DE427E-A7F5-47D9-AA8C-5F8089A99E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515" y="1066973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Text Placeholder 34">
            <a:extLst>
              <a:ext uri="{FF2B5EF4-FFF2-40B4-BE49-F238E27FC236}">
                <a16:creationId xmlns:a16="http://schemas.microsoft.com/office/drawing/2014/main" id="{E764A502-6D62-4133-90C7-1FE9B38E7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20247" y="1493630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47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B3E-3352-499B-AF0B-92283CD075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2790-FC82-454C-B9BE-C32D5AF93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33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B3E-3352-499B-AF0B-92283CD075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2790-FC82-454C-B9BE-C32D5AF93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6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B3E-3352-499B-AF0B-92283CD075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2790-FC82-454C-B9BE-C32D5AF93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B3E-3352-499B-AF0B-92283CD075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2790-FC82-454C-B9BE-C32D5AF93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9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B3E-3352-499B-AF0B-92283CD075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2790-FC82-454C-B9BE-C32D5AF93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39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B3E-3352-499B-AF0B-92283CD075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2790-FC82-454C-B9BE-C32D5AF93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1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B3E-3352-499B-AF0B-92283CD075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2790-FC82-454C-B9BE-C32D5AF93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21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B3E-3352-499B-AF0B-92283CD075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2790-FC82-454C-B9BE-C32D5AF93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1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DB3E-3352-499B-AF0B-92283CD075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2790-FC82-454C-B9BE-C32D5AF93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hyperlink" Target="https://slidesgo.com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74F4C-78ED-4AFC-BEB8-A0EADB60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Concussion Project Road Map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92369-599A-4F81-A928-2DF2B9E0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Capture Data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Capture the movement of the patients' eye by having them follow an object on screen and mapping their response.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8B0C2B-3695-4D6A-AED2-61B1E08049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Process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Use algorithm to compare baseline image against image taken after injury. Create analytics.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698899-451C-4012-A03B-438076B2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Make Determination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Using the data gained from processing the images we can decide on whether a patient is concussed.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A59AE5F-3A9D-4E5B-BE20-3802EE56C0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Store Data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Securely storing all created analytics/ captured information to create dataset for further research.</a:t>
            </a:r>
          </a:p>
        </p:txBody>
      </p:sp>
      <p:grpSp>
        <p:nvGrpSpPr>
          <p:cNvPr id="22" name="Group 63" title="Icon of a mobile phone">
            <a:extLst>
              <a:ext uri="{FF2B5EF4-FFF2-40B4-BE49-F238E27FC236}">
                <a16:creationId xmlns:a16="http://schemas.microsoft.com/office/drawing/2014/main" id="{902717CD-9CC4-8F4C-BC52-0985754F7DFE}"/>
              </a:ext>
            </a:extLst>
          </p:cNvPr>
          <p:cNvGrpSpPr>
            <a:grpSpLocks/>
          </p:cNvGrpSpPr>
          <p:nvPr/>
        </p:nvGrpSpPr>
        <p:grpSpPr bwMode="auto">
          <a:xfrm>
            <a:off x="9954618" y="3349174"/>
            <a:ext cx="338137" cy="568325"/>
            <a:chOff x="6461929" y="2474005"/>
            <a:chExt cx="339465" cy="568234"/>
          </a:xfrm>
          <a:solidFill>
            <a:schemeClr val="accent6">
              <a:lumMod val="75000"/>
            </a:schemeClr>
          </a:solidFill>
        </p:grpSpPr>
        <p:sp>
          <p:nvSpPr>
            <p:cNvPr id="23" name="Freeform: Shape 50">
              <a:extLst>
                <a:ext uri="{FF2B5EF4-FFF2-40B4-BE49-F238E27FC236}">
                  <a16:creationId xmlns:a16="http://schemas.microsoft.com/office/drawing/2014/main" id="{70FD186F-6F55-1540-9B01-58F807909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929" y="2474005"/>
              <a:ext cx="339465" cy="568234"/>
            </a:xfrm>
            <a:custGeom>
              <a:avLst/>
              <a:gdLst>
                <a:gd name="T0" fmla="*/ 5535 w 339464"/>
                <a:gd name="T1" fmla="*/ 5535 h 568234"/>
                <a:gd name="T2" fmla="*/ 5535 w 339464"/>
                <a:gd name="T3" fmla="*/ 564914 h 568234"/>
                <a:gd name="T4" fmla="*/ 338359 w 339464"/>
                <a:gd name="T5" fmla="*/ 564914 h 568234"/>
                <a:gd name="T6" fmla="*/ 338359 w 339464"/>
                <a:gd name="T7" fmla="*/ 5535 h 568234"/>
                <a:gd name="T8" fmla="*/ 5535 w 339464"/>
                <a:gd name="T9" fmla="*/ 5535 h 568234"/>
                <a:gd name="T10" fmla="*/ 308840 w 339464"/>
                <a:gd name="T11" fmla="*/ 35053 h 568234"/>
                <a:gd name="T12" fmla="*/ 308840 w 339464"/>
                <a:gd name="T13" fmla="*/ 79331 h 568234"/>
                <a:gd name="T14" fmla="*/ 35053 w 339464"/>
                <a:gd name="T15" fmla="*/ 79331 h 568234"/>
                <a:gd name="T16" fmla="*/ 35053 w 339464"/>
                <a:gd name="T17" fmla="*/ 35053 h 568234"/>
                <a:gd name="T18" fmla="*/ 308840 w 339464"/>
                <a:gd name="T19" fmla="*/ 35053 h 568234"/>
                <a:gd name="T20" fmla="*/ 308840 w 339464"/>
                <a:gd name="T21" fmla="*/ 108850 h 568234"/>
                <a:gd name="T22" fmla="*/ 308840 w 339464"/>
                <a:gd name="T23" fmla="*/ 420272 h 568234"/>
                <a:gd name="T24" fmla="*/ 35053 w 339464"/>
                <a:gd name="T25" fmla="*/ 420272 h 568234"/>
                <a:gd name="T26" fmla="*/ 35053 w 339464"/>
                <a:gd name="T27" fmla="*/ 108850 h 568234"/>
                <a:gd name="T28" fmla="*/ 308840 w 339464"/>
                <a:gd name="T29" fmla="*/ 108850 h 568234"/>
                <a:gd name="T30" fmla="*/ 35053 w 339464"/>
                <a:gd name="T31" fmla="*/ 535395 h 568234"/>
                <a:gd name="T32" fmla="*/ 35053 w 339464"/>
                <a:gd name="T33" fmla="*/ 449791 h 568234"/>
                <a:gd name="T34" fmla="*/ 308840 w 339464"/>
                <a:gd name="T35" fmla="*/ 449791 h 568234"/>
                <a:gd name="T36" fmla="*/ 308840 w 339464"/>
                <a:gd name="T37" fmla="*/ 535395 h 568234"/>
                <a:gd name="T38" fmla="*/ 35053 w 339464"/>
                <a:gd name="T39" fmla="*/ 535395 h 5682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39464" h="568234">
                  <a:moveTo>
                    <a:pt x="5535" y="5535"/>
                  </a:moveTo>
                  <a:lnTo>
                    <a:pt x="5535" y="564914"/>
                  </a:lnTo>
                  <a:lnTo>
                    <a:pt x="338358" y="564914"/>
                  </a:lnTo>
                  <a:lnTo>
                    <a:pt x="338358" y="5535"/>
                  </a:lnTo>
                  <a:lnTo>
                    <a:pt x="5535" y="5535"/>
                  </a:lnTo>
                  <a:close/>
                  <a:moveTo>
                    <a:pt x="308839" y="35053"/>
                  </a:moveTo>
                  <a:lnTo>
                    <a:pt x="308839" y="79331"/>
                  </a:lnTo>
                  <a:lnTo>
                    <a:pt x="35053" y="79331"/>
                  </a:lnTo>
                  <a:lnTo>
                    <a:pt x="35053" y="35053"/>
                  </a:lnTo>
                  <a:lnTo>
                    <a:pt x="308839" y="35053"/>
                  </a:lnTo>
                  <a:close/>
                  <a:moveTo>
                    <a:pt x="308839" y="108850"/>
                  </a:moveTo>
                  <a:lnTo>
                    <a:pt x="308839" y="420272"/>
                  </a:lnTo>
                  <a:lnTo>
                    <a:pt x="35053" y="420272"/>
                  </a:lnTo>
                  <a:lnTo>
                    <a:pt x="35053" y="108850"/>
                  </a:lnTo>
                  <a:lnTo>
                    <a:pt x="308839" y="108850"/>
                  </a:lnTo>
                  <a:close/>
                  <a:moveTo>
                    <a:pt x="35053" y="535395"/>
                  </a:moveTo>
                  <a:lnTo>
                    <a:pt x="35053" y="449791"/>
                  </a:lnTo>
                  <a:lnTo>
                    <a:pt x="308839" y="449791"/>
                  </a:lnTo>
                  <a:lnTo>
                    <a:pt x="308839" y="535395"/>
                  </a:lnTo>
                  <a:lnTo>
                    <a:pt x="35053" y="5353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4" name="Freeform: Shape 51">
              <a:extLst>
                <a:ext uri="{FF2B5EF4-FFF2-40B4-BE49-F238E27FC236}">
                  <a16:creationId xmlns:a16="http://schemas.microsoft.com/office/drawing/2014/main" id="{831FDD79-6F13-BC45-A4CE-C7CAD70A5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998" y="2936895"/>
              <a:ext cx="44278" cy="44278"/>
            </a:xfrm>
            <a:custGeom>
              <a:avLst/>
              <a:gdLst>
                <a:gd name="T0" fmla="*/ 10700 w 44278"/>
                <a:gd name="T1" fmla="*/ 10516 h 44278"/>
                <a:gd name="T2" fmla="*/ 5535 w 44278"/>
                <a:gd name="T3" fmla="*/ 23799 h 44278"/>
                <a:gd name="T4" fmla="*/ 6273 w 44278"/>
                <a:gd name="T5" fmla="*/ 27489 h 44278"/>
                <a:gd name="T6" fmla="*/ 7010 w 44278"/>
                <a:gd name="T7" fmla="*/ 31179 h 44278"/>
                <a:gd name="T8" fmla="*/ 8486 w 44278"/>
                <a:gd name="T9" fmla="*/ 34131 h 44278"/>
                <a:gd name="T10" fmla="*/ 10700 w 44278"/>
                <a:gd name="T11" fmla="*/ 37083 h 44278"/>
                <a:gd name="T12" fmla="*/ 23984 w 44278"/>
                <a:gd name="T13" fmla="*/ 42249 h 44278"/>
                <a:gd name="T14" fmla="*/ 37267 w 44278"/>
                <a:gd name="T15" fmla="*/ 37083 h 44278"/>
                <a:gd name="T16" fmla="*/ 39481 w 44278"/>
                <a:gd name="T17" fmla="*/ 34131 h 44278"/>
                <a:gd name="T18" fmla="*/ 40957 w 44278"/>
                <a:gd name="T19" fmla="*/ 31179 h 44278"/>
                <a:gd name="T20" fmla="*/ 41695 w 44278"/>
                <a:gd name="T21" fmla="*/ 27489 h 44278"/>
                <a:gd name="T22" fmla="*/ 41695 w 44278"/>
                <a:gd name="T23" fmla="*/ 23799 h 44278"/>
                <a:gd name="T24" fmla="*/ 36529 w 44278"/>
                <a:gd name="T25" fmla="*/ 10516 h 44278"/>
                <a:gd name="T26" fmla="*/ 10700 w 44278"/>
                <a:gd name="T27" fmla="*/ 10516 h 442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4278" h="44278">
                  <a:moveTo>
                    <a:pt x="10700" y="10516"/>
                  </a:moveTo>
                  <a:cubicBezTo>
                    <a:pt x="7010" y="14206"/>
                    <a:pt x="5535" y="18634"/>
                    <a:pt x="5535" y="23799"/>
                  </a:cubicBezTo>
                  <a:cubicBezTo>
                    <a:pt x="5535" y="25275"/>
                    <a:pt x="5535" y="26013"/>
                    <a:pt x="6273" y="27489"/>
                  </a:cubicBezTo>
                  <a:cubicBezTo>
                    <a:pt x="6273" y="28965"/>
                    <a:pt x="7010" y="29703"/>
                    <a:pt x="7010" y="31179"/>
                  </a:cubicBezTo>
                  <a:cubicBezTo>
                    <a:pt x="7749" y="32655"/>
                    <a:pt x="7749" y="33393"/>
                    <a:pt x="8486" y="34131"/>
                  </a:cubicBezTo>
                  <a:cubicBezTo>
                    <a:pt x="9225" y="34869"/>
                    <a:pt x="9962" y="36345"/>
                    <a:pt x="10700" y="37083"/>
                  </a:cubicBezTo>
                  <a:cubicBezTo>
                    <a:pt x="14390" y="40773"/>
                    <a:pt x="18818" y="42249"/>
                    <a:pt x="23984" y="42249"/>
                  </a:cubicBezTo>
                  <a:cubicBezTo>
                    <a:pt x="29149" y="42249"/>
                    <a:pt x="33577" y="40035"/>
                    <a:pt x="37267" y="37083"/>
                  </a:cubicBezTo>
                  <a:cubicBezTo>
                    <a:pt x="38005" y="36345"/>
                    <a:pt x="38743" y="35607"/>
                    <a:pt x="39481" y="34131"/>
                  </a:cubicBezTo>
                  <a:cubicBezTo>
                    <a:pt x="40219" y="33393"/>
                    <a:pt x="40957" y="31917"/>
                    <a:pt x="40957" y="31179"/>
                  </a:cubicBezTo>
                  <a:cubicBezTo>
                    <a:pt x="41695" y="30441"/>
                    <a:pt x="41695" y="28965"/>
                    <a:pt x="41695" y="27489"/>
                  </a:cubicBezTo>
                  <a:cubicBezTo>
                    <a:pt x="41695" y="26013"/>
                    <a:pt x="41695" y="25275"/>
                    <a:pt x="41695" y="23799"/>
                  </a:cubicBezTo>
                  <a:cubicBezTo>
                    <a:pt x="41695" y="18634"/>
                    <a:pt x="39481" y="14206"/>
                    <a:pt x="36529" y="10516"/>
                  </a:cubicBezTo>
                  <a:cubicBezTo>
                    <a:pt x="29888" y="3874"/>
                    <a:pt x="17342" y="3874"/>
                    <a:pt x="10700" y="10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5D0C56-3BA5-487F-850D-EDB088C973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Provide Feedback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Send back relevant data to operator i.e., algorithms determination.</a:t>
            </a:r>
          </a:p>
        </p:txBody>
      </p:sp>
      <p:pic>
        <p:nvPicPr>
          <p:cNvPr id="3" name="Graphic 2" descr="Eye">
            <a:extLst>
              <a:ext uri="{FF2B5EF4-FFF2-40B4-BE49-F238E27FC236}">
                <a16:creationId xmlns:a16="http://schemas.microsoft.com/office/drawing/2014/main" id="{597592D9-43D8-48F2-9BEC-E24E2EE2C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9535" y="3171736"/>
            <a:ext cx="914400" cy="914400"/>
          </a:xfrm>
          <a:prstGeom prst="rect">
            <a:avLst/>
          </a:prstGeom>
        </p:spPr>
      </p:pic>
      <p:pic>
        <p:nvPicPr>
          <p:cNvPr id="27" name="Graphic 26" descr="Arrow circle">
            <a:extLst>
              <a:ext uri="{FF2B5EF4-FFF2-40B4-BE49-F238E27FC236}">
                <a16:creationId xmlns:a16="http://schemas.microsoft.com/office/drawing/2014/main" id="{75140963-6435-4A0E-AAF6-93A3FF277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2597" y="3171736"/>
            <a:ext cx="914400" cy="914400"/>
          </a:xfrm>
          <a:prstGeom prst="rect">
            <a:avLst/>
          </a:prstGeom>
        </p:spPr>
      </p:pic>
      <p:pic>
        <p:nvPicPr>
          <p:cNvPr id="29" name="Graphic 28" descr="Lightbulb">
            <a:extLst>
              <a:ext uri="{FF2B5EF4-FFF2-40B4-BE49-F238E27FC236}">
                <a16:creationId xmlns:a16="http://schemas.microsoft.com/office/drawing/2014/main" id="{DF3D6D6F-7DE9-4E02-A9E0-4FC61EBBF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5660" y="3171736"/>
            <a:ext cx="914400" cy="914400"/>
          </a:xfrm>
          <a:prstGeom prst="rect">
            <a:avLst/>
          </a:prstGeom>
        </p:spPr>
      </p:pic>
      <p:pic>
        <p:nvPicPr>
          <p:cNvPr id="31" name="Graphic 30" descr="Database">
            <a:extLst>
              <a:ext uri="{FF2B5EF4-FFF2-40B4-BE49-F238E27FC236}">
                <a16:creationId xmlns:a16="http://schemas.microsoft.com/office/drawing/2014/main" id="{5B77FCFA-332E-4C00-A5C6-9C2F0A1908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8723" y="3170169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529871-7BF0-45AA-BC1F-6A27ABAE48CD}"/>
              </a:ext>
            </a:extLst>
          </p:cNvPr>
          <p:cNvSpPr txBox="1"/>
          <p:nvPr/>
        </p:nvSpPr>
        <p:spPr>
          <a:xfrm>
            <a:off x="9080072" y="6414647"/>
            <a:ext cx="33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GB" sz="1100" dirty="0">
                <a:solidFill>
                  <a:schemeClr val="bg2">
                    <a:lumMod val="75000"/>
                  </a:schemeClr>
                </a:solidFill>
              </a:rPr>
              <a:t>Graphic Template: </a:t>
            </a:r>
            <a:r>
              <a:rPr lang="en-GB" sz="1100" dirty="0">
                <a:solidFill>
                  <a:schemeClr val="bg2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</a:t>
            </a:r>
            <a:endParaRPr lang="en-GB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3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D7D4A-3775-41C9-A3B9-3397218B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</a:rPr>
              <a:t>Data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1EC5-B93E-448C-B74D-BAD6B98F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Add new patient – patient personal information</a:t>
            </a:r>
          </a:p>
          <a:p>
            <a:r>
              <a:rPr lang="en-GB" sz="2000" dirty="0">
                <a:solidFill>
                  <a:srgbClr val="000000"/>
                </a:solidFill>
              </a:rPr>
              <a:t>Baseline eye movement capture – run application on patient under normal circumstances to gather a baseline image for comparison later.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Capture patient eye movement - In conjunction with standard medical tests</a:t>
            </a:r>
          </a:p>
          <a:p>
            <a:r>
              <a:rPr lang="en-GB" sz="2000" dirty="0">
                <a:solidFill>
                  <a:srgbClr val="000000"/>
                </a:solidFill>
              </a:rPr>
              <a:t>Record additional information – e.g. Type of injury, answers to Maddocks questions, symptoms etc.</a:t>
            </a:r>
          </a:p>
          <a:p>
            <a:endParaRPr lang="en-GB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90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D7D4A-3775-41C9-A3B9-3397218B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</a:rPr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1EC5-B93E-448C-B74D-BAD6B98F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Server will run the algorithm on the two images generated from an individual patient. 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Image 1 – Baseline image taken when adding patient to database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Image 2 – Image taken after suspected injury</a:t>
            </a:r>
          </a:p>
          <a:p>
            <a:r>
              <a:rPr lang="en-GB" sz="2000" dirty="0">
                <a:solidFill>
                  <a:srgbClr val="000000"/>
                </a:solidFill>
              </a:rPr>
              <a:t>Algorithm will compare images and return its determination. </a:t>
            </a:r>
          </a:p>
          <a:p>
            <a:pPr marL="0"/>
            <a:r>
              <a:rPr lang="en-US" sz="2000" dirty="0">
                <a:solidFill>
                  <a:srgbClr val="000000"/>
                </a:solidFill>
              </a:rPr>
              <a:t>The result of the processing will be returned to the technician’s mobile device.</a:t>
            </a:r>
          </a:p>
          <a:p>
            <a:pPr marL="0"/>
            <a:r>
              <a:rPr lang="en-US" sz="2000" dirty="0">
                <a:solidFill>
                  <a:srgbClr val="000000"/>
                </a:solidFill>
              </a:rPr>
              <a:t>This is also where we will create our analytics.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6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D7D4A-3775-41C9-A3B9-3397218B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Storage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257671-8E22-4E65-AD3C-51CBF8919294}"/>
              </a:ext>
            </a:extLst>
          </p:cNvPr>
          <p:cNvSpPr txBox="1">
            <a:spLocks/>
          </p:cNvSpPr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B7A20E4-1D37-4CEF-A2DF-5E42F7CD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26" y="3245370"/>
            <a:ext cx="9833548" cy="269397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Our database will store all the captured and created data.</a:t>
            </a:r>
          </a:p>
          <a:p>
            <a:r>
              <a:rPr lang="en-GB" sz="2000" dirty="0">
                <a:solidFill>
                  <a:srgbClr val="000000"/>
                </a:solidFill>
              </a:rPr>
              <a:t>This dataset could be used in the study of concussive injuries/ head trauma.</a:t>
            </a:r>
          </a:p>
          <a:p>
            <a:r>
              <a:rPr lang="en-GB" sz="2000" dirty="0">
                <a:solidFill>
                  <a:srgbClr val="000000"/>
                </a:solidFill>
              </a:rPr>
              <a:t>Database will need to be secure – We are dealing with personal information.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2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Concussion Project Road Map </vt:lpstr>
      <vt:lpstr>Data Capture</vt:lpstr>
      <vt:lpstr>Data Processing</vt:lpstr>
      <vt:lpstr>Data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Darragh Lally</dc:creator>
  <cp:lastModifiedBy>Darragh Lally</cp:lastModifiedBy>
  <cp:revision>17</cp:revision>
  <dcterms:created xsi:type="dcterms:W3CDTF">2020-10-27T22:44:05Z</dcterms:created>
  <dcterms:modified xsi:type="dcterms:W3CDTF">2021-05-06T18:45:58Z</dcterms:modified>
</cp:coreProperties>
</file>