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3" r:id="rId1"/>
  </p:sldMasterIdLst>
  <p:notesMasterIdLst>
    <p:notesMasterId r:id="rId68"/>
  </p:notesMasterIdLst>
  <p:handoutMasterIdLst>
    <p:handoutMasterId r:id="rId69"/>
  </p:handoutMasterIdLst>
  <p:sldIdLst>
    <p:sldId id="428" r:id="rId2"/>
    <p:sldId id="332" r:id="rId3"/>
    <p:sldId id="334" r:id="rId4"/>
    <p:sldId id="335" r:id="rId5"/>
    <p:sldId id="336" r:id="rId6"/>
    <p:sldId id="337" r:id="rId7"/>
    <p:sldId id="427" r:id="rId8"/>
    <p:sldId id="338" r:id="rId9"/>
    <p:sldId id="339" r:id="rId10"/>
    <p:sldId id="340" r:id="rId11"/>
    <p:sldId id="341" r:id="rId12"/>
    <p:sldId id="343" r:id="rId13"/>
    <p:sldId id="344" r:id="rId14"/>
    <p:sldId id="347" r:id="rId15"/>
    <p:sldId id="349" r:id="rId16"/>
    <p:sldId id="350" r:id="rId17"/>
    <p:sldId id="351" r:id="rId18"/>
    <p:sldId id="353" r:id="rId19"/>
    <p:sldId id="356" r:id="rId20"/>
    <p:sldId id="359" r:id="rId21"/>
    <p:sldId id="361" r:id="rId22"/>
    <p:sldId id="362" r:id="rId23"/>
    <p:sldId id="363" r:id="rId24"/>
    <p:sldId id="364" r:id="rId25"/>
    <p:sldId id="365" r:id="rId26"/>
    <p:sldId id="388" r:id="rId27"/>
    <p:sldId id="389" r:id="rId28"/>
    <p:sldId id="367" r:id="rId29"/>
    <p:sldId id="370" r:id="rId30"/>
    <p:sldId id="372" r:id="rId31"/>
    <p:sldId id="374" r:id="rId32"/>
    <p:sldId id="375" r:id="rId33"/>
    <p:sldId id="376" r:id="rId34"/>
    <p:sldId id="378" r:id="rId35"/>
    <p:sldId id="381" r:id="rId36"/>
    <p:sldId id="383" r:id="rId37"/>
    <p:sldId id="390" r:id="rId38"/>
    <p:sldId id="391" r:id="rId39"/>
    <p:sldId id="385" r:id="rId40"/>
    <p:sldId id="387" r:id="rId41"/>
    <p:sldId id="393" r:id="rId42"/>
    <p:sldId id="394" r:id="rId43"/>
    <p:sldId id="395" r:id="rId44"/>
    <p:sldId id="396" r:id="rId45"/>
    <p:sldId id="397" r:id="rId46"/>
    <p:sldId id="398" r:id="rId47"/>
    <p:sldId id="399" r:id="rId48"/>
    <p:sldId id="426" r:id="rId49"/>
    <p:sldId id="425" r:id="rId50"/>
    <p:sldId id="400" r:id="rId51"/>
    <p:sldId id="401" r:id="rId52"/>
    <p:sldId id="408" r:id="rId53"/>
    <p:sldId id="409" r:id="rId54"/>
    <p:sldId id="410" r:id="rId55"/>
    <p:sldId id="411" r:id="rId56"/>
    <p:sldId id="412" r:id="rId57"/>
    <p:sldId id="413" r:id="rId58"/>
    <p:sldId id="414" r:id="rId59"/>
    <p:sldId id="415" r:id="rId60"/>
    <p:sldId id="416" r:id="rId61"/>
    <p:sldId id="417" r:id="rId62"/>
    <p:sldId id="418" r:id="rId63"/>
    <p:sldId id="419" r:id="rId64"/>
    <p:sldId id="420" r:id="rId65"/>
    <p:sldId id="421" r:id="rId66"/>
    <p:sldId id="422" r:id="rId67"/>
  </p:sldIdLst>
  <p:sldSz cx="9144000" cy="6858000" type="screen4x3"/>
  <p:notesSz cx="7099300" cy="10234613"/>
  <p:defaultTextStyle>
    <a:defPPr>
      <a:defRPr lang="en-US"/>
    </a:defPPr>
    <a:lvl1pPr algn="l" rtl="0" eaLnBrk="0" fontAlgn="base" hangingPunct="0">
      <a:spcBef>
        <a:spcPct val="0"/>
      </a:spcBef>
      <a:spcAft>
        <a:spcPct val="0"/>
      </a:spcAft>
      <a:defRPr sz="2400" kern="1200">
        <a:solidFill>
          <a:schemeClr val="bg2"/>
        </a:solidFill>
        <a:latin typeface="Comic Sans MS" panose="030F0702030302020204" pitchFamily="66" charset="0"/>
        <a:ea typeface="黑体" panose="02010609060101010101" pitchFamily="49" charset="-122"/>
        <a:cs typeface="+mn-cs"/>
      </a:defRPr>
    </a:lvl1pPr>
    <a:lvl2pPr marL="457200" algn="l" rtl="0" eaLnBrk="0" fontAlgn="base" hangingPunct="0">
      <a:spcBef>
        <a:spcPct val="0"/>
      </a:spcBef>
      <a:spcAft>
        <a:spcPct val="0"/>
      </a:spcAft>
      <a:defRPr sz="2400" kern="1200">
        <a:solidFill>
          <a:schemeClr val="bg2"/>
        </a:solidFill>
        <a:latin typeface="Comic Sans MS" panose="030F0702030302020204" pitchFamily="66" charset="0"/>
        <a:ea typeface="黑体" panose="02010609060101010101" pitchFamily="49" charset="-122"/>
        <a:cs typeface="+mn-cs"/>
      </a:defRPr>
    </a:lvl2pPr>
    <a:lvl3pPr marL="914400" algn="l" rtl="0" eaLnBrk="0" fontAlgn="base" hangingPunct="0">
      <a:spcBef>
        <a:spcPct val="0"/>
      </a:spcBef>
      <a:spcAft>
        <a:spcPct val="0"/>
      </a:spcAft>
      <a:defRPr sz="2400" kern="1200">
        <a:solidFill>
          <a:schemeClr val="bg2"/>
        </a:solidFill>
        <a:latin typeface="Comic Sans MS" panose="030F0702030302020204" pitchFamily="66" charset="0"/>
        <a:ea typeface="黑体" panose="02010609060101010101" pitchFamily="49" charset="-122"/>
        <a:cs typeface="+mn-cs"/>
      </a:defRPr>
    </a:lvl3pPr>
    <a:lvl4pPr marL="1371600" algn="l" rtl="0" eaLnBrk="0" fontAlgn="base" hangingPunct="0">
      <a:spcBef>
        <a:spcPct val="0"/>
      </a:spcBef>
      <a:spcAft>
        <a:spcPct val="0"/>
      </a:spcAft>
      <a:defRPr sz="2400" kern="1200">
        <a:solidFill>
          <a:schemeClr val="bg2"/>
        </a:solidFill>
        <a:latin typeface="Comic Sans MS" panose="030F0702030302020204" pitchFamily="66" charset="0"/>
        <a:ea typeface="黑体" panose="02010609060101010101" pitchFamily="49" charset="-122"/>
        <a:cs typeface="+mn-cs"/>
      </a:defRPr>
    </a:lvl4pPr>
    <a:lvl5pPr marL="1828800" algn="l" rtl="0" eaLnBrk="0" fontAlgn="base" hangingPunct="0">
      <a:spcBef>
        <a:spcPct val="0"/>
      </a:spcBef>
      <a:spcAft>
        <a:spcPct val="0"/>
      </a:spcAft>
      <a:defRPr sz="2400" kern="1200">
        <a:solidFill>
          <a:schemeClr val="bg2"/>
        </a:solidFill>
        <a:latin typeface="Comic Sans MS" panose="030F0702030302020204" pitchFamily="66" charset="0"/>
        <a:ea typeface="黑体" panose="02010609060101010101" pitchFamily="49" charset="-122"/>
        <a:cs typeface="+mn-cs"/>
      </a:defRPr>
    </a:lvl5pPr>
    <a:lvl6pPr marL="2286000" algn="l" defTabSz="914400" rtl="0" eaLnBrk="1" latinLnBrk="0" hangingPunct="1">
      <a:defRPr sz="2400" kern="1200">
        <a:solidFill>
          <a:schemeClr val="bg2"/>
        </a:solidFill>
        <a:latin typeface="Comic Sans MS" panose="030F0702030302020204" pitchFamily="66" charset="0"/>
        <a:ea typeface="黑体" panose="02010609060101010101" pitchFamily="49" charset="-122"/>
        <a:cs typeface="+mn-cs"/>
      </a:defRPr>
    </a:lvl6pPr>
    <a:lvl7pPr marL="2743200" algn="l" defTabSz="914400" rtl="0" eaLnBrk="1" latinLnBrk="0" hangingPunct="1">
      <a:defRPr sz="2400" kern="1200">
        <a:solidFill>
          <a:schemeClr val="bg2"/>
        </a:solidFill>
        <a:latin typeface="Comic Sans MS" panose="030F0702030302020204" pitchFamily="66" charset="0"/>
        <a:ea typeface="黑体" panose="02010609060101010101" pitchFamily="49" charset="-122"/>
        <a:cs typeface="+mn-cs"/>
      </a:defRPr>
    </a:lvl7pPr>
    <a:lvl8pPr marL="3200400" algn="l" defTabSz="914400" rtl="0" eaLnBrk="1" latinLnBrk="0" hangingPunct="1">
      <a:defRPr sz="2400" kern="1200">
        <a:solidFill>
          <a:schemeClr val="bg2"/>
        </a:solidFill>
        <a:latin typeface="Comic Sans MS" panose="030F0702030302020204" pitchFamily="66" charset="0"/>
        <a:ea typeface="黑体" panose="02010609060101010101" pitchFamily="49" charset="-122"/>
        <a:cs typeface="+mn-cs"/>
      </a:defRPr>
    </a:lvl8pPr>
    <a:lvl9pPr marL="3657600" algn="l" defTabSz="914400" rtl="0" eaLnBrk="1" latinLnBrk="0" hangingPunct="1">
      <a:defRPr sz="2400" kern="1200">
        <a:solidFill>
          <a:schemeClr val="bg2"/>
        </a:solidFill>
        <a:latin typeface="Comic Sans MS" panose="030F0702030302020204" pitchFamily="66" charset="0"/>
        <a:ea typeface="黑体" panose="02010609060101010101"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0000FF"/>
    <a:srgbClr val="003399"/>
    <a:srgbClr val="000000"/>
    <a:srgbClr val="F8F8F8"/>
    <a:srgbClr val="6600CC"/>
    <a:srgbClr val="009900"/>
    <a:srgbClr val="FF3300"/>
    <a:srgbClr val="33CC33"/>
    <a:srgbClr val="0099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637" autoAdjust="0"/>
    <p:restoredTop sz="86447" autoAdjust="0"/>
  </p:normalViewPr>
  <p:slideViewPr>
    <p:cSldViewPr>
      <p:cViewPr varScale="1">
        <p:scale>
          <a:sx n="128" d="100"/>
          <a:sy n="128" d="100"/>
        </p:scale>
        <p:origin x="534" y="126"/>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 r:id="rId52" collapse="1"/>
      <p:sld r:id="rId53" collapse="1"/>
      <p:sld r:id="rId54" collapse="1"/>
      <p:sld r:id="rId55" collapse="1"/>
      <p:sld r:id="rId56" collapse="1"/>
      <p:sld r:id="rId57" collapse="1"/>
      <p:sld r:id="rId58" collapse="1"/>
      <p:sld r:id="rId59" collapse="1"/>
      <p:sld r:id="rId60" collapse="1"/>
      <p:sld r:id="rId61" collapse="1"/>
      <p:sld r:id="rId62" collapse="1"/>
      <p:sld r:id="rId63" collapse="1"/>
    </p:sldLst>
  </p:outlineViewPr>
  <p:notesTextViewPr>
    <p:cViewPr>
      <p:scale>
        <a:sx n="100" d="100"/>
        <a:sy n="100" d="100"/>
      </p:scale>
      <p:origin x="0" y="0"/>
    </p:cViewPr>
  </p:notesTextViewPr>
  <p:sorterViewPr>
    <p:cViewPr>
      <p:scale>
        <a:sx n="66" d="100"/>
        <a:sy n="66" d="100"/>
      </p:scale>
      <p:origin x="0" y="9758"/>
    </p:cViewPr>
  </p:sorterViewPr>
  <p:notesViewPr>
    <p:cSldViewPr>
      <p:cViewPr varScale="1">
        <p:scale>
          <a:sx n="61" d="100"/>
          <a:sy n="61" d="100"/>
        </p:scale>
        <p:origin x="-1757" y="-86"/>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_rels/viewProps.xml.rels><?xml version="1.0" encoding="UTF-8" standalone="yes"?>
<Relationships xmlns="http://schemas.openxmlformats.org/package/2006/relationships"><Relationship Id="rId13" Type="http://schemas.openxmlformats.org/officeDocument/2006/relationships/slide" Target="slides/slide15.xml"/><Relationship Id="rId18" Type="http://schemas.openxmlformats.org/officeDocument/2006/relationships/slide" Target="slides/slide20.xml"/><Relationship Id="rId26" Type="http://schemas.openxmlformats.org/officeDocument/2006/relationships/slide" Target="slides/slide28.xml"/><Relationship Id="rId39" Type="http://schemas.openxmlformats.org/officeDocument/2006/relationships/slide" Target="slides/slide41.xml"/><Relationship Id="rId21" Type="http://schemas.openxmlformats.org/officeDocument/2006/relationships/slide" Target="slides/slide23.xml"/><Relationship Id="rId34" Type="http://schemas.openxmlformats.org/officeDocument/2006/relationships/slide" Target="slides/slide36.xml"/><Relationship Id="rId42" Type="http://schemas.openxmlformats.org/officeDocument/2006/relationships/slide" Target="slides/slide44.xml"/><Relationship Id="rId47" Type="http://schemas.openxmlformats.org/officeDocument/2006/relationships/slide" Target="slides/slide50.xml"/><Relationship Id="rId50" Type="http://schemas.openxmlformats.org/officeDocument/2006/relationships/slide" Target="slides/slide53.xml"/><Relationship Id="rId55" Type="http://schemas.openxmlformats.org/officeDocument/2006/relationships/slide" Target="slides/slide58.xml"/><Relationship Id="rId63" Type="http://schemas.openxmlformats.org/officeDocument/2006/relationships/slide" Target="slides/slide66.xml"/><Relationship Id="rId7" Type="http://schemas.openxmlformats.org/officeDocument/2006/relationships/slide" Target="slides/slide9.xml"/><Relationship Id="rId2" Type="http://schemas.openxmlformats.org/officeDocument/2006/relationships/slide" Target="slides/slide3.xml"/><Relationship Id="rId16" Type="http://schemas.openxmlformats.org/officeDocument/2006/relationships/slide" Target="slides/slide18.xml"/><Relationship Id="rId29" Type="http://schemas.openxmlformats.org/officeDocument/2006/relationships/slide" Target="slides/slide31.xml"/><Relationship Id="rId11" Type="http://schemas.openxmlformats.org/officeDocument/2006/relationships/slide" Target="slides/slide13.xml"/><Relationship Id="rId24" Type="http://schemas.openxmlformats.org/officeDocument/2006/relationships/slide" Target="slides/slide26.xml"/><Relationship Id="rId32" Type="http://schemas.openxmlformats.org/officeDocument/2006/relationships/slide" Target="slides/slide34.xml"/><Relationship Id="rId37" Type="http://schemas.openxmlformats.org/officeDocument/2006/relationships/slide" Target="slides/slide39.xml"/><Relationship Id="rId40" Type="http://schemas.openxmlformats.org/officeDocument/2006/relationships/slide" Target="slides/slide42.xml"/><Relationship Id="rId45" Type="http://schemas.openxmlformats.org/officeDocument/2006/relationships/slide" Target="slides/slide47.xml"/><Relationship Id="rId53" Type="http://schemas.openxmlformats.org/officeDocument/2006/relationships/slide" Target="slides/slide56.xml"/><Relationship Id="rId58" Type="http://schemas.openxmlformats.org/officeDocument/2006/relationships/slide" Target="slides/slide61.xml"/><Relationship Id="rId5" Type="http://schemas.openxmlformats.org/officeDocument/2006/relationships/slide" Target="slides/slide6.xml"/><Relationship Id="rId61" Type="http://schemas.openxmlformats.org/officeDocument/2006/relationships/slide" Target="slides/slide64.xml"/><Relationship Id="rId19" Type="http://schemas.openxmlformats.org/officeDocument/2006/relationships/slide" Target="slides/slide21.xml"/><Relationship Id="rId14" Type="http://schemas.openxmlformats.org/officeDocument/2006/relationships/slide" Target="slides/slide16.xml"/><Relationship Id="rId22" Type="http://schemas.openxmlformats.org/officeDocument/2006/relationships/slide" Target="slides/slide24.xml"/><Relationship Id="rId27" Type="http://schemas.openxmlformats.org/officeDocument/2006/relationships/slide" Target="slides/slide29.xml"/><Relationship Id="rId30" Type="http://schemas.openxmlformats.org/officeDocument/2006/relationships/slide" Target="slides/slide32.xml"/><Relationship Id="rId35" Type="http://schemas.openxmlformats.org/officeDocument/2006/relationships/slide" Target="slides/slide37.xml"/><Relationship Id="rId43" Type="http://schemas.openxmlformats.org/officeDocument/2006/relationships/slide" Target="slides/slide45.xml"/><Relationship Id="rId48" Type="http://schemas.openxmlformats.org/officeDocument/2006/relationships/slide" Target="slides/slide51.xml"/><Relationship Id="rId56" Type="http://schemas.openxmlformats.org/officeDocument/2006/relationships/slide" Target="slides/slide59.xml"/><Relationship Id="rId8" Type="http://schemas.openxmlformats.org/officeDocument/2006/relationships/slide" Target="slides/slide10.xml"/><Relationship Id="rId51" Type="http://schemas.openxmlformats.org/officeDocument/2006/relationships/slide" Target="slides/slide54.xml"/><Relationship Id="rId3" Type="http://schemas.openxmlformats.org/officeDocument/2006/relationships/slide" Target="slides/slide4.xml"/><Relationship Id="rId12" Type="http://schemas.openxmlformats.org/officeDocument/2006/relationships/slide" Target="slides/slide14.xml"/><Relationship Id="rId17" Type="http://schemas.openxmlformats.org/officeDocument/2006/relationships/slide" Target="slides/slide19.xml"/><Relationship Id="rId25" Type="http://schemas.openxmlformats.org/officeDocument/2006/relationships/slide" Target="slides/slide27.xml"/><Relationship Id="rId33" Type="http://schemas.openxmlformats.org/officeDocument/2006/relationships/slide" Target="slides/slide35.xml"/><Relationship Id="rId38" Type="http://schemas.openxmlformats.org/officeDocument/2006/relationships/slide" Target="slides/slide40.xml"/><Relationship Id="rId46" Type="http://schemas.openxmlformats.org/officeDocument/2006/relationships/slide" Target="slides/slide49.xml"/><Relationship Id="rId59" Type="http://schemas.openxmlformats.org/officeDocument/2006/relationships/slide" Target="slides/slide62.xml"/><Relationship Id="rId20" Type="http://schemas.openxmlformats.org/officeDocument/2006/relationships/slide" Target="slides/slide22.xml"/><Relationship Id="rId41" Type="http://schemas.openxmlformats.org/officeDocument/2006/relationships/slide" Target="slides/slide43.xml"/><Relationship Id="rId54" Type="http://schemas.openxmlformats.org/officeDocument/2006/relationships/slide" Target="slides/slide57.xml"/><Relationship Id="rId62" Type="http://schemas.openxmlformats.org/officeDocument/2006/relationships/slide" Target="slides/slide65.xml"/><Relationship Id="rId1" Type="http://schemas.openxmlformats.org/officeDocument/2006/relationships/slide" Target="slides/slide2.xml"/><Relationship Id="rId6" Type="http://schemas.openxmlformats.org/officeDocument/2006/relationships/slide" Target="slides/slide8.xml"/><Relationship Id="rId15" Type="http://schemas.openxmlformats.org/officeDocument/2006/relationships/slide" Target="slides/slide17.xml"/><Relationship Id="rId23" Type="http://schemas.openxmlformats.org/officeDocument/2006/relationships/slide" Target="slides/slide25.xml"/><Relationship Id="rId28" Type="http://schemas.openxmlformats.org/officeDocument/2006/relationships/slide" Target="slides/slide30.xml"/><Relationship Id="rId36" Type="http://schemas.openxmlformats.org/officeDocument/2006/relationships/slide" Target="slides/slide38.xml"/><Relationship Id="rId49" Type="http://schemas.openxmlformats.org/officeDocument/2006/relationships/slide" Target="slides/slide52.xml"/><Relationship Id="rId57" Type="http://schemas.openxmlformats.org/officeDocument/2006/relationships/slide" Target="slides/slide60.xml"/><Relationship Id="rId10" Type="http://schemas.openxmlformats.org/officeDocument/2006/relationships/slide" Target="slides/slide12.xml"/><Relationship Id="rId31" Type="http://schemas.openxmlformats.org/officeDocument/2006/relationships/slide" Target="slides/slide33.xml"/><Relationship Id="rId44" Type="http://schemas.openxmlformats.org/officeDocument/2006/relationships/slide" Target="slides/slide46.xml"/><Relationship Id="rId52" Type="http://schemas.openxmlformats.org/officeDocument/2006/relationships/slide" Target="slides/slide55.xml"/><Relationship Id="rId60" Type="http://schemas.openxmlformats.org/officeDocument/2006/relationships/slide" Target="slides/slide63.xml"/><Relationship Id="rId4" Type="http://schemas.openxmlformats.org/officeDocument/2006/relationships/slide" Target="slides/slide5.xml"/><Relationship Id="rId9"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6402" name="Rectangle 2">
            <a:extLst>
              <a:ext uri="{FF2B5EF4-FFF2-40B4-BE49-F238E27FC236}">
                <a16:creationId xmlns:a16="http://schemas.microsoft.com/office/drawing/2014/main" id="{581CDD73-601E-45C6-9DA0-B748AB14C02D}"/>
              </a:ext>
            </a:extLst>
          </p:cNvPr>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eaLnBrk="1" hangingPunct="1">
              <a:spcBef>
                <a:spcPct val="0"/>
              </a:spcBef>
              <a:defRPr sz="1300">
                <a:solidFill>
                  <a:schemeClr val="tx1"/>
                </a:solidFill>
                <a:effectLst/>
                <a:ea typeface="宋体" charset="-122"/>
              </a:defRPr>
            </a:lvl1pPr>
          </a:lstStyle>
          <a:p>
            <a:pPr>
              <a:defRPr/>
            </a:pPr>
            <a:endParaRPr lang="zh-CN" altLang="en-US"/>
          </a:p>
        </p:txBody>
      </p:sp>
      <p:sp>
        <p:nvSpPr>
          <p:cNvPr id="486403" name="Rectangle 3">
            <a:extLst>
              <a:ext uri="{FF2B5EF4-FFF2-40B4-BE49-F238E27FC236}">
                <a16:creationId xmlns:a16="http://schemas.microsoft.com/office/drawing/2014/main" id="{00A652B8-CA3F-4416-9B71-2306125B4E3F}"/>
              </a:ext>
            </a:extLst>
          </p:cNvPr>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eaLnBrk="1" hangingPunct="1">
              <a:spcBef>
                <a:spcPct val="0"/>
              </a:spcBef>
              <a:defRPr sz="1300">
                <a:solidFill>
                  <a:schemeClr val="tx1"/>
                </a:solidFill>
                <a:effectLst/>
                <a:ea typeface="宋体" charset="-122"/>
              </a:defRPr>
            </a:lvl1pPr>
          </a:lstStyle>
          <a:p>
            <a:pPr>
              <a:defRPr/>
            </a:pPr>
            <a:endParaRPr lang="en-US" altLang="zh-CN"/>
          </a:p>
        </p:txBody>
      </p:sp>
      <p:sp>
        <p:nvSpPr>
          <p:cNvPr id="486404" name="Rectangle 4">
            <a:extLst>
              <a:ext uri="{FF2B5EF4-FFF2-40B4-BE49-F238E27FC236}">
                <a16:creationId xmlns:a16="http://schemas.microsoft.com/office/drawing/2014/main" id="{56748369-8964-423E-89AD-6DB678F89217}"/>
              </a:ext>
            </a:extLst>
          </p:cNvPr>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eaLnBrk="1" hangingPunct="1">
              <a:spcBef>
                <a:spcPct val="0"/>
              </a:spcBef>
              <a:defRPr sz="1300">
                <a:solidFill>
                  <a:schemeClr val="tx1"/>
                </a:solidFill>
                <a:effectLst/>
                <a:ea typeface="宋体" charset="-122"/>
              </a:defRPr>
            </a:lvl1pPr>
          </a:lstStyle>
          <a:p>
            <a:pPr>
              <a:defRPr/>
            </a:pPr>
            <a:endParaRPr lang="en-US" altLang="zh-CN"/>
          </a:p>
        </p:txBody>
      </p:sp>
      <p:sp>
        <p:nvSpPr>
          <p:cNvPr id="486405" name="Rectangle 5">
            <a:extLst>
              <a:ext uri="{FF2B5EF4-FFF2-40B4-BE49-F238E27FC236}">
                <a16:creationId xmlns:a16="http://schemas.microsoft.com/office/drawing/2014/main" id="{01CDB9AA-569E-4EC2-A4DC-54AC811C2D66}"/>
              </a:ext>
            </a:extLst>
          </p:cNvPr>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eaLnBrk="1" hangingPunct="1">
              <a:defRPr sz="1300">
                <a:solidFill>
                  <a:schemeClr val="tx1"/>
                </a:solidFill>
                <a:ea typeface="宋体" panose="02010600030101010101" pitchFamily="2" charset="-122"/>
              </a:defRPr>
            </a:lvl1pPr>
          </a:lstStyle>
          <a:p>
            <a:fld id="{8929EEA4-A2D1-438B-9E7C-1E05217F67B9}" type="slidenum">
              <a:rPr lang="zh-CN" altLang="en-US"/>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2814E069-F73A-4547-9A95-EABA7C338EBD}"/>
              </a:ext>
            </a:extLst>
          </p:cNvPr>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eaLnBrk="1" hangingPunct="1">
              <a:spcBef>
                <a:spcPct val="0"/>
              </a:spcBef>
              <a:defRPr sz="1300">
                <a:solidFill>
                  <a:schemeClr val="tx1"/>
                </a:solidFill>
                <a:effectLst/>
                <a:ea typeface="宋体" charset="-122"/>
              </a:defRPr>
            </a:lvl1pPr>
          </a:lstStyle>
          <a:p>
            <a:pPr>
              <a:defRPr/>
            </a:pPr>
            <a:endParaRPr lang="zh-CN" altLang="en-US"/>
          </a:p>
        </p:txBody>
      </p:sp>
      <p:sp>
        <p:nvSpPr>
          <p:cNvPr id="67587" name="Rectangle 3">
            <a:extLst>
              <a:ext uri="{FF2B5EF4-FFF2-40B4-BE49-F238E27FC236}">
                <a16:creationId xmlns:a16="http://schemas.microsoft.com/office/drawing/2014/main" id="{FD30C198-D9C0-491E-8D17-4541836BA383}"/>
              </a:ext>
            </a:extLst>
          </p:cNvPr>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eaLnBrk="1" hangingPunct="1">
              <a:spcBef>
                <a:spcPct val="0"/>
              </a:spcBef>
              <a:defRPr sz="1300">
                <a:solidFill>
                  <a:schemeClr val="tx1"/>
                </a:solidFill>
                <a:effectLst/>
                <a:ea typeface="宋体" charset="-122"/>
              </a:defRPr>
            </a:lvl1pPr>
          </a:lstStyle>
          <a:p>
            <a:pPr>
              <a:defRPr/>
            </a:pPr>
            <a:endParaRPr lang="en-US" altLang="zh-CN"/>
          </a:p>
        </p:txBody>
      </p:sp>
      <p:sp>
        <p:nvSpPr>
          <p:cNvPr id="10244" name="Rectangle 4">
            <a:extLst>
              <a:ext uri="{FF2B5EF4-FFF2-40B4-BE49-F238E27FC236}">
                <a16:creationId xmlns:a16="http://schemas.microsoft.com/office/drawing/2014/main" id="{AD5925C7-080F-4917-9325-E888E2C54FBD}"/>
              </a:ext>
            </a:extLst>
          </p:cNvPr>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9" name="Rectangle 5">
            <a:extLst>
              <a:ext uri="{FF2B5EF4-FFF2-40B4-BE49-F238E27FC236}">
                <a16:creationId xmlns:a16="http://schemas.microsoft.com/office/drawing/2014/main" id="{E5520420-06A2-435D-A19A-AB5B100AFC40}"/>
              </a:ext>
            </a:extLst>
          </p:cNvPr>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7590" name="Rectangle 6">
            <a:extLst>
              <a:ext uri="{FF2B5EF4-FFF2-40B4-BE49-F238E27FC236}">
                <a16:creationId xmlns:a16="http://schemas.microsoft.com/office/drawing/2014/main" id="{99B1AC63-5682-41EE-A51E-5DF8F9CE5F7C}"/>
              </a:ext>
            </a:extLst>
          </p:cNvPr>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eaLnBrk="1" hangingPunct="1">
              <a:spcBef>
                <a:spcPct val="0"/>
              </a:spcBef>
              <a:defRPr sz="1300">
                <a:solidFill>
                  <a:schemeClr val="tx1"/>
                </a:solidFill>
                <a:effectLst/>
                <a:ea typeface="宋体" charset="-122"/>
              </a:defRPr>
            </a:lvl1pPr>
          </a:lstStyle>
          <a:p>
            <a:pPr>
              <a:defRPr/>
            </a:pPr>
            <a:endParaRPr lang="en-US" altLang="zh-CN"/>
          </a:p>
        </p:txBody>
      </p:sp>
      <p:sp>
        <p:nvSpPr>
          <p:cNvPr id="67591" name="Rectangle 7">
            <a:extLst>
              <a:ext uri="{FF2B5EF4-FFF2-40B4-BE49-F238E27FC236}">
                <a16:creationId xmlns:a16="http://schemas.microsoft.com/office/drawing/2014/main" id="{E9DD052B-407E-4CF1-AC27-3720386A95B8}"/>
              </a:ext>
            </a:extLst>
          </p:cNvPr>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eaLnBrk="1" hangingPunct="1">
              <a:defRPr sz="1300">
                <a:solidFill>
                  <a:schemeClr val="tx1"/>
                </a:solidFill>
                <a:ea typeface="宋体" panose="02010600030101010101" pitchFamily="2" charset="-122"/>
              </a:defRPr>
            </a:lvl1pPr>
          </a:lstStyle>
          <a:p>
            <a:fld id="{7C565CB2-20CB-44D6-8C71-B2ECC2A907A2}"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omic Sans MS" pitchFamily="66" charset="0"/>
        <a:ea typeface="宋体" charset="-122"/>
        <a:cs typeface="+mn-cs"/>
      </a:defRPr>
    </a:lvl1pPr>
    <a:lvl2pPr marL="457200" algn="l" rtl="0" eaLnBrk="0" fontAlgn="base" hangingPunct="0">
      <a:spcBef>
        <a:spcPct val="30000"/>
      </a:spcBef>
      <a:spcAft>
        <a:spcPct val="0"/>
      </a:spcAft>
      <a:defRPr sz="1200" kern="1200">
        <a:solidFill>
          <a:schemeClr val="tx1"/>
        </a:solidFill>
        <a:latin typeface="Comic Sans MS" pitchFamily="66" charset="0"/>
        <a:ea typeface="宋体" charset="-122"/>
        <a:cs typeface="+mn-cs"/>
      </a:defRPr>
    </a:lvl2pPr>
    <a:lvl3pPr marL="914400" algn="l" rtl="0" eaLnBrk="0" fontAlgn="base" hangingPunct="0">
      <a:spcBef>
        <a:spcPct val="30000"/>
      </a:spcBef>
      <a:spcAft>
        <a:spcPct val="0"/>
      </a:spcAft>
      <a:defRPr sz="1200" kern="1200">
        <a:solidFill>
          <a:schemeClr val="tx1"/>
        </a:solidFill>
        <a:latin typeface="Comic Sans MS" pitchFamily="66" charset="0"/>
        <a:ea typeface="宋体" charset="-122"/>
        <a:cs typeface="+mn-cs"/>
      </a:defRPr>
    </a:lvl3pPr>
    <a:lvl4pPr marL="1371600" algn="l" rtl="0" eaLnBrk="0" fontAlgn="base" hangingPunct="0">
      <a:spcBef>
        <a:spcPct val="30000"/>
      </a:spcBef>
      <a:spcAft>
        <a:spcPct val="0"/>
      </a:spcAft>
      <a:defRPr sz="1200" kern="1200">
        <a:solidFill>
          <a:schemeClr val="tx1"/>
        </a:solidFill>
        <a:latin typeface="Comic Sans MS" pitchFamily="66" charset="0"/>
        <a:ea typeface="宋体" charset="-122"/>
        <a:cs typeface="+mn-cs"/>
      </a:defRPr>
    </a:lvl4pPr>
    <a:lvl5pPr marL="1828800" algn="l" rtl="0" eaLnBrk="0" fontAlgn="base" hangingPunct="0">
      <a:spcBef>
        <a:spcPct val="30000"/>
      </a:spcBef>
      <a:spcAft>
        <a:spcPct val="0"/>
      </a:spcAft>
      <a:defRPr sz="1200" kern="1200">
        <a:solidFill>
          <a:schemeClr val="tx1"/>
        </a:solidFill>
        <a:latin typeface="Comic Sans MS" pitchFamily="66"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725D5DD-5616-404E-BEA3-6FF76CDD7096}"/>
              </a:ext>
            </a:extLst>
          </p:cNvPr>
          <p:cNvSpPr/>
          <p:nvPr/>
        </p:nvSpPr>
        <p:spPr>
          <a:xfrm>
            <a:off x="904875" y="3648075"/>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spcBef>
                <a:spcPct val="20000"/>
              </a:spcBef>
              <a:defRPr/>
            </a:pPr>
            <a:endParaRPr lang="en-US">
              <a:effectLst>
                <a:outerShdw blurRad="38100" dist="38100" dir="2700000" algn="tl">
                  <a:srgbClr val="000000">
                    <a:alpha val="43137"/>
                  </a:srgbClr>
                </a:outerShdw>
              </a:effectLst>
            </a:endParaRPr>
          </a:p>
        </p:txBody>
      </p:sp>
      <p:sp>
        <p:nvSpPr>
          <p:cNvPr id="5" name="矩形 4">
            <a:extLst>
              <a:ext uri="{FF2B5EF4-FFF2-40B4-BE49-F238E27FC236}">
                <a16:creationId xmlns:a16="http://schemas.microsoft.com/office/drawing/2014/main" id="{FB40C4DB-2F44-4ACF-8885-94B82AFB7275}"/>
              </a:ext>
            </a:extLst>
          </p:cNvPr>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spcBef>
                <a:spcPct val="20000"/>
              </a:spcBef>
              <a:defRPr/>
            </a:pPr>
            <a:endParaRPr lang="en-US">
              <a:effectLst>
                <a:outerShdw blurRad="38100" dist="38100" dir="2700000" algn="tl">
                  <a:srgbClr val="000000">
                    <a:alpha val="43137"/>
                  </a:srgbClr>
                </a:outerShdw>
              </a:effectLst>
            </a:endParaRPr>
          </a:p>
        </p:txBody>
      </p:sp>
      <p:sp>
        <p:nvSpPr>
          <p:cNvPr id="6" name="矩形 5">
            <a:extLst>
              <a:ext uri="{FF2B5EF4-FFF2-40B4-BE49-F238E27FC236}">
                <a16:creationId xmlns:a16="http://schemas.microsoft.com/office/drawing/2014/main" id="{D4DAD8F8-8675-41F5-8483-30B39BB46B69}"/>
              </a:ext>
            </a:extLst>
          </p:cNvPr>
          <p:cNvSpPr/>
          <p:nvPr/>
        </p:nvSpPr>
        <p:spPr>
          <a:xfrm>
            <a:off x="904875" y="3648075"/>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spcBef>
                <a:spcPct val="20000"/>
              </a:spcBef>
              <a:defRPr/>
            </a:pPr>
            <a:endParaRPr lang="en-US">
              <a:effectLst>
                <a:outerShdw blurRad="38100" dist="38100" dir="2700000" algn="tl">
                  <a:srgbClr val="000000">
                    <a:alpha val="43137"/>
                  </a:srgbClr>
                </a:outerShdw>
              </a:effectLst>
            </a:endParaRPr>
          </a:p>
        </p:txBody>
      </p:sp>
      <p:sp>
        <p:nvSpPr>
          <p:cNvPr id="7" name="矩形 6">
            <a:extLst>
              <a:ext uri="{FF2B5EF4-FFF2-40B4-BE49-F238E27FC236}">
                <a16:creationId xmlns:a16="http://schemas.microsoft.com/office/drawing/2014/main" id="{8853B9EE-563A-4F0C-8A73-AAF3198603A0}"/>
              </a:ext>
            </a:extLst>
          </p:cNvPr>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spcBef>
                <a:spcPct val="20000"/>
              </a:spcBef>
              <a:defRPr/>
            </a:pPr>
            <a:endParaRPr lang="en-US">
              <a:effectLst>
                <a:outerShdw blurRad="38100" dist="38100" dir="2700000" algn="tl">
                  <a:srgbClr val="000000">
                    <a:alpha val="43137"/>
                  </a:srgbClr>
                </a:outerShdw>
              </a:effectLst>
            </a:endParaRPr>
          </a:p>
        </p:txBody>
      </p:sp>
      <p:sp>
        <p:nvSpPr>
          <p:cNvPr id="8" name="标题 7"/>
          <p:cNvSpPr>
            <a:spLocks noGrp="1"/>
          </p:cNvSpPr>
          <p:nvPr>
            <p:ph type="ctrTitle"/>
          </p:nvPr>
        </p:nvSpPr>
        <p:spPr>
          <a:xfrm>
            <a:off x="1219200" y="3886200"/>
            <a:ext cx="6858000" cy="990600"/>
          </a:xfrm>
        </p:spPr>
        <p:txBody>
          <a:bodyPr anchor="t"/>
          <a:lstStyle>
            <a:lvl1pPr algn="r">
              <a:defRPr sz="3200">
                <a:solidFill>
                  <a:schemeClr val="tx1"/>
                </a:solidFill>
              </a:defRPr>
            </a:lvl1pPr>
          </a:lstStyle>
          <a:p>
            <a:r>
              <a:rPr lang="zh-CN" altLang="en-US"/>
              <a:t>单击此处编辑母版标题样式</a:t>
            </a:r>
            <a:endParaRPr lang="en-US"/>
          </a:p>
        </p:txBody>
      </p:sp>
      <p:sp>
        <p:nvSpPr>
          <p:cNvPr id="9" name="副标题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单击此处编辑母版副标题样式</a:t>
            </a:r>
            <a:endParaRPr lang="en-US"/>
          </a:p>
        </p:txBody>
      </p:sp>
      <p:sp>
        <p:nvSpPr>
          <p:cNvPr id="10" name="日期占位符 27">
            <a:extLst>
              <a:ext uri="{FF2B5EF4-FFF2-40B4-BE49-F238E27FC236}">
                <a16:creationId xmlns:a16="http://schemas.microsoft.com/office/drawing/2014/main" id="{BFB32316-0CB4-4701-A7E1-DA08D8FECBFB}"/>
              </a:ext>
            </a:extLst>
          </p:cNvPr>
          <p:cNvSpPr>
            <a:spLocks noGrp="1"/>
          </p:cNvSpPr>
          <p:nvPr>
            <p:ph type="dt" sz="half" idx="10"/>
          </p:nvPr>
        </p:nvSpPr>
        <p:spPr>
          <a:xfrm>
            <a:off x="6400800" y="6354763"/>
            <a:ext cx="2286000" cy="366712"/>
          </a:xfrm>
        </p:spPr>
        <p:txBody>
          <a:bodyPr/>
          <a:lstStyle>
            <a:lvl1pPr>
              <a:defRPr sz="1400"/>
            </a:lvl1pPr>
          </a:lstStyle>
          <a:p>
            <a:pPr>
              <a:defRPr/>
            </a:pPr>
            <a:fld id="{BABA57EC-F8A9-44C6-BCB5-A0C5796218EC}" type="datetime1">
              <a:rPr lang="zh-CN" altLang="en-US"/>
              <a:pPr>
                <a:defRPr/>
              </a:pPr>
              <a:t>2021/02/24</a:t>
            </a:fld>
            <a:endParaRPr lang="en-US" altLang="zh-CN"/>
          </a:p>
        </p:txBody>
      </p:sp>
      <p:sp>
        <p:nvSpPr>
          <p:cNvPr id="11" name="页脚占位符 16">
            <a:extLst>
              <a:ext uri="{FF2B5EF4-FFF2-40B4-BE49-F238E27FC236}">
                <a16:creationId xmlns:a16="http://schemas.microsoft.com/office/drawing/2014/main" id="{7CC5B876-DE6D-473A-BC37-154E935FC636}"/>
              </a:ext>
            </a:extLst>
          </p:cNvPr>
          <p:cNvSpPr>
            <a:spLocks noGrp="1"/>
          </p:cNvSpPr>
          <p:nvPr>
            <p:ph type="ftr" sz="quarter" idx="11"/>
          </p:nvPr>
        </p:nvSpPr>
        <p:spPr>
          <a:xfrm>
            <a:off x="2898775" y="6354763"/>
            <a:ext cx="3475038" cy="366712"/>
          </a:xfrm>
        </p:spPr>
        <p:txBody>
          <a:bodyPr/>
          <a:lstStyle>
            <a:lvl1pPr>
              <a:defRPr/>
            </a:lvl1pPr>
          </a:lstStyle>
          <a:p>
            <a:pPr>
              <a:defRPr/>
            </a:pPr>
            <a:r>
              <a:rPr lang="zh-CN" altLang="en-US"/>
              <a:t>广州超级计算中心</a:t>
            </a:r>
          </a:p>
        </p:txBody>
      </p:sp>
      <p:sp>
        <p:nvSpPr>
          <p:cNvPr id="12" name="灯片编号占位符 28">
            <a:extLst>
              <a:ext uri="{FF2B5EF4-FFF2-40B4-BE49-F238E27FC236}">
                <a16:creationId xmlns:a16="http://schemas.microsoft.com/office/drawing/2014/main" id="{99F7BA03-9CB2-4F1F-8CFE-7D6B41BF0A41}"/>
              </a:ext>
            </a:extLst>
          </p:cNvPr>
          <p:cNvSpPr>
            <a:spLocks noGrp="1"/>
          </p:cNvSpPr>
          <p:nvPr>
            <p:ph type="sldNum" sz="quarter" idx="12"/>
          </p:nvPr>
        </p:nvSpPr>
        <p:spPr>
          <a:xfrm>
            <a:off x="1216025" y="6354763"/>
            <a:ext cx="1219200" cy="366712"/>
          </a:xfrm>
        </p:spPr>
        <p:txBody>
          <a:bodyPr/>
          <a:lstStyle>
            <a:lvl1pPr>
              <a:defRPr/>
            </a:lvl1pPr>
          </a:lstStyle>
          <a:p>
            <a:fld id="{A82341E3-0CEA-4AD3-A238-73BBF40EF777}" type="slidenum">
              <a:rPr lang="zh-CN" altLang="en-US"/>
              <a:pPr/>
              <a:t>‹#›</a:t>
            </a:fld>
            <a:endParaRPr lang="en-US" altLang="zh-CN"/>
          </a:p>
        </p:txBody>
      </p:sp>
    </p:spTree>
    <p:extLst>
      <p:ext uri="{BB962C8B-B14F-4D97-AF65-F5344CB8AC3E}">
        <p14:creationId xmlns:p14="http://schemas.microsoft.com/office/powerpoint/2010/main" val="3221747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8" name="内容占位符 7"/>
          <p:cNvSpPr>
            <a:spLocks noGrp="1"/>
          </p:cNvSpPr>
          <p:nvPr>
            <p:ph sz="quarter" idx="1"/>
          </p:nvPr>
        </p:nvSpPr>
        <p:spPr>
          <a:xfrm>
            <a:off x="457200" y="1219200"/>
            <a:ext cx="8229600" cy="493776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页脚占位符 2">
            <a:extLst>
              <a:ext uri="{FF2B5EF4-FFF2-40B4-BE49-F238E27FC236}">
                <a16:creationId xmlns:a16="http://schemas.microsoft.com/office/drawing/2014/main" id="{EB5C8658-2898-4AF1-B896-19627A3DA1AB}"/>
              </a:ext>
            </a:extLst>
          </p:cNvPr>
          <p:cNvSpPr>
            <a:spLocks noGrp="1"/>
          </p:cNvSpPr>
          <p:nvPr>
            <p:ph type="ftr" sz="quarter" idx="10"/>
          </p:nvPr>
        </p:nvSpPr>
        <p:spPr/>
        <p:txBody>
          <a:bodyPr/>
          <a:lstStyle>
            <a:lvl1pPr>
              <a:defRPr/>
            </a:lvl1pPr>
          </a:lstStyle>
          <a:p>
            <a:pPr>
              <a:defRPr/>
            </a:pPr>
            <a:r>
              <a:rPr lang="zh-CN" altLang="en-US"/>
              <a:t>广州超级计算中心</a:t>
            </a:r>
          </a:p>
        </p:txBody>
      </p:sp>
    </p:spTree>
    <p:extLst>
      <p:ext uri="{BB962C8B-B14F-4D97-AF65-F5344CB8AC3E}">
        <p14:creationId xmlns:p14="http://schemas.microsoft.com/office/powerpoint/2010/main" val="1713062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2"/>
        </a:solid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916E136-8B8C-4FD6-886F-46E39B8C1A5E}"/>
              </a:ext>
            </a:extLst>
          </p:cNvPr>
          <p:cNvSpPr/>
          <p:nvPr/>
        </p:nvSpPr>
        <p:spPr>
          <a:xfrm>
            <a:off x="914400" y="2819400"/>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spcBef>
                <a:spcPct val="20000"/>
              </a:spcBef>
              <a:defRPr/>
            </a:pPr>
            <a:endParaRPr lang="en-US">
              <a:effectLst>
                <a:outerShdw blurRad="38100" dist="38100" dir="2700000" algn="tl">
                  <a:srgbClr val="000000">
                    <a:alpha val="43137"/>
                  </a:srgbClr>
                </a:outerShdw>
              </a:effectLst>
            </a:endParaRPr>
          </a:p>
        </p:txBody>
      </p:sp>
      <p:sp>
        <p:nvSpPr>
          <p:cNvPr id="5" name="矩形 4">
            <a:extLst>
              <a:ext uri="{FF2B5EF4-FFF2-40B4-BE49-F238E27FC236}">
                <a16:creationId xmlns:a16="http://schemas.microsoft.com/office/drawing/2014/main" id="{4BCBE3F1-BAA3-491E-A320-8DFD9EFC87AC}"/>
              </a:ext>
            </a:extLst>
          </p:cNvPr>
          <p:cNvSpPr/>
          <p:nvPr/>
        </p:nvSpPr>
        <p:spPr>
          <a:xfrm>
            <a:off x="914400" y="2819400"/>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spcBef>
                <a:spcPct val="20000"/>
              </a:spcBef>
              <a:defRPr/>
            </a:pPr>
            <a:endParaRPr lang="en-US">
              <a:effectLst>
                <a:outerShdw blurRad="38100" dist="38100" dir="2700000" algn="tl">
                  <a:srgbClr val="000000">
                    <a:alpha val="43137"/>
                  </a:srgbClr>
                </a:outerShdw>
              </a:effectLst>
            </a:endParaRPr>
          </a:p>
        </p:txBody>
      </p:sp>
      <p:sp>
        <p:nvSpPr>
          <p:cNvPr id="2" name="标题 1"/>
          <p:cNvSpPr>
            <a:spLocks noGrp="1"/>
          </p:cNvSpPr>
          <p:nvPr>
            <p:ph type="title"/>
          </p:nvPr>
        </p:nvSpPr>
        <p:spPr>
          <a:xfrm>
            <a:off x="1219200" y="2971800"/>
            <a:ext cx="6858000" cy="1066800"/>
          </a:xfrm>
        </p:spPr>
        <p:txBody>
          <a:bodyPr anchor="t"/>
          <a:lstStyle>
            <a:lvl1pPr algn="r">
              <a:buNone/>
              <a:defRPr sz="3200" b="0" cap="none" baseline="0"/>
            </a:lvl1pPr>
          </a:lstStyle>
          <a:p>
            <a:r>
              <a:rPr lang="zh-CN" altLang="en-US"/>
              <a:t>单击此处编辑母版标题样式</a:t>
            </a:r>
            <a:endParaRPr lang="en-US"/>
          </a:p>
        </p:txBody>
      </p:sp>
      <p:sp>
        <p:nvSpPr>
          <p:cNvPr id="3" name="文本占位符 2"/>
          <p:cNvSpPr>
            <a:spLocks noGrp="1"/>
          </p:cNvSpPr>
          <p:nvPr>
            <p:ph type="body" idx="1"/>
          </p:nvPr>
        </p:nvSpPr>
        <p:spPr>
          <a:xfrm>
            <a:off x="1295400" y="4267200"/>
            <a:ext cx="6781800" cy="1143000"/>
          </a:xfrm>
        </p:spPr>
        <p:txBody>
          <a:bodyPr/>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a:t>单击此处编辑母版文本样式</a:t>
            </a:r>
          </a:p>
        </p:txBody>
      </p:sp>
      <p:sp>
        <p:nvSpPr>
          <p:cNvPr id="6" name="日期占位符 3">
            <a:extLst>
              <a:ext uri="{FF2B5EF4-FFF2-40B4-BE49-F238E27FC236}">
                <a16:creationId xmlns:a16="http://schemas.microsoft.com/office/drawing/2014/main" id="{CD036A16-F29F-447F-A6A6-513B1EAB77B0}"/>
              </a:ext>
            </a:extLst>
          </p:cNvPr>
          <p:cNvSpPr>
            <a:spLocks noGrp="1"/>
          </p:cNvSpPr>
          <p:nvPr>
            <p:ph type="dt" sz="half" idx="10"/>
          </p:nvPr>
        </p:nvSpPr>
        <p:spPr>
          <a:xfrm>
            <a:off x="6400800" y="6354763"/>
            <a:ext cx="2286000" cy="366712"/>
          </a:xfrm>
        </p:spPr>
        <p:txBody>
          <a:bodyPr/>
          <a:lstStyle>
            <a:lvl1pPr>
              <a:defRPr/>
            </a:lvl1pPr>
          </a:lstStyle>
          <a:p>
            <a:pPr>
              <a:defRPr/>
            </a:pPr>
            <a:fld id="{A6C41B26-4AF5-4B27-8C84-0B4688CBF840}" type="datetime1">
              <a:rPr lang="zh-CN" altLang="en-US"/>
              <a:pPr>
                <a:defRPr/>
              </a:pPr>
              <a:t>2021/02/24</a:t>
            </a:fld>
            <a:endParaRPr lang="en-US" altLang="zh-CN"/>
          </a:p>
        </p:txBody>
      </p:sp>
      <p:sp>
        <p:nvSpPr>
          <p:cNvPr id="7" name="页脚占位符 4">
            <a:extLst>
              <a:ext uri="{FF2B5EF4-FFF2-40B4-BE49-F238E27FC236}">
                <a16:creationId xmlns:a16="http://schemas.microsoft.com/office/drawing/2014/main" id="{535F875D-5AA1-4817-A088-ADAFD48D6A0C}"/>
              </a:ext>
            </a:extLst>
          </p:cNvPr>
          <p:cNvSpPr>
            <a:spLocks noGrp="1"/>
          </p:cNvSpPr>
          <p:nvPr>
            <p:ph type="ftr" sz="quarter" idx="11"/>
          </p:nvPr>
        </p:nvSpPr>
        <p:spPr>
          <a:xfrm>
            <a:off x="2898775" y="6354763"/>
            <a:ext cx="3475038" cy="366712"/>
          </a:xfrm>
        </p:spPr>
        <p:txBody>
          <a:bodyPr/>
          <a:lstStyle>
            <a:lvl1pPr>
              <a:defRPr/>
            </a:lvl1pPr>
          </a:lstStyle>
          <a:p>
            <a:pPr>
              <a:defRPr/>
            </a:pPr>
            <a:r>
              <a:rPr lang="zh-CN" altLang="en-US"/>
              <a:t>广州超级计算中心）</a:t>
            </a:r>
          </a:p>
        </p:txBody>
      </p:sp>
      <p:sp>
        <p:nvSpPr>
          <p:cNvPr id="8" name="灯片编号占位符 5">
            <a:extLst>
              <a:ext uri="{FF2B5EF4-FFF2-40B4-BE49-F238E27FC236}">
                <a16:creationId xmlns:a16="http://schemas.microsoft.com/office/drawing/2014/main" id="{3C1DB40B-2A7D-46F8-8916-43B49CE391FA}"/>
              </a:ext>
            </a:extLst>
          </p:cNvPr>
          <p:cNvSpPr>
            <a:spLocks noGrp="1"/>
          </p:cNvSpPr>
          <p:nvPr>
            <p:ph type="sldNum" sz="quarter" idx="12"/>
          </p:nvPr>
        </p:nvSpPr>
        <p:spPr>
          <a:xfrm>
            <a:off x="1069975" y="6354763"/>
            <a:ext cx="1520825" cy="366712"/>
          </a:xfrm>
        </p:spPr>
        <p:txBody>
          <a:bodyPr/>
          <a:lstStyle>
            <a:lvl1pPr>
              <a:defRPr>
                <a:effectLst>
                  <a:outerShdw blurRad="38100" dist="38100" dir="2700000" algn="tl">
                    <a:srgbClr val="000000"/>
                  </a:outerShdw>
                </a:effectLst>
              </a:defRPr>
            </a:lvl1pPr>
          </a:lstStyle>
          <a:p>
            <a:fld id="{555A7ECA-62AB-4BFA-9DFC-34E0C33A5D80}" type="slidenum">
              <a:rPr lang="zh-CN" altLang="en-US"/>
              <a:pPr/>
              <a:t>‹#›</a:t>
            </a:fld>
            <a:endParaRPr lang="en-US" altLang="zh-CN"/>
          </a:p>
        </p:txBody>
      </p:sp>
    </p:spTree>
    <p:extLst>
      <p:ext uri="{BB962C8B-B14F-4D97-AF65-F5344CB8AC3E}">
        <p14:creationId xmlns:p14="http://schemas.microsoft.com/office/powerpoint/2010/main" val="426151686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直接连接符 1">
            <a:extLst>
              <a:ext uri="{FF2B5EF4-FFF2-40B4-BE49-F238E27FC236}">
                <a16:creationId xmlns:a16="http://schemas.microsoft.com/office/drawing/2014/main" id="{53EAC38F-656B-4A93-B2CA-FF989B8B5172}"/>
              </a:ext>
            </a:extLst>
          </p:cNvPr>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algn="ctr" eaLnBrk="1" hangingPunct="1">
              <a:spcBef>
                <a:spcPct val="20000"/>
              </a:spcBef>
              <a:defRPr/>
            </a:pPr>
            <a:endParaRPr lang="en-US">
              <a:effectLst>
                <a:outerShdw blurRad="38100" dist="38100" dir="2700000" algn="tl">
                  <a:srgbClr val="000000">
                    <a:alpha val="43137"/>
                  </a:srgbClr>
                </a:outerShdw>
              </a:effectLst>
              <a:ea typeface="黑体" pitchFamily="2" charset="-122"/>
            </a:endParaRPr>
          </a:p>
        </p:txBody>
      </p:sp>
      <p:sp>
        <p:nvSpPr>
          <p:cNvPr id="3" name="等腰三角形 2">
            <a:extLst>
              <a:ext uri="{FF2B5EF4-FFF2-40B4-BE49-F238E27FC236}">
                <a16:creationId xmlns:a16="http://schemas.microsoft.com/office/drawing/2014/main" id="{0D66A85E-AE55-4A12-9AC5-6E5E974BB0A7}"/>
              </a:ext>
            </a:extLst>
          </p:cNvPr>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spcBef>
                <a:spcPct val="20000"/>
              </a:spcBef>
              <a:defRPr/>
            </a:pPr>
            <a:endParaRPr lang="en-US">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809301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Pr>
        <a:solidFill>
          <a:schemeClr val="bg2"/>
        </a:solidFill>
        <a:effectLst/>
      </p:bgPr>
    </p:bg>
    <p:spTree>
      <p:nvGrpSpPr>
        <p:cNvPr id="1" name=""/>
        <p:cNvGrpSpPr/>
        <p:nvPr/>
      </p:nvGrpSpPr>
      <p:grpSpPr>
        <a:xfrm>
          <a:off x="0" y="0"/>
          <a:ext cx="0" cy="0"/>
          <a:chOff x="0" y="0"/>
          <a:chExt cx="0" cy="0"/>
        </a:xfrm>
      </p:grpSpPr>
      <p:sp>
        <p:nvSpPr>
          <p:cNvPr id="5" name="直接连接符 4">
            <a:extLst>
              <a:ext uri="{FF2B5EF4-FFF2-40B4-BE49-F238E27FC236}">
                <a16:creationId xmlns:a16="http://schemas.microsoft.com/office/drawing/2014/main" id="{6D9835AE-0015-4C65-9D9C-EAA8FF84C51B}"/>
              </a:ext>
            </a:extLst>
          </p:cNvPr>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algn="ctr" eaLnBrk="1" hangingPunct="1">
              <a:spcBef>
                <a:spcPct val="20000"/>
              </a:spcBef>
              <a:defRPr/>
            </a:pPr>
            <a:endParaRPr lang="en-US">
              <a:effectLst>
                <a:outerShdw blurRad="38100" dist="38100" dir="2700000" algn="tl">
                  <a:srgbClr val="000000">
                    <a:alpha val="43137"/>
                  </a:srgbClr>
                </a:outerShdw>
              </a:effectLst>
              <a:ea typeface="黑体" pitchFamily="2" charset="-122"/>
            </a:endParaRPr>
          </a:p>
        </p:txBody>
      </p:sp>
      <p:sp>
        <p:nvSpPr>
          <p:cNvPr id="6" name="等腰三角形 5">
            <a:extLst>
              <a:ext uri="{FF2B5EF4-FFF2-40B4-BE49-F238E27FC236}">
                <a16:creationId xmlns:a16="http://schemas.microsoft.com/office/drawing/2014/main" id="{B5046CE9-363E-4F28-BDD8-94ED2A0C1E30}"/>
              </a:ext>
            </a:extLst>
          </p:cNvPr>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spcBef>
                <a:spcPct val="20000"/>
              </a:spcBef>
              <a:defRPr/>
            </a:pPr>
            <a:endParaRPr lang="en-US">
              <a:effectLst>
                <a:outerShdw blurRad="38100" dist="38100" dir="2700000" algn="tl">
                  <a:srgbClr val="000000">
                    <a:alpha val="43137"/>
                  </a:srgbClr>
                </a:outerShdw>
              </a:effectLst>
            </a:endParaRPr>
          </a:p>
        </p:txBody>
      </p:sp>
      <p:sp>
        <p:nvSpPr>
          <p:cNvPr id="7" name="矩形 6">
            <a:extLst>
              <a:ext uri="{FF2B5EF4-FFF2-40B4-BE49-F238E27FC236}">
                <a16:creationId xmlns:a16="http://schemas.microsoft.com/office/drawing/2014/main" id="{A3899844-3BDB-425E-982D-743E2DBC5896}"/>
              </a:ext>
            </a:extLst>
          </p:cNvPr>
          <p:cNvSpPr/>
          <p:nvPr/>
        </p:nvSpPr>
        <p:spPr>
          <a:xfrm>
            <a:off x="457200" y="500063"/>
            <a:ext cx="182563"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spcBef>
                <a:spcPct val="20000"/>
              </a:spcBef>
              <a:defRPr/>
            </a:pPr>
            <a:endParaRPr lang="en-US">
              <a:effectLst>
                <a:outerShdw blurRad="38100" dist="38100" dir="2700000" algn="tl">
                  <a:srgbClr val="000000">
                    <a:alpha val="43137"/>
                  </a:srgbClr>
                </a:outerShdw>
              </a:effectLst>
            </a:endParaRPr>
          </a:p>
        </p:txBody>
      </p:sp>
      <p:sp>
        <p:nvSpPr>
          <p:cNvPr id="2" name="标题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lang="zh-CN" altLang="en-US"/>
              <a:t>单击此处编辑母版标题样式</a:t>
            </a:r>
            <a:endParaRPr lang="en-US"/>
          </a:p>
        </p:txBody>
      </p:sp>
      <p:sp>
        <p:nvSpPr>
          <p:cNvPr id="3" name="图片占位符 2"/>
          <p:cNvSpPr>
            <a:spLocks noGrp="1"/>
          </p:cNvSpPr>
          <p:nvPr>
            <p:ph type="pic" idx="1"/>
          </p:nvPr>
        </p:nvSpPr>
        <p:spPr>
          <a:xfrm>
            <a:off x="457200" y="1905000"/>
            <a:ext cx="8229600" cy="4270248"/>
          </a:xfrm>
          <a:solidFill>
            <a:schemeClr val="tx1">
              <a:shade val="50000"/>
            </a:schemeClr>
          </a:solidFill>
          <a:ln>
            <a:noFill/>
          </a:ln>
          <a:effectLst/>
        </p:spPr>
        <p:txBody>
          <a:bodyPr>
            <a:normAutofit/>
          </a:bodyPr>
          <a:lstStyle>
            <a:lvl1pPr marL="0" indent="0">
              <a:spcBef>
                <a:spcPts val="600"/>
              </a:spcBef>
              <a:buNone/>
              <a:defRPr sz="3200"/>
            </a:lvl1pPr>
          </a:lstStyle>
          <a:p>
            <a:pPr lvl="0"/>
            <a:r>
              <a:rPr lang="zh-CN" altLang="en-US" noProof="0"/>
              <a:t>单击图标添加图片</a:t>
            </a:r>
            <a:endParaRPr lang="en-US" noProof="0" dirty="0"/>
          </a:p>
        </p:txBody>
      </p:sp>
      <p:sp>
        <p:nvSpPr>
          <p:cNvPr id="4" name="文本占位符 3"/>
          <p:cNvSpPr>
            <a:spLocks noGrp="1"/>
          </p:cNvSpPr>
          <p:nvPr>
            <p:ph type="body" sz="half" idx="2"/>
          </p:nvPr>
        </p:nvSpPr>
        <p:spPr>
          <a:xfrm>
            <a:off x="457200" y="1219200"/>
            <a:ext cx="8229600" cy="533400"/>
          </a:xfrm>
        </p:spPr>
        <p:txBody>
          <a:bodyPr anchor="ctr"/>
          <a:lstStyle>
            <a:lvl1pPr marL="0" indent="0" algn="l">
              <a:buFontTx/>
              <a:buNone/>
              <a:defRPr sz="1400"/>
            </a:lvl1pPr>
            <a:lvl2pPr>
              <a:defRPr sz="1200"/>
            </a:lvl2pPr>
            <a:lvl3pPr>
              <a:defRPr sz="1000"/>
            </a:lvl3pPr>
            <a:lvl4pPr>
              <a:defRPr sz="900"/>
            </a:lvl4pPr>
            <a:lvl5pPr>
              <a:defRPr sz="900"/>
            </a:lvl5pPr>
          </a:lstStyle>
          <a:p>
            <a:pPr lvl="0"/>
            <a:r>
              <a:rPr lang="zh-CN" altLang="en-US"/>
              <a:t>单击此处编辑母版文本样式</a:t>
            </a:r>
          </a:p>
        </p:txBody>
      </p:sp>
      <p:sp>
        <p:nvSpPr>
          <p:cNvPr id="8" name="日期占位符 4">
            <a:extLst>
              <a:ext uri="{FF2B5EF4-FFF2-40B4-BE49-F238E27FC236}">
                <a16:creationId xmlns:a16="http://schemas.microsoft.com/office/drawing/2014/main" id="{35694E66-902A-44E6-9DFE-EBE5BF79AF78}"/>
              </a:ext>
            </a:extLst>
          </p:cNvPr>
          <p:cNvSpPr>
            <a:spLocks noGrp="1"/>
          </p:cNvSpPr>
          <p:nvPr>
            <p:ph type="dt" sz="half" idx="10"/>
          </p:nvPr>
        </p:nvSpPr>
        <p:spPr/>
        <p:txBody>
          <a:bodyPr/>
          <a:lstStyle>
            <a:lvl1pPr>
              <a:defRPr/>
            </a:lvl1pPr>
          </a:lstStyle>
          <a:p>
            <a:pPr>
              <a:defRPr/>
            </a:pPr>
            <a:fld id="{51DBC8D1-F3C8-4637-9C41-0FE9F4FCF518}" type="datetime1">
              <a:rPr lang="zh-CN" altLang="en-US"/>
              <a:pPr>
                <a:defRPr/>
              </a:pPr>
              <a:t>2021/02/24</a:t>
            </a:fld>
            <a:endParaRPr lang="en-US" altLang="zh-CN"/>
          </a:p>
        </p:txBody>
      </p:sp>
      <p:sp>
        <p:nvSpPr>
          <p:cNvPr id="9" name="页脚占位符 5">
            <a:extLst>
              <a:ext uri="{FF2B5EF4-FFF2-40B4-BE49-F238E27FC236}">
                <a16:creationId xmlns:a16="http://schemas.microsoft.com/office/drawing/2014/main" id="{DDA77726-5807-4C08-AC25-5521122F12A6}"/>
              </a:ext>
            </a:extLst>
          </p:cNvPr>
          <p:cNvSpPr>
            <a:spLocks noGrp="1"/>
          </p:cNvSpPr>
          <p:nvPr>
            <p:ph type="ftr" sz="quarter" idx="11"/>
          </p:nvPr>
        </p:nvSpPr>
        <p:spPr/>
        <p:txBody>
          <a:bodyPr/>
          <a:lstStyle>
            <a:lvl1pPr>
              <a:defRPr/>
            </a:lvl1pPr>
          </a:lstStyle>
          <a:p>
            <a:pPr>
              <a:defRPr/>
            </a:pPr>
            <a:r>
              <a:rPr lang="zh-CN" altLang="en-US"/>
              <a:t>国家高性能计算中心（合肥）</a:t>
            </a:r>
          </a:p>
        </p:txBody>
      </p:sp>
      <p:sp>
        <p:nvSpPr>
          <p:cNvPr id="10" name="灯片编号占位符 6">
            <a:extLst>
              <a:ext uri="{FF2B5EF4-FFF2-40B4-BE49-F238E27FC236}">
                <a16:creationId xmlns:a16="http://schemas.microsoft.com/office/drawing/2014/main" id="{2B7BBECF-4501-44CA-9417-830F744EDCD6}"/>
              </a:ext>
            </a:extLst>
          </p:cNvPr>
          <p:cNvSpPr>
            <a:spLocks noGrp="1"/>
          </p:cNvSpPr>
          <p:nvPr>
            <p:ph type="sldNum" sz="quarter" idx="12"/>
          </p:nvPr>
        </p:nvSpPr>
        <p:spPr/>
        <p:txBody>
          <a:bodyPr/>
          <a:lstStyle>
            <a:lvl1pPr>
              <a:defRPr>
                <a:effectLst>
                  <a:outerShdw blurRad="38100" dist="38100" dir="2700000" algn="tl">
                    <a:srgbClr val="000000"/>
                  </a:outerShdw>
                </a:effectLst>
              </a:defRPr>
            </a:lvl1pPr>
          </a:lstStyle>
          <a:p>
            <a:fld id="{546B1BA4-12CC-42DD-ACBE-BC159170971D}" type="slidenum">
              <a:rPr lang="zh-CN" altLang="en-US"/>
              <a:pPr/>
              <a:t>‹#›</a:t>
            </a:fld>
            <a:endParaRPr lang="en-US" altLang="zh-CN"/>
          </a:p>
        </p:txBody>
      </p:sp>
    </p:spTree>
    <p:extLst>
      <p:ext uri="{BB962C8B-B14F-4D97-AF65-F5344CB8AC3E}">
        <p14:creationId xmlns:p14="http://schemas.microsoft.com/office/powerpoint/2010/main" val="3552255182"/>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3568" y="836712"/>
            <a:ext cx="7848600" cy="762000"/>
          </a:xfrm>
        </p:spPr>
        <p:txBody>
          <a:bodyPr/>
          <a:lstStyle/>
          <a:p>
            <a:r>
              <a:rPr lang="zh-CN" altLang="en-US"/>
              <a:t>单击此处编辑母版标题样式</a:t>
            </a:r>
          </a:p>
        </p:txBody>
      </p:sp>
      <p:sp>
        <p:nvSpPr>
          <p:cNvPr id="3" name="表格占位符 2"/>
          <p:cNvSpPr>
            <a:spLocks noGrp="1"/>
          </p:cNvSpPr>
          <p:nvPr>
            <p:ph type="tbl" idx="1"/>
          </p:nvPr>
        </p:nvSpPr>
        <p:spPr>
          <a:xfrm>
            <a:off x="609600" y="1752600"/>
            <a:ext cx="7848600" cy="4572000"/>
          </a:xfrm>
        </p:spPr>
        <p:txBody>
          <a:bodyPr>
            <a:normAutofit/>
          </a:bodyPr>
          <a:lstStyle/>
          <a:p>
            <a:pPr lvl="0"/>
            <a:endParaRPr lang="zh-CN" altLang="en-US" noProof="0"/>
          </a:p>
        </p:txBody>
      </p:sp>
      <p:sp>
        <p:nvSpPr>
          <p:cNvPr id="4" name="灯片编号占位符 4">
            <a:extLst>
              <a:ext uri="{FF2B5EF4-FFF2-40B4-BE49-F238E27FC236}">
                <a16:creationId xmlns:a16="http://schemas.microsoft.com/office/drawing/2014/main" id="{59EF7D61-267D-4AD7-85D2-AC4833B8BCE8}"/>
              </a:ext>
            </a:extLst>
          </p:cNvPr>
          <p:cNvSpPr>
            <a:spLocks noGrp="1"/>
          </p:cNvSpPr>
          <p:nvPr>
            <p:ph type="sldNum" sz="quarter" idx="10"/>
          </p:nvPr>
        </p:nvSpPr>
        <p:spPr>
          <a:xfrm>
            <a:off x="7162800" y="6477000"/>
            <a:ext cx="1905000" cy="457200"/>
          </a:xfrm>
        </p:spPr>
        <p:txBody>
          <a:bodyPr/>
          <a:lstStyle>
            <a:lvl1pPr>
              <a:defRPr/>
            </a:lvl1pPr>
          </a:lstStyle>
          <a:p>
            <a:fld id="{17BE678E-D8A4-4210-82DC-3624E3CA9CCF}" type="slidenum">
              <a:rPr lang="zh-CN" altLang="en-US"/>
              <a:pPr/>
              <a:t>‹#›</a:t>
            </a:fld>
            <a:endParaRPr lang="en-US" altLang="zh-CN"/>
          </a:p>
        </p:txBody>
      </p:sp>
    </p:spTree>
    <p:extLst>
      <p:ext uri="{BB962C8B-B14F-4D97-AF65-F5344CB8AC3E}">
        <p14:creationId xmlns:p14="http://schemas.microsoft.com/office/powerpoint/2010/main" val="1322181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85800"/>
            <a:ext cx="7848600" cy="7620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752600"/>
            <a:ext cx="3848100" cy="4572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10100" y="1752600"/>
            <a:ext cx="3848100" cy="4572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5">
            <a:extLst>
              <a:ext uri="{FF2B5EF4-FFF2-40B4-BE49-F238E27FC236}">
                <a16:creationId xmlns:a16="http://schemas.microsoft.com/office/drawing/2014/main" id="{AA5A1850-076E-4A9F-9AC1-F6936674D1E6}"/>
              </a:ext>
            </a:extLst>
          </p:cNvPr>
          <p:cNvSpPr>
            <a:spLocks noGrp="1"/>
          </p:cNvSpPr>
          <p:nvPr>
            <p:ph type="sldNum" sz="quarter" idx="10"/>
          </p:nvPr>
        </p:nvSpPr>
        <p:spPr>
          <a:xfrm>
            <a:off x="7162800" y="6477000"/>
            <a:ext cx="1905000" cy="457200"/>
          </a:xfrm>
        </p:spPr>
        <p:txBody>
          <a:bodyPr/>
          <a:lstStyle>
            <a:lvl1pPr>
              <a:defRPr/>
            </a:lvl1pPr>
          </a:lstStyle>
          <a:p>
            <a:fld id="{ED282E89-BB4D-4046-A79A-C8888CF54CB6}" type="slidenum">
              <a:rPr lang="zh-CN" altLang="en-US"/>
              <a:pPr/>
              <a:t>‹#›</a:t>
            </a:fld>
            <a:endParaRPr lang="en-US" altLang="zh-CN"/>
          </a:p>
        </p:txBody>
      </p:sp>
    </p:spTree>
    <p:extLst>
      <p:ext uri="{BB962C8B-B14F-4D97-AF65-F5344CB8AC3E}">
        <p14:creationId xmlns:p14="http://schemas.microsoft.com/office/powerpoint/2010/main" val="3747929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85800"/>
            <a:ext cx="7848600" cy="7620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752600"/>
            <a:ext cx="3848100" cy="4572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10100" y="1752600"/>
            <a:ext cx="3848100" cy="2209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10100" y="4114800"/>
            <a:ext cx="3848100" cy="2209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6">
            <a:extLst>
              <a:ext uri="{FF2B5EF4-FFF2-40B4-BE49-F238E27FC236}">
                <a16:creationId xmlns:a16="http://schemas.microsoft.com/office/drawing/2014/main" id="{296BD479-9C75-4DB3-8551-1C896286CA20}"/>
              </a:ext>
            </a:extLst>
          </p:cNvPr>
          <p:cNvSpPr>
            <a:spLocks noGrp="1"/>
          </p:cNvSpPr>
          <p:nvPr>
            <p:ph type="sldNum" sz="quarter" idx="10"/>
          </p:nvPr>
        </p:nvSpPr>
        <p:spPr>
          <a:xfrm>
            <a:off x="7162800" y="6477000"/>
            <a:ext cx="1905000" cy="457200"/>
          </a:xfrm>
        </p:spPr>
        <p:txBody>
          <a:bodyPr/>
          <a:lstStyle>
            <a:lvl1pPr>
              <a:defRPr/>
            </a:lvl1pPr>
          </a:lstStyle>
          <a:p>
            <a:fld id="{7A1449AF-0CE2-4FF7-9E56-2FE3A015F627}" type="slidenum">
              <a:rPr lang="zh-CN" altLang="en-US"/>
              <a:pPr/>
              <a:t>‹#›</a:t>
            </a:fld>
            <a:endParaRPr lang="en-US" altLang="zh-CN"/>
          </a:p>
        </p:txBody>
      </p:sp>
    </p:spTree>
    <p:extLst>
      <p:ext uri="{BB962C8B-B14F-4D97-AF65-F5344CB8AC3E}">
        <p14:creationId xmlns:p14="http://schemas.microsoft.com/office/powerpoint/2010/main" val="1832235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21">
            <a:extLst>
              <a:ext uri="{FF2B5EF4-FFF2-40B4-BE49-F238E27FC236}">
                <a16:creationId xmlns:a16="http://schemas.microsoft.com/office/drawing/2014/main" id="{3DD64C4F-AE21-4927-8A24-B0220E887DFE}"/>
              </a:ext>
            </a:extLst>
          </p:cNvPr>
          <p:cNvSpPr>
            <a:spLocks noGrp="1"/>
          </p:cNvSpPr>
          <p:nvPr>
            <p:ph type="title"/>
          </p:nvPr>
        </p:nvSpPr>
        <p:spPr bwMode="auto">
          <a:xfrm>
            <a:off x="457200" y="152400"/>
            <a:ext cx="8229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7" name="文本占位符 12">
            <a:extLst>
              <a:ext uri="{FF2B5EF4-FFF2-40B4-BE49-F238E27FC236}">
                <a16:creationId xmlns:a16="http://schemas.microsoft.com/office/drawing/2014/main" id="{6AFD6A46-6A20-443A-AEEB-6A7213FA32CE}"/>
              </a:ext>
            </a:extLst>
          </p:cNvPr>
          <p:cNvSpPr>
            <a:spLocks noGrp="1"/>
          </p:cNvSpPr>
          <p:nvPr>
            <p:ph type="body" idx="1"/>
          </p:nvPr>
        </p:nvSpPr>
        <p:spPr bwMode="auto">
          <a:xfrm>
            <a:off x="457200" y="1219200"/>
            <a:ext cx="8229600" cy="491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4" name="日期占位符 13">
            <a:extLst>
              <a:ext uri="{FF2B5EF4-FFF2-40B4-BE49-F238E27FC236}">
                <a16:creationId xmlns:a16="http://schemas.microsoft.com/office/drawing/2014/main" id="{5A4B4CCF-BB54-4C7B-9FA7-03187D9B328B}"/>
              </a:ext>
            </a:extLst>
          </p:cNvPr>
          <p:cNvSpPr>
            <a:spLocks noGrp="1"/>
          </p:cNvSpPr>
          <p:nvPr>
            <p:ph type="dt" sz="half" idx="2"/>
          </p:nvPr>
        </p:nvSpPr>
        <p:spPr>
          <a:xfrm>
            <a:off x="6400800" y="6356350"/>
            <a:ext cx="2289175" cy="365125"/>
          </a:xfrm>
          <a:prstGeom prst="rect">
            <a:avLst/>
          </a:prstGeom>
        </p:spPr>
        <p:txBody>
          <a:bodyPr vert="horz"/>
          <a:lstStyle>
            <a:lvl1pPr algn="l" eaLnBrk="1" latinLnBrk="0" hangingPunct="1">
              <a:spcBef>
                <a:spcPct val="20000"/>
              </a:spcBef>
              <a:defRPr kumimoji="0" sz="1400">
                <a:solidFill>
                  <a:schemeClr val="tx2"/>
                </a:solidFill>
                <a:effectLst>
                  <a:outerShdw blurRad="38100" dist="38100" dir="2700000" algn="tl">
                    <a:srgbClr val="000000">
                      <a:alpha val="43137"/>
                    </a:srgbClr>
                  </a:outerShdw>
                </a:effectLst>
                <a:ea typeface="黑体" pitchFamily="2" charset="-122"/>
              </a:defRPr>
            </a:lvl1pPr>
          </a:lstStyle>
          <a:p>
            <a:pPr>
              <a:defRPr/>
            </a:pPr>
            <a:fld id="{98300B18-563B-4FA4-BC99-0450FA9CCA08}" type="datetime1">
              <a:rPr lang="zh-CN" altLang="en-US"/>
              <a:pPr>
                <a:defRPr/>
              </a:pPr>
              <a:t>2021/02/24</a:t>
            </a:fld>
            <a:endParaRPr lang="en-US" altLang="zh-CN"/>
          </a:p>
        </p:txBody>
      </p:sp>
      <p:sp>
        <p:nvSpPr>
          <p:cNvPr id="3" name="页脚占位符 2">
            <a:extLst>
              <a:ext uri="{FF2B5EF4-FFF2-40B4-BE49-F238E27FC236}">
                <a16:creationId xmlns:a16="http://schemas.microsoft.com/office/drawing/2014/main" id="{CBD472B7-D9D5-4554-9CF0-60BCB4B55B69}"/>
              </a:ext>
            </a:extLst>
          </p:cNvPr>
          <p:cNvSpPr>
            <a:spLocks noGrp="1"/>
          </p:cNvSpPr>
          <p:nvPr>
            <p:ph type="ftr" sz="quarter" idx="3"/>
          </p:nvPr>
        </p:nvSpPr>
        <p:spPr>
          <a:xfrm>
            <a:off x="2898775" y="6356350"/>
            <a:ext cx="3505200" cy="365125"/>
          </a:xfrm>
          <a:prstGeom prst="rect">
            <a:avLst/>
          </a:prstGeom>
        </p:spPr>
        <p:txBody>
          <a:bodyPr vert="horz"/>
          <a:lstStyle>
            <a:lvl1pPr algn="r" eaLnBrk="1" latinLnBrk="0" hangingPunct="1">
              <a:spcBef>
                <a:spcPct val="20000"/>
              </a:spcBef>
              <a:defRPr kumimoji="0" sz="1400">
                <a:solidFill>
                  <a:schemeClr val="tx2"/>
                </a:solidFill>
                <a:effectLst>
                  <a:outerShdw blurRad="38100" dist="38100" dir="2700000" algn="tl">
                    <a:srgbClr val="000000">
                      <a:alpha val="43137"/>
                    </a:srgbClr>
                  </a:outerShdw>
                </a:effectLst>
                <a:ea typeface="黑体" pitchFamily="2" charset="-122"/>
              </a:defRPr>
            </a:lvl1pPr>
          </a:lstStyle>
          <a:p>
            <a:pPr>
              <a:defRPr/>
            </a:pPr>
            <a:r>
              <a:rPr lang="zh-CN" altLang="en-US"/>
              <a:t>广州超级计算中心</a:t>
            </a:r>
          </a:p>
        </p:txBody>
      </p:sp>
      <p:sp>
        <p:nvSpPr>
          <p:cNvPr id="23" name="灯片编号占位符 22">
            <a:extLst>
              <a:ext uri="{FF2B5EF4-FFF2-40B4-BE49-F238E27FC236}">
                <a16:creationId xmlns:a16="http://schemas.microsoft.com/office/drawing/2014/main" id="{E6F0ECE4-1998-48BE-A3AA-C958913637E4}"/>
              </a:ext>
            </a:extLst>
          </p:cNvPr>
          <p:cNvSpPr>
            <a:spLocks noGrp="1"/>
          </p:cNvSpPr>
          <p:nvPr>
            <p:ph type="sldNum" sz="quarter" idx="4"/>
          </p:nvPr>
        </p:nvSpPr>
        <p:spPr>
          <a:xfrm>
            <a:off x="612775" y="6356350"/>
            <a:ext cx="1981200" cy="365125"/>
          </a:xfrm>
          <a:prstGeom prst="rect">
            <a:avLst/>
          </a:prstGeom>
        </p:spPr>
        <p:txBody>
          <a:bodyPr vert="horz" wrap="square" lIns="91440" tIns="45720" rIns="91440" bIns="45720" numCol="1" anchor="t" anchorCtr="0" compatLnSpc="1">
            <a:prstTxWarp prst="textNoShape">
              <a:avLst/>
            </a:prstTxWarp>
          </a:bodyPr>
          <a:lstStyle>
            <a:lvl1pPr eaLnBrk="1" hangingPunct="1">
              <a:spcBef>
                <a:spcPct val="20000"/>
              </a:spcBef>
              <a:defRPr sz="1400">
                <a:solidFill>
                  <a:schemeClr val="tx2"/>
                </a:solidFill>
                <a:effectLst>
                  <a:outerShdw blurRad="38100" dist="38100" dir="2700000" algn="tl">
                    <a:srgbClr val="C0C0C0"/>
                  </a:outerShdw>
                </a:effectLst>
              </a:defRPr>
            </a:lvl1pPr>
          </a:lstStyle>
          <a:p>
            <a:fld id="{6B60187C-9633-4B63-9A53-31BA399859BB}" type="slidenum">
              <a:rPr lang="zh-CN" altLang="en-US"/>
              <a:pPr/>
              <a:t>‹#›</a:t>
            </a:fld>
            <a:endParaRPr lang="en-US" altLang="zh-CN"/>
          </a:p>
        </p:txBody>
      </p:sp>
      <p:sp>
        <p:nvSpPr>
          <p:cNvPr id="28" name="直接连接符 27">
            <a:extLst>
              <a:ext uri="{FF2B5EF4-FFF2-40B4-BE49-F238E27FC236}">
                <a16:creationId xmlns:a16="http://schemas.microsoft.com/office/drawing/2014/main" id="{FB2EC52B-74A4-4CF0-852A-91E5502340A4}"/>
              </a:ext>
            </a:extLst>
          </p:cNvPr>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algn="ctr" eaLnBrk="1" hangingPunct="1">
              <a:spcBef>
                <a:spcPct val="20000"/>
              </a:spcBef>
              <a:defRPr/>
            </a:pPr>
            <a:endParaRPr lang="en-US">
              <a:effectLst>
                <a:outerShdw blurRad="38100" dist="38100" dir="2700000" algn="tl">
                  <a:srgbClr val="000000">
                    <a:alpha val="43137"/>
                  </a:srgbClr>
                </a:outerShdw>
              </a:effectLst>
              <a:ea typeface="黑体" pitchFamily="2" charset="-122"/>
            </a:endParaRPr>
          </a:p>
        </p:txBody>
      </p:sp>
      <p:sp>
        <p:nvSpPr>
          <p:cNvPr id="29" name="直接连接符 28">
            <a:extLst>
              <a:ext uri="{FF2B5EF4-FFF2-40B4-BE49-F238E27FC236}">
                <a16:creationId xmlns:a16="http://schemas.microsoft.com/office/drawing/2014/main" id="{4EA10F69-DC54-4238-81D5-E7372A21DACC}"/>
              </a:ext>
            </a:extLst>
          </p:cNvPr>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algn="ctr" eaLnBrk="1" hangingPunct="1">
              <a:spcBef>
                <a:spcPct val="20000"/>
              </a:spcBef>
              <a:defRPr/>
            </a:pPr>
            <a:endParaRPr lang="en-US">
              <a:effectLst>
                <a:outerShdw blurRad="38100" dist="38100" dir="2700000" algn="tl">
                  <a:srgbClr val="000000">
                    <a:alpha val="43137"/>
                  </a:srgbClr>
                </a:outerShdw>
              </a:effectLst>
              <a:ea typeface="黑体" pitchFamily="2" charset="-122"/>
            </a:endParaRPr>
          </a:p>
        </p:txBody>
      </p:sp>
      <p:sp>
        <p:nvSpPr>
          <p:cNvPr id="10" name="等腰三角形 9">
            <a:extLst>
              <a:ext uri="{FF2B5EF4-FFF2-40B4-BE49-F238E27FC236}">
                <a16:creationId xmlns:a16="http://schemas.microsoft.com/office/drawing/2014/main" id="{5C9317C4-87D8-4682-B9F6-A4FB57703A5F}"/>
              </a:ext>
            </a:extLst>
          </p:cNvPr>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spcBef>
                <a:spcPct val="20000"/>
              </a:spcBef>
              <a:defRPr/>
            </a:pPr>
            <a:endParaRPr lang="en-US">
              <a:effectLst>
                <a:outerShdw blurRad="38100" dist="38100" dir="2700000" algn="tl">
                  <a:srgbClr val="000000">
                    <a:alpha val="43137"/>
                  </a:srgbClr>
                </a:outerShdw>
              </a:effectLst>
            </a:endParaRPr>
          </a:p>
        </p:txBody>
      </p:sp>
    </p:spTree>
  </p:cSld>
  <p:clrMap bg1="lt1" tx1="dk1" bg2="lt2" tx2="dk2" accent1="accent1" accent2="accent2" accent3="accent3" accent4="accent4" accent5="accent5" accent6="accent6" hlink="hlink" folHlink="folHlink"/>
  <p:sldLayoutIdLst>
    <p:sldLayoutId id="2147483873" r:id="rId1"/>
    <p:sldLayoutId id="2147483874" r:id="rId2"/>
    <p:sldLayoutId id="2147483875" r:id="rId3"/>
    <p:sldLayoutId id="2147483876" r:id="rId4"/>
    <p:sldLayoutId id="2147483877" r:id="rId5"/>
    <p:sldLayoutId id="2147483878" r:id="rId6"/>
    <p:sldLayoutId id="2147483879" r:id="rId7"/>
    <p:sldLayoutId id="2147483880" r:id="rId8"/>
  </p:sldLayoutIdLst>
  <p:hf hdr="0"/>
  <p:txStyles>
    <p:titleStyle>
      <a:lvl1pPr algn="l" rtl="0" eaLnBrk="0" fontAlgn="base" hangingPunct="0">
        <a:spcBef>
          <a:spcPct val="0"/>
        </a:spcBef>
        <a:spcAft>
          <a:spcPct val="0"/>
        </a:spcAft>
        <a:defRPr sz="3200" kern="1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Bookman Old Style" pitchFamily="18" charset="0"/>
        </a:defRPr>
      </a:lvl2pPr>
      <a:lvl3pPr algn="l" rtl="0" eaLnBrk="0" fontAlgn="base" hangingPunct="0">
        <a:spcBef>
          <a:spcPct val="0"/>
        </a:spcBef>
        <a:spcAft>
          <a:spcPct val="0"/>
        </a:spcAft>
        <a:defRPr sz="3200">
          <a:solidFill>
            <a:schemeClr val="tx2"/>
          </a:solidFill>
          <a:latin typeface="Bookman Old Style" pitchFamily="18" charset="0"/>
        </a:defRPr>
      </a:lvl3pPr>
      <a:lvl4pPr algn="l" rtl="0" eaLnBrk="0" fontAlgn="base" hangingPunct="0">
        <a:spcBef>
          <a:spcPct val="0"/>
        </a:spcBef>
        <a:spcAft>
          <a:spcPct val="0"/>
        </a:spcAft>
        <a:defRPr sz="3200">
          <a:solidFill>
            <a:schemeClr val="tx2"/>
          </a:solidFill>
          <a:latin typeface="Bookman Old Style" pitchFamily="18" charset="0"/>
        </a:defRPr>
      </a:lvl4pPr>
      <a:lvl5pPr algn="l" rtl="0" eaLnBrk="0" fontAlgn="base" hangingPunct="0">
        <a:spcBef>
          <a:spcPct val="0"/>
        </a:spcBef>
        <a:spcAft>
          <a:spcPct val="0"/>
        </a:spcAft>
        <a:defRPr sz="3200">
          <a:solidFill>
            <a:schemeClr val="tx2"/>
          </a:solidFill>
          <a:latin typeface="Bookman Old Style" pitchFamily="18" charset="0"/>
        </a:defRPr>
      </a:lvl5pPr>
      <a:lvl6pPr marL="457200" algn="l" rtl="0" fontAlgn="base">
        <a:spcBef>
          <a:spcPct val="0"/>
        </a:spcBef>
        <a:spcAft>
          <a:spcPct val="0"/>
        </a:spcAft>
        <a:defRPr sz="3200">
          <a:solidFill>
            <a:schemeClr val="tx2"/>
          </a:solidFill>
          <a:latin typeface="Bookman Old Style" pitchFamily="18" charset="0"/>
        </a:defRPr>
      </a:lvl6pPr>
      <a:lvl7pPr marL="914400" algn="l" rtl="0" fontAlgn="base">
        <a:spcBef>
          <a:spcPct val="0"/>
        </a:spcBef>
        <a:spcAft>
          <a:spcPct val="0"/>
        </a:spcAft>
        <a:defRPr sz="3200">
          <a:solidFill>
            <a:schemeClr val="tx2"/>
          </a:solidFill>
          <a:latin typeface="Bookman Old Style" pitchFamily="18" charset="0"/>
        </a:defRPr>
      </a:lvl7pPr>
      <a:lvl8pPr marL="1371600" algn="l" rtl="0" fontAlgn="base">
        <a:spcBef>
          <a:spcPct val="0"/>
        </a:spcBef>
        <a:spcAft>
          <a:spcPct val="0"/>
        </a:spcAft>
        <a:defRPr sz="3200">
          <a:solidFill>
            <a:schemeClr val="tx2"/>
          </a:solidFill>
          <a:latin typeface="Bookman Old Style" pitchFamily="18" charset="0"/>
        </a:defRPr>
      </a:lvl8pPr>
      <a:lvl9pPr marL="1828800" algn="l" rtl="0" fontAlgn="base">
        <a:spcBef>
          <a:spcPct val="0"/>
        </a:spcBef>
        <a:spcAft>
          <a:spcPct val="0"/>
        </a:spcAft>
        <a:defRPr sz="3200">
          <a:solidFill>
            <a:schemeClr val="tx2"/>
          </a:solidFill>
          <a:latin typeface="Bookman Old Style" pitchFamily="18" charset="0"/>
        </a:defRPr>
      </a:lvl9pPr>
    </p:titleStyle>
    <p:bodyStyle>
      <a:lvl1pPr marL="273050" indent="-273050" algn="l" rtl="0" eaLnBrk="0" fontAlgn="base" hangingPunct="0">
        <a:spcBef>
          <a:spcPts val="600"/>
        </a:spcBef>
        <a:spcAft>
          <a:spcPct val="0"/>
        </a:spcAft>
        <a:buClr>
          <a:schemeClr val="accent1"/>
        </a:buClr>
        <a:buSzPct val="76000"/>
        <a:buFont typeface="Wingdings 3" panose="05040102010807070707" pitchFamily="18" charset="2"/>
        <a:buChar char=""/>
        <a:defRPr sz="2600" kern="1200">
          <a:solidFill>
            <a:schemeClr val="tx1"/>
          </a:solidFill>
          <a:latin typeface="+mn-lt"/>
          <a:ea typeface="+mn-ea"/>
          <a:cs typeface="+mn-cs"/>
        </a:defRPr>
      </a:lvl1pPr>
      <a:lvl2pPr marL="547688" indent="-273050" algn="l" rtl="0" eaLnBrk="0" fontAlgn="base" hangingPunct="0">
        <a:spcBef>
          <a:spcPts val="500"/>
        </a:spcBef>
        <a:spcAft>
          <a:spcPct val="0"/>
        </a:spcAft>
        <a:buClr>
          <a:schemeClr val="accent2"/>
        </a:buClr>
        <a:buSzPct val="76000"/>
        <a:buFont typeface="Wingdings 3" panose="05040102010807070707" pitchFamily="18" charset="2"/>
        <a:buChar char=""/>
        <a:defRPr sz="2300" kern="1200">
          <a:solidFill>
            <a:schemeClr val="tx2"/>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Wingdings 3" panose="05040102010807070707" pitchFamily="18" charset="2"/>
        <a:buChar char=""/>
        <a:defRPr sz="2000" kern="1200">
          <a:solidFill>
            <a:schemeClr val="tx1"/>
          </a:solidFill>
          <a:latin typeface="+mn-lt"/>
          <a:ea typeface="+mn-ea"/>
          <a:cs typeface="+mn-cs"/>
        </a:defRPr>
      </a:lvl3pPr>
      <a:lvl4pPr marL="1096963" indent="-228600" algn="l" rtl="0" eaLnBrk="0" fontAlgn="base" hangingPunct="0">
        <a:spcBef>
          <a:spcPts val="400"/>
        </a:spcBef>
        <a:spcAft>
          <a:spcPct val="0"/>
        </a:spcAft>
        <a:buClr>
          <a:srgbClr val="8BA2B4"/>
        </a:buClr>
        <a:buSzPct val="70000"/>
        <a:buFont typeface="Wingdings" panose="05000000000000000000" pitchFamily="2" charset="2"/>
        <a:buChar char=""/>
        <a:defRPr kern="1200">
          <a:solidFill>
            <a:schemeClr val="tx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anose="05000000000000000000"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6.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7.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8.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9.emf"/></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image" Target="../media/image12.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image" Target="../media/image13.e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11.vml"/><Relationship Id="rId4" Type="http://schemas.openxmlformats.org/officeDocument/2006/relationships/image" Target="../media/image14.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12.vml"/><Relationship Id="rId4" Type="http://schemas.openxmlformats.org/officeDocument/2006/relationships/image" Target="../media/image15.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4.xml"/><Relationship Id="rId1" Type="http://schemas.openxmlformats.org/officeDocument/2006/relationships/vmlDrawing" Target="../drawings/vmlDrawing13.vml"/><Relationship Id="rId4" Type="http://schemas.openxmlformats.org/officeDocument/2006/relationships/image" Target="../media/image16.e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18.w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19.w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20.w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e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21.w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23.wmf"/><Relationship Id="rId5" Type="http://schemas.openxmlformats.org/officeDocument/2006/relationships/oleObject" Target="../embeddings/oleObject19.bin"/><Relationship Id="rId4" Type="http://schemas.openxmlformats.org/officeDocument/2006/relationships/image" Target="../media/image22.w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oleObject" Target="../embeddings/oleObject20.bin"/><Relationship Id="rId7"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25.wmf"/><Relationship Id="rId5" Type="http://schemas.openxmlformats.org/officeDocument/2006/relationships/oleObject" Target="../embeddings/oleObject21.bin"/><Relationship Id="rId4" Type="http://schemas.openxmlformats.org/officeDocument/2006/relationships/image" Target="../media/image24.wmf"/></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image" Target="../media/image27.wmf"/></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21.vml"/><Relationship Id="rId4" Type="http://schemas.openxmlformats.org/officeDocument/2006/relationships/image" Target="../media/image28.w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22.vml"/><Relationship Id="rId4" Type="http://schemas.openxmlformats.org/officeDocument/2006/relationships/image" Target="../media/image29.w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oleObject" Target="../embeddings/oleObject26.bin"/><Relationship Id="rId7"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31.wmf"/><Relationship Id="rId5" Type="http://schemas.openxmlformats.org/officeDocument/2006/relationships/oleObject" Target="../embeddings/oleObject27.bin"/><Relationship Id="rId4" Type="http://schemas.openxmlformats.org/officeDocument/2006/relationships/image" Target="../media/image30.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4.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773A4108-1C22-4197-9F28-924ADFD386E9}"/>
              </a:ext>
            </a:extLst>
          </p:cNvPr>
          <p:cNvSpPr>
            <a:spLocks noGrp="1" noChangeArrowheads="1"/>
          </p:cNvSpPr>
          <p:nvPr>
            <p:ph type="title"/>
          </p:nvPr>
        </p:nvSpPr>
        <p:spPr>
          <a:xfrm>
            <a:off x="611188" y="2591336"/>
            <a:ext cx="8532812" cy="1323439"/>
          </a:xfrm>
        </p:spPr>
        <p:txBody>
          <a:bodyPr/>
          <a:lstStyle/>
          <a:p>
            <a:r>
              <a:rPr lang="en-US" altLang="zh-CN" dirty="0">
                <a:solidFill>
                  <a:srgbClr val="0066FF"/>
                </a:solidFill>
                <a:latin typeface="Times New Roman" panose="02020603050405020304" pitchFamily="18" charset="0"/>
                <a:cs typeface="Times New Roman" panose="02020603050405020304" pitchFamily="18" charset="0"/>
              </a:rPr>
              <a:t>Section2-Foundation of Parallel Programming</a:t>
            </a:r>
            <a:endParaRPr lang="zh-CN" altLang="en-US" dirty="0">
              <a:solidFill>
                <a:srgbClr val="0066FF"/>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5525471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754421FE-12E9-4BB6-B317-16EB217C1178}"/>
              </a:ext>
            </a:extLst>
          </p:cNvPr>
          <p:cNvSpPr>
            <a:spLocks noGrp="1"/>
          </p:cNvSpPr>
          <p:nvPr>
            <p:ph type="title"/>
          </p:nvPr>
        </p:nvSpPr>
        <p:spPr/>
        <p:txBody>
          <a:bodyPr/>
          <a:lstStyle/>
          <a:p>
            <a:pPr eaLnBrk="1" hangingPunct="1"/>
            <a:r>
              <a:rPr lang="zh-CN" altLang="en-US"/>
              <a:t>数据流水线（</a:t>
            </a:r>
            <a:r>
              <a:rPr lang="en-US" altLang="zh-CN"/>
              <a:t>Data Pipelining</a:t>
            </a:r>
            <a:r>
              <a:rPr lang="zh-CN" altLang="en-US"/>
              <a:t>）</a:t>
            </a:r>
          </a:p>
        </p:txBody>
      </p:sp>
      <p:sp>
        <p:nvSpPr>
          <p:cNvPr id="19459" name="Rectangle 3">
            <a:extLst>
              <a:ext uri="{FF2B5EF4-FFF2-40B4-BE49-F238E27FC236}">
                <a16:creationId xmlns:a16="http://schemas.microsoft.com/office/drawing/2014/main" id="{00AC2534-E145-41EB-9F79-9E7EB781E5F2}"/>
              </a:ext>
            </a:extLst>
          </p:cNvPr>
          <p:cNvSpPr>
            <a:spLocks noGrp="1"/>
          </p:cNvSpPr>
          <p:nvPr>
            <p:ph sz="quarter" idx="1"/>
          </p:nvPr>
        </p:nvSpPr>
        <p:spPr>
          <a:xfrm>
            <a:off x="611188" y="1268413"/>
            <a:ext cx="7848600" cy="4572000"/>
          </a:xfrm>
        </p:spPr>
        <p:txBody>
          <a:bodyPr/>
          <a:lstStyle/>
          <a:p>
            <a:pPr eaLnBrk="1" hangingPunct="1"/>
            <a:r>
              <a:rPr lang="zh-CN" altLang="en-US"/>
              <a:t>其基本思想是将各计算进程组织成一条流水线，每个进程执行一个特定的计算任务，相应于流水线的一个阶段。一个计算任务在功能上划分成一些子任务（进程），这些子任务完成某种特定功能的计算工作，而且一旦前一个子任务完成，后继的子任务就可立即开始。在整个计算过程中各进程之间的通信模式非常简单，仅发生在相邻的阶段之间，且通信可以完全异步地进行。 </a:t>
            </a:r>
          </a:p>
        </p:txBody>
      </p:sp>
      <p:sp>
        <p:nvSpPr>
          <p:cNvPr id="627717" name="Rectangle 5">
            <a:extLst>
              <a:ext uri="{FF2B5EF4-FFF2-40B4-BE49-F238E27FC236}">
                <a16:creationId xmlns:a16="http://schemas.microsoft.com/office/drawing/2014/main" id="{2586AAF3-945B-458A-B680-9F0D9C61B6F2}"/>
              </a:ext>
            </a:extLst>
          </p:cNvPr>
          <p:cNvSpPr>
            <a:spLocks noChangeArrowheads="1"/>
          </p:cNvSpPr>
          <p:nvPr/>
        </p:nvSpPr>
        <p:spPr bwMode="auto">
          <a:xfrm>
            <a:off x="0" y="3195638"/>
            <a:ext cx="9144000" cy="0"/>
          </a:xfrm>
          <a:prstGeom prst="rect">
            <a:avLst/>
          </a:prstGeom>
          <a:noFill/>
          <a:ln w="9525">
            <a:noFill/>
            <a:miter lim="800000"/>
            <a:headEnd/>
            <a:tailEnd/>
          </a:ln>
          <a:effectLst/>
        </p:spPr>
        <p:txBody>
          <a:bodyPr wrap="none" anchor="ctr">
            <a:spAutoFit/>
          </a:bodyP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graphicFrame>
        <p:nvGraphicFramePr>
          <p:cNvPr id="19461" name="Object 4">
            <a:extLst>
              <a:ext uri="{FF2B5EF4-FFF2-40B4-BE49-F238E27FC236}">
                <a16:creationId xmlns:a16="http://schemas.microsoft.com/office/drawing/2014/main" id="{D99BB278-DB3B-4A06-BAE1-F9B9FF8653C8}"/>
              </a:ext>
            </a:extLst>
          </p:cNvPr>
          <p:cNvGraphicFramePr>
            <a:graphicFrameLocks noChangeAspect="1"/>
          </p:cNvGraphicFramePr>
          <p:nvPr/>
        </p:nvGraphicFramePr>
        <p:xfrm>
          <a:off x="1116013" y="4724400"/>
          <a:ext cx="6769100" cy="1079500"/>
        </p:xfrm>
        <a:graphic>
          <a:graphicData uri="http://schemas.openxmlformats.org/presentationml/2006/ole">
            <mc:AlternateContent xmlns:mc="http://schemas.openxmlformats.org/markup-compatibility/2006">
              <mc:Choice xmlns:v="urn:schemas-microsoft-com:vml" Requires="v">
                <p:oleObj spid="_x0000_s19468" name="Visio" r:id="rId3" imgW="3350551" imgH="472384" progId="Visio.Drawing.6">
                  <p:embed/>
                </p:oleObj>
              </mc:Choice>
              <mc:Fallback>
                <p:oleObj name="Visio" r:id="rId3" imgW="3350551" imgH="472384"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4724400"/>
                        <a:ext cx="67691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B15F63B5-7D7D-49B1-AEB1-F3FBDB14AB05}"/>
              </a:ext>
            </a:extLst>
          </p:cNvPr>
          <p:cNvSpPr>
            <a:spLocks noGrp="1"/>
          </p:cNvSpPr>
          <p:nvPr>
            <p:ph type="title"/>
          </p:nvPr>
        </p:nvSpPr>
        <p:spPr/>
        <p:txBody>
          <a:bodyPr/>
          <a:lstStyle/>
          <a:p>
            <a:pPr eaLnBrk="1" hangingPunct="1"/>
            <a:r>
              <a:rPr lang="zh-CN" altLang="en-US"/>
              <a:t>分治策略（</a:t>
            </a:r>
            <a:r>
              <a:rPr lang="en-US" altLang="zh-CN"/>
              <a:t>Divide and Conquer</a:t>
            </a:r>
            <a:r>
              <a:rPr lang="zh-CN" altLang="en-US"/>
              <a:t>）</a:t>
            </a:r>
          </a:p>
        </p:txBody>
      </p:sp>
      <p:sp>
        <p:nvSpPr>
          <p:cNvPr id="20483" name="Rectangle 3">
            <a:extLst>
              <a:ext uri="{FF2B5EF4-FFF2-40B4-BE49-F238E27FC236}">
                <a16:creationId xmlns:a16="http://schemas.microsoft.com/office/drawing/2014/main" id="{E56E7E38-856C-4B64-81EB-E773590C2B5C}"/>
              </a:ext>
            </a:extLst>
          </p:cNvPr>
          <p:cNvSpPr>
            <a:spLocks noGrp="1"/>
          </p:cNvSpPr>
          <p:nvPr>
            <p:ph sz="quarter" idx="1"/>
          </p:nvPr>
        </p:nvSpPr>
        <p:spPr>
          <a:xfrm>
            <a:off x="179388" y="1341438"/>
            <a:ext cx="4679950" cy="4572000"/>
          </a:xfrm>
        </p:spPr>
        <p:txBody>
          <a:bodyPr/>
          <a:lstStyle/>
          <a:p>
            <a:pPr eaLnBrk="1" hangingPunct="1"/>
            <a:r>
              <a:rPr lang="zh-CN" altLang="en-US"/>
              <a:t>其基本思想是将一个大而复杂的问题分解成若干个特性相同的子问题分而治之。若所得的子问题规模仍嫌过大，则可反复使用分治策略，直至很容易求解诸子问题为止。问题求解可分为三步：</a:t>
            </a:r>
            <a:r>
              <a:rPr lang="en-US" altLang="zh-CN"/>
              <a:t>①</a:t>
            </a:r>
            <a:r>
              <a:rPr lang="zh-CN" altLang="en-US"/>
              <a:t>将输入分解成若干个</a:t>
            </a:r>
            <a:r>
              <a:rPr lang="zh-CN" altLang="en-US" i="1">
                <a:solidFill>
                  <a:schemeClr val="tx2"/>
                </a:solidFill>
              </a:rPr>
              <a:t>规模近于相等</a:t>
            </a:r>
            <a:r>
              <a:rPr lang="zh-CN" altLang="en-US"/>
              <a:t>的子问题；</a:t>
            </a:r>
            <a:r>
              <a:rPr lang="en-US" altLang="zh-CN"/>
              <a:t>②</a:t>
            </a:r>
            <a:r>
              <a:rPr lang="zh-CN" altLang="en-US"/>
              <a:t>同时</a:t>
            </a:r>
            <a:r>
              <a:rPr lang="zh-CN" altLang="en-US">
                <a:solidFill>
                  <a:schemeClr val="tx2"/>
                </a:solidFill>
              </a:rPr>
              <a:t>递归地</a:t>
            </a:r>
            <a:r>
              <a:rPr lang="zh-CN" altLang="en-US"/>
              <a:t>求解诸子问题；</a:t>
            </a:r>
            <a:r>
              <a:rPr lang="en-US" altLang="zh-CN"/>
              <a:t>③</a:t>
            </a:r>
            <a:r>
              <a:rPr lang="zh-CN" altLang="en-US"/>
              <a:t>归并各子问题的解成为原问题的解。</a:t>
            </a:r>
          </a:p>
        </p:txBody>
      </p:sp>
      <p:sp>
        <p:nvSpPr>
          <p:cNvPr id="628741" name="Rectangle 5">
            <a:extLst>
              <a:ext uri="{FF2B5EF4-FFF2-40B4-BE49-F238E27FC236}">
                <a16:creationId xmlns:a16="http://schemas.microsoft.com/office/drawing/2014/main" id="{78336C28-DF69-4A19-A9C4-C5D6F7489C2D}"/>
              </a:ext>
            </a:extLst>
          </p:cNvPr>
          <p:cNvSpPr>
            <a:spLocks noChangeArrowheads="1"/>
          </p:cNvSpPr>
          <p:nvPr/>
        </p:nvSpPr>
        <p:spPr bwMode="auto">
          <a:xfrm>
            <a:off x="0" y="2419350"/>
            <a:ext cx="9144000" cy="0"/>
          </a:xfrm>
          <a:prstGeom prst="rect">
            <a:avLst/>
          </a:prstGeom>
          <a:noFill/>
          <a:ln w="9525">
            <a:noFill/>
            <a:miter lim="800000"/>
            <a:headEnd/>
            <a:tailEnd/>
          </a:ln>
          <a:effectLst/>
        </p:spPr>
        <p:txBody>
          <a:bodyPr wrap="none" anchor="ctr">
            <a:spAutoFit/>
          </a:bodyP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graphicFrame>
        <p:nvGraphicFramePr>
          <p:cNvPr id="20485" name="Object 4">
            <a:extLst>
              <a:ext uri="{FF2B5EF4-FFF2-40B4-BE49-F238E27FC236}">
                <a16:creationId xmlns:a16="http://schemas.microsoft.com/office/drawing/2014/main" id="{88405CEB-EED7-4BAE-85C9-E7F91820001F}"/>
              </a:ext>
            </a:extLst>
          </p:cNvPr>
          <p:cNvGraphicFramePr>
            <a:graphicFrameLocks noChangeAspect="1"/>
          </p:cNvGraphicFramePr>
          <p:nvPr/>
        </p:nvGraphicFramePr>
        <p:xfrm>
          <a:off x="4787900" y="1700213"/>
          <a:ext cx="4176713" cy="3816350"/>
        </p:xfrm>
        <a:graphic>
          <a:graphicData uri="http://schemas.openxmlformats.org/presentationml/2006/ole">
            <mc:AlternateContent xmlns:mc="http://schemas.openxmlformats.org/markup-compatibility/2006">
              <mc:Choice xmlns:v="urn:schemas-microsoft-com:vml" Requires="v">
                <p:oleObj spid="_x0000_s20492" name="Visio" r:id="rId3" imgW="2613960" imgH="2016720" progId="Visio.Drawing.6">
                  <p:embed/>
                </p:oleObj>
              </mc:Choice>
              <mc:Fallback>
                <p:oleObj name="Visio" r:id="rId3" imgW="2613960" imgH="2016720"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7900" y="1700213"/>
                        <a:ext cx="4176713" cy="381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3564FE9F-3055-4758-B69E-CFBD8AA01F5F}"/>
              </a:ext>
            </a:extLst>
          </p:cNvPr>
          <p:cNvSpPr>
            <a:spLocks noGrp="1"/>
          </p:cNvSpPr>
          <p:nvPr>
            <p:ph type="title"/>
          </p:nvPr>
        </p:nvSpPr>
        <p:spPr>
          <a:xfrm>
            <a:off x="468313" y="260350"/>
            <a:ext cx="7848600" cy="762000"/>
          </a:xfrm>
        </p:spPr>
        <p:txBody>
          <a:bodyPr/>
          <a:lstStyle/>
          <a:p>
            <a:pPr eaLnBrk="1" hangingPunct="1"/>
            <a:r>
              <a:rPr lang="zh-CN" altLang="en-US"/>
              <a:t>并行应用编程过程－</a:t>
            </a:r>
            <a:r>
              <a:rPr lang="en-US" altLang="zh-CN"/>
              <a:t>PCAM(Foster</a:t>
            </a:r>
            <a:r>
              <a:rPr lang="zh-CN" altLang="en-US"/>
              <a:t>方法</a:t>
            </a:r>
            <a:r>
              <a:rPr lang="en-US" altLang="zh-CN"/>
              <a:t>)</a:t>
            </a:r>
            <a:endParaRPr lang="zh-CN" altLang="en-US"/>
          </a:p>
        </p:txBody>
      </p:sp>
      <p:sp>
        <p:nvSpPr>
          <p:cNvPr id="630787" name="Rectangle 3">
            <a:extLst>
              <a:ext uri="{FF2B5EF4-FFF2-40B4-BE49-F238E27FC236}">
                <a16:creationId xmlns:a16="http://schemas.microsoft.com/office/drawing/2014/main" id="{15736865-DEE2-4474-84EA-B5F63302B4B8}"/>
              </a:ext>
            </a:extLst>
          </p:cNvPr>
          <p:cNvSpPr>
            <a:spLocks noGrp="1"/>
          </p:cNvSpPr>
          <p:nvPr>
            <p:ph sz="quarter" idx="1"/>
          </p:nvPr>
        </p:nvSpPr>
        <p:spPr>
          <a:xfrm>
            <a:off x="609600" y="1484313"/>
            <a:ext cx="8462963" cy="4859337"/>
          </a:xfrm>
        </p:spPr>
        <p:txBody>
          <a:bodyPr/>
          <a:lstStyle/>
          <a:p>
            <a:pPr eaLnBrk="1" hangingPunct="1"/>
            <a:r>
              <a:rPr lang="zh-CN" altLang="en-US" sz="3200">
                <a:latin typeface="华文新魏" panose="02010800040101010101" pitchFamily="2" charset="-122"/>
              </a:rPr>
              <a:t>设计并行应用的四个阶段</a:t>
            </a:r>
          </a:p>
          <a:p>
            <a:pPr lvl="1" eaLnBrk="1" hangingPunct="1"/>
            <a:r>
              <a:rPr lang="zh-CN" altLang="en-US" sz="2400">
                <a:latin typeface="华文新魏" panose="02010800040101010101" pitchFamily="2" charset="-122"/>
              </a:rPr>
              <a:t>划分</a:t>
            </a:r>
            <a:r>
              <a:rPr lang="en-US" altLang="zh-CN" sz="2400">
                <a:latin typeface="华文新魏" panose="02010800040101010101" pitchFamily="2" charset="-122"/>
              </a:rPr>
              <a:t>(</a:t>
            </a:r>
            <a:r>
              <a:rPr lang="en-US" altLang="zh-CN"/>
              <a:t>Partitioning</a:t>
            </a:r>
            <a:r>
              <a:rPr lang="en-US" altLang="zh-CN" sz="2400">
                <a:latin typeface="华文新魏" panose="02010800040101010101" pitchFamily="2" charset="-122"/>
              </a:rPr>
              <a:t>)</a:t>
            </a:r>
          </a:p>
          <a:p>
            <a:pPr lvl="1" eaLnBrk="1" hangingPunct="1"/>
            <a:r>
              <a:rPr lang="zh-CN" altLang="en-US" sz="2400">
                <a:latin typeface="华文新魏" panose="02010800040101010101" pitchFamily="2" charset="-122"/>
              </a:rPr>
              <a:t>通信</a:t>
            </a:r>
            <a:r>
              <a:rPr lang="en-US" altLang="zh-CN" sz="2400">
                <a:latin typeface="华文新魏" panose="02010800040101010101" pitchFamily="2" charset="-122"/>
              </a:rPr>
              <a:t>(</a:t>
            </a:r>
            <a:r>
              <a:rPr lang="en-US" altLang="zh-CN"/>
              <a:t>Communication</a:t>
            </a:r>
            <a:r>
              <a:rPr lang="en-US" altLang="zh-CN" sz="2400">
                <a:latin typeface="华文新魏" panose="02010800040101010101" pitchFamily="2" charset="-122"/>
              </a:rPr>
              <a:t>)</a:t>
            </a:r>
          </a:p>
          <a:p>
            <a:pPr lvl="1" eaLnBrk="1" hangingPunct="1"/>
            <a:r>
              <a:rPr lang="zh-CN" altLang="en-US" sz="2400">
                <a:latin typeface="华文新魏" panose="02010800040101010101" pitchFamily="2" charset="-122"/>
              </a:rPr>
              <a:t>组合</a:t>
            </a:r>
            <a:r>
              <a:rPr lang="en-US" altLang="zh-CN" sz="2400">
                <a:latin typeface="华文新魏" panose="02010800040101010101" pitchFamily="2" charset="-122"/>
              </a:rPr>
              <a:t>(</a:t>
            </a:r>
            <a:r>
              <a:rPr lang="en-US" altLang="zh-CN"/>
              <a:t>Agglomeration</a:t>
            </a:r>
            <a:r>
              <a:rPr lang="en-US" altLang="zh-CN" sz="2400">
                <a:latin typeface="华文新魏" panose="02010800040101010101" pitchFamily="2" charset="-122"/>
              </a:rPr>
              <a:t>)</a:t>
            </a:r>
          </a:p>
          <a:p>
            <a:pPr lvl="1" eaLnBrk="1" hangingPunct="1"/>
            <a:r>
              <a:rPr lang="zh-CN" altLang="en-US" sz="2400">
                <a:latin typeface="华文新魏" panose="02010800040101010101" pitchFamily="2" charset="-122"/>
              </a:rPr>
              <a:t>映射</a:t>
            </a:r>
            <a:r>
              <a:rPr lang="en-US" altLang="zh-CN" sz="2400">
                <a:latin typeface="华文新魏" panose="02010800040101010101" pitchFamily="2" charset="-122"/>
              </a:rPr>
              <a:t>(</a:t>
            </a:r>
            <a:r>
              <a:rPr lang="en-US" altLang="zh-CN"/>
              <a:t>Mapping</a:t>
            </a:r>
            <a:r>
              <a:rPr lang="en-US" altLang="zh-CN" sz="2400">
                <a:latin typeface="华文新魏" panose="02010800040101010101" pitchFamily="2" charset="-122"/>
              </a:rPr>
              <a:t>)</a:t>
            </a:r>
            <a:endParaRPr lang="zh-CN" altLang="en-US" sz="2400">
              <a:latin typeface="华文新魏" panose="02010800040101010101" pitchFamily="2" charset="-122"/>
            </a:endParaRPr>
          </a:p>
          <a:p>
            <a:pPr eaLnBrk="1" hangingPunct="1"/>
            <a:r>
              <a:rPr lang="zh-CN" altLang="en-US" sz="3200">
                <a:latin typeface="华文新魏" panose="02010800040101010101" pitchFamily="2" charset="-122"/>
              </a:rPr>
              <a:t>划分：</a:t>
            </a:r>
            <a:r>
              <a:rPr lang="zh-CN" altLang="en-US">
                <a:latin typeface="华文新魏" panose="02010800040101010101" pitchFamily="2" charset="-122"/>
              </a:rPr>
              <a:t>分解成小的任务，开拓并发性；</a:t>
            </a:r>
          </a:p>
          <a:p>
            <a:pPr eaLnBrk="1" hangingPunct="1"/>
            <a:r>
              <a:rPr lang="zh-CN" altLang="en-US" sz="3200">
                <a:latin typeface="华文新魏" panose="02010800040101010101" pitchFamily="2" charset="-122"/>
              </a:rPr>
              <a:t>通信：</a:t>
            </a:r>
            <a:r>
              <a:rPr lang="zh-CN" altLang="en-US">
                <a:latin typeface="华文新魏" panose="02010800040101010101" pitchFamily="2" charset="-122"/>
              </a:rPr>
              <a:t>确定诸任务间的数据交换，监测划分的合理性；</a:t>
            </a:r>
            <a:endParaRPr lang="en-US" altLang="zh-CN">
              <a:latin typeface="华文新魏" panose="02010800040101010101" pitchFamily="2" charset="-122"/>
            </a:endParaRPr>
          </a:p>
          <a:p>
            <a:pPr eaLnBrk="1" hangingPunct="1"/>
            <a:r>
              <a:rPr lang="zh-CN" altLang="en-US" sz="3200">
                <a:latin typeface="华文新魏" panose="02010800040101010101" pitchFamily="2" charset="-122"/>
              </a:rPr>
              <a:t>组合：</a:t>
            </a:r>
            <a:r>
              <a:rPr lang="zh-CN" altLang="en-US">
                <a:latin typeface="华文新魏" panose="02010800040101010101" pitchFamily="2" charset="-122"/>
              </a:rPr>
              <a:t>依据任务的局部性，组合成更大的任务；</a:t>
            </a:r>
          </a:p>
          <a:p>
            <a:pPr eaLnBrk="1" hangingPunct="1"/>
            <a:r>
              <a:rPr lang="zh-CN" altLang="en-US" sz="3200">
                <a:latin typeface="华文新魏" panose="02010800040101010101" pitchFamily="2" charset="-122"/>
              </a:rPr>
              <a:t>映射：</a:t>
            </a:r>
            <a:r>
              <a:rPr lang="zh-CN" altLang="en-US">
                <a:latin typeface="华文新魏" panose="02010800040101010101" pitchFamily="2" charset="-122"/>
              </a:rPr>
              <a:t>将每个任务分配到处理器上，提高并行性能。</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078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3078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3078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3078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30787">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30787">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30787">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30787">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3078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0787"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FDB4CA3C-E3F0-4AB8-BCCA-BBC3BC23CAD3}"/>
              </a:ext>
            </a:extLst>
          </p:cNvPr>
          <p:cNvSpPr>
            <a:spLocks noGrp="1"/>
          </p:cNvSpPr>
          <p:nvPr>
            <p:ph type="title"/>
          </p:nvPr>
        </p:nvSpPr>
        <p:spPr/>
        <p:txBody>
          <a:bodyPr/>
          <a:lstStyle/>
          <a:p>
            <a:pPr eaLnBrk="1" hangingPunct="1"/>
            <a:r>
              <a:rPr lang="zh-CN" altLang="en-US" sz="4400"/>
              <a:t> </a:t>
            </a:r>
            <a:r>
              <a:rPr lang="en-US" altLang="zh-CN" sz="4400"/>
              <a:t>PCAM</a:t>
            </a:r>
            <a:r>
              <a:rPr lang="zh-CN" altLang="en-US" sz="4400"/>
              <a:t>设计过程</a:t>
            </a:r>
          </a:p>
        </p:txBody>
      </p:sp>
      <p:graphicFrame>
        <p:nvGraphicFramePr>
          <p:cNvPr id="22531" name="Object 3">
            <a:extLst>
              <a:ext uri="{FF2B5EF4-FFF2-40B4-BE49-F238E27FC236}">
                <a16:creationId xmlns:a16="http://schemas.microsoft.com/office/drawing/2014/main" id="{1528459E-A310-40E4-9BE8-A529561C1F3D}"/>
              </a:ext>
            </a:extLst>
          </p:cNvPr>
          <p:cNvGraphicFramePr>
            <a:graphicFrameLocks noGrp="1" noChangeAspect="1"/>
          </p:cNvGraphicFramePr>
          <p:nvPr>
            <p:ph sz="quarter" idx="1"/>
          </p:nvPr>
        </p:nvGraphicFramePr>
        <p:xfrm>
          <a:off x="2843213" y="1343025"/>
          <a:ext cx="3744912" cy="5078413"/>
        </p:xfrm>
        <a:graphic>
          <a:graphicData uri="http://schemas.openxmlformats.org/presentationml/2006/ole">
            <mc:AlternateContent xmlns:mc="http://schemas.openxmlformats.org/markup-compatibility/2006">
              <mc:Choice xmlns:v="urn:schemas-microsoft-com:vml" Requires="v">
                <p:oleObj spid="_x0000_s22538" name="Visio" r:id="rId3" imgW="2368906" imgH="3211373" progId="Visio.Drawing.6">
                  <p:embed/>
                </p:oleObj>
              </mc:Choice>
              <mc:Fallback>
                <p:oleObj name="Visio" r:id="rId3" imgW="2368906" imgH="3211373" progId="Visio.Drawing.6">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213" y="1343025"/>
                        <a:ext cx="3744912" cy="5078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06EC6D7B-CE4F-4604-94E8-58A5F82D731B}"/>
              </a:ext>
            </a:extLst>
          </p:cNvPr>
          <p:cNvSpPr>
            <a:spLocks noGrp="1"/>
          </p:cNvSpPr>
          <p:nvPr>
            <p:ph type="title"/>
          </p:nvPr>
        </p:nvSpPr>
        <p:spPr>
          <a:xfrm>
            <a:off x="539750" y="692150"/>
            <a:ext cx="7848600" cy="762000"/>
          </a:xfrm>
        </p:spPr>
        <p:txBody>
          <a:bodyPr/>
          <a:lstStyle/>
          <a:p>
            <a:pPr eaLnBrk="1" hangingPunct="1"/>
            <a:r>
              <a:rPr lang="zh-CN" altLang="en-US" sz="4400"/>
              <a:t> 划分方法描述</a:t>
            </a:r>
          </a:p>
        </p:txBody>
      </p:sp>
      <p:sp>
        <p:nvSpPr>
          <p:cNvPr id="634883" name="Rectangle 3">
            <a:extLst>
              <a:ext uri="{FF2B5EF4-FFF2-40B4-BE49-F238E27FC236}">
                <a16:creationId xmlns:a16="http://schemas.microsoft.com/office/drawing/2014/main" id="{35A15B0F-A1B6-4B95-AC13-5446E5B701D3}"/>
              </a:ext>
            </a:extLst>
          </p:cNvPr>
          <p:cNvSpPr>
            <a:spLocks noGrp="1"/>
          </p:cNvSpPr>
          <p:nvPr>
            <p:ph sz="quarter" idx="1"/>
          </p:nvPr>
        </p:nvSpPr>
        <p:spPr>
          <a:xfrm>
            <a:off x="609600" y="1484313"/>
            <a:ext cx="8150225" cy="4859337"/>
          </a:xfrm>
        </p:spPr>
        <p:txBody>
          <a:bodyPr/>
          <a:lstStyle/>
          <a:p>
            <a:pPr eaLnBrk="1" hangingPunct="1"/>
            <a:r>
              <a:rPr lang="zh-CN" altLang="en-US" sz="3200">
                <a:latin typeface="华文新魏" panose="02010800040101010101" pitchFamily="2" charset="-122"/>
              </a:rPr>
              <a:t>充分开拓算法的并发性和可扩放性；</a:t>
            </a:r>
          </a:p>
          <a:p>
            <a:pPr eaLnBrk="1" hangingPunct="1"/>
            <a:r>
              <a:rPr lang="zh-CN" altLang="en-US" sz="3200">
                <a:latin typeface="华文新魏" panose="02010800040101010101" pitchFamily="2" charset="-122"/>
              </a:rPr>
              <a:t>先进行数据分解</a:t>
            </a:r>
            <a:r>
              <a:rPr lang="en-US" altLang="zh-CN" sz="3200">
                <a:latin typeface="华文新魏" panose="02010800040101010101" pitchFamily="2" charset="-122"/>
              </a:rPr>
              <a:t>(</a:t>
            </a:r>
            <a:r>
              <a:rPr lang="zh-CN" altLang="en-US" sz="3200">
                <a:latin typeface="华文新魏" panose="02010800040101010101" pitchFamily="2" charset="-122"/>
              </a:rPr>
              <a:t>称域分解</a:t>
            </a:r>
            <a:r>
              <a:rPr lang="en-US" altLang="zh-CN" sz="3200">
                <a:latin typeface="华文新魏" panose="02010800040101010101" pitchFamily="2" charset="-122"/>
              </a:rPr>
              <a:t>)</a:t>
            </a:r>
            <a:r>
              <a:rPr lang="zh-CN" altLang="en-US" sz="3200">
                <a:latin typeface="华文新魏" panose="02010800040101010101" pitchFamily="2" charset="-122"/>
              </a:rPr>
              <a:t>，再进行计算功能的分解</a:t>
            </a:r>
            <a:r>
              <a:rPr lang="en-US" altLang="zh-CN" sz="3200">
                <a:latin typeface="华文新魏" panose="02010800040101010101" pitchFamily="2" charset="-122"/>
              </a:rPr>
              <a:t>(</a:t>
            </a:r>
            <a:r>
              <a:rPr lang="zh-CN" altLang="en-US" sz="3200">
                <a:latin typeface="华文新魏" panose="02010800040101010101" pitchFamily="2" charset="-122"/>
              </a:rPr>
              <a:t>称功能分解</a:t>
            </a:r>
            <a:r>
              <a:rPr lang="en-US" altLang="zh-CN" sz="3200">
                <a:latin typeface="华文新魏" panose="02010800040101010101" pitchFamily="2" charset="-122"/>
              </a:rPr>
              <a:t>)</a:t>
            </a:r>
            <a:r>
              <a:rPr lang="zh-CN" altLang="en-US" sz="3200">
                <a:latin typeface="华文新魏" panose="02010800040101010101" pitchFamily="2" charset="-122"/>
              </a:rPr>
              <a:t>；</a:t>
            </a:r>
            <a:endParaRPr lang="zh-CN" altLang="en-US">
              <a:latin typeface="华文新魏" panose="02010800040101010101" pitchFamily="2" charset="-122"/>
            </a:endParaRPr>
          </a:p>
          <a:p>
            <a:pPr eaLnBrk="1" hangingPunct="1"/>
            <a:r>
              <a:rPr lang="zh-CN" altLang="en-US" sz="3200">
                <a:latin typeface="华文新魏" panose="02010800040101010101" pitchFamily="2" charset="-122"/>
              </a:rPr>
              <a:t>使数据集和计算集互不相交；</a:t>
            </a:r>
            <a:endParaRPr lang="zh-CN" altLang="en-US">
              <a:latin typeface="华文新魏" panose="02010800040101010101" pitchFamily="2" charset="-122"/>
            </a:endParaRPr>
          </a:p>
          <a:p>
            <a:pPr eaLnBrk="1" hangingPunct="1"/>
            <a:r>
              <a:rPr lang="zh-CN" altLang="en-US" sz="3200">
                <a:latin typeface="华文新魏" panose="02010800040101010101" pitchFamily="2" charset="-122"/>
              </a:rPr>
              <a:t>划分阶段忽略处理器数目和目标机器的体系结构；</a:t>
            </a:r>
            <a:endParaRPr lang="zh-CN" altLang="en-US">
              <a:latin typeface="华文新魏" panose="02010800040101010101" pitchFamily="2" charset="-122"/>
            </a:endParaRPr>
          </a:p>
          <a:p>
            <a:pPr eaLnBrk="1" hangingPunct="1"/>
            <a:r>
              <a:rPr lang="zh-CN" altLang="en-US" sz="3200">
                <a:latin typeface="华文新魏" panose="02010800040101010101" pitchFamily="2" charset="-122"/>
              </a:rPr>
              <a:t>两类划分：</a:t>
            </a:r>
          </a:p>
          <a:p>
            <a:pPr lvl="1" eaLnBrk="1" hangingPunct="1"/>
            <a:r>
              <a:rPr lang="zh-CN" altLang="en-US" sz="2400">
                <a:latin typeface="华文新魏" panose="02010800040101010101" pitchFamily="2" charset="-122"/>
              </a:rPr>
              <a:t>域分解</a:t>
            </a:r>
            <a:r>
              <a:rPr lang="en-US" altLang="zh-CN" sz="2400">
                <a:latin typeface="华文新魏" panose="02010800040101010101" pitchFamily="2" charset="-122"/>
              </a:rPr>
              <a:t>(</a:t>
            </a:r>
            <a:r>
              <a:rPr lang="en-US" altLang="zh-CN"/>
              <a:t>Domain Decomposition</a:t>
            </a:r>
            <a:r>
              <a:rPr lang="en-US" altLang="zh-CN" sz="2400">
                <a:latin typeface="华文新魏" panose="02010800040101010101" pitchFamily="2" charset="-122"/>
              </a:rPr>
              <a:t>)</a:t>
            </a:r>
          </a:p>
          <a:p>
            <a:pPr lvl="1" eaLnBrk="1" hangingPunct="1"/>
            <a:r>
              <a:rPr lang="zh-CN" altLang="en-US" sz="2400">
                <a:latin typeface="华文新魏" panose="02010800040101010101" pitchFamily="2" charset="-122"/>
              </a:rPr>
              <a:t>功能分解</a:t>
            </a:r>
            <a:r>
              <a:rPr lang="en-US" altLang="zh-CN" sz="2400">
                <a:latin typeface="华文新魏" panose="02010800040101010101" pitchFamily="2" charset="-122"/>
              </a:rPr>
              <a:t>(</a:t>
            </a:r>
            <a:r>
              <a:rPr lang="en-US" altLang="zh-CN"/>
              <a:t>Functional Decomposition</a:t>
            </a:r>
            <a:r>
              <a:rPr lang="en-US" altLang="zh-CN" sz="2400">
                <a:latin typeface="华文新魏" panose="02010800040101010101"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48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3488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3488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3488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3488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3488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3488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88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B05B48E2-9BD6-4BE5-9098-2813C7B7DB62}"/>
              </a:ext>
            </a:extLst>
          </p:cNvPr>
          <p:cNvSpPr>
            <a:spLocks noGrp="1"/>
          </p:cNvSpPr>
          <p:nvPr>
            <p:ph type="title"/>
          </p:nvPr>
        </p:nvSpPr>
        <p:spPr>
          <a:xfrm>
            <a:off x="539750" y="795338"/>
            <a:ext cx="7848600" cy="762000"/>
          </a:xfrm>
        </p:spPr>
        <p:txBody>
          <a:bodyPr/>
          <a:lstStyle/>
          <a:p>
            <a:pPr eaLnBrk="1" hangingPunct="1"/>
            <a:r>
              <a:rPr lang="zh-CN" altLang="en-US" sz="4400"/>
              <a:t>域分解 </a:t>
            </a:r>
          </a:p>
        </p:txBody>
      </p:sp>
      <p:sp>
        <p:nvSpPr>
          <p:cNvPr id="636931" name="Rectangle 3">
            <a:extLst>
              <a:ext uri="{FF2B5EF4-FFF2-40B4-BE49-F238E27FC236}">
                <a16:creationId xmlns:a16="http://schemas.microsoft.com/office/drawing/2014/main" id="{648297F0-0FD2-4817-8173-47644EF5FD6D}"/>
              </a:ext>
            </a:extLst>
          </p:cNvPr>
          <p:cNvSpPr>
            <a:spLocks noGrp="1"/>
          </p:cNvSpPr>
          <p:nvPr>
            <p:ph sz="quarter" idx="1"/>
          </p:nvPr>
        </p:nvSpPr>
        <p:spPr>
          <a:xfrm>
            <a:off x="609600" y="1628775"/>
            <a:ext cx="7778750" cy="4032250"/>
          </a:xfrm>
        </p:spPr>
        <p:txBody>
          <a:bodyPr/>
          <a:lstStyle/>
          <a:p>
            <a:pPr eaLnBrk="1" hangingPunct="1"/>
            <a:r>
              <a:rPr lang="zh-CN" altLang="en-US" sz="3200">
                <a:latin typeface="华文新魏" panose="02010800040101010101" pitchFamily="2" charset="-122"/>
              </a:rPr>
              <a:t>划分的对象是数据，可以是程序中的输入数据、中间处理数据和输出数据；</a:t>
            </a:r>
          </a:p>
          <a:p>
            <a:pPr eaLnBrk="1" hangingPunct="1"/>
            <a:r>
              <a:rPr lang="zh-CN" altLang="en-US" sz="3200">
                <a:latin typeface="华文新魏" panose="02010800040101010101" pitchFamily="2" charset="-122"/>
              </a:rPr>
              <a:t>将数据分解成大致相等的小数据片；</a:t>
            </a:r>
            <a:endParaRPr lang="zh-CN" altLang="en-US">
              <a:latin typeface="华文新魏" panose="02010800040101010101" pitchFamily="2" charset="-122"/>
            </a:endParaRPr>
          </a:p>
          <a:p>
            <a:pPr eaLnBrk="1" hangingPunct="1"/>
            <a:r>
              <a:rPr lang="zh-CN" altLang="en-US" sz="3200">
                <a:latin typeface="华文新魏" panose="02010800040101010101" pitchFamily="2" charset="-122"/>
              </a:rPr>
              <a:t>划分时考虑数据上的相应操作；</a:t>
            </a:r>
            <a:endParaRPr lang="zh-CN" altLang="en-US">
              <a:latin typeface="华文新魏" panose="02010800040101010101" pitchFamily="2" charset="-122"/>
            </a:endParaRPr>
          </a:p>
          <a:p>
            <a:pPr eaLnBrk="1" hangingPunct="1"/>
            <a:r>
              <a:rPr lang="zh-CN" altLang="en-US" sz="3200">
                <a:latin typeface="华文新魏" panose="02010800040101010101" pitchFamily="2" charset="-122"/>
              </a:rPr>
              <a:t>如果一个任务需要别的任务中的数据，则会产生任务间的通信；</a:t>
            </a:r>
            <a:endParaRPr lang="zh-CN" altLang="en-US">
              <a:latin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69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3693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3693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369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6931"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E54AB474-A535-4A8D-A72D-1CA8BBE3F72C}"/>
              </a:ext>
            </a:extLst>
          </p:cNvPr>
          <p:cNvSpPr>
            <a:spLocks noGrp="1"/>
          </p:cNvSpPr>
          <p:nvPr>
            <p:ph type="title"/>
          </p:nvPr>
        </p:nvSpPr>
        <p:spPr/>
        <p:txBody>
          <a:bodyPr/>
          <a:lstStyle/>
          <a:p>
            <a:pPr eaLnBrk="1" hangingPunct="1"/>
            <a:r>
              <a:rPr lang="zh-CN" altLang="en-US" sz="4400"/>
              <a:t>域分解 </a:t>
            </a:r>
          </a:p>
        </p:txBody>
      </p:sp>
      <p:sp>
        <p:nvSpPr>
          <p:cNvPr id="25603" name="Rectangle 3">
            <a:extLst>
              <a:ext uri="{FF2B5EF4-FFF2-40B4-BE49-F238E27FC236}">
                <a16:creationId xmlns:a16="http://schemas.microsoft.com/office/drawing/2014/main" id="{710790EB-C89C-4F99-8AE9-1481C9D08931}"/>
              </a:ext>
            </a:extLst>
          </p:cNvPr>
          <p:cNvSpPr>
            <a:spLocks noGrp="1"/>
          </p:cNvSpPr>
          <p:nvPr>
            <p:ph type="body" sz="half" idx="1"/>
          </p:nvPr>
        </p:nvSpPr>
        <p:spPr>
          <a:xfrm>
            <a:off x="609600" y="1557338"/>
            <a:ext cx="7850188" cy="4572000"/>
          </a:xfrm>
        </p:spPr>
        <p:txBody>
          <a:bodyPr/>
          <a:lstStyle/>
          <a:p>
            <a:pPr eaLnBrk="1" hangingPunct="1"/>
            <a:r>
              <a:rPr lang="zh-CN" altLang="en-US" sz="3200">
                <a:latin typeface="华文新魏" panose="02010800040101010101" pitchFamily="2" charset="-122"/>
              </a:rPr>
              <a:t>示例：三维网格的域分解，各格点上计算都是重复的。下图是三种分解方法：</a:t>
            </a:r>
          </a:p>
        </p:txBody>
      </p:sp>
      <p:graphicFrame>
        <p:nvGraphicFramePr>
          <p:cNvPr id="25604" name="Object 4">
            <a:extLst>
              <a:ext uri="{FF2B5EF4-FFF2-40B4-BE49-F238E27FC236}">
                <a16:creationId xmlns:a16="http://schemas.microsoft.com/office/drawing/2014/main" id="{32EE60ED-171B-4E9C-8F87-6CF2BDBCD4E8}"/>
              </a:ext>
            </a:extLst>
          </p:cNvPr>
          <p:cNvGraphicFramePr>
            <a:graphicFrameLocks noGrp="1" noChangeAspect="1"/>
          </p:cNvGraphicFramePr>
          <p:nvPr>
            <p:ph sz="half" idx="2"/>
          </p:nvPr>
        </p:nvGraphicFramePr>
        <p:xfrm>
          <a:off x="755650" y="2811463"/>
          <a:ext cx="7704138" cy="3259137"/>
        </p:xfrm>
        <a:graphic>
          <a:graphicData uri="http://schemas.openxmlformats.org/presentationml/2006/ole">
            <mc:AlternateContent xmlns:mc="http://schemas.openxmlformats.org/markup-compatibility/2006">
              <mc:Choice xmlns:v="urn:schemas-microsoft-com:vml" Requires="v">
                <p:oleObj spid="_x0000_s25611" name="Visio" r:id="rId3" imgW="5290820" imgH="2238789" progId="Visio.Drawing.6">
                  <p:embed/>
                </p:oleObj>
              </mc:Choice>
              <mc:Fallback>
                <p:oleObj name="Visio" r:id="rId3" imgW="5290820" imgH="2238789"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2811463"/>
                        <a:ext cx="7704138" cy="3259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08EAD2F5-0547-478A-AF4F-8D5918A8901A}"/>
              </a:ext>
            </a:extLst>
          </p:cNvPr>
          <p:cNvSpPr>
            <a:spLocks noGrp="1"/>
          </p:cNvSpPr>
          <p:nvPr>
            <p:ph type="title"/>
          </p:nvPr>
        </p:nvSpPr>
        <p:spPr/>
        <p:txBody>
          <a:bodyPr/>
          <a:lstStyle/>
          <a:p>
            <a:pPr eaLnBrk="1" hangingPunct="1"/>
            <a:r>
              <a:rPr lang="zh-CN" altLang="en-US" sz="4400"/>
              <a:t>域分解 </a:t>
            </a:r>
          </a:p>
        </p:txBody>
      </p:sp>
      <p:sp>
        <p:nvSpPr>
          <p:cNvPr id="26627" name="Rectangle 3">
            <a:extLst>
              <a:ext uri="{FF2B5EF4-FFF2-40B4-BE49-F238E27FC236}">
                <a16:creationId xmlns:a16="http://schemas.microsoft.com/office/drawing/2014/main" id="{D2DC4BF3-DF1E-444B-ADDE-4C434A8C3380}"/>
              </a:ext>
            </a:extLst>
          </p:cNvPr>
          <p:cNvSpPr>
            <a:spLocks noGrp="1"/>
          </p:cNvSpPr>
          <p:nvPr>
            <p:ph type="body" sz="half" idx="1"/>
          </p:nvPr>
        </p:nvSpPr>
        <p:spPr>
          <a:xfrm>
            <a:off x="609600" y="1752600"/>
            <a:ext cx="7707313" cy="4572000"/>
          </a:xfrm>
        </p:spPr>
        <p:txBody>
          <a:bodyPr/>
          <a:lstStyle/>
          <a:p>
            <a:pPr eaLnBrk="1" hangingPunct="1"/>
            <a:r>
              <a:rPr lang="zh-CN" altLang="en-US" sz="3200">
                <a:latin typeface="华文新魏" panose="02010800040101010101" pitchFamily="2" charset="-122"/>
              </a:rPr>
              <a:t>不规则区域的分解示例：</a:t>
            </a:r>
          </a:p>
        </p:txBody>
      </p:sp>
      <p:pic>
        <p:nvPicPr>
          <p:cNvPr id="26628" name="Picture 4" descr="Housing">
            <a:extLst>
              <a:ext uri="{FF2B5EF4-FFF2-40B4-BE49-F238E27FC236}">
                <a16:creationId xmlns:a16="http://schemas.microsoft.com/office/drawing/2014/main" id="{B8679B70-B5C4-461A-870B-B5912744CDB8}"/>
              </a:ext>
            </a:extLst>
          </p:cNvPr>
          <p:cNvPicPr>
            <a:picLocks noGrp="1" noChangeAspect="1" noChangeArrowheads="1"/>
          </p:cNvPicPr>
          <p:nvPr>
            <p:ph sz="quarter" idx="2"/>
          </p:nvPr>
        </p:nvPicPr>
        <p:blipFill>
          <a:blip r:embed="rId2">
            <a:extLst>
              <a:ext uri="{28A0092B-C50C-407E-A947-70E740481C1C}">
                <a14:useLocalDpi xmlns:a14="http://schemas.microsoft.com/office/drawing/2010/main" val="0"/>
              </a:ext>
            </a:extLst>
          </a:blip>
          <a:srcRect/>
          <a:stretch>
            <a:fillRect/>
          </a:stretch>
        </p:blipFill>
        <p:spPr>
          <a:xfrm>
            <a:off x="900113" y="2565400"/>
            <a:ext cx="2913062" cy="3095625"/>
          </a:xfrm>
        </p:spPr>
      </p:pic>
      <p:pic>
        <p:nvPicPr>
          <p:cNvPr id="26629" name="Picture 5" descr="HousingDecomp">
            <a:extLst>
              <a:ext uri="{FF2B5EF4-FFF2-40B4-BE49-F238E27FC236}">
                <a16:creationId xmlns:a16="http://schemas.microsoft.com/office/drawing/2014/main" id="{96303818-CE48-4567-B085-95CBE0FC7CD3}"/>
              </a:ext>
            </a:extLst>
          </p:cNvPr>
          <p:cNvPicPr>
            <a:picLocks noGrp="1" noChangeAspect="1" noChangeArrowheads="1"/>
          </p:cNvPicPr>
          <p:nvPr>
            <p:ph sz="quarter" idx="3"/>
          </p:nvPr>
        </p:nvPicPr>
        <p:blipFill>
          <a:blip r:embed="rId3">
            <a:extLst>
              <a:ext uri="{28A0092B-C50C-407E-A947-70E740481C1C}">
                <a14:useLocalDpi xmlns:a14="http://schemas.microsoft.com/office/drawing/2010/main" val="0"/>
              </a:ext>
            </a:extLst>
          </a:blip>
          <a:srcRect/>
          <a:stretch>
            <a:fillRect/>
          </a:stretch>
        </p:blipFill>
        <p:spPr>
          <a:xfrm>
            <a:off x="5076825" y="2525713"/>
            <a:ext cx="3455988" cy="3233737"/>
          </a:xfrm>
        </p:spPr>
      </p:pic>
      <p:sp>
        <p:nvSpPr>
          <p:cNvPr id="638982" name="AutoShape 6">
            <a:extLst>
              <a:ext uri="{FF2B5EF4-FFF2-40B4-BE49-F238E27FC236}">
                <a16:creationId xmlns:a16="http://schemas.microsoft.com/office/drawing/2014/main" id="{0C9D4B79-946B-4E21-A861-71254FC69E4B}"/>
              </a:ext>
            </a:extLst>
          </p:cNvPr>
          <p:cNvSpPr>
            <a:spLocks noChangeArrowheads="1"/>
          </p:cNvSpPr>
          <p:nvPr/>
        </p:nvSpPr>
        <p:spPr bwMode="auto">
          <a:xfrm>
            <a:off x="3924300" y="3860800"/>
            <a:ext cx="863600" cy="360363"/>
          </a:xfrm>
          <a:prstGeom prst="rightArrow">
            <a:avLst>
              <a:gd name="adj1" fmla="val 50000"/>
              <a:gd name="adj2" fmla="val 59912"/>
            </a:avLst>
          </a:prstGeom>
          <a:noFill/>
          <a:ln w="19050">
            <a:solidFill>
              <a:srgbClr val="000000"/>
            </a:solidFill>
            <a:miter lim="800000"/>
            <a:headEnd/>
            <a:tailEn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FCF70737-D433-4CDE-8944-7CAFDF1A7CDF}"/>
              </a:ext>
            </a:extLst>
          </p:cNvPr>
          <p:cNvSpPr>
            <a:spLocks noGrp="1"/>
          </p:cNvSpPr>
          <p:nvPr>
            <p:ph type="title"/>
          </p:nvPr>
        </p:nvSpPr>
        <p:spPr>
          <a:xfrm>
            <a:off x="539750" y="795338"/>
            <a:ext cx="7848600" cy="762000"/>
          </a:xfrm>
        </p:spPr>
        <p:txBody>
          <a:bodyPr/>
          <a:lstStyle/>
          <a:p>
            <a:pPr eaLnBrk="1" hangingPunct="1"/>
            <a:r>
              <a:rPr lang="zh-CN" altLang="en-US" sz="4400"/>
              <a:t>功能分解 </a:t>
            </a:r>
          </a:p>
        </p:txBody>
      </p:sp>
      <p:sp>
        <p:nvSpPr>
          <p:cNvPr id="641027" name="Rectangle 3">
            <a:extLst>
              <a:ext uri="{FF2B5EF4-FFF2-40B4-BE49-F238E27FC236}">
                <a16:creationId xmlns:a16="http://schemas.microsoft.com/office/drawing/2014/main" id="{4B8AFBF8-2C68-4D5A-9AF4-5C91883966F4}"/>
              </a:ext>
            </a:extLst>
          </p:cNvPr>
          <p:cNvSpPr>
            <a:spLocks noGrp="1"/>
          </p:cNvSpPr>
          <p:nvPr>
            <p:ph sz="quarter" idx="1"/>
          </p:nvPr>
        </p:nvSpPr>
        <p:spPr>
          <a:xfrm>
            <a:off x="609600" y="1701800"/>
            <a:ext cx="7778750" cy="4032250"/>
          </a:xfrm>
        </p:spPr>
        <p:txBody>
          <a:bodyPr/>
          <a:lstStyle/>
          <a:p>
            <a:pPr eaLnBrk="1" hangingPunct="1"/>
            <a:r>
              <a:rPr lang="zh-CN" altLang="en-US" sz="2800">
                <a:latin typeface="华文新魏" panose="02010800040101010101" pitchFamily="2" charset="-122"/>
              </a:rPr>
              <a:t>划分的对象是计算（亦称为任务分解或计算划分），将计算划分为不同的任务，其出发点不同于域分解；</a:t>
            </a:r>
          </a:p>
          <a:p>
            <a:pPr eaLnBrk="1" hangingPunct="1"/>
            <a:r>
              <a:rPr lang="zh-CN" altLang="en-US" sz="2800">
                <a:latin typeface="华文新魏" panose="02010800040101010101" pitchFamily="2" charset="-122"/>
              </a:rPr>
              <a:t>划分后，研究不同任务所需的数据。如果这些数据不相交的，则划分是成功的；如果数据有相当的重叠， 意味着存在大量的通信开销，要重新进行域分解和功能分解；</a:t>
            </a:r>
          </a:p>
          <a:p>
            <a:pPr eaLnBrk="1" hangingPunct="1"/>
            <a:r>
              <a:rPr lang="zh-CN" altLang="en-US" sz="2800">
                <a:latin typeface="华文新魏" panose="02010800040101010101" pitchFamily="2" charset="-122"/>
              </a:rPr>
              <a:t>功能分解是一种更深层次的分解。</a:t>
            </a:r>
            <a:endParaRPr lang="zh-CN" altLang="en-US" sz="2000">
              <a:latin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10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4102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4102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1027"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CE6F03F7-59E1-463B-AEF0-050CE97398D9}"/>
              </a:ext>
            </a:extLst>
          </p:cNvPr>
          <p:cNvSpPr>
            <a:spLocks noGrp="1"/>
          </p:cNvSpPr>
          <p:nvPr>
            <p:ph type="title"/>
          </p:nvPr>
        </p:nvSpPr>
        <p:spPr>
          <a:xfrm>
            <a:off x="539750" y="795338"/>
            <a:ext cx="7848600" cy="762000"/>
          </a:xfrm>
        </p:spPr>
        <p:txBody>
          <a:bodyPr/>
          <a:lstStyle/>
          <a:p>
            <a:pPr eaLnBrk="1" hangingPunct="1"/>
            <a:r>
              <a:rPr lang="zh-CN" altLang="en-US" sz="4400"/>
              <a:t>划分判据 </a:t>
            </a:r>
          </a:p>
        </p:txBody>
      </p:sp>
      <p:sp>
        <p:nvSpPr>
          <p:cNvPr id="644099" name="Rectangle 3">
            <a:extLst>
              <a:ext uri="{FF2B5EF4-FFF2-40B4-BE49-F238E27FC236}">
                <a16:creationId xmlns:a16="http://schemas.microsoft.com/office/drawing/2014/main" id="{A863EA54-CB83-4D53-8C86-A2315834660E}"/>
              </a:ext>
            </a:extLst>
          </p:cNvPr>
          <p:cNvSpPr>
            <a:spLocks noGrp="1"/>
          </p:cNvSpPr>
          <p:nvPr>
            <p:ph sz="quarter" idx="1"/>
          </p:nvPr>
        </p:nvSpPr>
        <p:spPr>
          <a:xfrm>
            <a:off x="609600" y="1844675"/>
            <a:ext cx="7778750" cy="4032250"/>
          </a:xfrm>
        </p:spPr>
        <p:txBody>
          <a:bodyPr/>
          <a:lstStyle/>
          <a:p>
            <a:pPr eaLnBrk="1" hangingPunct="1"/>
            <a:r>
              <a:rPr lang="zh-CN" altLang="en-US" sz="3200">
                <a:latin typeface="华文新魏" panose="02010800040101010101" pitchFamily="2" charset="-122"/>
              </a:rPr>
              <a:t>划分是否具有灵活性？</a:t>
            </a:r>
          </a:p>
          <a:p>
            <a:pPr eaLnBrk="1" hangingPunct="1"/>
            <a:r>
              <a:rPr lang="zh-CN" altLang="en-US" sz="3200">
                <a:latin typeface="华文新魏" panose="02010800040101010101" pitchFamily="2" charset="-122"/>
              </a:rPr>
              <a:t>划分是否避免了冗余计算和存储？</a:t>
            </a:r>
          </a:p>
          <a:p>
            <a:pPr eaLnBrk="1" hangingPunct="1"/>
            <a:r>
              <a:rPr lang="zh-CN" altLang="en-US" sz="3200">
                <a:latin typeface="华文新魏" panose="02010800040101010101" pitchFamily="2" charset="-122"/>
              </a:rPr>
              <a:t>划分任务尺寸是否大致相当？</a:t>
            </a:r>
          </a:p>
          <a:p>
            <a:pPr eaLnBrk="1" hangingPunct="1"/>
            <a:r>
              <a:rPr lang="zh-CN" altLang="en-US" sz="3200">
                <a:latin typeface="华文新魏" panose="02010800040101010101" pitchFamily="2" charset="-122"/>
              </a:rPr>
              <a:t>任务数与问题尺寸是否成比例？</a:t>
            </a:r>
          </a:p>
          <a:p>
            <a:pPr eaLnBrk="1" hangingPunct="1"/>
            <a:r>
              <a:rPr lang="zh-CN" altLang="en-US" sz="3200">
                <a:latin typeface="华文新魏" panose="02010800040101010101" pitchFamily="2" charset="-122"/>
              </a:rPr>
              <a:t>功能分解是一种更深层次的分解，是否合理？</a:t>
            </a:r>
            <a:endParaRPr lang="zh-CN" altLang="en-US">
              <a:latin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40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4409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4409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4409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4409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4099"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3718A909-38ED-4C92-855E-1ADCF621EC78}"/>
              </a:ext>
            </a:extLst>
          </p:cNvPr>
          <p:cNvSpPr>
            <a:spLocks noGrp="1"/>
          </p:cNvSpPr>
          <p:nvPr>
            <p:ph type="title"/>
          </p:nvPr>
        </p:nvSpPr>
        <p:spPr/>
        <p:txBody>
          <a:bodyPr/>
          <a:lstStyle/>
          <a:p>
            <a:pPr eaLnBrk="1" hangingPunct="1"/>
            <a:r>
              <a:rPr lang="zh-CN" altLang="en-US"/>
              <a:t>并行程序设计基础</a:t>
            </a:r>
          </a:p>
        </p:txBody>
      </p:sp>
      <p:sp>
        <p:nvSpPr>
          <p:cNvPr id="12291" name="Rectangle 3">
            <a:extLst>
              <a:ext uri="{FF2B5EF4-FFF2-40B4-BE49-F238E27FC236}">
                <a16:creationId xmlns:a16="http://schemas.microsoft.com/office/drawing/2014/main" id="{C2A4BD46-A0A3-41F6-B734-EBCC84A11645}"/>
              </a:ext>
            </a:extLst>
          </p:cNvPr>
          <p:cNvSpPr>
            <a:spLocks noGrp="1"/>
          </p:cNvSpPr>
          <p:nvPr>
            <p:ph sz="quarter" idx="1"/>
          </p:nvPr>
        </p:nvSpPr>
        <p:spPr>
          <a:xfrm>
            <a:off x="609600" y="1484313"/>
            <a:ext cx="7848600" cy="4840287"/>
          </a:xfrm>
        </p:spPr>
        <p:txBody>
          <a:bodyPr/>
          <a:lstStyle/>
          <a:p>
            <a:pPr eaLnBrk="1" hangingPunct="1">
              <a:lnSpc>
                <a:spcPct val="80000"/>
              </a:lnSpc>
            </a:pPr>
            <a:r>
              <a:rPr lang="zh-CN" altLang="en-US" sz="2800"/>
              <a:t>并行程序开发方法</a:t>
            </a:r>
          </a:p>
          <a:p>
            <a:pPr lvl="1" eaLnBrk="1" hangingPunct="1">
              <a:lnSpc>
                <a:spcPct val="80000"/>
              </a:lnSpc>
            </a:pPr>
            <a:r>
              <a:rPr lang="zh-CN" altLang="en-US" sz="2400"/>
              <a:t>并行层次与代码粒度</a:t>
            </a:r>
          </a:p>
          <a:p>
            <a:pPr lvl="1" eaLnBrk="1" hangingPunct="1">
              <a:lnSpc>
                <a:spcPct val="80000"/>
              </a:lnSpc>
            </a:pPr>
            <a:r>
              <a:rPr lang="zh-CN" altLang="en-US" sz="2400"/>
              <a:t>并行程序开发策略</a:t>
            </a:r>
          </a:p>
          <a:p>
            <a:pPr lvl="1" eaLnBrk="1" hangingPunct="1">
              <a:lnSpc>
                <a:spcPct val="80000"/>
              </a:lnSpc>
            </a:pPr>
            <a:r>
              <a:rPr lang="zh-CN" altLang="en-US" sz="2400"/>
              <a:t>并行编程模式</a:t>
            </a:r>
          </a:p>
          <a:p>
            <a:pPr lvl="1" eaLnBrk="1" hangingPunct="1">
              <a:lnSpc>
                <a:spcPct val="80000"/>
              </a:lnSpc>
            </a:pPr>
            <a:r>
              <a:rPr lang="zh-CN" altLang="en-US" sz="2400"/>
              <a:t>并行应用编程过程</a:t>
            </a:r>
          </a:p>
          <a:p>
            <a:pPr eaLnBrk="1" hangingPunct="1">
              <a:lnSpc>
                <a:spcPct val="80000"/>
              </a:lnSpc>
            </a:pPr>
            <a:r>
              <a:rPr lang="zh-CN" altLang="en-US" sz="2800"/>
              <a:t>循环程序并行化的一般方法</a:t>
            </a:r>
          </a:p>
          <a:p>
            <a:pPr lvl="1" eaLnBrk="1" hangingPunct="1">
              <a:lnSpc>
                <a:spcPct val="80000"/>
              </a:lnSpc>
            </a:pPr>
            <a:r>
              <a:rPr lang="zh-CN" altLang="en-US" sz="2400"/>
              <a:t>数据划分与处理器指派</a:t>
            </a:r>
          </a:p>
          <a:p>
            <a:pPr lvl="1" eaLnBrk="1" hangingPunct="1">
              <a:lnSpc>
                <a:spcPct val="80000"/>
              </a:lnSpc>
            </a:pPr>
            <a:r>
              <a:rPr lang="zh-CN" altLang="en-US" sz="2400"/>
              <a:t>循环重构</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38AEF53E-3878-4DC1-81D3-1A40F9B55F12}"/>
              </a:ext>
            </a:extLst>
          </p:cNvPr>
          <p:cNvSpPr>
            <a:spLocks noGrp="1"/>
          </p:cNvSpPr>
          <p:nvPr>
            <p:ph type="title"/>
          </p:nvPr>
        </p:nvSpPr>
        <p:spPr>
          <a:xfrm>
            <a:off x="539750" y="795338"/>
            <a:ext cx="7848600" cy="762000"/>
          </a:xfrm>
        </p:spPr>
        <p:txBody>
          <a:bodyPr/>
          <a:lstStyle/>
          <a:p>
            <a:pPr eaLnBrk="1" hangingPunct="1"/>
            <a:r>
              <a:rPr lang="zh-CN" altLang="en-US" sz="4400"/>
              <a:t> 通信分析</a:t>
            </a:r>
          </a:p>
        </p:txBody>
      </p:sp>
      <p:sp>
        <p:nvSpPr>
          <p:cNvPr id="647171" name="Rectangle 3">
            <a:extLst>
              <a:ext uri="{FF2B5EF4-FFF2-40B4-BE49-F238E27FC236}">
                <a16:creationId xmlns:a16="http://schemas.microsoft.com/office/drawing/2014/main" id="{DEF19CED-D5A3-444F-990E-0D122AFA094A}"/>
              </a:ext>
            </a:extLst>
          </p:cNvPr>
          <p:cNvSpPr>
            <a:spLocks noGrp="1"/>
          </p:cNvSpPr>
          <p:nvPr>
            <p:ph sz="quarter" idx="1"/>
          </p:nvPr>
        </p:nvSpPr>
        <p:spPr>
          <a:xfrm>
            <a:off x="609600" y="1522413"/>
            <a:ext cx="8150225" cy="4859337"/>
          </a:xfrm>
        </p:spPr>
        <p:txBody>
          <a:bodyPr/>
          <a:lstStyle/>
          <a:p>
            <a:pPr eaLnBrk="1" hangingPunct="1"/>
            <a:r>
              <a:rPr lang="zh-CN" altLang="en-US" sz="3200">
                <a:latin typeface="华文新魏" panose="02010800040101010101" pitchFamily="2" charset="-122"/>
              </a:rPr>
              <a:t>通信是</a:t>
            </a:r>
            <a:r>
              <a:rPr lang="en-US" altLang="zh-CN" sz="3200">
                <a:latin typeface="华文新魏" panose="02010800040101010101" pitchFamily="2" charset="-122"/>
              </a:rPr>
              <a:t>PCAM</a:t>
            </a:r>
            <a:r>
              <a:rPr lang="zh-CN" altLang="en-US" sz="3200">
                <a:latin typeface="华文新魏" panose="02010800040101010101" pitchFamily="2" charset="-122"/>
              </a:rPr>
              <a:t>设计过程的重要阶段；</a:t>
            </a:r>
          </a:p>
          <a:p>
            <a:pPr eaLnBrk="1" hangingPunct="1"/>
            <a:r>
              <a:rPr lang="zh-CN" altLang="en-US" sz="3200">
                <a:latin typeface="华文新魏" panose="02010800040101010101" pitchFamily="2" charset="-122"/>
              </a:rPr>
              <a:t>划分产生的诸任务，一般不能完全独立执行，需要在任务间进行数据交流；从而产生了通信；</a:t>
            </a:r>
          </a:p>
          <a:p>
            <a:pPr eaLnBrk="1" hangingPunct="1"/>
            <a:r>
              <a:rPr lang="zh-CN" altLang="en-US" sz="3200">
                <a:latin typeface="华文新魏" panose="02010800040101010101" pitchFamily="2" charset="-122"/>
              </a:rPr>
              <a:t>功能分解确定了诸任务之间的数据流；</a:t>
            </a:r>
            <a:endParaRPr lang="zh-CN" altLang="en-US">
              <a:latin typeface="华文新魏" panose="02010800040101010101" pitchFamily="2" charset="-122"/>
            </a:endParaRPr>
          </a:p>
          <a:p>
            <a:pPr eaLnBrk="1" hangingPunct="1"/>
            <a:r>
              <a:rPr lang="zh-CN" altLang="en-US" sz="3200">
                <a:latin typeface="华文新魏" panose="02010800040101010101" pitchFamily="2" charset="-122"/>
              </a:rPr>
              <a:t>诸任务是并发执行的，通信则限制了这种并发性；</a:t>
            </a:r>
            <a:endParaRPr lang="zh-CN" altLang="en-US">
              <a:latin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71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471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4717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4717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7171"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869171FD-FF60-4728-801C-941998D51DE8}"/>
              </a:ext>
            </a:extLst>
          </p:cNvPr>
          <p:cNvSpPr>
            <a:spLocks noGrp="1"/>
          </p:cNvSpPr>
          <p:nvPr>
            <p:ph type="title"/>
          </p:nvPr>
        </p:nvSpPr>
        <p:spPr>
          <a:xfrm>
            <a:off x="539750" y="795338"/>
            <a:ext cx="7848600" cy="762000"/>
          </a:xfrm>
        </p:spPr>
        <p:txBody>
          <a:bodyPr/>
          <a:lstStyle/>
          <a:p>
            <a:pPr eaLnBrk="1" hangingPunct="1"/>
            <a:r>
              <a:rPr lang="zh-CN" altLang="en-US" sz="4400"/>
              <a:t> 四种通信模式</a:t>
            </a:r>
          </a:p>
        </p:txBody>
      </p:sp>
      <p:sp>
        <p:nvSpPr>
          <p:cNvPr id="649219" name="Rectangle 3">
            <a:extLst>
              <a:ext uri="{FF2B5EF4-FFF2-40B4-BE49-F238E27FC236}">
                <a16:creationId xmlns:a16="http://schemas.microsoft.com/office/drawing/2014/main" id="{37808FE3-AFFF-4AD0-AAF5-77F777E3D4FD}"/>
              </a:ext>
            </a:extLst>
          </p:cNvPr>
          <p:cNvSpPr>
            <a:spLocks noGrp="1"/>
          </p:cNvSpPr>
          <p:nvPr>
            <p:ph sz="quarter" idx="1"/>
          </p:nvPr>
        </p:nvSpPr>
        <p:spPr>
          <a:xfrm>
            <a:off x="752475" y="1811338"/>
            <a:ext cx="6267450" cy="3994150"/>
          </a:xfrm>
        </p:spPr>
        <p:txBody>
          <a:bodyPr/>
          <a:lstStyle/>
          <a:p>
            <a:pPr eaLnBrk="1" hangingPunct="1"/>
            <a:r>
              <a:rPr lang="zh-CN" altLang="en-US" sz="3200">
                <a:latin typeface="华文新魏" panose="02010800040101010101" pitchFamily="2" charset="-122"/>
              </a:rPr>
              <a:t>局部</a:t>
            </a:r>
            <a:r>
              <a:rPr lang="en-US" altLang="zh-CN" sz="3200">
                <a:latin typeface="华文新魏" panose="02010800040101010101" pitchFamily="2" charset="-122"/>
              </a:rPr>
              <a:t>/</a:t>
            </a:r>
            <a:r>
              <a:rPr lang="zh-CN" altLang="en-US" sz="3200">
                <a:latin typeface="华文新魏" panose="02010800040101010101" pitchFamily="2" charset="-122"/>
              </a:rPr>
              <a:t>全局通信</a:t>
            </a:r>
          </a:p>
          <a:p>
            <a:pPr eaLnBrk="1" hangingPunct="1"/>
            <a:r>
              <a:rPr lang="zh-CN" altLang="en-US" sz="3200">
                <a:latin typeface="华文新魏" panose="02010800040101010101" pitchFamily="2" charset="-122"/>
              </a:rPr>
              <a:t>结构化</a:t>
            </a:r>
            <a:r>
              <a:rPr lang="en-US" altLang="zh-CN" sz="3200">
                <a:latin typeface="华文新魏" panose="02010800040101010101" pitchFamily="2" charset="-122"/>
              </a:rPr>
              <a:t>/</a:t>
            </a:r>
            <a:r>
              <a:rPr lang="zh-CN" altLang="en-US" sz="3200">
                <a:latin typeface="华文新魏" panose="02010800040101010101" pitchFamily="2" charset="-122"/>
              </a:rPr>
              <a:t>非结构化通信</a:t>
            </a:r>
          </a:p>
          <a:p>
            <a:pPr eaLnBrk="1" hangingPunct="1"/>
            <a:r>
              <a:rPr lang="zh-CN" altLang="en-US" sz="3200">
                <a:latin typeface="华文新魏" panose="02010800040101010101" pitchFamily="2" charset="-122"/>
              </a:rPr>
              <a:t>静态</a:t>
            </a:r>
            <a:r>
              <a:rPr lang="en-US" altLang="zh-CN" sz="3200">
                <a:latin typeface="华文新魏" panose="02010800040101010101" pitchFamily="2" charset="-122"/>
              </a:rPr>
              <a:t>/</a:t>
            </a:r>
            <a:r>
              <a:rPr lang="zh-CN" altLang="en-US" sz="3200">
                <a:latin typeface="华文新魏" panose="02010800040101010101" pitchFamily="2" charset="-122"/>
              </a:rPr>
              <a:t>动态通信</a:t>
            </a:r>
          </a:p>
          <a:p>
            <a:pPr eaLnBrk="1" hangingPunct="1"/>
            <a:r>
              <a:rPr lang="zh-CN" altLang="en-US" sz="3200">
                <a:latin typeface="华文新魏" panose="02010800040101010101" pitchFamily="2" charset="-122"/>
              </a:rPr>
              <a:t>同步</a:t>
            </a:r>
            <a:r>
              <a:rPr lang="en-US" altLang="zh-CN" sz="3200">
                <a:latin typeface="华文新魏" panose="02010800040101010101" pitchFamily="2" charset="-122"/>
              </a:rPr>
              <a:t>/</a:t>
            </a:r>
            <a:r>
              <a:rPr lang="zh-CN" altLang="en-US" sz="3200">
                <a:latin typeface="华文新魏" panose="02010800040101010101" pitchFamily="2" charset="-122"/>
              </a:rPr>
              <a:t>异步通信</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92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4921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4921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492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9219"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3B090798-AD98-4293-BDCE-C72A8E852FB6}"/>
              </a:ext>
            </a:extLst>
          </p:cNvPr>
          <p:cNvSpPr>
            <a:spLocks noGrp="1"/>
          </p:cNvSpPr>
          <p:nvPr>
            <p:ph type="title"/>
          </p:nvPr>
        </p:nvSpPr>
        <p:spPr>
          <a:xfrm>
            <a:off x="539750" y="795338"/>
            <a:ext cx="7848600" cy="762000"/>
          </a:xfrm>
        </p:spPr>
        <p:txBody>
          <a:bodyPr/>
          <a:lstStyle/>
          <a:p>
            <a:pPr eaLnBrk="1" hangingPunct="1"/>
            <a:r>
              <a:rPr lang="zh-CN" altLang="en-US" sz="4400">
                <a:latin typeface="华文新魏" panose="02010800040101010101" pitchFamily="2" charset="-122"/>
                <a:ea typeface="华文新魏" panose="02010800040101010101" pitchFamily="2" charset="-122"/>
              </a:rPr>
              <a:t>局部通信</a:t>
            </a:r>
          </a:p>
        </p:txBody>
      </p:sp>
      <p:sp>
        <p:nvSpPr>
          <p:cNvPr id="650243" name="Rectangle 3">
            <a:extLst>
              <a:ext uri="{FF2B5EF4-FFF2-40B4-BE49-F238E27FC236}">
                <a16:creationId xmlns:a16="http://schemas.microsoft.com/office/drawing/2014/main" id="{4FC5EEEB-A6CA-4C89-ABE4-FB9074710696}"/>
              </a:ext>
            </a:extLst>
          </p:cNvPr>
          <p:cNvSpPr>
            <a:spLocks noGrp="1"/>
          </p:cNvSpPr>
          <p:nvPr>
            <p:ph sz="quarter" idx="1"/>
          </p:nvPr>
        </p:nvSpPr>
        <p:spPr>
          <a:xfrm>
            <a:off x="611188" y="1771650"/>
            <a:ext cx="7921625" cy="4752975"/>
          </a:xfrm>
        </p:spPr>
        <p:txBody>
          <a:bodyPr/>
          <a:lstStyle/>
          <a:p>
            <a:pPr eaLnBrk="1" hangingPunct="1"/>
            <a:r>
              <a:rPr lang="zh-CN" altLang="en-US" sz="3200">
                <a:latin typeface="华文新魏" panose="02010800040101010101" pitchFamily="2" charset="-122"/>
              </a:rPr>
              <a:t>通信限制在一个邻域内</a:t>
            </a:r>
          </a:p>
        </p:txBody>
      </p:sp>
      <p:grpSp>
        <p:nvGrpSpPr>
          <p:cNvPr id="2" name="Group 4">
            <a:extLst>
              <a:ext uri="{FF2B5EF4-FFF2-40B4-BE49-F238E27FC236}">
                <a16:creationId xmlns:a16="http://schemas.microsoft.com/office/drawing/2014/main" id="{F311FAE8-D342-42A1-A855-E71FF875AA27}"/>
              </a:ext>
            </a:extLst>
          </p:cNvPr>
          <p:cNvGrpSpPr>
            <a:grpSpLocks/>
          </p:cNvGrpSpPr>
          <p:nvPr/>
        </p:nvGrpSpPr>
        <p:grpSpPr bwMode="auto">
          <a:xfrm>
            <a:off x="2994025" y="2879725"/>
            <a:ext cx="2514600" cy="2133600"/>
            <a:chOff x="1920" y="1776"/>
            <a:chExt cx="1584" cy="1344"/>
          </a:xfrm>
        </p:grpSpPr>
        <p:sp>
          <p:nvSpPr>
            <p:cNvPr id="650245" name="Oval 5">
              <a:extLst>
                <a:ext uri="{FF2B5EF4-FFF2-40B4-BE49-F238E27FC236}">
                  <a16:creationId xmlns:a16="http://schemas.microsoft.com/office/drawing/2014/main" id="{9D476663-DC2B-45AB-9835-CC997BEDA38A}"/>
                </a:ext>
              </a:extLst>
            </p:cNvPr>
            <p:cNvSpPr>
              <a:spLocks noChangeArrowheads="1"/>
            </p:cNvSpPr>
            <p:nvPr/>
          </p:nvSpPr>
          <p:spPr bwMode="auto">
            <a:xfrm>
              <a:off x="2640" y="2352"/>
              <a:ext cx="192" cy="192"/>
            </a:xfrm>
            <a:prstGeom prst="ellipse">
              <a:avLst/>
            </a:prstGeom>
            <a:solidFill>
              <a:schemeClr val="tx2"/>
            </a:solidFill>
            <a:ln w="9525">
              <a:solidFill>
                <a:schemeClr val="tx1"/>
              </a:solidFill>
              <a:round/>
              <a:headEnd/>
              <a:tailEn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0246" name="Oval 6">
              <a:extLst>
                <a:ext uri="{FF2B5EF4-FFF2-40B4-BE49-F238E27FC236}">
                  <a16:creationId xmlns:a16="http://schemas.microsoft.com/office/drawing/2014/main" id="{DF533046-5442-4D42-9544-4ACF9C4FD65A}"/>
                </a:ext>
              </a:extLst>
            </p:cNvPr>
            <p:cNvSpPr>
              <a:spLocks noChangeArrowheads="1"/>
            </p:cNvSpPr>
            <p:nvPr/>
          </p:nvSpPr>
          <p:spPr bwMode="auto">
            <a:xfrm>
              <a:off x="3312" y="2352"/>
              <a:ext cx="192" cy="192"/>
            </a:xfrm>
            <a:prstGeom prst="ellipse">
              <a:avLst/>
            </a:prstGeom>
            <a:solidFill>
              <a:schemeClr val="tx2"/>
            </a:solidFill>
            <a:ln w="9525">
              <a:solidFill>
                <a:schemeClr val="tx1"/>
              </a:solidFill>
              <a:round/>
              <a:headEnd/>
              <a:tailEn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0247" name="Oval 7">
              <a:extLst>
                <a:ext uri="{FF2B5EF4-FFF2-40B4-BE49-F238E27FC236}">
                  <a16:creationId xmlns:a16="http://schemas.microsoft.com/office/drawing/2014/main" id="{FFA2B8B5-98E7-4BE4-BD16-8451D8577AF6}"/>
                </a:ext>
              </a:extLst>
            </p:cNvPr>
            <p:cNvSpPr>
              <a:spLocks noChangeArrowheads="1"/>
            </p:cNvSpPr>
            <p:nvPr/>
          </p:nvSpPr>
          <p:spPr bwMode="auto">
            <a:xfrm>
              <a:off x="1920" y="2352"/>
              <a:ext cx="192" cy="192"/>
            </a:xfrm>
            <a:prstGeom prst="ellipse">
              <a:avLst/>
            </a:prstGeom>
            <a:solidFill>
              <a:schemeClr val="tx2"/>
            </a:solidFill>
            <a:ln w="9525">
              <a:solidFill>
                <a:schemeClr val="tx1"/>
              </a:solidFill>
              <a:round/>
              <a:headEnd/>
              <a:tailEn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0248" name="Oval 8">
              <a:extLst>
                <a:ext uri="{FF2B5EF4-FFF2-40B4-BE49-F238E27FC236}">
                  <a16:creationId xmlns:a16="http://schemas.microsoft.com/office/drawing/2014/main" id="{598019DE-A2F0-4A81-9ADA-FCF2000BA8BB}"/>
                </a:ext>
              </a:extLst>
            </p:cNvPr>
            <p:cNvSpPr>
              <a:spLocks noChangeArrowheads="1"/>
            </p:cNvSpPr>
            <p:nvPr/>
          </p:nvSpPr>
          <p:spPr bwMode="auto">
            <a:xfrm>
              <a:off x="2640" y="2928"/>
              <a:ext cx="192" cy="192"/>
            </a:xfrm>
            <a:prstGeom prst="ellipse">
              <a:avLst/>
            </a:prstGeom>
            <a:solidFill>
              <a:schemeClr val="tx2"/>
            </a:solidFill>
            <a:ln w="9525">
              <a:solidFill>
                <a:schemeClr val="tx1"/>
              </a:solidFill>
              <a:round/>
              <a:headEnd/>
              <a:tailEn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0249" name="Oval 9">
              <a:extLst>
                <a:ext uri="{FF2B5EF4-FFF2-40B4-BE49-F238E27FC236}">
                  <a16:creationId xmlns:a16="http://schemas.microsoft.com/office/drawing/2014/main" id="{9BB296B4-BCBB-42D6-8651-CA573619CBC7}"/>
                </a:ext>
              </a:extLst>
            </p:cNvPr>
            <p:cNvSpPr>
              <a:spLocks noChangeArrowheads="1"/>
            </p:cNvSpPr>
            <p:nvPr/>
          </p:nvSpPr>
          <p:spPr bwMode="auto">
            <a:xfrm>
              <a:off x="2640" y="1776"/>
              <a:ext cx="192" cy="192"/>
            </a:xfrm>
            <a:prstGeom prst="ellipse">
              <a:avLst/>
            </a:prstGeom>
            <a:solidFill>
              <a:schemeClr val="tx2"/>
            </a:solidFill>
            <a:ln w="9525">
              <a:solidFill>
                <a:schemeClr val="tx1"/>
              </a:solidFill>
              <a:round/>
              <a:headEnd/>
              <a:tailEn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0250" name="Oval 10">
              <a:extLst>
                <a:ext uri="{FF2B5EF4-FFF2-40B4-BE49-F238E27FC236}">
                  <a16:creationId xmlns:a16="http://schemas.microsoft.com/office/drawing/2014/main" id="{6C00BAF2-DEDF-4428-8279-27D29448B19B}"/>
                </a:ext>
              </a:extLst>
            </p:cNvPr>
            <p:cNvSpPr>
              <a:spLocks noChangeArrowheads="1"/>
            </p:cNvSpPr>
            <p:nvPr/>
          </p:nvSpPr>
          <p:spPr bwMode="auto">
            <a:xfrm>
              <a:off x="1920" y="1776"/>
              <a:ext cx="192" cy="192"/>
            </a:xfrm>
            <a:prstGeom prst="ellipse">
              <a:avLst/>
            </a:prstGeom>
            <a:solidFill>
              <a:schemeClr val="accent1"/>
            </a:solidFill>
            <a:ln w="9525">
              <a:solidFill>
                <a:schemeClr val="tx1"/>
              </a:solidFill>
              <a:round/>
              <a:headEnd/>
              <a:tailEn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0251" name="Oval 11">
              <a:extLst>
                <a:ext uri="{FF2B5EF4-FFF2-40B4-BE49-F238E27FC236}">
                  <a16:creationId xmlns:a16="http://schemas.microsoft.com/office/drawing/2014/main" id="{306A4DB4-6693-43B2-B18A-339D84900A2D}"/>
                </a:ext>
              </a:extLst>
            </p:cNvPr>
            <p:cNvSpPr>
              <a:spLocks noChangeArrowheads="1"/>
            </p:cNvSpPr>
            <p:nvPr/>
          </p:nvSpPr>
          <p:spPr bwMode="auto">
            <a:xfrm>
              <a:off x="3312" y="2928"/>
              <a:ext cx="192" cy="192"/>
            </a:xfrm>
            <a:prstGeom prst="ellipse">
              <a:avLst/>
            </a:prstGeom>
            <a:solidFill>
              <a:schemeClr val="accent1"/>
            </a:solidFill>
            <a:ln w="9525">
              <a:solidFill>
                <a:schemeClr val="tx1"/>
              </a:solidFill>
              <a:round/>
              <a:headEnd/>
              <a:tailEn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0252" name="Oval 12">
              <a:extLst>
                <a:ext uri="{FF2B5EF4-FFF2-40B4-BE49-F238E27FC236}">
                  <a16:creationId xmlns:a16="http://schemas.microsoft.com/office/drawing/2014/main" id="{CBBBB8BF-5021-4008-91B2-EC97016EDDC3}"/>
                </a:ext>
              </a:extLst>
            </p:cNvPr>
            <p:cNvSpPr>
              <a:spLocks noChangeArrowheads="1"/>
            </p:cNvSpPr>
            <p:nvPr/>
          </p:nvSpPr>
          <p:spPr bwMode="auto">
            <a:xfrm>
              <a:off x="1920" y="2928"/>
              <a:ext cx="192" cy="192"/>
            </a:xfrm>
            <a:prstGeom prst="ellipse">
              <a:avLst/>
            </a:prstGeom>
            <a:solidFill>
              <a:schemeClr val="accent1"/>
            </a:solidFill>
            <a:ln w="9525">
              <a:solidFill>
                <a:schemeClr val="tx1"/>
              </a:solidFill>
              <a:round/>
              <a:headEnd/>
              <a:tailEn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0253" name="Oval 13">
              <a:extLst>
                <a:ext uri="{FF2B5EF4-FFF2-40B4-BE49-F238E27FC236}">
                  <a16:creationId xmlns:a16="http://schemas.microsoft.com/office/drawing/2014/main" id="{DEA42319-A8CB-4E93-9D5E-73AA382C3997}"/>
                </a:ext>
              </a:extLst>
            </p:cNvPr>
            <p:cNvSpPr>
              <a:spLocks noChangeArrowheads="1"/>
            </p:cNvSpPr>
            <p:nvPr/>
          </p:nvSpPr>
          <p:spPr bwMode="auto">
            <a:xfrm>
              <a:off x="3312" y="1776"/>
              <a:ext cx="192" cy="192"/>
            </a:xfrm>
            <a:prstGeom prst="ellipse">
              <a:avLst/>
            </a:prstGeom>
            <a:solidFill>
              <a:schemeClr val="accent1"/>
            </a:solidFill>
            <a:ln w="9525">
              <a:solidFill>
                <a:schemeClr val="tx1"/>
              </a:solidFill>
              <a:round/>
              <a:headEnd/>
              <a:tailEn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0254" name="Line 14">
              <a:extLst>
                <a:ext uri="{FF2B5EF4-FFF2-40B4-BE49-F238E27FC236}">
                  <a16:creationId xmlns:a16="http://schemas.microsoft.com/office/drawing/2014/main" id="{044B0629-34E0-4A14-92CA-0938763A8791}"/>
                </a:ext>
              </a:extLst>
            </p:cNvPr>
            <p:cNvSpPr>
              <a:spLocks noChangeShapeType="1"/>
            </p:cNvSpPr>
            <p:nvPr/>
          </p:nvSpPr>
          <p:spPr bwMode="auto">
            <a:xfrm flipV="1">
              <a:off x="2784" y="2016"/>
              <a:ext cx="0" cy="336"/>
            </a:xfrm>
            <a:prstGeom prst="line">
              <a:avLst/>
            </a:prstGeom>
            <a:noFill/>
            <a:ln w="9525">
              <a:solidFill>
                <a:schemeClr val="tx1"/>
              </a:solidFill>
              <a:round/>
              <a:headEnd/>
              <a:tailEnd type="triangle" w="med" len="me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0255" name="Line 15">
              <a:extLst>
                <a:ext uri="{FF2B5EF4-FFF2-40B4-BE49-F238E27FC236}">
                  <a16:creationId xmlns:a16="http://schemas.microsoft.com/office/drawing/2014/main" id="{3FD596D8-E9B0-44F6-92A5-227531CECC61}"/>
                </a:ext>
              </a:extLst>
            </p:cNvPr>
            <p:cNvSpPr>
              <a:spLocks noChangeShapeType="1"/>
            </p:cNvSpPr>
            <p:nvPr/>
          </p:nvSpPr>
          <p:spPr bwMode="auto">
            <a:xfrm>
              <a:off x="2688" y="1968"/>
              <a:ext cx="0" cy="384"/>
            </a:xfrm>
            <a:prstGeom prst="line">
              <a:avLst/>
            </a:prstGeom>
            <a:noFill/>
            <a:ln w="9525">
              <a:solidFill>
                <a:schemeClr val="tx1"/>
              </a:solidFill>
              <a:round/>
              <a:headEnd/>
              <a:tailEnd type="triangle" w="med" len="me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0256" name="Line 16">
              <a:extLst>
                <a:ext uri="{FF2B5EF4-FFF2-40B4-BE49-F238E27FC236}">
                  <a16:creationId xmlns:a16="http://schemas.microsoft.com/office/drawing/2014/main" id="{23D3FA33-A7DD-4807-902B-B0F5123F3C63}"/>
                </a:ext>
              </a:extLst>
            </p:cNvPr>
            <p:cNvSpPr>
              <a:spLocks noChangeShapeType="1"/>
            </p:cNvSpPr>
            <p:nvPr/>
          </p:nvSpPr>
          <p:spPr bwMode="auto">
            <a:xfrm>
              <a:off x="2832" y="2400"/>
              <a:ext cx="432" cy="0"/>
            </a:xfrm>
            <a:prstGeom prst="line">
              <a:avLst/>
            </a:prstGeom>
            <a:noFill/>
            <a:ln w="9525">
              <a:solidFill>
                <a:schemeClr val="tx1"/>
              </a:solidFill>
              <a:round/>
              <a:headEnd/>
              <a:tailEnd type="triangle" w="med" len="me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0257" name="Line 17">
              <a:extLst>
                <a:ext uri="{FF2B5EF4-FFF2-40B4-BE49-F238E27FC236}">
                  <a16:creationId xmlns:a16="http://schemas.microsoft.com/office/drawing/2014/main" id="{0D3674C1-A6FA-410D-A24A-E138F2362C65}"/>
                </a:ext>
              </a:extLst>
            </p:cNvPr>
            <p:cNvSpPr>
              <a:spLocks noChangeShapeType="1"/>
            </p:cNvSpPr>
            <p:nvPr/>
          </p:nvSpPr>
          <p:spPr bwMode="auto">
            <a:xfrm flipH="1">
              <a:off x="2832" y="2496"/>
              <a:ext cx="480" cy="0"/>
            </a:xfrm>
            <a:prstGeom prst="line">
              <a:avLst/>
            </a:prstGeom>
            <a:noFill/>
            <a:ln w="9525">
              <a:solidFill>
                <a:schemeClr val="tx1"/>
              </a:solidFill>
              <a:round/>
              <a:headEnd/>
              <a:tailEnd type="triangle" w="med" len="me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0258" name="Line 18">
              <a:extLst>
                <a:ext uri="{FF2B5EF4-FFF2-40B4-BE49-F238E27FC236}">
                  <a16:creationId xmlns:a16="http://schemas.microsoft.com/office/drawing/2014/main" id="{CCC7ADCF-DC0B-4D7A-88F6-9DCB40685FF4}"/>
                </a:ext>
              </a:extLst>
            </p:cNvPr>
            <p:cNvSpPr>
              <a:spLocks noChangeShapeType="1"/>
            </p:cNvSpPr>
            <p:nvPr/>
          </p:nvSpPr>
          <p:spPr bwMode="auto">
            <a:xfrm>
              <a:off x="2688" y="2544"/>
              <a:ext cx="0" cy="336"/>
            </a:xfrm>
            <a:prstGeom prst="line">
              <a:avLst/>
            </a:prstGeom>
            <a:noFill/>
            <a:ln w="9525">
              <a:solidFill>
                <a:schemeClr val="tx1"/>
              </a:solidFill>
              <a:round/>
              <a:headEnd/>
              <a:tailEnd type="triangle" w="med" len="me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0259" name="Line 19">
              <a:extLst>
                <a:ext uri="{FF2B5EF4-FFF2-40B4-BE49-F238E27FC236}">
                  <a16:creationId xmlns:a16="http://schemas.microsoft.com/office/drawing/2014/main" id="{049E7C12-39AE-4C69-B29E-9E579CF141ED}"/>
                </a:ext>
              </a:extLst>
            </p:cNvPr>
            <p:cNvSpPr>
              <a:spLocks noChangeShapeType="1"/>
            </p:cNvSpPr>
            <p:nvPr/>
          </p:nvSpPr>
          <p:spPr bwMode="auto">
            <a:xfrm flipV="1">
              <a:off x="2784" y="2544"/>
              <a:ext cx="0" cy="384"/>
            </a:xfrm>
            <a:prstGeom prst="line">
              <a:avLst/>
            </a:prstGeom>
            <a:noFill/>
            <a:ln w="9525">
              <a:solidFill>
                <a:schemeClr val="tx1"/>
              </a:solidFill>
              <a:round/>
              <a:headEnd/>
              <a:tailEnd type="triangle" w="med" len="me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0260" name="Line 20">
              <a:extLst>
                <a:ext uri="{FF2B5EF4-FFF2-40B4-BE49-F238E27FC236}">
                  <a16:creationId xmlns:a16="http://schemas.microsoft.com/office/drawing/2014/main" id="{1710C729-382E-4449-8723-B19283C9F052}"/>
                </a:ext>
              </a:extLst>
            </p:cNvPr>
            <p:cNvSpPr>
              <a:spLocks noChangeShapeType="1"/>
            </p:cNvSpPr>
            <p:nvPr/>
          </p:nvSpPr>
          <p:spPr bwMode="auto">
            <a:xfrm flipH="1">
              <a:off x="2208" y="2400"/>
              <a:ext cx="432" cy="0"/>
            </a:xfrm>
            <a:prstGeom prst="line">
              <a:avLst/>
            </a:prstGeom>
            <a:noFill/>
            <a:ln w="9525">
              <a:solidFill>
                <a:schemeClr val="tx1"/>
              </a:solidFill>
              <a:round/>
              <a:headEnd/>
              <a:tailEnd type="triangle" w="med" len="me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0261" name="Line 21">
              <a:extLst>
                <a:ext uri="{FF2B5EF4-FFF2-40B4-BE49-F238E27FC236}">
                  <a16:creationId xmlns:a16="http://schemas.microsoft.com/office/drawing/2014/main" id="{7D8FCE60-1FB1-430C-BBF7-0504C4577684}"/>
                </a:ext>
              </a:extLst>
            </p:cNvPr>
            <p:cNvSpPr>
              <a:spLocks noChangeShapeType="1"/>
            </p:cNvSpPr>
            <p:nvPr/>
          </p:nvSpPr>
          <p:spPr bwMode="auto">
            <a:xfrm>
              <a:off x="2112" y="2496"/>
              <a:ext cx="432" cy="0"/>
            </a:xfrm>
            <a:prstGeom prst="line">
              <a:avLst/>
            </a:prstGeom>
            <a:noFill/>
            <a:ln w="9525">
              <a:solidFill>
                <a:schemeClr val="tx1"/>
              </a:solidFill>
              <a:round/>
              <a:headEnd/>
              <a:tailEnd type="triangle" w="med" len="me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02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8"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024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DE79C7F1-2264-49CA-BDD6-A99C6F1BC31D}"/>
              </a:ext>
            </a:extLst>
          </p:cNvPr>
          <p:cNvSpPr>
            <a:spLocks noGrp="1"/>
          </p:cNvSpPr>
          <p:nvPr>
            <p:ph type="title"/>
          </p:nvPr>
        </p:nvSpPr>
        <p:spPr>
          <a:xfrm>
            <a:off x="539750" y="795338"/>
            <a:ext cx="7848600" cy="762000"/>
          </a:xfrm>
        </p:spPr>
        <p:txBody>
          <a:bodyPr/>
          <a:lstStyle/>
          <a:p>
            <a:pPr eaLnBrk="1" hangingPunct="1"/>
            <a:r>
              <a:rPr lang="zh-CN" altLang="en-US" sz="4400">
                <a:latin typeface="华文新魏" panose="02010800040101010101" pitchFamily="2" charset="-122"/>
                <a:ea typeface="华文新魏" panose="02010800040101010101" pitchFamily="2" charset="-122"/>
              </a:rPr>
              <a:t>全局通信</a:t>
            </a:r>
          </a:p>
        </p:txBody>
      </p:sp>
      <p:sp>
        <p:nvSpPr>
          <p:cNvPr id="651267" name="Rectangle 3">
            <a:extLst>
              <a:ext uri="{FF2B5EF4-FFF2-40B4-BE49-F238E27FC236}">
                <a16:creationId xmlns:a16="http://schemas.microsoft.com/office/drawing/2014/main" id="{BF645FB7-2814-4DD8-BAD0-DF3870A156B4}"/>
              </a:ext>
            </a:extLst>
          </p:cNvPr>
          <p:cNvSpPr>
            <a:spLocks noGrp="1"/>
          </p:cNvSpPr>
          <p:nvPr>
            <p:ph sz="quarter" idx="1"/>
          </p:nvPr>
        </p:nvSpPr>
        <p:spPr>
          <a:xfrm>
            <a:off x="611188" y="1771650"/>
            <a:ext cx="7921625" cy="4752975"/>
          </a:xfrm>
        </p:spPr>
        <p:txBody>
          <a:bodyPr/>
          <a:lstStyle/>
          <a:p>
            <a:pPr eaLnBrk="1" hangingPunct="1"/>
            <a:r>
              <a:rPr lang="zh-CN" altLang="en-US" sz="3200">
                <a:latin typeface="华文新魏" panose="02010800040101010101" pitchFamily="2" charset="-122"/>
              </a:rPr>
              <a:t>通信非局部的</a:t>
            </a:r>
          </a:p>
          <a:p>
            <a:pPr eaLnBrk="1" hangingPunct="1"/>
            <a:r>
              <a:rPr lang="zh-CN" altLang="en-US" sz="3200">
                <a:latin typeface="华文新魏" panose="02010800040101010101" pitchFamily="2" charset="-122"/>
              </a:rPr>
              <a:t>例如：</a:t>
            </a:r>
          </a:p>
          <a:p>
            <a:pPr lvl="1" eaLnBrk="1" hangingPunct="1"/>
            <a:r>
              <a:rPr lang="en-US" altLang="zh-CN" sz="2800">
                <a:latin typeface="华文新魏" panose="02010800040101010101" pitchFamily="2" charset="-122"/>
              </a:rPr>
              <a:t>All to All</a:t>
            </a:r>
          </a:p>
          <a:p>
            <a:pPr lvl="1" eaLnBrk="1" hangingPunct="1"/>
            <a:r>
              <a:rPr lang="en-US" altLang="zh-CN" sz="2800">
                <a:latin typeface="华文新魏" panose="02010800040101010101" pitchFamily="2" charset="-122"/>
              </a:rPr>
              <a:t>Master-Worker</a:t>
            </a:r>
          </a:p>
        </p:txBody>
      </p:sp>
      <p:grpSp>
        <p:nvGrpSpPr>
          <p:cNvPr id="2" name="Group 4">
            <a:extLst>
              <a:ext uri="{FF2B5EF4-FFF2-40B4-BE49-F238E27FC236}">
                <a16:creationId xmlns:a16="http://schemas.microsoft.com/office/drawing/2014/main" id="{A3E39FA4-72D8-4B38-9419-F29808B0531F}"/>
              </a:ext>
            </a:extLst>
          </p:cNvPr>
          <p:cNvGrpSpPr>
            <a:grpSpLocks/>
          </p:cNvGrpSpPr>
          <p:nvPr/>
        </p:nvGrpSpPr>
        <p:grpSpPr bwMode="auto">
          <a:xfrm>
            <a:off x="5292725" y="1916113"/>
            <a:ext cx="2133600" cy="2286000"/>
            <a:chOff x="4032" y="1344"/>
            <a:chExt cx="1344" cy="1440"/>
          </a:xfrm>
        </p:grpSpPr>
        <p:sp>
          <p:nvSpPr>
            <p:cNvPr id="651269" name="Oval 5">
              <a:extLst>
                <a:ext uri="{FF2B5EF4-FFF2-40B4-BE49-F238E27FC236}">
                  <a16:creationId xmlns:a16="http://schemas.microsoft.com/office/drawing/2014/main" id="{546167A3-B56B-4C62-9582-57D3FA269168}"/>
                </a:ext>
              </a:extLst>
            </p:cNvPr>
            <p:cNvSpPr>
              <a:spLocks noChangeArrowheads="1"/>
            </p:cNvSpPr>
            <p:nvPr/>
          </p:nvSpPr>
          <p:spPr bwMode="auto">
            <a:xfrm>
              <a:off x="4032" y="1632"/>
              <a:ext cx="240" cy="240"/>
            </a:xfrm>
            <a:prstGeom prst="ellipse">
              <a:avLst/>
            </a:prstGeom>
            <a:solidFill>
              <a:schemeClr val="accent1"/>
            </a:solidFill>
            <a:ln w="9525">
              <a:solidFill>
                <a:schemeClr val="tx1"/>
              </a:solidFill>
              <a:round/>
              <a:headEnd/>
              <a:tailEn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1270" name="Oval 6">
              <a:extLst>
                <a:ext uri="{FF2B5EF4-FFF2-40B4-BE49-F238E27FC236}">
                  <a16:creationId xmlns:a16="http://schemas.microsoft.com/office/drawing/2014/main" id="{5959AE44-E8D4-45E7-8267-1D639F18B8AE}"/>
                </a:ext>
              </a:extLst>
            </p:cNvPr>
            <p:cNvSpPr>
              <a:spLocks noChangeArrowheads="1"/>
            </p:cNvSpPr>
            <p:nvPr/>
          </p:nvSpPr>
          <p:spPr bwMode="auto">
            <a:xfrm>
              <a:off x="4032" y="2208"/>
              <a:ext cx="240" cy="240"/>
            </a:xfrm>
            <a:prstGeom prst="ellipse">
              <a:avLst/>
            </a:prstGeom>
            <a:solidFill>
              <a:schemeClr val="accent1"/>
            </a:solidFill>
            <a:ln w="9525">
              <a:solidFill>
                <a:schemeClr val="tx1"/>
              </a:solidFill>
              <a:round/>
              <a:headEnd/>
              <a:tailEn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1271" name="Oval 7">
              <a:extLst>
                <a:ext uri="{FF2B5EF4-FFF2-40B4-BE49-F238E27FC236}">
                  <a16:creationId xmlns:a16="http://schemas.microsoft.com/office/drawing/2014/main" id="{AE577114-F649-47E0-B9DE-C6F41468DC28}"/>
                </a:ext>
              </a:extLst>
            </p:cNvPr>
            <p:cNvSpPr>
              <a:spLocks noChangeArrowheads="1"/>
            </p:cNvSpPr>
            <p:nvPr/>
          </p:nvSpPr>
          <p:spPr bwMode="auto">
            <a:xfrm>
              <a:off x="4656" y="2544"/>
              <a:ext cx="240" cy="240"/>
            </a:xfrm>
            <a:prstGeom prst="ellipse">
              <a:avLst/>
            </a:prstGeom>
            <a:solidFill>
              <a:schemeClr val="accent1"/>
            </a:solidFill>
            <a:ln w="9525">
              <a:solidFill>
                <a:schemeClr val="tx1"/>
              </a:solidFill>
              <a:round/>
              <a:headEnd/>
              <a:tailEn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1272" name="Oval 8">
              <a:extLst>
                <a:ext uri="{FF2B5EF4-FFF2-40B4-BE49-F238E27FC236}">
                  <a16:creationId xmlns:a16="http://schemas.microsoft.com/office/drawing/2014/main" id="{29B2788A-AD2A-42D1-B098-85D2A351D645}"/>
                </a:ext>
              </a:extLst>
            </p:cNvPr>
            <p:cNvSpPr>
              <a:spLocks noChangeArrowheads="1"/>
            </p:cNvSpPr>
            <p:nvPr/>
          </p:nvSpPr>
          <p:spPr bwMode="auto">
            <a:xfrm>
              <a:off x="5136" y="2208"/>
              <a:ext cx="240" cy="240"/>
            </a:xfrm>
            <a:prstGeom prst="ellipse">
              <a:avLst/>
            </a:prstGeom>
            <a:solidFill>
              <a:schemeClr val="accent1"/>
            </a:solidFill>
            <a:ln w="9525">
              <a:solidFill>
                <a:schemeClr val="tx1"/>
              </a:solidFill>
              <a:round/>
              <a:headEnd/>
              <a:tailEn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1273" name="Oval 9">
              <a:extLst>
                <a:ext uri="{FF2B5EF4-FFF2-40B4-BE49-F238E27FC236}">
                  <a16:creationId xmlns:a16="http://schemas.microsoft.com/office/drawing/2014/main" id="{50F043C2-79AE-4BEE-AA0A-01C7BCAC28F2}"/>
                </a:ext>
              </a:extLst>
            </p:cNvPr>
            <p:cNvSpPr>
              <a:spLocks noChangeArrowheads="1"/>
            </p:cNvSpPr>
            <p:nvPr/>
          </p:nvSpPr>
          <p:spPr bwMode="auto">
            <a:xfrm>
              <a:off x="5136" y="1632"/>
              <a:ext cx="240" cy="240"/>
            </a:xfrm>
            <a:prstGeom prst="ellipse">
              <a:avLst/>
            </a:prstGeom>
            <a:solidFill>
              <a:schemeClr val="accent1"/>
            </a:solidFill>
            <a:ln w="9525">
              <a:solidFill>
                <a:schemeClr val="tx1"/>
              </a:solidFill>
              <a:round/>
              <a:headEnd/>
              <a:tailEn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1274" name="Oval 10">
              <a:extLst>
                <a:ext uri="{FF2B5EF4-FFF2-40B4-BE49-F238E27FC236}">
                  <a16:creationId xmlns:a16="http://schemas.microsoft.com/office/drawing/2014/main" id="{11580113-9404-49A4-8091-85BB17ECB8A8}"/>
                </a:ext>
              </a:extLst>
            </p:cNvPr>
            <p:cNvSpPr>
              <a:spLocks noChangeArrowheads="1"/>
            </p:cNvSpPr>
            <p:nvPr/>
          </p:nvSpPr>
          <p:spPr bwMode="auto">
            <a:xfrm>
              <a:off x="4608" y="1344"/>
              <a:ext cx="240" cy="240"/>
            </a:xfrm>
            <a:prstGeom prst="ellipse">
              <a:avLst/>
            </a:prstGeom>
            <a:solidFill>
              <a:schemeClr val="accent1"/>
            </a:solidFill>
            <a:ln w="9525">
              <a:solidFill>
                <a:schemeClr val="tx1"/>
              </a:solidFill>
              <a:round/>
              <a:headEnd/>
              <a:tailEn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1275" name="Line 11">
              <a:extLst>
                <a:ext uri="{FF2B5EF4-FFF2-40B4-BE49-F238E27FC236}">
                  <a16:creationId xmlns:a16="http://schemas.microsoft.com/office/drawing/2014/main" id="{F7FD8088-3B4F-466A-9E6F-EA75D72919B8}"/>
                </a:ext>
              </a:extLst>
            </p:cNvPr>
            <p:cNvSpPr>
              <a:spLocks noChangeShapeType="1"/>
            </p:cNvSpPr>
            <p:nvPr/>
          </p:nvSpPr>
          <p:spPr bwMode="auto">
            <a:xfrm flipV="1">
              <a:off x="4272" y="1584"/>
              <a:ext cx="384" cy="672"/>
            </a:xfrm>
            <a:prstGeom prst="line">
              <a:avLst/>
            </a:prstGeom>
            <a:noFill/>
            <a:ln w="9525">
              <a:solidFill>
                <a:schemeClr val="tx1"/>
              </a:solidFill>
              <a:round/>
              <a:headEnd type="triangle" w="med" len="med"/>
              <a:tailEnd type="triangle" w="med" len="med"/>
            </a:ln>
            <a:effectLst/>
          </p:spPr>
          <p:txBody>
            <a:bodyPr wrap="none"/>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1276" name="Line 12">
              <a:extLst>
                <a:ext uri="{FF2B5EF4-FFF2-40B4-BE49-F238E27FC236}">
                  <a16:creationId xmlns:a16="http://schemas.microsoft.com/office/drawing/2014/main" id="{94AC5354-D06A-4614-8A4C-0340E8E97B17}"/>
                </a:ext>
              </a:extLst>
            </p:cNvPr>
            <p:cNvSpPr>
              <a:spLocks noChangeShapeType="1"/>
            </p:cNvSpPr>
            <p:nvPr/>
          </p:nvSpPr>
          <p:spPr bwMode="auto">
            <a:xfrm flipV="1">
              <a:off x="4320" y="1824"/>
              <a:ext cx="816" cy="432"/>
            </a:xfrm>
            <a:prstGeom prst="line">
              <a:avLst/>
            </a:prstGeom>
            <a:noFill/>
            <a:ln w="9525">
              <a:solidFill>
                <a:schemeClr val="tx1"/>
              </a:solidFill>
              <a:round/>
              <a:headEnd type="triangle" w="med" len="med"/>
              <a:tailEnd type="triangle" w="med" len="med"/>
            </a:ln>
            <a:effectLst/>
          </p:spPr>
          <p:txBody>
            <a:bodyPr wrap="none"/>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1277" name="Line 13">
              <a:extLst>
                <a:ext uri="{FF2B5EF4-FFF2-40B4-BE49-F238E27FC236}">
                  <a16:creationId xmlns:a16="http://schemas.microsoft.com/office/drawing/2014/main" id="{34269EC3-A769-4827-8D94-025AB9F917B4}"/>
                </a:ext>
              </a:extLst>
            </p:cNvPr>
            <p:cNvSpPr>
              <a:spLocks noChangeShapeType="1"/>
            </p:cNvSpPr>
            <p:nvPr/>
          </p:nvSpPr>
          <p:spPr bwMode="auto">
            <a:xfrm>
              <a:off x="4320" y="2304"/>
              <a:ext cx="816" cy="0"/>
            </a:xfrm>
            <a:prstGeom prst="line">
              <a:avLst/>
            </a:prstGeom>
            <a:noFill/>
            <a:ln w="9525">
              <a:solidFill>
                <a:schemeClr val="tx1"/>
              </a:solidFill>
              <a:round/>
              <a:headEnd type="triangle" w="med" len="med"/>
              <a:tailEnd type="triangle" w="med" len="med"/>
            </a:ln>
            <a:effectLst/>
          </p:spPr>
          <p:txBody>
            <a:bodyPr wrap="none"/>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1278" name="Line 14">
              <a:extLst>
                <a:ext uri="{FF2B5EF4-FFF2-40B4-BE49-F238E27FC236}">
                  <a16:creationId xmlns:a16="http://schemas.microsoft.com/office/drawing/2014/main" id="{75E64921-4DF8-463F-8238-3A418D6595EB}"/>
                </a:ext>
              </a:extLst>
            </p:cNvPr>
            <p:cNvSpPr>
              <a:spLocks noChangeShapeType="1"/>
            </p:cNvSpPr>
            <p:nvPr/>
          </p:nvSpPr>
          <p:spPr bwMode="auto">
            <a:xfrm>
              <a:off x="4272" y="2304"/>
              <a:ext cx="384" cy="288"/>
            </a:xfrm>
            <a:prstGeom prst="line">
              <a:avLst/>
            </a:prstGeom>
            <a:noFill/>
            <a:ln w="9525">
              <a:solidFill>
                <a:schemeClr val="tx1"/>
              </a:solidFill>
              <a:round/>
              <a:headEnd type="triangle" w="med" len="med"/>
              <a:tailEnd type="triangle" w="med" len="med"/>
            </a:ln>
            <a:effectLst/>
          </p:spPr>
          <p:txBody>
            <a:bodyPr wrap="none"/>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1279" name="Line 15">
              <a:extLst>
                <a:ext uri="{FF2B5EF4-FFF2-40B4-BE49-F238E27FC236}">
                  <a16:creationId xmlns:a16="http://schemas.microsoft.com/office/drawing/2014/main" id="{271BFC96-2E47-4AE7-A2E7-F6DFF1E3B79F}"/>
                </a:ext>
              </a:extLst>
            </p:cNvPr>
            <p:cNvSpPr>
              <a:spLocks noChangeShapeType="1"/>
            </p:cNvSpPr>
            <p:nvPr/>
          </p:nvSpPr>
          <p:spPr bwMode="auto">
            <a:xfrm flipH="1" flipV="1">
              <a:off x="4224" y="1872"/>
              <a:ext cx="0" cy="288"/>
            </a:xfrm>
            <a:prstGeom prst="line">
              <a:avLst/>
            </a:prstGeom>
            <a:noFill/>
            <a:ln w="9525">
              <a:solidFill>
                <a:schemeClr val="tx1"/>
              </a:solidFill>
              <a:round/>
              <a:headEnd type="triangle" w="med" len="med"/>
              <a:tailEnd type="triangle" w="med" len="med"/>
            </a:ln>
            <a:effectLst/>
          </p:spPr>
          <p:txBody>
            <a:bodyPr wrap="none"/>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1280" name="Line 16">
              <a:extLst>
                <a:ext uri="{FF2B5EF4-FFF2-40B4-BE49-F238E27FC236}">
                  <a16:creationId xmlns:a16="http://schemas.microsoft.com/office/drawing/2014/main" id="{FCEC83C7-2CDD-48B4-A830-395D4B2272B1}"/>
                </a:ext>
              </a:extLst>
            </p:cNvPr>
            <p:cNvSpPr>
              <a:spLocks noChangeShapeType="1"/>
            </p:cNvSpPr>
            <p:nvPr/>
          </p:nvSpPr>
          <p:spPr bwMode="auto">
            <a:xfrm flipV="1">
              <a:off x="4320" y="1584"/>
              <a:ext cx="288" cy="144"/>
            </a:xfrm>
            <a:prstGeom prst="line">
              <a:avLst/>
            </a:prstGeom>
            <a:noFill/>
            <a:ln w="9525">
              <a:solidFill>
                <a:schemeClr val="tx1"/>
              </a:solidFill>
              <a:round/>
              <a:headEnd type="triangle" w="med" len="med"/>
              <a:tailEnd type="triangle" w="med" len="med"/>
            </a:ln>
            <a:effectLst/>
          </p:spPr>
          <p:txBody>
            <a:bodyPr wrap="none"/>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1281" name="Line 17">
              <a:extLst>
                <a:ext uri="{FF2B5EF4-FFF2-40B4-BE49-F238E27FC236}">
                  <a16:creationId xmlns:a16="http://schemas.microsoft.com/office/drawing/2014/main" id="{2051563C-76F1-4EC4-A4F0-BC17AFF113E0}"/>
                </a:ext>
              </a:extLst>
            </p:cNvPr>
            <p:cNvSpPr>
              <a:spLocks noChangeShapeType="1"/>
            </p:cNvSpPr>
            <p:nvPr/>
          </p:nvSpPr>
          <p:spPr bwMode="auto">
            <a:xfrm>
              <a:off x="4320" y="1776"/>
              <a:ext cx="816" cy="0"/>
            </a:xfrm>
            <a:prstGeom prst="line">
              <a:avLst/>
            </a:prstGeom>
            <a:noFill/>
            <a:ln w="9525">
              <a:solidFill>
                <a:schemeClr val="tx1"/>
              </a:solidFill>
              <a:round/>
              <a:headEnd type="triangle" w="med" len="med"/>
              <a:tailEnd type="triangle" w="med" len="med"/>
            </a:ln>
            <a:effectLst/>
          </p:spPr>
          <p:txBody>
            <a:bodyPr wrap="none"/>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1282" name="Line 18">
              <a:extLst>
                <a:ext uri="{FF2B5EF4-FFF2-40B4-BE49-F238E27FC236}">
                  <a16:creationId xmlns:a16="http://schemas.microsoft.com/office/drawing/2014/main" id="{DF549D4A-8DFE-4C36-BF24-80CEA53E0D74}"/>
                </a:ext>
              </a:extLst>
            </p:cNvPr>
            <p:cNvSpPr>
              <a:spLocks noChangeShapeType="1"/>
            </p:cNvSpPr>
            <p:nvPr/>
          </p:nvSpPr>
          <p:spPr bwMode="auto">
            <a:xfrm>
              <a:off x="4224" y="1824"/>
              <a:ext cx="816" cy="432"/>
            </a:xfrm>
            <a:prstGeom prst="line">
              <a:avLst/>
            </a:prstGeom>
            <a:noFill/>
            <a:ln w="9525">
              <a:solidFill>
                <a:schemeClr val="tx1"/>
              </a:solidFill>
              <a:round/>
              <a:headEnd type="triangle" w="med" len="med"/>
              <a:tailEnd type="triangle" w="med" len="med"/>
            </a:ln>
            <a:effectLst/>
          </p:spPr>
          <p:txBody>
            <a:bodyPr wrap="none"/>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1283" name="Line 19">
              <a:extLst>
                <a:ext uri="{FF2B5EF4-FFF2-40B4-BE49-F238E27FC236}">
                  <a16:creationId xmlns:a16="http://schemas.microsoft.com/office/drawing/2014/main" id="{27DF4C1F-F96F-4729-A6AF-2B0137BCE1BA}"/>
                </a:ext>
              </a:extLst>
            </p:cNvPr>
            <p:cNvSpPr>
              <a:spLocks noChangeShapeType="1"/>
            </p:cNvSpPr>
            <p:nvPr/>
          </p:nvSpPr>
          <p:spPr bwMode="auto">
            <a:xfrm>
              <a:off x="4224" y="1872"/>
              <a:ext cx="480" cy="624"/>
            </a:xfrm>
            <a:prstGeom prst="line">
              <a:avLst/>
            </a:prstGeom>
            <a:noFill/>
            <a:ln w="9525">
              <a:solidFill>
                <a:schemeClr val="tx1"/>
              </a:solidFill>
              <a:round/>
              <a:headEnd type="triangle" w="med" len="med"/>
              <a:tailEnd type="triangle" w="med" len="med"/>
            </a:ln>
            <a:effectLst/>
          </p:spPr>
          <p:txBody>
            <a:bodyPr wrap="none"/>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1284" name="Line 20">
              <a:extLst>
                <a:ext uri="{FF2B5EF4-FFF2-40B4-BE49-F238E27FC236}">
                  <a16:creationId xmlns:a16="http://schemas.microsoft.com/office/drawing/2014/main" id="{03317D40-C769-42E6-868C-0E3DE7081D2E}"/>
                </a:ext>
              </a:extLst>
            </p:cNvPr>
            <p:cNvSpPr>
              <a:spLocks noChangeShapeType="1"/>
            </p:cNvSpPr>
            <p:nvPr/>
          </p:nvSpPr>
          <p:spPr bwMode="auto">
            <a:xfrm>
              <a:off x="4800" y="1584"/>
              <a:ext cx="288" cy="192"/>
            </a:xfrm>
            <a:prstGeom prst="line">
              <a:avLst/>
            </a:prstGeom>
            <a:noFill/>
            <a:ln w="9525">
              <a:solidFill>
                <a:schemeClr val="tx1"/>
              </a:solidFill>
              <a:round/>
              <a:headEnd type="triangle" w="med" len="med"/>
              <a:tailEnd type="triangle" w="med" len="med"/>
            </a:ln>
            <a:effectLst/>
          </p:spPr>
          <p:txBody>
            <a:bodyPr wrap="none"/>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1285" name="Line 21">
              <a:extLst>
                <a:ext uri="{FF2B5EF4-FFF2-40B4-BE49-F238E27FC236}">
                  <a16:creationId xmlns:a16="http://schemas.microsoft.com/office/drawing/2014/main" id="{2507318C-1AE1-4CBE-8B9F-9A22F517590A}"/>
                </a:ext>
              </a:extLst>
            </p:cNvPr>
            <p:cNvSpPr>
              <a:spLocks noChangeShapeType="1"/>
            </p:cNvSpPr>
            <p:nvPr/>
          </p:nvSpPr>
          <p:spPr bwMode="auto">
            <a:xfrm>
              <a:off x="4752" y="1632"/>
              <a:ext cx="384" cy="576"/>
            </a:xfrm>
            <a:prstGeom prst="line">
              <a:avLst/>
            </a:prstGeom>
            <a:noFill/>
            <a:ln w="9525">
              <a:solidFill>
                <a:schemeClr val="tx1"/>
              </a:solidFill>
              <a:round/>
              <a:headEnd type="triangle" w="med" len="med"/>
              <a:tailEnd type="triangle" w="med" len="med"/>
            </a:ln>
            <a:effectLst/>
          </p:spPr>
          <p:txBody>
            <a:bodyPr wrap="none"/>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1286" name="Line 22">
              <a:extLst>
                <a:ext uri="{FF2B5EF4-FFF2-40B4-BE49-F238E27FC236}">
                  <a16:creationId xmlns:a16="http://schemas.microsoft.com/office/drawing/2014/main" id="{A5B192EE-5837-402A-AA39-9E8ECD89BEF0}"/>
                </a:ext>
              </a:extLst>
            </p:cNvPr>
            <p:cNvSpPr>
              <a:spLocks noChangeShapeType="1"/>
            </p:cNvSpPr>
            <p:nvPr/>
          </p:nvSpPr>
          <p:spPr bwMode="auto">
            <a:xfrm>
              <a:off x="4704" y="1584"/>
              <a:ext cx="48" cy="912"/>
            </a:xfrm>
            <a:prstGeom prst="line">
              <a:avLst/>
            </a:prstGeom>
            <a:noFill/>
            <a:ln w="9525">
              <a:solidFill>
                <a:schemeClr val="tx1"/>
              </a:solidFill>
              <a:round/>
              <a:headEnd type="triangle" w="med" len="med"/>
              <a:tailEnd type="triangle" w="med" len="med"/>
            </a:ln>
            <a:effectLst/>
          </p:spPr>
          <p:txBody>
            <a:bodyPr wrap="none"/>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1287" name="Line 23">
              <a:extLst>
                <a:ext uri="{FF2B5EF4-FFF2-40B4-BE49-F238E27FC236}">
                  <a16:creationId xmlns:a16="http://schemas.microsoft.com/office/drawing/2014/main" id="{B2114FB8-FA0B-4538-ACE9-D26AF1ACACFF}"/>
                </a:ext>
              </a:extLst>
            </p:cNvPr>
            <p:cNvSpPr>
              <a:spLocks noChangeShapeType="1"/>
            </p:cNvSpPr>
            <p:nvPr/>
          </p:nvSpPr>
          <p:spPr bwMode="auto">
            <a:xfrm>
              <a:off x="5184" y="1872"/>
              <a:ext cx="0" cy="288"/>
            </a:xfrm>
            <a:prstGeom prst="line">
              <a:avLst/>
            </a:prstGeom>
            <a:noFill/>
            <a:ln w="9525">
              <a:solidFill>
                <a:schemeClr val="tx1"/>
              </a:solidFill>
              <a:round/>
              <a:headEnd type="triangle" w="med" len="med"/>
              <a:tailEnd type="triangle" w="med" len="med"/>
            </a:ln>
            <a:effectLst/>
          </p:spPr>
          <p:txBody>
            <a:bodyPr wrap="none"/>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1288" name="Line 24">
              <a:extLst>
                <a:ext uri="{FF2B5EF4-FFF2-40B4-BE49-F238E27FC236}">
                  <a16:creationId xmlns:a16="http://schemas.microsoft.com/office/drawing/2014/main" id="{6859504A-FBDA-4A35-83C9-EBBC57286A9A}"/>
                </a:ext>
              </a:extLst>
            </p:cNvPr>
            <p:cNvSpPr>
              <a:spLocks noChangeShapeType="1"/>
            </p:cNvSpPr>
            <p:nvPr/>
          </p:nvSpPr>
          <p:spPr bwMode="auto">
            <a:xfrm flipH="1">
              <a:off x="4896" y="2352"/>
              <a:ext cx="240" cy="192"/>
            </a:xfrm>
            <a:prstGeom prst="line">
              <a:avLst/>
            </a:prstGeom>
            <a:noFill/>
            <a:ln w="9525">
              <a:solidFill>
                <a:schemeClr val="tx1"/>
              </a:solidFill>
              <a:round/>
              <a:headEnd type="triangle" w="med" len="med"/>
              <a:tailEnd type="triangle" w="med" len="med"/>
            </a:ln>
            <a:effectLst/>
          </p:spPr>
          <p:txBody>
            <a:bodyPr wrap="none"/>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1289" name="Line 25">
              <a:extLst>
                <a:ext uri="{FF2B5EF4-FFF2-40B4-BE49-F238E27FC236}">
                  <a16:creationId xmlns:a16="http://schemas.microsoft.com/office/drawing/2014/main" id="{28666965-F273-46F8-9A2E-96C93220E0AB}"/>
                </a:ext>
              </a:extLst>
            </p:cNvPr>
            <p:cNvSpPr>
              <a:spLocks noChangeShapeType="1"/>
            </p:cNvSpPr>
            <p:nvPr/>
          </p:nvSpPr>
          <p:spPr bwMode="auto">
            <a:xfrm flipH="1">
              <a:off x="4848" y="1920"/>
              <a:ext cx="288" cy="576"/>
            </a:xfrm>
            <a:prstGeom prst="line">
              <a:avLst/>
            </a:prstGeom>
            <a:noFill/>
            <a:ln w="9525">
              <a:solidFill>
                <a:schemeClr val="tx1"/>
              </a:solidFill>
              <a:round/>
              <a:headEnd type="triangle" w="med" len="med"/>
              <a:tailEnd type="triangle" w="med" len="med"/>
            </a:ln>
            <a:effectLst/>
          </p:spPr>
          <p:txBody>
            <a:bodyPr wrap="none"/>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grpSp>
      <p:grpSp>
        <p:nvGrpSpPr>
          <p:cNvPr id="3" name="Group 26">
            <a:extLst>
              <a:ext uri="{FF2B5EF4-FFF2-40B4-BE49-F238E27FC236}">
                <a16:creationId xmlns:a16="http://schemas.microsoft.com/office/drawing/2014/main" id="{2BD58B53-891F-4A4A-A6D8-214BA860EBF9}"/>
              </a:ext>
            </a:extLst>
          </p:cNvPr>
          <p:cNvGrpSpPr>
            <a:grpSpLocks/>
          </p:cNvGrpSpPr>
          <p:nvPr/>
        </p:nvGrpSpPr>
        <p:grpSpPr bwMode="auto">
          <a:xfrm>
            <a:off x="1295400" y="4267200"/>
            <a:ext cx="3962400" cy="1600200"/>
            <a:chOff x="816" y="2688"/>
            <a:chExt cx="2496" cy="1008"/>
          </a:xfrm>
        </p:grpSpPr>
        <p:sp>
          <p:nvSpPr>
            <p:cNvPr id="651291" name="Oval 27">
              <a:extLst>
                <a:ext uri="{FF2B5EF4-FFF2-40B4-BE49-F238E27FC236}">
                  <a16:creationId xmlns:a16="http://schemas.microsoft.com/office/drawing/2014/main" id="{2DD32043-C650-43CD-AAC7-BE9A7F965C66}"/>
                </a:ext>
              </a:extLst>
            </p:cNvPr>
            <p:cNvSpPr>
              <a:spLocks noChangeArrowheads="1"/>
            </p:cNvSpPr>
            <p:nvPr/>
          </p:nvSpPr>
          <p:spPr bwMode="auto">
            <a:xfrm>
              <a:off x="1920" y="2688"/>
              <a:ext cx="240" cy="240"/>
            </a:xfrm>
            <a:prstGeom prst="ellipse">
              <a:avLst/>
            </a:prstGeom>
            <a:solidFill>
              <a:schemeClr val="tx2"/>
            </a:solidFill>
            <a:ln w="9525">
              <a:solidFill>
                <a:schemeClr val="tx1"/>
              </a:solidFill>
              <a:round/>
              <a:headEnd/>
              <a:tailEn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1292" name="Oval 28">
              <a:extLst>
                <a:ext uri="{FF2B5EF4-FFF2-40B4-BE49-F238E27FC236}">
                  <a16:creationId xmlns:a16="http://schemas.microsoft.com/office/drawing/2014/main" id="{0A58B812-5F80-438C-B037-B9CD2C5C1FCD}"/>
                </a:ext>
              </a:extLst>
            </p:cNvPr>
            <p:cNvSpPr>
              <a:spLocks noChangeArrowheads="1"/>
            </p:cNvSpPr>
            <p:nvPr/>
          </p:nvSpPr>
          <p:spPr bwMode="auto">
            <a:xfrm>
              <a:off x="3072" y="3456"/>
              <a:ext cx="240" cy="240"/>
            </a:xfrm>
            <a:prstGeom prst="ellipse">
              <a:avLst/>
            </a:prstGeom>
            <a:solidFill>
              <a:schemeClr val="accent1"/>
            </a:solidFill>
            <a:ln w="9525">
              <a:solidFill>
                <a:schemeClr val="tx1"/>
              </a:solidFill>
              <a:round/>
              <a:headEnd/>
              <a:tailEn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1293" name="Oval 29">
              <a:extLst>
                <a:ext uri="{FF2B5EF4-FFF2-40B4-BE49-F238E27FC236}">
                  <a16:creationId xmlns:a16="http://schemas.microsoft.com/office/drawing/2014/main" id="{69F46CBD-B117-4EFF-ADDD-C6FD1BE34AFA}"/>
                </a:ext>
              </a:extLst>
            </p:cNvPr>
            <p:cNvSpPr>
              <a:spLocks noChangeArrowheads="1"/>
            </p:cNvSpPr>
            <p:nvPr/>
          </p:nvSpPr>
          <p:spPr bwMode="auto">
            <a:xfrm>
              <a:off x="2496" y="3456"/>
              <a:ext cx="240" cy="240"/>
            </a:xfrm>
            <a:prstGeom prst="ellipse">
              <a:avLst/>
            </a:prstGeom>
            <a:solidFill>
              <a:schemeClr val="accent1"/>
            </a:solidFill>
            <a:ln w="9525">
              <a:solidFill>
                <a:schemeClr val="tx1"/>
              </a:solidFill>
              <a:round/>
              <a:headEnd/>
              <a:tailEn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1294" name="Oval 30">
              <a:extLst>
                <a:ext uri="{FF2B5EF4-FFF2-40B4-BE49-F238E27FC236}">
                  <a16:creationId xmlns:a16="http://schemas.microsoft.com/office/drawing/2014/main" id="{56B0F77E-DDA2-4E25-9A7A-FFEB0C1C543B}"/>
                </a:ext>
              </a:extLst>
            </p:cNvPr>
            <p:cNvSpPr>
              <a:spLocks noChangeArrowheads="1"/>
            </p:cNvSpPr>
            <p:nvPr/>
          </p:nvSpPr>
          <p:spPr bwMode="auto">
            <a:xfrm>
              <a:off x="1920" y="3456"/>
              <a:ext cx="240" cy="240"/>
            </a:xfrm>
            <a:prstGeom prst="ellipse">
              <a:avLst/>
            </a:prstGeom>
            <a:solidFill>
              <a:schemeClr val="accent1"/>
            </a:solidFill>
            <a:ln w="9525">
              <a:solidFill>
                <a:schemeClr val="tx1"/>
              </a:solidFill>
              <a:round/>
              <a:headEnd/>
              <a:tailEn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1295" name="Oval 31">
              <a:extLst>
                <a:ext uri="{FF2B5EF4-FFF2-40B4-BE49-F238E27FC236}">
                  <a16:creationId xmlns:a16="http://schemas.microsoft.com/office/drawing/2014/main" id="{3FE7568D-A6FC-46E7-8E1B-60383738F9A0}"/>
                </a:ext>
              </a:extLst>
            </p:cNvPr>
            <p:cNvSpPr>
              <a:spLocks noChangeArrowheads="1"/>
            </p:cNvSpPr>
            <p:nvPr/>
          </p:nvSpPr>
          <p:spPr bwMode="auto">
            <a:xfrm>
              <a:off x="1392" y="3456"/>
              <a:ext cx="240" cy="240"/>
            </a:xfrm>
            <a:prstGeom prst="ellipse">
              <a:avLst/>
            </a:prstGeom>
            <a:solidFill>
              <a:schemeClr val="accent1"/>
            </a:solidFill>
            <a:ln w="9525">
              <a:solidFill>
                <a:schemeClr val="tx1"/>
              </a:solidFill>
              <a:round/>
              <a:headEnd/>
              <a:tailEn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1296" name="Oval 32">
              <a:extLst>
                <a:ext uri="{FF2B5EF4-FFF2-40B4-BE49-F238E27FC236}">
                  <a16:creationId xmlns:a16="http://schemas.microsoft.com/office/drawing/2014/main" id="{5D76EB75-BE87-403A-8C1A-B8A320B79EF8}"/>
                </a:ext>
              </a:extLst>
            </p:cNvPr>
            <p:cNvSpPr>
              <a:spLocks noChangeArrowheads="1"/>
            </p:cNvSpPr>
            <p:nvPr/>
          </p:nvSpPr>
          <p:spPr bwMode="auto">
            <a:xfrm>
              <a:off x="816" y="3456"/>
              <a:ext cx="240" cy="240"/>
            </a:xfrm>
            <a:prstGeom prst="ellipse">
              <a:avLst/>
            </a:prstGeom>
            <a:solidFill>
              <a:schemeClr val="accent1"/>
            </a:solidFill>
            <a:ln w="9525">
              <a:solidFill>
                <a:schemeClr val="tx1"/>
              </a:solidFill>
              <a:round/>
              <a:headEnd/>
              <a:tailEn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1297" name="Line 33">
              <a:extLst>
                <a:ext uri="{FF2B5EF4-FFF2-40B4-BE49-F238E27FC236}">
                  <a16:creationId xmlns:a16="http://schemas.microsoft.com/office/drawing/2014/main" id="{4F2790B7-35A7-433F-91CA-46130375E09E}"/>
                </a:ext>
              </a:extLst>
            </p:cNvPr>
            <p:cNvSpPr>
              <a:spLocks noChangeShapeType="1"/>
            </p:cNvSpPr>
            <p:nvPr/>
          </p:nvSpPr>
          <p:spPr bwMode="auto">
            <a:xfrm flipV="1">
              <a:off x="1008" y="2928"/>
              <a:ext cx="864" cy="528"/>
            </a:xfrm>
            <a:prstGeom prst="line">
              <a:avLst/>
            </a:prstGeom>
            <a:noFill/>
            <a:ln w="9525">
              <a:solidFill>
                <a:schemeClr val="tx1"/>
              </a:solidFill>
              <a:round/>
              <a:headEnd/>
              <a:tailEnd type="triangle" w="med" len="med"/>
            </a:ln>
            <a:effectLst/>
          </p:spPr>
          <p:txBody>
            <a:bodyPr wrap="none"/>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1298" name="Line 34">
              <a:extLst>
                <a:ext uri="{FF2B5EF4-FFF2-40B4-BE49-F238E27FC236}">
                  <a16:creationId xmlns:a16="http://schemas.microsoft.com/office/drawing/2014/main" id="{97ABA9F3-45D0-4C4C-B074-6A58E1646E6C}"/>
                </a:ext>
              </a:extLst>
            </p:cNvPr>
            <p:cNvSpPr>
              <a:spLocks noChangeShapeType="1"/>
            </p:cNvSpPr>
            <p:nvPr/>
          </p:nvSpPr>
          <p:spPr bwMode="auto">
            <a:xfrm flipV="1">
              <a:off x="1584" y="2976"/>
              <a:ext cx="384" cy="480"/>
            </a:xfrm>
            <a:prstGeom prst="line">
              <a:avLst/>
            </a:prstGeom>
            <a:noFill/>
            <a:ln w="9525">
              <a:solidFill>
                <a:schemeClr val="tx1"/>
              </a:solidFill>
              <a:round/>
              <a:headEnd/>
              <a:tailEnd type="triangle" w="med" len="med"/>
            </a:ln>
            <a:effectLst/>
          </p:spPr>
          <p:txBody>
            <a:bodyPr wrap="none"/>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1299" name="Line 35">
              <a:extLst>
                <a:ext uri="{FF2B5EF4-FFF2-40B4-BE49-F238E27FC236}">
                  <a16:creationId xmlns:a16="http://schemas.microsoft.com/office/drawing/2014/main" id="{6FADB55B-0941-413F-942F-6095171B0519}"/>
                </a:ext>
              </a:extLst>
            </p:cNvPr>
            <p:cNvSpPr>
              <a:spLocks noChangeShapeType="1"/>
            </p:cNvSpPr>
            <p:nvPr/>
          </p:nvSpPr>
          <p:spPr bwMode="auto">
            <a:xfrm flipV="1">
              <a:off x="2064" y="2976"/>
              <a:ext cx="0" cy="432"/>
            </a:xfrm>
            <a:prstGeom prst="line">
              <a:avLst/>
            </a:prstGeom>
            <a:noFill/>
            <a:ln w="9525">
              <a:solidFill>
                <a:schemeClr val="tx1"/>
              </a:solidFill>
              <a:round/>
              <a:headEnd/>
              <a:tailEnd type="triangle" w="med" len="med"/>
            </a:ln>
            <a:effectLst/>
          </p:spPr>
          <p:txBody>
            <a:bodyPr wrap="none"/>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1300" name="Line 36">
              <a:extLst>
                <a:ext uri="{FF2B5EF4-FFF2-40B4-BE49-F238E27FC236}">
                  <a16:creationId xmlns:a16="http://schemas.microsoft.com/office/drawing/2014/main" id="{33E6A6AE-CE03-44F8-BF4A-6E547601805E}"/>
                </a:ext>
              </a:extLst>
            </p:cNvPr>
            <p:cNvSpPr>
              <a:spLocks noChangeShapeType="1"/>
            </p:cNvSpPr>
            <p:nvPr/>
          </p:nvSpPr>
          <p:spPr bwMode="auto">
            <a:xfrm flipH="1" flipV="1">
              <a:off x="2160" y="2976"/>
              <a:ext cx="432" cy="480"/>
            </a:xfrm>
            <a:prstGeom prst="line">
              <a:avLst/>
            </a:prstGeom>
            <a:noFill/>
            <a:ln w="9525">
              <a:solidFill>
                <a:schemeClr val="tx1"/>
              </a:solidFill>
              <a:round/>
              <a:headEnd/>
              <a:tailEnd type="triangle" w="med" len="med"/>
            </a:ln>
            <a:effectLst/>
          </p:spPr>
          <p:txBody>
            <a:bodyPr wrap="none"/>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1301" name="Line 37">
              <a:extLst>
                <a:ext uri="{FF2B5EF4-FFF2-40B4-BE49-F238E27FC236}">
                  <a16:creationId xmlns:a16="http://schemas.microsoft.com/office/drawing/2014/main" id="{C3A02969-A372-46C4-9B09-5ADEA402E661}"/>
                </a:ext>
              </a:extLst>
            </p:cNvPr>
            <p:cNvSpPr>
              <a:spLocks noChangeShapeType="1"/>
            </p:cNvSpPr>
            <p:nvPr/>
          </p:nvSpPr>
          <p:spPr bwMode="auto">
            <a:xfrm flipH="1" flipV="1">
              <a:off x="2208" y="2880"/>
              <a:ext cx="912" cy="576"/>
            </a:xfrm>
            <a:prstGeom prst="line">
              <a:avLst/>
            </a:prstGeom>
            <a:noFill/>
            <a:ln w="9525">
              <a:solidFill>
                <a:schemeClr val="tx1"/>
              </a:solidFill>
              <a:round/>
              <a:headEnd/>
              <a:tailEnd type="triangle" w="med" len="med"/>
            </a:ln>
            <a:effectLst/>
          </p:spPr>
          <p:txBody>
            <a:bodyPr wrap="none"/>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32785" name="Text Box 38">
              <a:extLst>
                <a:ext uri="{FF2B5EF4-FFF2-40B4-BE49-F238E27FC236}">
                  <a16:creationId xmlns:a16="http://schemas.microsoft.com/office/drawing/2014/main" id="{A966F0CC-38AA-4DB3-BCBF-FFB8442207D8}"/>
                </a:ext>
              </a:extLst>
            </p:cNvPr>
            <p:cNvSpPr txBox="1">
              <a:spLocks noChangeArrowheads="1"/>
            </p:cNvSpPr>
            <p:nvPr/>
          </p:nvSpPr>
          <p:spPr bwMode="auto">
            <a:xfrm>
              <a:off x="1302" y="3004"/>
              <a:ext cx="18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r>
                <a:rPr lang="en-US" altLang="zh-CN" sz="1600">
                  <a:latin typeface="Tahoma" panose="020B0604030504040204" pitchFamily="34" charset="0"/>
                  <a:ea typeface="宋体" panose="02010600030101010101" pitchFamily="2" charset="-122"/>
                </a:rPr>
                <a:t>5</a:t>
              </a:r>
            </a:p>
          </p:txBody>
        </p:sp>
        <p:sp>
          <p:nvSpPr>
            <p:cNvPr id="32786" name="Text Box 39">
              <a:extLst>
                <a:ext uri="{FF2B5EF4-FFF2-40B4-BE49-F238E27FC236}">
                  <a16:creationId xmlns:a16="http://schemas.microsoft.com/office/drawing/2014/main" id="{B2C0BF12-A82A-4194-84F2-05B4E00D47B3}"/>
                </a:ext>
              </a:extLst>
            </p:cNvPr>
            <p:cNvSpPr txBox="1">
              <a:spLocks noChangeArrowheads="1"/>
            </p:cNvSpPr>
            <p:nvPr/>
          </p:nvSpPr>
          <p:spPr bwMode="auto">
            <a:xfrm>
              <a:off x="1590" y="3100"/>
              <a:ext cx="18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r>
                <a:rPr lang="en-US" altLang="zh-CN" sz="1600">
                  <a:latin typeface="Tahoma" panose="020B0604030504040204" pitchFamily="34" charset="0"/>
                  <a:ea typeface="宋体" panose="02010600030101010101" pitchFamily="2" charset="-122"/>
                </a:rPr>
                <a:t>3</a:t>
              </a:r>
            </a:p>
          </p:txBody>
        </p:sp>
        <p:sp>
          <p:nvSpPr>
            <p:cNvPr id="32787" name="Text Box 40">
              <a:extLst>
                <a:ext uri="{FF2B5EF4-FFF2-40B4-BE49-F238E27FC236}">
                  <a16:creationId xmlns:a16="http://schemas.microsoft.com/office/drawing/2014/main" id="{FFC37F9F-4611-43B9-81BB-230B5532FD8B}"/>
                </a:ext>
              </a:extLst>
            </p:cNvPr>
            <p:cNvSpPr txBox="1">
              <a:spLocks noChangeArrowheads="1"/>
            </p:cNvSpPr>
            <p:nvPr/>
          </p:nvSpPr>
          <p:spPr bwMode="auto">
            <a:xfrm>
              <a:off x="1920" y="3196"/>
              <a:ext cx="18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r>
                <a:rPr lang="en-US" altLang="zh-CN" sz="1600">
                  <a:latin typeface="Tahoma" panose="020B0604030504040204" pitchFamily="34" charset="0"/>
                  <a:ea typeface="宋体" panose="02010600030101010101" pitchFamily="2" charset="-122"/>
                </a:rPr>
                <a:t>7</a:t>
              </a:r>
            </a:p>
          </p:txBody>
        </p:sp>
        <p:sp>
          <p:nvSpPr>
            <p:cNvPr id="32788" name="Text Box 41">
              <a:extLst>
                <a:ext uri="{FF2B5EF4-FFF2-40B4-BE49-F238E27FC236}">
                  <a16:creationId xmlns:a16="http://schemas.microsoft.com/office/drawing/2014/main" id="{D5358CCE-F297-466A-803A-53B982B33CD7}"/>
                </a:ext>
              </a:extLst>
            </p:cNvPr>
            <p:cNvSpPr txBox="1">
              <a:spLocks noChangeArrowheads="1"/>
            </p:cNvSpPr>
            <p:nvPr/>
          </p:nvSpPr>
          <p:spPr bwMode="auto">
            <a:xfrm>
              <a:off x="2352" y="3072"/>
              <a:ext cx="18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r>
                <a:rPr lang="en-US" altLang="zh-CN" sz="1600">
                  <a:latin typeface="Tahoma" panose="020B0604030504040204" pitchFamily="34" charset="0"/>
                  <a:ea typeface="宋体" panose="02010600030101010101" pitchFamily="2" charset="-122"/>
                </a:rPr>
                <a:t>2</a:t>
              </a:r>
            </a:p>
          </p:txBody>
        </p:sp>
        <p:sp>
          <p:nvSpPr>
            <p:cNvPr id="32789" name="Text Box 42">
              <a:extLst>
                <a:ext uri="{FF2B5EF4-FFF2-40B4-BE49-F238E27FC236}">
                  <a16:creationId xmlns:a16="http://schemas.microsoft.com/office/drawing/2014/main" id="{E468B035-1956-466A-8715-32ABF206D98B}"/>
                </a:ext>
              </a:extLst>
            </p:cNvPr>
            <p:cNvSpPr txBox="1">
              <a:spLocks noChangeArrowheads="1"/>
            </p:cNvSpPr>
            <p:nvPr/>
          </p:nvSpPr>
          <p:spPr bwMode="auto">
            <a:xfrm>
              <a:off x="2550" y="2908"/>
              <a:ext cx="18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r>
                <a:rPr lang="en-US" altLang="zh-CN" sz="1600">
                  <a:latin typeface="Tahoma" panose="020B0604030504040204" pitchFamily="34" charset="0"/>
                  <a:ea typeface="宋体" panose="02010600030101010101" pitchFamily="2" charset="-122"/>
                </a:rPr>
                <a:t>1</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12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126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5126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5126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1267" grpId="0" build="p"/>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93AB2DCF-C572-413E-8B61-C00B66718B38}"/>
              </a:ext>
            </a:extLst>
          </p:cNvPr>
          <p:cNvSpPr>
            <a:spLocks noGrp="1"/>
          </p:cNvSpPr>
          <p:nvPr>
            <p:ph type="title"/>
          </p:nvPr>
        </p:nvSpPr>
        <p:spPr>
          <a:xfrm>
            <a:off x="539750" y="795338"/>
            <a:ext cx="7848600" cy="762000"/>
          </a:xfrm>
        </p:spPr>
        <p:txBody>
          <a:bodyPr/>
          <a:lstStyle/>
          <a:p>
            <a:pPr eaLnBrk="1" hangingPunct="1"/>
            <a:r>
              <a:rPr lang="zh-CN" altLang="en-US" sz="4400">
                <a:latin typeface="华文新魏" panose="02010800040101010101" pitchFamily="2" charset="-122"/>
                <a:ea typeface="华文新魏" panose="02010800040101010101" pitchFamily="2" charset="-122"/>
              </a:rPr>
              <a:t>结构化通信</a:t>
            </a:r>
          </a:p>
        </p:txBody>
      </p:sp>
      <p:sp>
        <p:nvSpPr>
          <p:cNvPr id="652291" name="Rectangle 3">
            <a:extLst>
              <a:ext uri="{FF2B5EF4-FFF2-40B4-BE49-F238E27FC236}">
                <a16:creationId xmlns:a16="http://schemas.microsoft.com/office/drawing/2014/main" id="{5E07E0FE-1E14-4B3E-A81B-CBD582DAFCB5}"/>
              </a:ext>
            </a:extLst>
          </p:cNvPr>
          <p:cNvSpPr>
            <a:spLocks noGrp="1"/>
          </p:cNvSpPr>
          <p:nvPr>
            <p:ph sz="quarter" idx="1"/>
          </p:nvPr>
        </p:nvSpPr>
        <p:spPr>
          <a:xfrm>
            <a:off x="611188" y="1771650"/>
            <a:ext cx="7921625" cy="4752975"/>
          </a:xfrm>
        </p:spPr>
        <p:txBody>
          <a:bodyPr/>
          <a:lstStyle/>
          <a:p>
            <a:pPr eaLnBrk="1" hangingPunct="1"/>
            <a:r>
              <a:rPr lang="zh-CN" altLang="en-US" sz="3200">
                <a:latin typeface="华文新魏" panose="02010800040101010101" pitchFamily="2" charset="-122"/>
              </a:rPr>
              <a:t>每个任务的通信模式是相同的；</a:t>
            </a:r>
          </a:p>
          <a:p>
            <a:pPr eaLnBrk="1" hangingPunct="1"/>
            <a:r>
              <a:rPr lang="zh-CN" altLang="en-US" sz="3200">
                <a:latin typeface="华文新魏" panose="02010800040101010101" pitchFamily="2" charset="-122"/>
              </a:rPr>
              <a:t>下面是否存在一个相同通信模式？</a:t>
            </a:r>
          </a:p>
        </p:txBody>
      </p:sp>
      <p:grpSp>
        <p:nvGrpSpPr>
          <p:cNvPr id="2" name="Group 4">
            <a:extLst>
              <a:ext uri="{FF2B5EF4-FFF2-40B4-BE49-F238E27FC236}">
                <a16:creationId xmlns:a16="http://schemas.microsoft.com/office/drawing/2014/main" id="{6F9B3404-ACA7-4826-9289-8512C6049BD1}"/>
              </a:ext>
            </a:extLst>
          </p:cNvPr>
          <p:cNvGrpSpPr>
            <a:grpSpLocks/>
          </p:cNvGrpSpPr>
          <p:nvPr/>
        </p:nvGrpSpPr>
        <p:grpSpPr bwMode="auto">
          <a:xfrm>
            <a:off x="1258888" y="3068638"/>
            <a:ext cx="3379787" cy="2994025"/>
            <a:chOff x="3360" y="2304"/>
            <a:chExt cx="2129" cy="1886"/>
          </a:xfrm>
        </p:grpSpPr>
        <p:sp>
          <p:nvSpPr>
            <p:cNvPr id="652293" name="Oval 5">
              <a:extLst>
                <a:ext uri="{FF2B5EF4-FFF2-40B4-BE49-F238E27FC236}">
                  <a16:creationId xmlns:a16="http://schemas.microsoft.com/office/drawing/2014/main" id="{6D755DC0-1442-4D10-830F-8351497792AD}"/>
                </a:ext>
              </a:extLst>
            </p:cNvPr>
            <p:cNvSpPr>
              <a:spLocks noChangeArrowheads="1"/>
            </p:cNvSpPr>
            <p:nvPr/>
          </p:nvSpPr>
          <p:spPr bwMode="auto">
            <a:xfrm>
              <a:off x="3775" y="2668"/>
              <a:ext cx="110" cy="116"/>
            </a:xfrm>
            <a:prstGeom prst="ellipse">
              <a:avLst/>
            </a:prstGeom>
            <a:solidFill>
              <a:schemeClr val="tx1"/>
            </a:solidFill>
            <a:ln w="9525">
              <a:solidFill>
                <a:schemeClr val="tx1"/>
              </a:solidFill>
              <a:round/>
              <a:headEnd/>
              <a:tailEn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294" name="Oval 6">
              <a:extLst>
                <a:ext uri="{FF2B5EF4-FFF2-40B4-BE49-F238E27FC236}">
                  <a16:creationId xmlns:a16="http://schemas.microsoft.com/office/drawing/2014/main" id="{F32245C9-59DB-4C83-85B6-3A015F81FC2A}"/>
                </a:ext>
              </a:extLst>
            </p:cNvPr>
            <p:cNvSpPr>
              <a:spLocks noChangeArrowheads="1"/>
            </p:cNvSpPr>
            <p:nvPr/>
          </p:nvSpPr>
          <p:spPr bwMode="auto">
            <a:xfrm>
              <a:off x="4161" y="2668"/>
              <a:ext cx="111" cy="116"/>
            </a:xfrm>
            <a:prstGeom prst="ellipse">
              <a:avLst/>
            </a:prstGeom>
            <a:solidFill>
              <a:schemeClr val="tx1"/>
            </a:solidFill>
            <a:ln w="9525">
              <a:solidFill>
                <a:schemeClr val="tx1"/>
              </a:solidFill>
              <a:round/>
              <a:headEnd/>
              <a:tailEn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295" name="Oval 7">
              <a:extLst>
                <a:ext uri="{FF2B5EF4-FFF2-40B4-BE49-F238E27FC236}">
                  <a16:creationId xmlns:a16="http://schemas.microsoft.com/office/drawing/2014/main" id="{6AD6593C-DA88-4F7C-9E39-B2523E8D9B10}"/>
                </a:ext>
              </a:extLst>
            </p:cNvPr>
            <p:cNvSpPr>
              <a:spLocks noChangeArrowheads="1"/>
            </p:cNvSpPr>
            <p:nvPr/>
          </p:nvSpPr>
          <p:spPr bwMode="auto">
            <a:xfrm>
              <a:off x="3360" y="2668"/>
              <a:ext cx="111" cy="116"/>
            </a:xfrm>
            <a:prstGeom prst="ellipse">
              <a:avLst/>
            </a:prstGeom>
            <a:solidFill>
              <a:schemeClr val="tx1"/>
            </a:solidFill>
            <a:ln w="9525">
              <a:solidFill>
                <a:schemeClr val="tx1"/>
              </a:solidFill>
              <a:round/>
              <a:headEnd/>
              <a:tailEn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296" name="Oval 8">
              <a:extLst>
                <a:ext uri="{FF2B5EF4-FFF2-40B4-BE49-F238E27FC236}">
                  <a16:creationId xmlns:a16="http://schemas.microsoft.com/office/drawing/2014/main" id="{B961C62F-4EA8-4DA3-AFFE-E0C4522E65F7}"/>
                </a:ext>
              </a:extLst>
            </p:cNvPr>
            <p:cNvSpPr>
              <a:spLocks noChangeArrowheads="1"/>
            </p:cNvSpPr>
            <p:nvPr/>
          </p:nvSpPr>
          <p:spPr bwMode="auto">
            <a:xfrm>
              <a:off x="3775" y="3017"/>
              <a:ext cx="110" cy="117"/>
            </a:xfrm>
            <a:prstGeom prst="ellipse">
              <a:avLst/>
            </a:prstGeom>
            <a:solidFill>
              <a:schemeClr val="tx1"/>
            </a:solidFill>
            <a:ln w="9525">
              <a:solidFill>
                <a:schemeClr val="tx1"/>
              </a:solidFill>
              <a:round/>
              <a:headEnd/>
              <a:tailEn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297" name="Oval 9">
              <a:extLst>
                <a:ext uri="{FF2B5EF4-FFF2-40B4-BE49-F238E27FC236}">
                  <a16:creationId xmlns:a16="http://schemas.microsoft.com/office/drawing/2014/main" id="{91055068-4B1F-4C48-A9C3-EE12CE178CDC}"/>
                </a:ext>
              </a:extLst>
            </p:cNvPr>
            <p:cNvSpPr>
              <a:spLocks noChangeArrowheads="1"/>
            </p:cNvSpPr>
            <p:nvPr/>
          </p:nvSpPr>
          <p:spPr bwMode="auto">
            <a:xfrm>
              <a:off x="3775" y="2318"/>
              <a:ext cx="110" cy="117"/>
            </a:xfrm>
            <a:prstGeom prst="ellipse">
              <a:avLst/>
            </a:prstGeom>
            <a:solidFill>
              <a:schemeClr val="tx1"/>
            </a:solidFill>
            <a:ln w="9525">
              <a:solidFill>
                <a:schemeClr val="tx1"/>
              </a:solidFill>
              <a:round/>
              <a:headEnd/>
              <a:tailEn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298" name="Oval 10">
              <a:extLst>
                <a:ext uri="{FF2B5EF4-FFF2-40B4-BE49-F238E27FC236}">
                  <a16:creationId xmlns:a16="http://schemas.microsoft.com/office/drawing/2014/main" id="{0C565EE0-364F-4821-B521-9B716D6E0006}"/>
                </a:ext>
              </a:extLst>
            </p:cNvPr>
            <p:cNvSpPr>
              <a:spLocks noChangeArrowheads="1"/>
            </p:cNvSpPr>
            <p:nvPr/>
          </p:nvSpPr>
          <p:spPr bwMode="auto">
            <a:xfrm>
              <a:off x="3360" y="2318"/>
              <a:ext cx="111" cy="117"/>
            </a:xfrm>
            <a:prstGeom prst="ellipse">
              <a:avLst/>
            </a:prstGeom>
            <a:solidFill>
              <a:schemeClr val="tx1"/>
            </a:solidFill>
            <a:ln w="9525">
              <a:solidFill>
                <a:schemeClr val="tx1"/>
              </a:solidFill>
              <a:round/>
              <a:headEnd/>
              <a:tailEn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299" name="Oval 11">
              <a:extLst>
                <a:ext uri="{FF2B5EF4-FFF2-40B4-BE49-F238E27FC236}">
                  <a16:creationId xmlns:a16="http://schemas.microsoft.com/office/drawing/2014/main" id="{0F76356A-2E0D-434A-A26D-29E361601CEE}"/>
                </a:ext>
              </a:extLst>
            </p:cNvPr>
            <p:cNvSpPr>
              <a:spLocks noChangeArrowheads="1"/>
            </p:cNvSpPr>
            <p:nvPr/>
          </p:nvSpPr>
          <p:spPr bwMode="auto">
            <a:xfrm>
              <a:off x="4161" y="3017"/>
              <a:ext cx="111" cy="117"/>
            </a:xfrm>
            <a:prstGeom prst="ellipse">
              <a:avLst/>
            </a:prstGeom>
            <a:solidFill>
              <a:schemeClr val="tx1"/>
            </a:solidFill>
            <a:ln w="9525">
              <a:solidFill>
                <a:schemeClr val="tx1"/>
              </a:solidFill>
              <a:round/>
              <a:headEnd/>
              <a:tailEn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300" name="Oval 12">
              <a:extLst>
                <a:ext uri="{FF2B5EF4-FFF2-40B4-BE49-F238E27FC236}">
                  <a16:creationId xmlns:a16="http://schemas.microsoft.com/office/drawing/2014/main" id="{30FD8517-0B09-480E-AEB3-40E468999A41}"/>
                </a:ext>
              </a:extLst>
            </p:cNvPr>
            <p:cNvSpPr>
              <a:spLocks noChangeArrowheads="1"/>
            </p:cNvSpPr>
            <p:nvPr/>
          </p:nvSpPr>
          <p:spPr bwMode="auto">
            <a:xfrm>
              <a:off x="3360" y="3017"/>
              <a:ext cx="111" cy="117"/>
            </a:xfrm>
            <a:prstGeom prst="ellipse">
              <a:avLst/>
            </a:prstGeom>
            <a:solidFill>
              <a:schemeClr val="tx1"/>
            </a:solidFill>
            <a:ln w="9525">
              <a:solidFill>
                <a:schemeClr val="tx1"/>
              </a:solidFill>
              <a:round/>
              <a:headEnd/>
              <a:tailEn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301" name="Oval 13">
              <a:extLst>
                <a:ext uri="{FF2B5EF4-FFF2-40B4-BE49-F238E27FC236}">
                  <a16:creationId xmlns:a16="http://schemas.microsoft.com/office/drawing/2014/main" id="{BA829A87-E754-4D09-9263-264C97851EBB}"/>
                </a:ext>
              </a:extLst>
            </p:cNvPr>
            <p:cNvSpPr>
              <a:spLocks noChangeArrowheads="1"/>
            </p:cNvSpPr>
            <p:nvPr/>
          </p:nvSpPr>
          <p:spPr bwMode="auto">
            <a:xfrm>
              <a:off x="4161" y="2318"/>
              <a:ext cx="111" cy="117"/>
            </a:xfrm>
            <a:prstGeom prst="ellipse">
              <a:avLst/>
            </a:prstGeom>
            <a:solidFill>
              <a:schemeClr val="tx1"/>
            </a:solidFill>
            <a:ln w="9525">
              <a:solidFill>
                <a:schemeClr val="tx1"/>
              </a:solidFill>
              <a:round/>
              <a:headEnd/>
              <a:tailEn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302" name="Line 14">
              <a:extLst>
                <a:ext uri="{FF2B5EF4-FFF2-40B4-BE49-F238E27FC236}">
                  <a16:creationId xmlns:a16="http://schemas.microsoft.com/office/drawing/2014/main" id="{9A1CC5F8-EB5F-4ADD-9063-A52E1C62C3B2}"/>
                </a:ext>
              </a:extLst>
            </p:cNvPr>
            <p:cNvSpPr>
              <a:spLocks noChangeShapeType="1"/>
            </p:cNvSpPr>
            <p:nvPr/>
          </p:nvSpPr>
          <p:spPr bwMode="auto">
            <a:xfrm flipV="1">
              <a:off x="3857" y="2464"/>
              <a:ext cx="0" cy="204"/>
            </a:xfrm>
            <a:prstGeom prst="line">
              <a:avLst/>
            </a:prstGeom>
            <a:noFill/>
            <a:ln w="9525">
              <a:solidFill>
                <a:schemeClr val="tx1"/>
              </a:solidFill>
              <a:round/>
              <a:headEnd/>
              <a:tailEnd type="triangle" w="med" len="me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303" name="Line 15">
              <a:extLst>
                <a:ext uri="{FF2B5EF4-FFF2-40B4-BE49-F238E27FC236}">
                  <a16:creationId xmlns:a16="http://schemas.microsoft.com/office/drawing/2014/main" id="{4C32E684-151D-4CFC-BA8B-1F863F6E267F}"/>
                </a:ext>
              </a:extLst>
            </p:cNvPr>
            <p:cNvSpPr>
              <a:spLocks noChangeShapeType="1"/>
            </p:cNvSpPr>
            <p:nvPr/>
          </p:nvSpPr>
          <p:spPr bwMode="auto">
            <a:xfrm>
              <a:off x="3802" y="2435"/>
              <a:ext cx="0" cy="233"/>
            </a:xfrm>
            <a:prstGeom prst="line">
              <a:avLst/>
            </a:prstGeom>
            <a:noFill/>
            <a:ln w="9525">
              <a:solidFill>
                <a:schemeClr val="tx1"/>
              </a:solidFill>
              <a:round/>
              <a:headEnd/>
              <a:tailEnd type="triangle" w="med" len="me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304" name="Line 16">
              <a:extLst>
                <a:ext uri="{FF2B5EF4-FFF2-40B4-BE49-F238E27FC236}">
                  <a16:creationId xmlns:a16="http://schemas.microsoft.com/office/drawing/2014/main" id="{D4AA25FC-A5B3-4DF9-B727-E0D69CC64B80}"/>
                </a:ext>
              </a:extLst>
            </p:cNvPr>
            <p:cNvSpPr>
              <a:spLocks noChangeShapeType="1"/>
            </p:cNvSpPr>
            <p:nvPr/>
          </p:nvSpPr>
          <p:spPr bwMode="auto">
            <a:xfrm>
              <a:off x="3885" y="2697"/>
              <a:ext cx="249" cy="0"/>
            </a:xfrm>
            <a:prstGeom prst="line">
              <a:avLst/>
            </a:prstGeom>
            <a:noFill/>
            <a:ln w="9525">
              <a:solidFill>
                <a:schemeClr val="tx1"/>
              </a:solidFill>
              <a:round/>
              <a:headEnd/>
              <a:tailEnd type="triangle" w="med" len="me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305" name="Line 17">
              <a:extLst>
                <a:ext uri="{FF2B5EF4-FFF2-40B4-BE49-F238E27FC236}">
                  <a16:creationId xmlns:a16="http://schemas.microsoft.com/office/drawing/2014/main" id="{FD176DD8-D1F7-42CF-8B0A-6FBEF032712A}"/>
                </a:ext>
              </a:extLst>
            </p:cNvPr>
            <p:cNvSpPr>
              <a:spLocks noChangeShapeType="1"/>
            </p:cNvSpPr>
            <p:nvPr/>
          </p:nvSpPr>
          <p:spPr bwMode="auto">
            <a:xfrm flipH="1">
              <a:off x="3885" y="2755"/>
              <a:ext cx="276" cy="0"/>
            </a:xfrm>
            <a:prstGeom prst="line">
              <a:avLst/>
            </a:prstGeom>
            <a:noFill/>
            <a:ln w="9525">
              <a:solidFill>
                <a:schemeClr val="tx1"/>
              </a:solidFill>
              <a:round/>
              <a:headEnd/>
              <a:tailEnd type="triangle" w="med" len="me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306" name="Line 18">
              <a:extLst>
                <a:ext uri="{FF2B5EF4-FFF2-40B4-BE49-F238E27FC236}">
                  <a16:creationId xmlns:a16="http://schemas.microsoft.com/office/drawing/2014/main" id="{357CDF4F-F878-4DD9-AE4A-1A68B33EB812}"/>
                </a:ext>
              </a:extLst>
            </p:cNvPr>
            <p:cNvSpPr>
              <a:spLocks noChangeShapeType="1"/>
            </p:cNvSpPr>
            <p:nvPr/>
          </p:nvSpPr>
          <p:spPr bwMode="auto">
            <a:xfrm>
              <a:off x="3802" y="2784"/>
              <a:ext cx="0" cy="204"/>
            </a:xfrm>
            <a:prstGeom prst="line">
              <a:avLst/>
            </a:prstGeom>
            <a:noFill/>
            <a:ln w="9525">
              <a:solidFill>
                <a:schemeClr val="tx1"/>
              </a:solidFill>
              <a:round/>
              <a:headEnd/>
              <a:tailEnd type="triangle" w="med" len="me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307" name="Line 19">
              <a:extLst>
                <a:ext uri="{FF2B5EF4-FFF2-40B4-BE49-F238E27FC236}">
                  <a16:creationId xmlns:a16="http://schemas.microsoft.com/office/drawing/2014/main" id="{9BADF06A-F2F8-4309-8BB8-A35937034FD9}"/>
                </a:ext>
              </a:extLst>
            </p:cNvPr>
            <p:cNvSpPr>
              <a:spLocks noChangeShapeType="1"/>
            </p:cNvSpPr>
            <p:nvPr/>
          </p:nvSpPr>
          <p:spPr bwMode="auto">
            <a:xfrm flipV="1">
              <a:off x="3857" y="2784"/>
              <a:ext cx="0" cy="233"/>
            </a:xfrm>
            <a:prstGeom prst="line">
              <a:avLst/>
            </a:prstGeom>
            <a:noFill/>
            <a:ln w="9525">
              <a:solidFill>
                <a:schemeClr val="tx1"/>
              </a:solidFill>
              <a:round/>
              <a:headEnd/>
              <a:tailEnd type="triangle" w="med" len="me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308" name="Line 20">
              <a:extLst>
                <a:ext uri="{FF2B5EF4-FFF2-40B4-BE49-F238E27FC236}">
                  <a16:creationId xmlns:a16="http://schemas.microsoft.com/office/drawing/2014/main" id="{F1C40612-5C35-4814-ACF6-B46A9921EB50}"/>
                </a:ext>
              </a:extLst>
            </p:cNvPr>
            <p:cNvSpPr>
              <a:spLocks noChangeShapeType="1"/>
            </p:cNvSpPr>
            <p:nvPr/>
          </p:nvSpPr>
          <p:spPr bwMode="auto">
            <a:xfrm flipH="1">
              <a:off x="3526" y="2697"/>
              <a:ext cx="249" cy="0"/>
            </a:xfrm>
            <a:prstGeom prst="line">
              <a:avLst/>
            </a:prstGeom>
            <a:noFill/>
            <a:ln w="9525">
              <a:solidFill>
                <a:schemeClr val="tx1"/>
              </a:solidFill>
              <a:round/>
              <a:headEnd/>
              <a:tailEnd type="triangle" w="med" len="me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309" name="Line 21">
              <a:extLst>
                <a:ext uri="{FF2B5EF4-FFF2-40B4-BE49-F238E27FC236}">
                  <a16:creationId xmlns:a16="http://schemas.microsoft.com/office/drawing/2014/main" id="{8F91494C-4732-43F6-8C51-61D4D17E6868}"/>
                </a:ext>
              </a:extLst>
            </p:cNvPr>
            <p:cNvSpPr>
              <a:spLocks noChangeShapeType="1"/>
            </p:cNvSpPr>
            <p:nvPr/>
          </p:nvSpPr>
          <p:spPr bwMode="auto">
            <a:xfrm>
              <a:off x="3471" y="2755"/>
              <a:ext cx="248" cy="0"/>
            </a:xfrm>
            <a:prstGeom prst="line">
              <a:avLst/>
            </a:prstGeom>
            <a:noFill/>
            <a:ln w="9525">
              <a:solidFill>
                <a:schemeClr val="tx1"/>
              </a:solidFill>
              <a:round/>
              <a:headEnd/>
              <a:tailEnd type="triangle" w="med" len="me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310" name="Line 22">
              <a:extLst>
                <a:ext uri="{FF2B5EF4-FFF2-40B4-BE49-F238E27FC236}">
                  <a16:creationId xmlns:a16="http://schemas.microsoft.com/office/drawing/2014/main" id="{1961BB78-2EEF-4E0F-AE6E-5ED34EF1CCF0}"/>
                </a:ext>
              </a:extLst>
            </p:cNvPr>
            <p:cNvSpPr>
              <a:spLocks noChangeShapeType="1"/>
            </p:cNvSpPr>
            <p:nvPr/>
          </p:nvSpPr>
          <p:spPr bwMode="auto">
            <a:xfrm>
              <a:off x="3885" y="3047"/>
              <a:ext cx="249" cy="0"/>
            </a:xfrm>
            <a:prstGeom prst="line">
              <a:avLst/>
            </a:prstGeom>
            <a:noFill/>
            <a:ln w="9525">
              <a:solidFill>
                <a:schemeClr val="tx1"/>
              </a:solidFill>
              <a:round/>
              <a:headEnd/>
              <a:tailEnd type="triangle" w="med" len="me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311" name="Line 23">
              <a:extLst>
                <a:ext uri="{FF2B5EF4-FFF2-40B4-BE49-F238E27FC236}">
                  <a16:creationId xmlns:a16="http://schemas.microsoft.com/office/drawing/2014/main" id="{DDF6EA3D-0B2E-441B-BD83-70A0776007EF}"/>
                </a:ext>
              </a:extLst>
            </p:cNvPr>
            <p:cNvSpPr>
              <a:spLocks noChangeShapeType="1"/>
            </p:cNvSpPr>
            <p:nvPr/>
          </p:nvSpPr>
          <p:spPr bwMode="auto">
            <a:xfrm flipH="1">
              <a:off x="3885" y="3105"/>
              <a:ext cx="276" cy="0"/>
            </a:xfrm>
            <a:prstGeom prst="line">
              <a:avLst/>
            </a:prstGeom>
            <a:noFill/>
            <a:ln w="9525">
              <a:solidFill>
                <a:schemeClr val="tx1"/>
              </a:solidFill>
              <a:round/>
              <a:headEnd/>
              <a:tailEnd type="triangle" w="med" len="me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312" name="Line 24">
              <a:extLst>
                <a:ext uri="{FF2B5EF4-FFF2-40B4-BE49-F238E27FC236}">
                  <a16:creationId xmlns:a16="http://schemas.microsoft.com/office/drawing/2014/main" id="{565EA788-EE20-4FBB-90F8-F5DC9AC7A699}"/>
                </a:ext>
              </a:extLst>
            </p:cNvPr>
            <p:cNvSpPr>
              <a:spLocks noChangeShapeType="1"/>
            </p:cNvSpPr>
            <p:nvPr/>
          </p:nvSpPr>
          <p:spPr bwMode="auto">
            <a:xfrm flipH="1">
              <a:off x="3526" y="3047"/>
              <a:ext cx="249" cy="0"/>
            </a:xfrm>
            <a:prstGeom prst="line">
              <a:avLst/>
            </a:prstGeom>
            <a:noFill/>
            <a:ln w="9525">
              <a:solidFill>
                <a:schemeClr val="tx1"/>
              </a:solidFill>
              <a:round/>
              <a:headEnd/>
              <a:tailEnd type="triangle" w="med" len="me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313" name="Line 25">
              <a:extLst>
                <a:ext uri="{FF2B5EF4-FFF2-40B4-BE49-F238E27FC236}">
                  <a16:creationId xmlns:a16="http://schemas.microsoft.com/office/drawing/2014/main" id="{2885CC39-20EB-48F1-9FE0-BE0E9BAD5752}"/>
                </a:ext>
              </a:extLst>
            </p:cNvPr>
            <p:cNvSpPr>
              <a:spLocks noChangeShapeType="1"/>
            </p:cNvSpPr>
            <p:nvPr/>
          </p:nvSpPr>
          <p:spPr bwMode="auto">
            <a:xfrm>
              <a:off x="3471" y="3105"/>
              <a:ext cx="248" cy="0"/>
            </a:xfrm>
            <a:prstGeom prst="line">
              <a:avLst/>
            </a:prstGeom>
            <a:noFill/>
            <a:ln w="9525">
              <a:solidFill>
                <a:schemeClr val="tx1"/>
              </a:solidFill>
              <a:round/>
              <a:headEnd/>
              <a:tailEnd type="triangle" w="med" len="me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314" name="Line 26">
              <a:extLst>
                <a:ext uri="{FF2B5EF4-FFF2-40B4-BE49-F238E27FC236}">
                  <a16:creationId xmlns:a16="http://schemas.microsoft.com/office/drawing/2014/main" id="{3AE9CD06-5F65-4D81-A240-18AEA4D59B0F}"/>
                </a:ext>
              </a:extLst>
            </p:cNvPr>
            <p:cNvSpPr>
              <a:spLocks noChangeShapeType="1"/>
            </p:cNvSpPr>
            <p:nvPr/>
          </p:nvSpPr>
          <p:spPr bwMode="auto">
            <a:xfrm>
              <a:off x="3885" y="2347"/>
              <a:ext cx="249" cy="0"/>
            </a:xfrm>
            <a:prstGeom prst="line">
              <a:avLst/>
            </a:prstGeom>
            <a:noFill/>
            <a:ln w="9525">
              <a:solidFill>
                <a:schemeClr val="tx1"/>
              </a:solidFill>
              <a:round/>
              <a:headEnd/>
              <a:tailEnd type="triangle" w="med" len="me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315" name="Line 27">
              <a:extLst>
                <a:ext uri="{FF2B5EF4-FFF2-40B4-BE49-F238E27FC236}">
                  <a16:creationId xmlns:a16="http://schemas.microsoft.com/office/drawing/2014/main" id="{103DEEE0-0569-4DAE-B0A1-811CA9A8F92A}"/>
                </a:ext>
              </a:extLst>
            </p:cNvPr>
            <p:cNvSpPr>
              <a:spLocks noChangeShapeType="1"/>
            </p:cNvSpPr>
            <p:nvPr/>
          </p:nvSpPr>
          <p:spPr bwMode="auto">
            <a:xfrm flipH="1">
              <a:off x="3885" y="2405"/>
              <a:ext cx="276" cy="0"/>
            </a:xfrm>
            <a:prstGeom prst="line">
              <a:avLst/>
            </a:prstGeom>
            <a:noFill/>
            <a:ln w="9525">
              <a:solidFill>
                <a:schemeClr val="tx1"/>
              </a:solidFill>
              <a:round/>
              <a:headEnd/>
              <a:tailEnd type="triangle" w="med" len="me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316" name="Line 28">
              <a:extLst>
                <a:ext uri="{FF2B5EF4-FFF2-40B4-BE49-F238E27FC236}">
                  <a16:creationId xmlns:a16="http://schemas.microsoft.com/office/drawing/2014/main" id="{CC255827-F71D-4A19-9F74-F20C915F37AB}"/>
                </a:ext>
              </a:extLst>
            </p:cNvPr>
            <p:cNvSpPr>
              <a:spLocks noChangeShapeType="1"/>
            </p:cNvSpPr>
            <p:nvPr/>
          </p:nvSpPr>
          <p:spPr bwMode="auto">
            <a:xfrm flipH="1">
              <a:off x="3526" y="2347"/>
              <a:ext cx="249" cy="0"/>
            </a:xfrm>
            <a:prstGeom prst="line">
              <a:avLst/>
            </a:prstGeom>
            <a:noFill/>
            <a:ln w="9525">
              <a:solidFill>
                <a:schemeClr val="tx1"/>
              </a:solidFill>
              <a:round/>
              <a:headEnd/>
              <a:tailEnd type="triangle" w="med" len="me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317" name="Line 29">
              <a:extLst>
                <a:ext uri="{FF2B5EF4-FFF2-40B4-BE49-F238E27FC236}">
                  <a16:creationId xmlns:a16="http://schemas.microsoft.com/office/drawing/2014/main" id="{52577028-DD6F-43CC-8CBE-F8AAC28CD019}"/>
                </a:ext>
              </a:extLst>
            </p:cNvPr>
            <p:cNvSpPr>
              <a:spLocks noChangeShapeType="1"/>
            </p:cNvSpPr>
            <p:nvPr/>
          </p:nvSpPr>
          <p:spPr bwMode="auto">
            <a:xfrm>
              <a:off x="3471" y="2405"/>
              <a:ext cx="248" cy="0"/>
            </a:xfrm>
            <a:prstGeom prst="line">
              <a:avLst/>
            </a:prstGeom>
            <a:noFill/>
            <a:ln w="9525">
              <a:solidFill>
                <a:schemeClr val="tx1"/>
              </a:solidFill>
              <a:round/>
              <a:headEnd/>
              <a:tailEnd type="triangle" w="med" len="me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318" name="Line 30">
              <a:extLst>
                <a:ext uri="{FF2B5EF4-FFF2-40B4-BE49-F238E27FC236}">
                  <a16:creationId xmlns:a16="http://schemas.microsoft.com/office/drawing/2014/main" id="{A9ABE9DF-3636-4CF2-B89C-6A72984370B6}"/>
                </a:ext>
              </a:extLst>
            </p:cNvPr>
            <p:cNvSpPr>
              <a:spLocks noChangeShapeType="1"/>
            </p:cNvSpPr>
            <p:nvPr/>
          </p:nvSpPr>
          <p:spPr bwMode="auto">
            <a:xfrm flipV="1">
              <a:off x="4244" y="2464"/>
              <a:ext cx="0" cy="204"/>
            </a:xfrm>
            <a:prstGeom prst="line">
              <a:avLst/>
            </a:prstGeom>
            <a:noFill/>
            <a:ln w="9525">
              <a:solidFill>
                <a:schemeClr val="tx1"/>
              </a:solidFill>
              <a:round/>
              <a:headEnd/>
              <a:tailEnd type="triangle" w="med" len="me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319" name="Line 31">
              <a:extLst>
                <a:ext uri="{FF2B5EF4-FFF2-40B4-BE49-F238E27FC236}">
                  <a16:creationId xmlns:a16="http://schemas.microsoft.com/office/drawing/2014/main" id="{F745D177-6F40-4285-B029-222E1A1FEF0C}"/>
                </a:ext>
              </a:extLst>
            </p:cNvPr>
            <p:cNvSpPr>
              <a:spLocks noChangeShapeType="1"/>
            </p:cNvSpPr>
            <p:nvPr/>
          </p:nvSpPr>
          <p:spPr bwMode="auto">
            <a:xfrm>
              <a:off x="4189" y="2435"/>
              <a:ext cx="0" cy="233"/>
            </a:xfrm>
            <a:prstGeom prst="line">
              <a:avLst/>
            </a:prstGeom>
            <a:noFill/>
            <a:ln w="9525">
              <a:solidFill>
                <a:schemeClr val="tx1"/>
              </a:solidFill>
              <a:round/>
              <a:headEnd/>
              <a:tailEnd type="triangle" w="med" len="me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320" name="Line 32">
              <a:extLst>
                <a:ext uri="{FF2B5EF4-FFF2-40B4-BE49-F238E27FC236}">
                  <a16:creationId xmlns:a16="http://schemas.microsoft.com/office/drawing/2014/main" id="{55FFA9B9-F42D-426E-8984-0ECC949959F6}"/>
                </a:ext>
              </a:extLst>
            </p:cNvPr>
            <p:cNvSpPr>
              <a:spLocks noChangeShapeType="1"/>
            </p:cNvSpPr>
            <p:nvPr/>
          </p:nvSpPr>
          <p:spPr bwMode="auto">
            <a:xfrm>
              <a:off x="4189" y="2784"/>
              <a:ext cx="0" cy="204"/>
            </a:xfrm>
            <a:prstGeom prst="line">
              <a:avLst/>
            </a:prstGeom>
            <a:noFill/>
            <a:ln w="9525">
              <a:solidFill>
                <a:schemeClr val="tx1"/>
              </a:solidFill>
              <a:round/>
              <a:headEnd/>
              <a:tailEnd type="triangle" w="med" len="me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321" name="Line 33">
              <a:extLst>
                <a:ext uri="{FF2B5EF4-FFF2-40B4-BE49-F238E27FC236}">
                  <a16:creationId xmlns:a16="http://schemas.microsoft.com/office/drawing/2014/main" id="{A43D0116-2614-4439-9D63-163CBA73CECF}"/>
                </a:ext>
              </a:extLst>
            </p:cNvPr>
            <p:cNvSpPr>
              <a:spLocks noChangeShapeType="1"/>
            </p:cNvSpPr>
            <p:nvPr/>
          </p:nvSpPr>
          <p:spPr bwMode="auto">
            <a:xfrm flipV="1">
              <a:off x="4244" y="2784"/>
              <a:ext cx="0" cy="233"/>
            </a:xfrm>
            <a:prstGeom prst="line">
              <a:avLst/>
            </a:prstGeom>
            <a:noFill/>
            <a:ln w="9525">
              <a:solidFill>
                <a:schemeClr val="tx1"/>
              </a:solidFill>
              <a:round/>
              <a:headEnd/>
              <a:tailEnd type="triangle" w="med" len="me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322" name="Line 34">
              <a:extLst>
                <a:ext uri="{FF2B5EF4-FFF2-40B4-BE49-F238E27FC236}">
                  <a16:creationId xmlns:a16="http://schemas.microsoft.com/office/drawing/2014/main" id="{6CEFDBF2-D273-4CAC-BF08-FFBF2C9F4463}"/>
                </a:ext>
              </a:extLst>
            </p:cNvPr>
            <p:cNvSpPr>
              <a:spLocks noChangeShapeType="1"/>
            </p:cNvSpPr>
            <p:nvPr/>
          </p:nvSpPr>
          <p:spPr bwMode="auto">
            <a:xfrm flipV="1">
              <a:off x="3443" y="2464"/>
              <a:ext cx="0" cy="204"/>
            </a:xfrm>
            <a:prstGeom prst="line">
              <a:avLst/>
            </a:prstGeom>
            <a:noFill/>
            <a:ln w="9525">
              <a:solidFill>
                <a:schemeClr val="tx1"/>
              </a:solidFill>
              <a:round/>
              <a:headEnd/>
              <a:tailEnd type="triangle" w="med" len="me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323" name="Line 35">
              <a:extLst>
                <a:ext uri="{FF2B5EF4-FFF2-40B4-BE49-F238E27FC236}">
                  <a16:creationId xmlns:a16="http://schemas.microsoft.com/office/drawing/2014/main" id="{0E143784-75AD-43C9-8445-DBB74DBBE2B9}"/>
                </a:ext>
              </a:extLst>
            </p:cNvPr>
            <p:cNvSpPr>
              <a:spLocks noChangeShapeType="1"/>
            </p:cNvSpPr>
            <p:nvPr/>
          </p:nvSpPr>
          <p:spPr bwMode="auto">
            <a:xfrm>
              <a:off x="3388" y="2435"/>
              <a:ext cx="0" cy="233"/>
            </a:xfrm>
            <a:prstGeom prst="line">
              <a:avLst/>
            </a:prstGeom>
            <a:noFill/>
            <a:ln w="9525">
              <a:solidFill>
                <a:schemeClr val="tx1"/>
              </a:solidFill>
              <a:round/>
              <a:headEnd/>
              <a:tailEnd type="triangle" w="med" len="me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324" name="Line 36">
              <a:extLst>
                <a:ext uri="{FF2B5EF4-FFF2-40B4-BE49-F238E27FC236}">
                  <a16:creationId xmlns:a16="http://schemas.microsoft.com/office/drawing/2014/main" id="{75979980-03C2-4D4B-8ABD-777261D77324}"/>
                </a:ext>
              </a:extLst>
            </p:cNvPr>
            <p:cNvSpPr>
              <a:spLocks noChangeShapeType="1"/>
            </p:cNvSpPr>
            <p:nvPr/>
          </p:nvSpPr>
          <p:spPr bwMode="auto">
            <a:xfrm>
              <a:off x="3388" y="2784"/>
              <a:ext cx="0" cy="204"/>
            </a:xfrm>
            <a:prstGeom prst="line">
              <a:avLst/>
            </a:prstGeom>
            <a:noFill/>
            <a:ln w="9525">
              <a:solidFill>
                <a:schemeClr val="tx1"/>
              </a:solidFill>
              <a:round/>
              <a:headEnd/>
              <a:tailEnd type="triangle" w="med" len="me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325" name="Line 37">
              <a:extLst>
                <a:ext uri="{FF2B5EF4-FFF2-40B4-BE49-F238E27FC236}">
                  <a16:creationId xmlns:a16="http://schemas.microsoft.com/office/drawing/2014/main" id="{39F87C22-FC7D-4496-8665-EFD6453D5F55}"/>
                </a:ext>
              </a:extLst>
            </p:cNvPr>
            <p:cNvSpPr>
              <a:spLocks noChangeShapeType="1"/>
            </p:cNvSpPr>
            <p:nvPr/>
          </p:nvSpPr>
          <p:spPr bwMode="auto">
            <a:xfrm flipV="1">
              <a:off x="3443" y="2784"/>
              <a:ext cx="0" cy="233"/>
            </a:xfrm>
            <a:prstGeom prst="line">
              <a:avLst/>
            </a:prstGeom>
            <a:noFill/>
            <a:ln w="9525">
              <a:solidFill>
                <a:schemeClr val="tx1"/>
              </a:solidFill>
              <a:round/>
              <a:headEnd/>
              <a:tailEnd type="triangle" w="med" len="me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326" name="Oval 38">
              <a:extLst>
                <a:ext uri="{FF2B5EF4-FFF2-40B4-BE49-F238E27FC236}">
                  <a16:creationId xmlns:a16="http://schemas.microsoft.com/office/drawing/2014/main" id="{3B75CDF0-5CFF-42E1-93F8-EBB3CD627312}"/>
                </a:ext>
              </a:extLst>
            </p:cNvPr>
            <p:cNvSpPr>
              <a:spLocks noChangeArrowheads="1"/>
            </p:cNvSpPr>
            <p:nvPr/>
          </p:nvSpPr>
          <p:spPr bwMode="auto">
            <a:xfrm>
              <a:off x="4992" y="2654"/>
              <a:ext cx="110" cy="116"/>
            </a:xfrm>
            <a:prstGeom prst="ellipse">
              <a:avLst/>
            </a:prstGeom>
            <a:solidFill>
              <a:schemeClr val="tx1"/>
            </a:solidFill>
            <a:ln w="9525">
              <a:solidFill>
                <a:schemeClr val="tx1"/>
              </a:solidFill>
              <a:round/>
              <a:headEnd/>
              <a:tailEn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327" name="Oval 39">
              <a:extLst>
                <a:ext uri="{FF2B5EF4-FFF2-40B4-BE49-F238E27FC236}">
                  <a16:creationId xmlns:a16="http://schemas.microsoft.com/office/drawing/2014/main" id="{270BB885-98E8-4C4F-993B-32ECDD70D44D}"/>
                </a:ext>
              </a:extLst>
            </p:cNvPr>
            <p:cNvSpPr>
              <a:spLocks noChangeArrowheads="1"/>
            </p:cNvSpPr>
            <p:nvPr/>
          </p:nvSpPr>
          <p:spPr bwMode="auto">
            <a:xfrm>
              <a:off x="5378" y="2654"/>
              <a:ext cx="111" cy="116"/>
            </a:xfrm>
            <a:prstGeom prst="ellipse">
              <a:avLst/>
            </a:prstGeom>
            <a:solidFill>
              <a:schemeClr val="tx1"/>
            </a:solidFill>
            <a:ln w="9525">
              <a:solidFill>
                <a:schemeClr val="tx1"/>
              </a:solidFill>
              <a:round/>
              <a:headEnd/>
              <a:tailEn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328" name="Oval 40">
              <a:extLst>
                <a:ext uri="{FF2B5EF4-FFF2-40B4-BE49-F238E27FC236}">
                  <a16:creationId xmlns:a16="http://schemas.microsoft.com/office/drawing/2014/main" id="{9DCCF728-8E35-4AD8-9916-D2DDAC26F66D}"/>
                </a:ext>
              </a:extLst>
            </p:cNvPr>
            <p:cNvSpPr>
              <a:spLocks noChangeArrowheads="1"/>
            </p:cNvSpPr>
            <p:nvPr/>
          </p:nvSpPr>
          <p:spPr bwMode="auto">
            <a:xfrm>
              <a:off x="4577" y="2654"/>
              <a:ext cx="111" cy="116"/>
            </a:xfrm>
            <a:prstGeom prst="ellipse">
              <a:avLst/>
            </a:prstGeom>
            <a:solidFill>
              <a:schemeClr val="tx1"/>
            </a:solidFill>
            <a:ln w="9525">
              <a:solidFill>
                <a:schemeClr val="tx1"/>
              </a:solidFill>
              <a:round/>
              <a:headEnd/>
              <a:tailEn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329" name="Oval 41">
              <a:extLst>
                <a:ext uri="{FF2B5EF4-FFF2-40B4-BE49-F238E27FC236}">
                  <a16:creationId xmlns:a16="http://schemas.microsoft.com/office/drawing/2014/main" id="{10659250-2B40-414C-8A6D-DFE7F07B8B14}"/>
                </a:ext>
              </a:extLst>
            </p:cNvPr>
            <p:cNvSpPr>
              <a:spLocks noChangeArrowheads="1"/>
            </p:cNvSpPr>
            <p:nvPr/>
          </p:nvSpPr>
          <p:spPr bwMode="auto">
            <a:xfrm>
              <a:off x="4992" y="3003"/>
              <a:ext cx="110" cy="117"/>
            </a:xfrm>
            <a:prstGeom prst="ellipse">
              <a:avLst/>
            </a:prstGeom>
            <a:solidFill>
              <a:schemeClr val="tx1"/>
            </a:solidFill>
            <a:ln w="9525">
              <a:solidFill>
                <a:schemeClr val="tx1"/>
              </a:solidFill>
              <a:round/>
              <a:headEnd/>
              <a:tailEn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330" name="Oval 42">
              <a:extLst>
                <a:ext uri="{FF2B5EF4-FFF2-40B4-BE49-F238E27FC236}">
                  <a16:creationId xmlns:a16="http://schemas.microsoft.com/office/drawing/2014/main" id="{4B26C762-3829-44BA-BD16-74C55BB422A7}"/>
                </a:ext>
              </a:extLst>
            </p:cNvPr>
            <p:cNvSpPr>
              <a:spLocks noChangeArrowheads="1"/>
            </p:cNvSpPr>
            <p:nvPr/>
          </p:nvSpPr>
          <p:spPr bwMode="auto">
            <a:xfrm>
              <a:off x="4992" y="2304"/>
              <a:ext cx="110" cy="117"/>
            </a:xfrm>
            <a:prstGeom prst="ellipse">
              <a:avLst/>
            </a:prstGeom>
            <a:solidFill>
              <a:schemeClr val="tx1"/>
            </a:solidFill>
            <a:ln w="9525">
              <a:solidFill>
                <a:schemeClr val="tx1"/>
              </a:solidFill>
              <a:round/>
              <a:headEnd/>
              <a:tailEn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331" name="Oval 43">
              <a:extLst>
                <a:ext uri="{FF2B5EF4-FFF2-40B4-BE49-F238E27FC236}">
                  <a16:creationId xmlns:a16="http://schemas.microsoft.com/office/drawing/2014/main" id="{3B2A1F14-A94B-4ED6-922C-5305F5D69A09}"/>
                </a:ext>
              </a:extLst>
            </p:cNvPr>
            <p:cNvSpPr>
              <a:spLocks noChangeArrowheads="1"/>
            </p:cNvSpPr>
            <p:nvPr/>
          </p:nvSpPr>
          <p:spPr bwMode="auto">
            <a:xfrm>
              <a:off x="4577" y="2304"/>
              <a:ext cx="111" cy="117"/>
            </a:xfrm>
            <a:prstGeom prst="ellipse">
              <a:avLst/>
            </a:prstGeom>
            <a:solidFill>
              <a:schemeClr val="tx1"/>
            </a:solidFill>
            <a:ln w="9525">
              <a:solidFill>
                <a:schemeClr val="tx1"/>
              </a:solidFill>
              <a:round/>
              <a:headEnd/>
              <a:tailEn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332" name="Oval 44">
              <a:extLst>
                <a:ext uri="{FF2B5EF4-FFF2-40B4-BE49-F238E27FC236}">
                  <a16:creationId xmlns:a16="http://schemas.microsoft.com/office/drawing/2014/main" id="{A4A56632-1858-4336-A24A-6B995BB69BEA}"/>
                </a:ext>
              </a:extLst>
            </p:cNvPr>
            <p:cNvSpPr>
              <a:spLocks noChangeArrowheads="1"/>
            </p:cNvSpPr>
            <p:nvPr/>
          </p:nvSpPr>
          <p:spPr bwMode="auto">
            <a:xfrm>
              <a:off x="5378" y="3003"/>
              <a:ext cx="111" cy="117"/>
            </a:xfrm>
            <a:prstGeom prst="ellipse">
              <a:avLst/>
            </a:prstGeom>
            <a:solidFill>
              <a:schemeClr val="tx1"/>
            </a:solidFill>
            <a:ln w="9525">
              <a:solidFill>
                <a:schemeClr val="tx1"/>
              </a:solidFill>
              <a:round/>
              <a:headEnd/>
              <a:tailEn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333" name="Oval 45">
              <a:extLst>
                <a:ext uri="{FF2B5EF4-FFF2-40B4-BE49-F238E27FC236}">
                  <a16:creationId xmlns:a16="http://schemas.microsoft.com/office/drawing/2014/main" id="{6C0459FB-8EE9-44ED-8A57-E245C8620460}"/>
                </a:ext>
              </a:extLst>
            </p:cNvPr>
            <p:cNvSpPr>
              <a:spLocks noChangeArrowheads="1"/>
            </p:cNvSpPr>
            <p:nvPr/>
          </p:nvSpPr>
          <p:spPr bwMode="auto">
            <a:xfrm>
              <a:off x="4577" y="3003"/>
              <a:ext cx="111" cy="117"/>
            </a:xfrm>
            <a:prstGeom prst="ellipse">
              <a:avLst/>
            </a:prstGeom>
            <a:solidFill>
              <a:schemeClr val="tx1"/>
            </a:solidFill>
            <a:ln w="9525">
              <a:solidFill>
                <a:schemeClr val="tx1"/>
              </a:solidFill>
              <a:round/>
              <a:headEnd/>
              <a:tailEn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334" name="Oval 46">
              <a:extLst>
                <a:ext uri="{FF2B5EF4-FFF2-40B4-BE49-F238E27FC236}">
                  <a16:creationId xmlns:a16="http://schemas.microsoft.com/office/drawing/2014/main" id="{DEC936BA-4BDA-4DB7-B5B9-2A9BA080AE28}"/>
                </a:ext>
              </a:extLst>
            </p:cNvPr>
            <p:cNvSpPr>
              <a:spLocks noChangeArrowheads="1"/>
            </p:cNvSpPr>
            <p:nvPr/>
          </p:nvSpPr>
          <p:spPr bwMode="auto">
            <a:xfrm>
              <a:off x="5378" y="2304"/>
              <a:ext cx="111" cy="117"/>
            </a:xfrm>
            <a:prstGeom prst="ellipse">
              <a:avLst/>
            </a:prstGeom>
            <a:solidFill>
              <a:schemeClr val="tx1"/>
            </a:solidFill>
            <a:ln w="9525">
              <a:solidFill>
                <a:schemeClr val="tx1"/>
              </a:solidFill>
              <a:round/>
              <a:headEnd/>
              <a:tailEn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335" name="Line 47">
              <a:extLst>
                <a:ext uri="{FF2B5EF4-FFF2-40B4-BE49-F238E27FC236}">
                  <a16:creationId xmlns:a16="http://schemas.microsoft.com/office/drawing/2014/main" id="{DF8472AB-5053-4069-9BDB-3A3C645699F1}"/>
                </a:ext>
              </a:extLst>
            </p:cNvPr>
            <p:cNvSpPr>
              <a:spLocks noChangeShapeType="1"/>
            </p:cNvSpPr>
            <p:nvPr/>
          </p:nvSpPr>
          <p:spPr bwMode="auto">
            <a:xfrm flipV="1">
              <a:off x="5074" y="2450"/>
              <a:ext cx="0" cy="204"/>
            </a:xfrm>
            <a:prstGeom prst="line">
              <a:avLst/>
            </a:prstGeom>
            <a:noFill/>
            <a:ln w="9525">
              <a:solidFill>
                <a:schemeClr val="tx1"/>
              </a:solidFill>
              <a:round/>
              <a:headEnd/>
              <a:tailEnd type="triangle" w="med" len="me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336" name="Line 48">
              <a:extLst>
                <a:ext uri="{FF2B5EF4-FFF2-40B4-BE49-F238E27FC236}">
                  <a16:creationId xmlns:a16="http://schemas.microsoft.com/office/drawing/2014/main" id="{120D9F08-85F4-4740-A682-5432114967E9}"/>
                </a:ext>
              </a:extLst>
            </p:cNvPr>
            <p:cNvSpPr>
              <a:spLocks noChangeShapeType="1"/>
            </p:cNvSpPr>
            <p:nvPr/>
          </p:nvSpPr>
          <p:spPr bwMode="auto">
            <a:xfrm>
              <a:off x="5019" y="2421"/>
              <a:ext cx="0" cy="233"/>
            </a:xfrm>
            <a:prstGeom prst="line">
              <a:avLst/>
            </a:prstGeom>
            <a:noFill/>
            <a:ln w="9525">
              <a:solidFill>
                <a:schemeClr val="tx1"/>
              </a:solidFill>
              <a:round/>
              <a:headEnd/>
              <a:tailEnd type="triangle" w="med" len="me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337" name="Line 49">
              <a:extLst>
                <a:ext uri="{FF2B5EF4-FFF2-40B4-BE49-F238E27FC236}">
                  <a16:creationId xmlns:a16="http://schemas.microsoft.com/office/drawing/2014/main" id="{4A5ED822-9252-4CA5-8C76-0C7E18A1D98F}"/>
                </a:ext>
              </a:extLst>
            </p:cNvPr>
            <p:cNvSpPr>
              <a:spLocks noChangeShapeType="1"/>
            </p:cNvSpPr>
            <p:nvPr/>
          </p:nvSpPr>
          <p:spPr bwMode="auto">
            <a:xfrm>
              <a:off x="5102" y="2683"/>
              <a:ext cx="249" cy="0"/>
            </a:xfrm>
            <a:prstGeom prst="line">
              <a:avLst/>
            </a:prstGeom>
            <a:noFill/>
            <a:ln w="9525">
              <a:solidFill>
                <a:schemeClr val="tx1"/>
              </a:solidFill>
              <a:round/>
              <a:headEnd/>
              <a:tailEnd type="triangle" w="med" len="me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338" name="Line 50">
              <a:extLst>
                <a:ext uri="{FF2B5EF4-FFF2-40B4-BE49-F238E27FC236}">
                  <a16:creationId xmlns:a16="http://schemas.microsoft.com/office/drawing/2014/main" id="{18FCFFDB-4E6B-4A0B-ABE5-56C34CF8B5A2}"/>
                </a:ext>
              </a:extLst>
            </p:cNvPr>
            <p:cNvSpPr>
              <a:spLocks noChangeShapeType="1"/>
            </p:cNvSpPr>
            <p:nvPr/>
          </p:nvSpPr>
          <p:spPr bwMode="auto">
            <a:xfrm flipH="1">
              <a:off x="5102" y="2741"/>
              <a:ext cx="276" cy="0"/>
            </a:xfrm>
            <a:prstGeom prst="line">
              <a:avLst/>
            </a:prstGeom>
            <a:noFill/>
            <a:ln w="9525">
              <a:solidFill>
                <a:schemeClr val="tx1"/>
              </a:solidFill>
              <a:round/>
              <a:headEnd/>
              <a:tailEnd type="triangle" w="med" len="me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339" name="Line 51">
              <a:extLst>
                <a:ext uri="{FF2B5EF4-FFF2-40B4-BE49-F238E27FC236}">
                  <a16:creationId xmlns:a16="http://schemas.microsoft.com/office/drawing/2014/main" id="{118D5D4E-3700-458D-A0A3-33C93DC9279D}"/>
                </a:ext>
              </a:extLst>
            </p:cNvPr>
            <p:cNvSpPr>
              <a:spLocks noChangeShapeType="1"/>
            </p:cNvSpPr>
            <p:nvPr/>
          </p:nvSpPr>
          <p:spPr bwMode="auto">
            <a:xfrm>
              <a:off x="5019" y="2770"/>
              <a:ext cx="0" cy="204"/>
            </a:xfrm>
            <a:prstGeom prst="line">
              <a:avLst/>
            </a:prstGeom>
            <a:noFill/>
            <a:ln w="9525">
              <a:solidFill>
                <a:schemeClr val="tx1"/>
              </a:solidFill>
              <a:round/>
              <a:headEnd/>
              <a:tailEnd type="triangle" w="med" len="me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340" name="Line 52">
              <a:extLst>
                <a:ext uri="{FF2B5EF4-FFF2-40B4-BE49-F238E27FC236}">
                  <a16:creationId xmlns:a16="http://schemas.microsoft.com/office/drawing/2014/main" id="{A86AF734-6376-4604-8DF3-FD5C89DC828D}"/>
                </a:ext>
              </a:extLst>
            </p:cNvPr>
            <p:cNvSpPr>
              <a:spLocks noChangeShapeType="1"/>
            </p:cNvSpPr>
            <p:nvPr/>
          </p:nvSpPr>
          <p:spPr bwMode="auto">
            <a:xfrm flipV="1">
              <a:off x="5074" y="2770"/>
              <a:ext cx="0" cy="233"/>
            </a:xfrm>
            <a:prstGeom prst="line">
              <a:avLst/>
            </a:prstGeom>
            <a:noFill/>
            <a:ln w="9525">
              <a:solidFill>
                <a:schemeClr val="tx1"/>
              </a:solidFill>
              <a:round/>
              <a:headEnd/>
              <a:tailEnd type="triangle" w="med" len="me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341" name="Line 53">
              <a:extLst>
                <a:ext uri="{FF2B5EF4-FFF2-40B4-BE49-F238E27FC236}">
                  <a16:creationId xmlns:a16="http://schemas.microsoft.com/office/drawing/2014/main" id="{B6D77192-DE38-4C1D-A5BB-CF31566926BF}"/>
                </a:ext>
              </a:extLst>
            </p:cNvPr>
            <p:cNvSpPr>
              <a:spLocks noChangeShapeType="1"/>
            </p:cNvSpPr>
            <p:nvPr/>
          </p:nvSpPr>
          <p:spPr bwMode="auto">
            <a:xfrm flipH="1">
              <a:off x="4743" y="2683"/>
              <a:ext cx="249" cy="0"/>
            </a:xfrm>
            <a:prstGeom prst="line">
              <a:avLst/>
            </a:prstGeom>
            <a:noFill/>
            <a:ln w="9525">
              <a:solidFill>
                <a:schemeClr val="tx1"/>
              </a:solidFill>
              <a:round/>
              <a:headEnd/>
              <a:tailEnd type="triangle" w="med" len="me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342" name="Line 54">
              <a:extLst>
                <a:ext uri="{FF2B5EF4-FFF2-40B4-BE49-F238E27FC236}">
                  <a16:creationId xmlns:a16="http://schemas.microsoft.com/office/drawing/2014/main" id="{E7749931-146C-43D5-BD87-0DFBE6E9DA28}"/>
                </a:ext>
              </a:extLst>
            </p:cNvPr>
            <p:cNvSpPr>
              <a:spLocks noChangeShapeType="1"/>
            </p:cNvSpPr>
            <p:nvPr/>
          </p:nvSpPr>
          <p:spPr bwMode="auto">
            <a:xfrm>
              <a:off x="4688" y="2741"/>
              <a:ext cx="248" cy="0"/>
            </a:xfrm>
            <a:prstGeom prst="line">
              <a:avLst/>
            </a:prstGeom>
            <a:noFill/>
            <a:ln w="9525">
              <a:solidFill>
                <a:schemeClr val="tx1"/>
              </a:solidFill>
              <a:round/>
              <a:headEnd/>
              <a:tailEnd type="triangle" w="med" len="me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343" name="Line 55">
              <a:extLst>
                <a:ext uri="{FF2B5EF4-FFF2-40B4-BE49-F238E27FC236}">
                  <a16:creationId xmlns:a16="http://schemas.microsoft.com/office/drawing/2014/main" id="{A8CB8CD1-8DDF-4ED2-89D3-AC1ABDD4D32A}"/>
                </a:ext>
              </a:extLst>
            </p:cNvPr>
            <p:cNvSpPr>
              <a:spLocks noChangeShapeType="1"/>
            </p:cNvSpPr>
            <p:nvPr/>
          </p:nvSpPr>
          <p:spPr bwMode="auto">
            <a:xfrm>
              <a:off x="5102" y="3033"/>
              <a:ext cx="249" cy="0"/>
            </a:xfrm>
            <a:prstGeom prst="line">
              <a:avLst/>
            </a:prstGeom>
            <a:noFill/>
            <a:ln w="9525">
              <a:solidFill>
                <a:schemeClr val="tx1"/>
              </a:solidFill>
              <a:round/>
              <a:headEnd/>
              <a:tailEnd type="triangle" w="med" len="me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344" name="Line 56">
              <a:extLst>
                <a:ext uri="{FF2B5EF4-FFF2-40B4-BE49-F238E27FC236}">
                  <a16:creationId xmlns:a16="http://schemas.microsoft.com/office/drawing/2014/main" id="{09AEB30E-6EDA-469A-BA2E-1BCDA514DAA9}"/>
                </a:ext>
              </a:extLst>
            </p:cNvPr>
            <p:cNvSpPr>
              <a:spLocks noChangeShapeType="1"/>
            </p:cNvSpPr>
            <p:nvPr/>
          </p:nvSpPr>
          <p:spPr bwMode="auto">
            <a:xfrm flipH="1">
              <a:off x="5102" y="3091"/>
              <a:ext cx="276" cy="0"/>
            </a:xfrm>
            <a:prstGeom prst="line">
              <a:avLst/>
            </a:prstGeom>
            <a:noFill/>
            <a:ln w="9525">
              <a:solidFill>
                <a:schemeClr val="tx1"/>
              </a:solidFill>
              <a:round/>
              <a:headEnd/>
              <a:tailEnd type="triangle" w="med" len="me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345" name="Line 57">
              <a:extLst>
                <a:ext uri="{FF2B5EF4-FFF2-40B4-BE49-F238E27FC236}">
                  <a16:creationId xmlns:a16="http://schemas.microsoft.com/office/drawing/2014/main" id="{1FF904AC-73E9-44BB-AA4E-EF8706D79815}"/>
                </a:ext>
              </a:extLst>
            </p:cNvPr>
            <p:cNvSpPr>
              <a:spLocks noChangeShapeType="1"/>
            </p:cNvSpPr>
            <p:nvPr/>
          </p:nvSpPr>
          <p:spPr bwMode="auto">
            <a:xfrm flipH="1">
              <a:off x="4743" y="3033"/>
              <a:ext cx="249" cy="0"/>
            </a:xfrm>
            <a:prstGeom prst="line">
              <a:avLst/>
            </a:prstGeom>
            <a:noFill/>
            <a:ln w="9525">
              <a:solidFill>
                <a:schemeClr val="tx1"/>
              </a:solidFill>
              <a:round/>
              <a:headEnd/>
              <a:tailEnd type="triangle" w="med" len="me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346" name="Line 58">
              <a:extLst>
                <a:ext uri="{FF2B5EF4-FFF2-40B4-BE49-F238E27FC236}">
                  <a16:creationId xmlns:a16="http://schemas.microsoft.com/office/drawing/2014/main" id="{A12B5B14-F2B2-4061-A5D8-6142186267AE}"/>
                </a:ext>
              </a:extLst>
            </p:cNvPr>
            <p:cNvSpPr>
              <a:spLocks noChangeShapeType="1"/>
            </p:cNvSpPr>
            <p:nvPr/>
          </p:nvSpPr>
          <p:spPr bwMode="auto">
            <a:xfrm>
              <a:off x="4688" y="3091"/>
              <a:ext cx="248" cy="0"/>
            </a:xfrm>
            <a:prstGeom prst="line">
              <a:avLst/>
            </a:prstGeom>
            <a:noFill/>
            <a:ln w="9525">
              <a:solidFill>
                <a:schemeClr val="tx1"/>
              </a:solidFill>
              <a:round/>
              <a:headEnd/>
              <a:tailEnd type="triangle" w="med" len="me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347" name="Line 59">
              <a:extLst>
                <a:ext uri="{FF2B5EF4-FFF2-40B4-BE49-F238E27FC236}">
                  <a16:creationId xmlns:a16="http://schemas.microsoft.com/office/drawing/2014/main" id="{B1507CE6-B490-4F00-BC26-3ED73048E2D8}"/>
                </a:ext>
              </a:extLst>
            </p:cNvPr>
            <p:cNvSpPr>
              <a:spLocks noChangeShapeType="1"/>
            </p:cNvSpPr>
            <p:nvPr/>
          </p:nvSpPr>
          <p:spPr bwMode="auto">
            <a:xfrm>
              <a:off x="5102" y="2333"/>
              <a:ext cx="249" cy="0"/>
            </a:xfrm>
            <a:prstGeom prst="line">
              <a:avLst/>
            </a:prstGeom>
            <a:noFill/>
            <a:ln w="9525">
              <a:solidFill>
                <a:schemeClr val="tx1"/>
              </a:solidFill>
              <a:round/>
              <a:headEnd/>
              <a:tailEnd type="triangle" w="med" len="me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348" name="Line 60">
              <a:extLst>
                <a:ext uri="{FF2B5EF4-FFF2-40B4-BE49-F238E27FC236}">
                  <a16:creationId xmlns:a16="http://schemas.microsoft.com/office/drawing/2014/main" id="{DDB3A77E-CDD8-4732-9437-25F7CE93B111}"/>
                </a:ext>
              </a:extLst>
            </p:cNvPr>
            <p:cNvSpPr>
              <a:spLocks noChangeShapeType="1"/>
            </p:cNvSpPr>
            <p:nvPr/>
          </p:nvSpPr>
          <p:spPr bwMode="auto">
            <a:xfrm flipH="1">
              <a:off x="5102" y="2391"/>
              <a:ext cx="276" cy="0"/>
            </a:xfrm>
            <a:prstGeom prst="line">
              <a:avLst/>
            </a:prstGeom>
            <a:noFill/>
            <a:ln w="9525">
              <a:solidFill>
                <a:schemeClr val="tx1"/>
              </a:solidFill>
              <a:round/>
              <a:headEnd/>
              <a:tailEnd type="triangle" w="med" len="me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349" name="Line 61">
              <a:extLst>
                <a:ext uri="{FF2B5EF4-FFF2-40B4-BE49-F238E27FC236}">
                  <a16:creationId xmlns:a16="http://schemas.microsoft.com/office/drawing/2014/main" id="{22418BF7-617C-41A1-B9B4-592B27BC94D8}"/>
                </a:ext>
              </a:extLst>
            </p:cNvPr>
            <p:cNvSpPr>
              <a:spLocks noChangeShapeType="1"/>
            </p:cNvSpPr>
            <p:nvPr/>
          </p:nvSpPr>
          <p:spPr bwMode="auto">
            <a:xfrm flipH="1">
              <a:off x="4743" y="2333"/>
              <a:ext cx="249" cy="0"/>
            </a:xfrm>
            <a:prstGeom prst="line">
              <a:avLst/>
            </a:prstGeom>
            <a:noFill/>
            <a:ln w="9525">
              <a:solidFill>
                <a:schemeClr val="tx1"/>
              </a:solidFill>
              <a:round/>
              <a:headEnd/>
              <a:tailEnd type="triangle" w="med" len="me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350" name="Line 62">
              <a:extLst>
                <a:ext uri="{FF2B5EF4-FFF2-40B4-BE49-F238E27FC236}">
                  <a16:creationId xmlns:a16="http://schemas.microsoft.com/office/drawing/2014/main" id="{71DC9213-8EBD-42F2-B5AE-4FBBAC88E329}"/>
                </a:ext>
              </a:extLst>
            </p:cNvPr>
            <p:cNvSpPr>
              <a:spLocks noChangeShapeType="1"/>
            </p:cNvSpPr>
            <p:nvPr/>
          </p:nvSpPr>
          <p:spPr bwMode="auto">
            <a:xfrm>
              <a:off x="4688" y="2391"/>
              <a:ext cx="248" cy="0"/>
            </a:xfrm>
            <a:prstGeom prst="line">
              <a:avLst/>
            </a:prstGeom>
            <a:noFill/>
            <a:ln w="9525">
              <a:solidFill>
                <a:schemeClr val="tx1"/>
              </a:solidFill>
              <a:round/>
              <a:headEnd/>
              <a:tailEnd type="triangle" w="med" len="me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351" name="Line 63">
              <a:extLst>
                <a:ext uri="{FF2B5EF4-FFF2-40B4-BE49-F238E27FC236}">
                  <a16:creationId xmlns:a16="http://schemas.microsoft.com/office/drawing/2014/main" id="{B7D80D5E-DCE2-4ADB-AA96-D43F23090CA6}"/>
                </a:ext>
              </a:extLst>
            </p:cNvPr>
            <p:cNvSpPr>
              <a:spLocks noChangeShapeType="1"/>
            </p:cNvSpPr>
            <p:nvPr/>
          </p:nvSpPr>
          <p:spPr bwMode="auto">
            <a:xfrm flipV="1">
              <a:off x="5461" y="2450"/>
              <a:ext cx="0" cy="204"/>
            </a:xfrm>
            <a:prstGeom prst="line">
              <a:avLst/>
            </a:prstGeom>
            <a:noFill/>
            <a:ln w="9525">
              <a:solidFill>
                <a:schemeClr val="tx1"/>
              </a:solidFill>
              <a:round/>
              <a:headEnd/>
              <a:tailEnd type="triangle" w="med" len="me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352" name="Line 64">
              <a:extLst>
                <a:ext uri="{FF2B5EF4-FFF2-40B4-BE49-F238E27FC236}">
                  <a16:creationId xmlns:a16="http://schemas.microsoft.com/office/drawing/2014/main" id="{419A0C2A-A5DC-4436-A0E5-FD8F5E4F358C}"/>
                </a:ext>
              </a:extLst>
            </p:cNvPr>
            <p:cNvSpPr>
              <a:spLocks noChangeShapeType="1"/>
            </p:cNvSpPr>
            <p:nvPr/>
          </p:nvSpPr>
          <p:spPr bwMode="auto">
            <a:xfrm>
              <a:off x="5406" y="2421"/>
              <a:ext cx="0" cy="233"/>
            </a:xfrm>
            <a:prstGeom prst="line">
              <a:avLst/>
            </a:prstGeom>
            <a:noFill/>
            <a:ln w="9525">
              <a:solidFill>
                <a:schemeClr val="tx1"/>
              </a:solidFill>
              <a:round/>
              <a:headEnd/>
              <a:tailEnd type="triangle" w="med" len="me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353" name="Line 65">
              <a:extLst>
                <a:ext uri="{FF2B5EF4-FFF2-40B4-BE49-F238E27FC236}">
                  <a16:creationId xmlns:a16="http://schemas.microsoft.com/office/drawing/2014/main" id="{BF850D3B-BB03-4596-AAB4-E07755D7AD1E}"/>
                </a:ext>
              </a:extLst>
            </p:cNvPr>
            <p:cNvSpPr>
              <a:spLocks noChangeShapeType="1"/>
            </p:cNvSpPr>
            <p:nvPr/>
          </p:nvSpPr>
          <p:spPr bwMode="auto">
            <a:xfrm>
              <a:off x="5406" y="2770"/>
              <a:ext cx="0" cy="204"/>
            </a:xfrm>
            <a:prstGeom prst="line">
              <a:avLst/>
            </a:prstGeom>
            <a:noFill/>
            <a:ln w="9525">
              <a:solidFill>
                <a:schemeClr val="tx1"/>
              </a:solidFill>
              <a:round/>
              <a:headEnd/>
              <a:tailEnd type="triangle" w="med" len="me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354" name="Line 66">
              <a:extLst>
                <a:ext uri="{FF2B5EF4-FFF2-40B4-BE49-F238E27FC236}">
                  <a16:creationId xmlns:a16="http://schemas.microsoft.com/office/drawing/2014/main" id="{264759AB-4EE2-41E9-A5C2-0BDF93B90410}"/>
                </a:ext>
              </a:extLst>
            </p:cNvPr>
            <p:cNvSpPr>
              <a:spLocks noChangeShapeType="1"/>
            </p:cNvSpPr>
            <p:nvPr/>
          </p:nvSpPr>
          <p:spPr bwMode="auto">
            <a:xfrm flipV="1">
              <a:off x="5461" y="2770"/>
              <a:ext cx="0" cy="233"/>
            </a:xfrm>
            <a:prstGeom prst="line">
              <a:avLst/>
            </a:prstGeom>
            <a:noFill/>
            <a:ln w="9525">
              <a:solidFill>
                <a:schemeClr val="tx1"/>
              </a:solidFill>
              <a:round/>
              <a:headEnd/>
              <a:tailEnd type="triangle" w="med" len="me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355" name="Line 67">
              <a:extLst>
                <a:ext uri="{FF2B5EF4-FFF2-40B4-BE49-F238E27FC236}">
                  <a16:creationId xmlns:a16="http://schemas.microsoft.com/office/drawing/2014/main" id="{13299237-E9F1-43D3-8103-B9DF0F266AE5}"/>
                </a:ext>
              </a:extLst>
            </p:cNvPr>
            <p:cNvSpPr>
              <a:spLocks noChangeShapeType="1"/>
            </p:cNvSpPr>
            <p:nvPr/>
          </p:nvSpPr>
          <p:spPr bwMode="auto">
            <a:xfrm flipV="1">
              <a:off x="4660" y="2450"/>
              <a:ext cx="0" cy="204"/>
            </a:xfrm>
            <a:prstGeom prst="line">
              <a:avLst/>
            </a:prstGeom>
            <a:noFill/>
            <a:ln w="9525">
              <a:solidFill>
                <a:schemeClr val="tx1"/>
              </a:solidFill>
              <a:round/>
              <a:headEnd/>
              <a:tailEnd type="triangle" w="med" len="me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356" name="Line 68">
              <a:extLst>
                <a:ext uri="{FF2B5EF4-FFF2-40B4-BE49-F238E27FC236}">
                  <a16:creationId xmlns:a16="http://schemas.microsoft.com/office/drawing/2014/main" id="{115BE199-B34C-4211-820F-B024C1A685DB}"/>
                </a:ext>
              </a:extLst>
            </p:cNvPr>
            <p:cNvSpPr>
              <a:spLocks noChangeShapeType="1"/>
            </p:cNvSpPr>
            <p:nvPr/>
          </p:nvSpPr>
          <p:spPr bwMode="auto">
            <a:xfrm>
              <a:off x="4605" y="2421"/>
              <a:ext cx="0" cy="233"/>
            </a:xfrm>
            <a:prstGeom prst="line">
              <a:avLst/>
            </a:prstGeom>
            <a:noFill/>
            <a:ln w="9525">
              <a:solidFill>
                <a:schemeClr val="tx1"/>
              </a:solidFill>
              <a:round/>
              <a:headEnd/>
              <a:tailEnd type="triangle" w="med" len="me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357" name="Line 69">
              <a:extLst>
                <a:ext uri="{FF2B5EF4-FFF2-40B4-BE49-F238E27FC236}">
                  <a16:creationId xmlns:a16="http://schemas.microsoft.com/office/drawing/2014/main" id="{1FFC5BAD-DD19-4B58-8FAD-F692F0E32345}"/>
                </a:ext>
              </a:extLst>
            </p:cNvPr>
            <p:cNvSpPr>
              <a:spLocks noChangeShapeType="1"/>
            </p:cNvSpPr>
            <p:nvPr/>
          </p:nvSpPr>
          <p:spPr bwMode="auto">
            <a:xfrm>
              <a:off x="4605" y="2770"/>
              <a:ext cx="0" cy="204"/>
            </a:xfrm>
            <a:prstGeom prst="line">
              <a:avLst/>
            </a:prstGeom>
            <a:noFill/>
            <a:ln w="9525">
              <a:solidFill>
                <a:schemeClr val="tx1"/>
              </a:solidFill>
              <a:round/>
              <a:headEnd/>
              <a:tailEnd type="triangle" w="med" len="me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358" name="Line 70">
              <a:extLst>
                <a:ext uri="{FF2B5EF4-FFF2-40B4-BE49-F238E27FC236}">
                  <a16:creationId xmlns:a16="http://schemas.microsoft.com/office/drawing/2014/main" id="{5F0A7EAB-01AC-426D-8A84-378DC1C87322}"/>
                </a:ext>
              </a:extLst>
            </p:cNvPr>
            <p:cNvSpPr>
              <a:spLocks noChangeShapeType="1"/>
            </p:cNvSpPr>
            <p:nvPr/>
          </p:nvSpPr>
          <p:spPr bwMode="auto">
            <a:xfrm flipV="1">
              <a:off x="4660" y="2770"/>
              <a:ext cx="0" cy="233"/>
            </a:xfrm>
            <a:prstGeom prst="line">
              <a:avLst/>
            </a:prstGeom>
            <a:noFill/>
            <a:ln w="9525">
              <a:solidFill>
                <a:schemeClr val="tx1"/>
              </a:solidFill>
              <a:round/>
              <a:headEnd/>
              <a:tailEnd type="triangle" w="med" len="me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359" name="Line 71">
              <a:extLst>
                <a:ext uri="{FF2B5EF4-FFF2-40B4-BE49-F238E27FC236}">
                  <a16:creationId xmlns:a16="http://schemas.microsoft.com/office/drawing/2014/main" id="{A155EF3B-846A-4747-BBB2-B4E2B8665E7D}"/>
                </a:ext>
              </a:extLst>
            </p:cNvPr>
            <p:cNvSpPr>
              <a:spLocks noChangeShapeType="1"/>
            </p:cNvSpPr>
            <p:nvPr/>
          </p:nvSpPr>
          <p:spPr bwMode="auto">
            <a:xfrm>
              <a:off x="4284" y="3038"/>
              <a:ext cx="249" cy="0"/>
            </a:xfrm>
            <a:prstGeom prst="line">
              <a:avLst/>
            </a:prstGeom>
            <a:noFill/>
            <a:ln w="9525">
              <a:solidFill>
                <a:schemeClr val="tx1"/>
              </a:solidFill>
              <a:round/>
              <a:headEnd/>
              <a:tailEnd type="triangle" w="med" len="me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360" name="Line 72">
              <a:extLst>
                <a:ext uri="{FF2B5EF4-FFF2-40B4-BE49-F238E27FC236}">
                  <a16:creationId xmlns:a16="http://schemas.microsoft.com/office/drawing/2014/main" id="{02AC177F-8FF9-4BAD-A0F2-27FED65E7424}"/>
                </a:ext>
              </a:extLst>
            </p:cNvPr>
            <p:cNvSpPr>
              <a:spLocks noChangeShapeType="1"/>
            </p:cNvSpPr>
            <p:nvPr/>
          </p:nvSpPr>
          <p:spPr bwMode="auto">
            <a:xfrm flipH="1">
              <a:off x="4284" y="3096"/>
              <a:ext cx="276" cy="0"/>
            </a:xfrm>
            <a:prstGeom prst="line">
              <a:avLst/>
            </a:prstGeom>
            <a:noFill/>
            <a:ln w="9525">
              <a:solidFill>
                <a:schemeClr val="tx1"/>
              </a:solidFill>
              <a:round/>
              <a:headEnd/>
              <a:tailEnd type="triangle" w="med" len="me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361" name="Line 73">
              <a:extLst>
                <a:ext uri="{FF2B5EF4-FFF2-40B4-BE49-F238E27FC236}">
                  <a16:creationId xmlns:a16="http://schemas.microsoft.com/office/drawing/2014/main" id="{7999FAD2-2D55-47CB-9A48-5A1674BB6706}"/>
                </a:ext>
              </a:extLst>
            </p:cNvPr>
            <p:cNvSpPr>
              <a:spLocks noChangeShapeType="1"/>
            </p:cNvSpPr>
            <p:nvPr/>
          </p:nvSpPr>
          <p:spPr bwMode="auto">
            <a:xfrm>
              <a:off x="4284" y="2702"/>
              <a:ext cx="249" cy="0"/>
            </a:xfrm>
            <a:prstGeom prst="line">
              <a:avLst/>
            </a:prstGeom>
            <a:noFill/>
            <a:ln w="9525">
              <a:solidFill>
                <a:schemeClr val="tx1"/>
              </a:solidFill>
              <a:round/>
              <a:headEnd/>
              <a:tailEnd type="triangle" w="med" len="me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362" name="Line 74">
              <a:extLst>
                <a:ext uri="{FF2B5EF4-FFF2-40B4-BE49-F238E27FC236}">
                  <a16:creationId xmlns:a16="http://schemas.microsoft.com/office/drawing/2014/main" id="{574FFF35-9351-4382-93B1-3C0BCBCF6A63}"/>
                </a:ext>
              </a:extLst>
            </p:cNvPr>
            <p:cNvSpPr>
              <a:spLocks noChangeShapeType="1"/>
            </p:cNvSpPr>
            <p:nvPr/>
          </p:nvSpPr>
          <p:spPr bwMode="auto">
            <a:xfrm flipH="1">
              <a:off x="4284" y="2760"/>
              <a:ext cx="276" cy="0"/>
            </a:xfrm>
            <a:prstGeom prst="line">
              <a:avLst/>
            </a:prstGeom>
            <a:noFill/>
            <a:ln w="9525">
              <a:solidFill>
                <a:schemeClr val="tx1"/>
              </a:solidFill>
              <a:round/>
              <a:headEnd/>
              <a:tailEnd type="triangle" w="med" len="me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363" name="Line 75">
              <a:extLst>
                <a:ext uri="{FF2B5EF4-FFF2-40B4-BE49-F238E27FC236}">
                  <a16:creationId xmlns:a16="http://schemas.microsoft.com/office/drawing/2014/main" id="{61F97A0A-262D-48E6-9785-01D7862ED5C6}"/>
                </a:ext>
              </a:extLst>
            </p:cNvPr>
            <p:cNvSpPr>
              <a:spLocks noChangeShapeType="1"/>
            </p:cNvSpPr>
            <p:nvPr/>
          </p:nvSpPr>
          <p:spPr bwMode="auto">
            <a:xfrm>
              <a:off x="4284" y="2356"/>
              <a:ext cx="249" cy="0"/>
            </a:xfrm>
            <a:prstGeom prst="line">
              <a:avLst/>
            </a:prstGeom>
            <a:noFill/>
            <a:ln w="9525">
              <a:solidFill>
                <a:schemeClr val="tx1"/>
              </a:solidFill>
              <a:round/>
              <a:headEnd/>
              <a:tailEnd type="triangle" w="med" len="me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364" name="Line 76">
              <a:extLst>
                <a:ext uri="{FF2B5EF4-FFF2-40B4-BE49-F238E27FC236}">
                  <a16:creationId xmlns:a16="http://schemas.microsoft.com/office/drawing/2014/main" id="{3954BDAF-7021-4C70-98D9-486203EF24B5}"/>
                </a:ext>
              </a:extLst>
            </p:cNvPr>
            <p:cNvSpPr>
              <a:spLocks noChangeShapeType="1"/>
            </p:cNvSpPr>
            <p:nvPr/>
          </p:nvSpPr>
          <p:spPr bwMode="auto">
            <a:xfrm flipH="1">
              <a:off x="4284" y="2414"/>
              <a:ext cx="276" cy="0"/>
            </a:xfrm>
            <a:prstGeom prst="line">
              <a:avLst/>
            </a:prstGeom>
            <a:noFill/>
            <a:ln w="9525">
              <a:solidFill>
                <a:schemeClr val="tx1"/>
              </a:solidFill>
              <a:round/>
              <a:headEnd/>
              <a:tailEnd type="triangle" w="med" len="me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365" name="Oval 77">
              <a:extLst>
                <a:ext uri="{FF2B5EF4-FFF2-40B4-BE49-F238E27FC236}">
                  <a16:creationId xmlns:a16="http://schemas.microsoft.com/office/drawing/2014/main" id="{D4DCF1DF-4465-41BE-9186-EF696E3BB000}"/>
                </a:ext>
              </a:extLst>
            </p:cNvPr>
            <p:cNvSpPr>
              <a:spLocks noChangeArrowheads="1"/>
            </p:cNvSpPr>
            <p:nvPr/>
          </p:nvSpPr>
          <p:spPr bwMode="auto">
            <a:xfrm>
              <a:off x="3775" y="3724"/>
              <a:ext cx="110" cy="116"/>
            </a:xfrm>
            <a:prstGeom prst="ellipse">
              <a:avLst/>
            </a:prstGeom>
            <a:solidFill>
              <a:schemeClr val="tx1"/>
            </a:solidFill>
            <a:ln w="9525">
              <a:solidFill>
                <a:schemeClr val="tx1"/>
              </a:solidFill>
              <a:round/>
              <a:headEnd/>
              <a:tailEn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366" name="Oval 78">
              <a:extLst>
                <a:ext uri="{FF2B5EF4-FFF2-40B4-BE49-F238E27FC236}">
                  <a16:creationId xmlns:a16="http://schemas.microsoft.com/office/drawing/2014/main" id="{8B47F4C9-825D-468D-8287-C1F0CC64FC80}"/>
                </a:ext>
              </a:extLst>
            </p:cNvPr>
            <p:cNvSpPr>
              <a:spLocks noChangeArrowheads="1"/>
            </p:cNvSpPr>
            <p:nvPr/>
          </p:nvSpPr>
          <p:spPr bwMode="auto">
            <a:xfrm>
              <a:off x="4161" y="3724"/>
              <a:ext cx="111" cy="116"/>
            </a:xfrm>
            <a:prstGeom prst="ellipse">
              <a:avLst/>
            </a:prstGeom>
            <a:solidFill>
              <a:schemeClr val="tx1"/>
            </a:solidFill>
            <a:ln w="9525">
              <a:solidFill>
                <a:schemeClr val="tx1"/>
              </a:solidFill>
              <a:round/>
              <a:headEnd/>
              <a:tailEn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367" name="Oval 79">
              <a:extLst>
                <a:ext uri="{FF2B5EF4-FFF2-40B4-BE49-F238E27FC236}">
                  <a16:creationId xmlns:a16="http://schemas.microsoft.com/office/drawing/2014/main" id="{300F2B1E-62BB-4772-B0FB-3B20B94AE477}"/>
                </a:ext>
              </a:extLst>
            </p:cNvPr>
            <p:cNvSpPr>
              <a:spLocks noChangeArrowheads="1"/>
            </p:cNvSpPr>
            <p:nvPr/>
          </p:nvSpPr>
          <p:spPr bwMode="auto">
            <a:xfrm>
              <a:off x="3360" y="3724"/>
              <a:ext cx="111" cy="116"/>
            </a:xfrm>
            <a:prstGeom prst="ellipse">
              <a:avLst/>
            </a:prstGeom>
            <a:solidFill>
              <a:schemeClr val="tx1"/>
            </a:solidFill>
            <a:ln w="9525">
              <a:solidFill>
                <a:schemeClr val="tx1"/>
              </a:solidFill>
              <a:round/>
              <a:headEnd/>
              <a:tailEn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368" name="Oval 80">
              <a:extLst>
                <a:ext uri="{FF2B5EF4-FFF2-40B4-BE49-F238E27FC236}">
                  <a16:creationId xmlns:a16="http://schemas.microsoft.com/office/drawing/2014/main" id="{CA723837-C6DF-422C-8164-049213973527}"/>
                </a:ext>
              </a:extLst>
            </p:cNvPr>
            <p:cNvSpPr>
              <a:spLocks noChangeArrowheads="1"/>
            </p:cNvSpPr>
            <p:nvPr/>
          </p:nvSpPr>
          <p:spPr bwMode="auto">
            <a:xfrm>
              <a:off x="3775" y="4073"/>
              <a:ext cx="110" cy="117"/>
            </a:xfrm>
            <a:prstGeom prst="ellipse">
              <a:avLst/>
            </a:prstGeom>
            <a:solidFill>
              <a:schemeClr val="tx1"/>
            </a:solidFill>
            <a:ln w="9525">
              <a:solidFill>
                <a:schemeClr val="tx1"/>
              </a:solidFill>
              <a:round/>
              <a:headEnd/>
              <a:tailEn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369" name="Oval 81">
              <a:extLst>
                <a:ext uri="{FF2B5EF4-FFF2-40B4-BE49-F238E27FC236}">
                  <a16:creationId xmlns:a16="http://schemas.microsoft.com/office/drawing/2014/main" id="{97F17DD9-4E28-4AFA-81F7-72E98F57AF2B}"/>
                </a:ext>
              </a:extLst>
            </p:cNvPr>
            <p:cNvSpPr>
              <a:spLocks noChangeArrowheads="1"/>
            </p:cNvSpPr>
            <p:nvPr/>
          </p:nvSpPr>
          <p:spPr bwMode="auto">
            <a:xfrm>
              <a:off x="3775" y="3374"/>
              <a:ext cx="110" cy="117"/>
            </a:xfrm>
            <a:prstGeom prst="ellipse">
              <a:avLst/>
            </a:prstGeom>
            <a:solidFill>
              <a:schemeClr val="tx1"/>
            </a:solidFill>
            <a:ln w="9525">
              <a:solidFill>
                <a:schemeClr val="tx1"/>
              </a:solidFill>
              <a:round/>
              <a:headEnd/>
              <a:tailEn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370" name="Oval 82">
              <a:extLst>
                <a:ext uri="{FF2B5EF4-FFF2-40B4-BE49-F238E27FC236}">
                  <a16:creationId xmlns:a16="http://schemas.microsoft.com/office/drawing/2014/main" id="{5098E7BD-27EF-44C9-B7CC-7857201AA467}"/>
                </a:ext>
              </a:extLst>
            </p:cNvPr>
            <p:cNvSpPr>
              <a:spLocks noChangeArrowheads="1"/>
            </p:cNvSpPr>
            <p:nvPr/>
          </p:nvSpPr>
          <p:spPr bwMode="auto">
            <a:xfrm>
              <a:off x="3360" y="3374"/>
              <a:ext cx="111" cy="117"/>
            </a:xfrm>
            <a:prstGeom prst="ellipse">
              <a:avLst/>
            </a:prstGeom>
            <a:solidFill>
              <a:schemeClr val="tx1"/>
            </a:solidFill>
            <a:ln w="9525">
              <a:solidFill>
                <a:schemeClr val="tx1"/>
              </a:solidFill>
              <a:round/>
              <a:headEnd/>
              <a:tailEn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371" name="Oval 83">
              <a:extLst>
                <a:ext uri="{FF2B5EF4-FFF2-40B4-BE49-F238E27FC236}">
                  <a16:creationId xmlns:a16="http://schemas.microsoft.com/office/drawing/2014/main" id="{EF8BD679-522D-4633-A66D-C34BB9A3632F}"/>
                </a:ext>
              </a:extLst>
            </p:cNvPr>
            <p:cNvSpPr>
              <a:spLocks noChangeArrowheads="1"/>
            </p:cNvSpPr>
            <p:nvPr/>
          </p:nvSpPr>
          <p:spPr bwMode="auto">
            <a:xfrm>
              <a:off x="4161" y="4073"/>
              <a:ext cx="111" cy="117"/>
            </a:xfrm>
            <a:prstGeom prst="ellipse">
              <a:avLst/>
            </a:prstGeom>
            <a:solidFill>
              <a:schemeClr val="tx1"/>
            </a:solidFill>
            <a:ln w="9525">
              <a:solidFill>
                <a:schemeClr val="tx1"/>
              </a:solidFill>
              <a:round/>
              <a:headEnd/>
              <a:tailEn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372" name="Oval 84">
              <a:extLst>
                <a:ext uri="{FF2B5EF4-FFF2-40B4-BE49-F238E27FC236}">
                  <a16:creationId xmlns:a16="http://schemas.microsoft.com/office/drawing/2014/main" id="{86CFF5DC-256D-48EA-A495-D825E148FAA4}"/>
                </a:ext>
              </a:extLst>
            </p:cNvPr>
            <p:cNvSpPr>
              <a:spLocks noChangeArrowheads="1"/>
            </p:cNvSpPr>
            <p:nvPr/>
          </p:nvSpPr>
          <p:spPr bwMode="auto">
            <a:xfrm>
              <a:off x="3360" y="4073"/>
              <a:ext cx="111" cy="117"/>
            </a:xfrm>
            <a:prstGeom prst="ellipse">
              <a:avLst/>
            </a:prstGeom>
            <a:solidFill>
              <a:schemeClr val="tx1"/>
            </a:solidFill>
            <a:ln w="9525">
              <a:solidFill>
                <a:schemeClr val="tx1"/>
              </a:solidFill>
              <a:round/>
              <a:headEnd/>
              <a:tailEn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373" name="Oval 85">
              <a:extLst>
                <a:ext uri="{FF2B5EF4-FFF2-40B4-BE49-F238E27FC236}">
                  <a16:creationId xmlns:a16="http://schemas.microsoft.com/office/drawing/2014/main" id="{E2D6DA22-3432-41EC-8492-32EFD766AAC1}"/>
                </a:ext>
              </a:extLst>
            </p:cNvPr>
            <p:cNvSpPr>
              <a:spLocks noChangeArrowheads="1"/>
            </p:cNvSpPr>
            <p:nvPr/>
          </p:nvSpPr>
          <p:spPr bwMode="auto">
            <a:xfrm>
              <a:off x="4161" y="3374"/>
              <a:ext cx="111" cy="117"/>
            </a:xfrm>
            <a:prstGeom prst="ellipse">
              <a:avLst/>
            </a:prstGeom>
            <a:solidFill>
              <a:schemeClr val="tx1"/>
            </a:solidFill>
            <a:ln w="9525">
              <a:solidFill>
                <a:schemeClr val="tx1"/>
              </a:solidFill>
              <a:round/>
              <a:headEnd/>
              <a:tailEn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374" name="Line 86">
              <a:extLst>
                <a:ext uri="{FF2B5EF4-FFF2-40B4-BE49-F238E27FC236}">
                  <a16:creationId xmlns:a16="http://schemas.microsoft.com/office/drawing/2014/main" id="{26335E84-6FFB-431A-A5CC-1D717F2CD462}"/>
                </a:ext>
              </a:extLst>
            </p:cNvPr>
            <p:cNvSpPr>
              <a:spLocks noChangeShapeType="1"/>
            </p:cNvSpPr>
            <p:nvPr/>
          </p:nvSpPr>
          <p:spPr bwMode="auto">
            <a:xfrm flipV="1">
              <a:off x="3857" y="3520"/>
              <a:ext cx="0" cy="204"/>
            </a:xfrm>
            <a:prstGeom prst="line">
              <a:avLst/>
            </a:prstGeom>
            <a:noFill/>
            <a:ln w="9525">
              <a:solidFill>
                <a:schemeClr val="tx1"/>
              </a:solidFill>
              <a:round/>
              <a:headEnd/>
              <a:tailEnd type="triangle" w="med" len="me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375" name="Line 87">
              <a:extLst>
                <a:ext uri="{FF2B5EF4-FFF2-40B4-BE49-F238E27FC236}">
                  <a16:creationId xmlns:a16="http://schemas.microsoft.com/office/drawing/2014/main" id="{C4F7CE7C-2C04-41EF-A8FC-6958F4FD1E6A}"/>
                </a:ext>
              </a:extLst>
            </p:cNvPr>
            <p:cNvSpPr>
              <a:spLocks noChangeShapeType="1"/>
            </p:cNvSpPr>
            <p:nvPr/>
          </p:nvSpPr>
          <p:spPr bwMode="auto">
            <a:xfrm>
              <a:off x="3802" y="3491"/>
              <a:ext cx="0" cy="233"/>
            </a:xfrm>
            <a:prstGeom prst="line">
              <a:avLst/>
            </a:prstGeom>
            <a:noFill/>
            <a:ln w="9525">
              <a:solidFill>
                <a:schemeClr val="tx1"/>
              </a:solidFill>
              <a:round/>
              <a:headEnd/>
              <a:tailEnd type="triangle" w="med" len="me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376" name="Line 88">
              <a:extLst>
                <a:ext uri="{FF2B5EF4-FFF2-40B4-BE49-F238E27FC236}">
                  <a16:creationId xmlns:a16="http://schemas.microsoft.com/office/drawing/2014/main" id="{43F2EFAC-8682-4D34-A667-E2364FB5FEB9}"/>
                </a:ext>
              </a:extLst>
            </p:cNvPr>
            <p:cNvSpPr>
              <a:spLocks noChangeShapeType="1"/>
            </p:cNvSpPr>
            <p:nvPr/>
          </p:nvSpPr>
          <p:spPr bwMode="auto">
            <a:xfrm>
              <a:off x="3885" y="3753"/>
              <a:ext cx="249" cy="0"/>
            </a:xfrm>
            <a:prstGeom prst="line">
              <a:avLst/>
            </a:prstGeom>
            <a:noFill/>
            <a:ln w="9525">
              <a:solidFill>
                <a:schemeClr val="tx1"/>
              </a:solidFill>
              <a:round/>
              <a:headEnd/>
              <a:tailEnd type="triangle" w="med" len="me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377" name="Line 89">
              <a:extLst>
                <a:ext uri="{FF2B5EF4-FFF2-40B4-BE49-F238E27FC236}">
                  <a16:creationId xmlns:a16="http://schemas.microsoft.com/office/drawing/2014/main" id="{3A58899B-27D9-4510-AB32-32612089FBF5}"/>
                </a:ext>
              </a:extLst>
            </p:cNvPr>
            <p:cNvSpPr>
              <a:spLocks noChangeShapeType="1"/>
            </p:cNvSpPr>
            <p:nvPr/>
          </p:nvSpPr>
          <p:spPr bwMode="auto">
            <a:xfrm flipH="1">
              <a:off x="3885" y="3811"/>
              <a:ext cx="276" cy="0"/>
            </a:xfrm>
            <a:prstGeom prst="line">
              <a:avLst/>
            </a:prstGeom>
            <a:noFill/>
            <a:ln w="9525">
              <a:solidFill>
                <a:schemeClr val="tx1"/>
              </a:solidFill>
              <a:round/>
              <a:headEnd/>
              <a:tailEnd type="triangle" w="med" len="me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378" name="Line 90">
              <a:extLst>
                <a:ext uri="{FF2B5EF4-FFF2-40B4-BE49-F238E27FC236}">
                  <a16:creationId xmlns:a16="http://schemas.microsoft.com/office/drawing/2014/main" id="{A63D87A7-6DA6-4CAB-8711-04DE71B6C16A}"/>
                </a:ext>
              </a:extLst>
            </p:cNvPr>
            <p:cNvSpPr>
              <a:spLocks noChangeShapeType="1"/>
            </p:cNvSpPr>
            <p:nvPr/>
          </p:nvSpPr>
          <p:spPr bwMode="auto">
            <a:xfrm>
              <a:off x="3802" y="3840"/>
              <a:ext cx="0" cy="204"/>
            </a:xfrm>
            <a:prstGeom prst="line">
              <a:avLst/>
            </a:prstGeom>
            <a:noFill/>
            <a:ln w="9525">
              <a:solidFill>
                <a:schemeClr val="tx1"/>
              </a:solidFill>
              <a:round/>
              <a:headEnd/>
              <a:tailEnd type="triangle" w="med" len="me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379" name="Line 91">
              <a:extLst>
                <a:ext uri="{FF2B5EF4-FFF2-40B4-BE49-F238E27FC236}">
                  <a16:creationId xmlns:a16="http://schemas.microsoft.com/office/drawing/2014/main" id="{8259C4C2-BC73-4D54-ABB0-DD85F76A9C8C}"/>
                </a:ext>
              </a:extLst>
            </p:cNvPr>
            <p:cNvSpPr>
              <a:spLocks noChangeShapeType="1"/>
            </p:cNvSpPr>
            <p:nvPr/>
          </p:nvSpPr>
          <p:spPr bwMode="auto">
            <a:xfrm flipV="1">
              <a:off x="3857" y="3840"/>
              <a:ext cx="0" cy="233"/>
            </a:xfrm>
            <a:prstGeom prst="line">
              <a:avLst/>
            </a:prstGeom>
            <a:noFill/>
            <a:ln w="9525">
              <a:solidFill>
                <a:schemeClr val="tx1"/>
              </a:solidFill>
              <a:round/>
              <a:headEnd/>
              <a:tailEnd type="triangle" w="med" len="me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380" name="Line 92">
              <a:extLst>
                <a:ext uri="{FF2B5EF4-FFF2-40B4-BE49-F238E27FC236}">
                  <a16:creationId xmlns:a16="http://schemas.microsoft.com/office/drawing/2014/main" id="{CACD6F5C-62C1-4A83-B473-5759F8D866BC}"/>
                </a:ext>
              </a:extLst>
            </p:cNvPr>
            <p:cNvSpPr>
              <a:spLocks noChangeShapeType="1"/>
            </p:cNvSpPr>
            <p:nvPr/>
          </p:nvSpPr>
          <p:spPr bwMode="auto">
            <a:xfrm flipH="1">
              <a:off x="3526" y="3753"/>
              <a:ext cx="249" cy="0"/>
            </a:xfrm>
            <a:prstGeom prst="line">
              <a:avLst/>
            </a:prstGeom>
            <a:noFill/>
            <a:ln w="9525">
              <a:solidFill>
                <a:schemeClr val="tx1"/>
              </a:solidFill>
              <a:round/>
              <a:headEnd/>
              <a:tailEnd type="triangle" w="med" len="me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381" name="Line 93">
              <a:extLst>
                <a:ext uri="{FF2B5EF4-FFF2-40B4-BE49-F238E27FC236}">
                  <a16:creationId xmlns:a16="http://schemas.microsoft.com/office/drawing/2014/main" id="{EDAEF65E-A123-4298-B621-174A82531CD7}"/>
                </a:ext>
              </a:extLst>
            </p:cNvPr>
            <p:cNvSpPr>
              <a:spLocks noChangeShapeType="1"/>
            </p:cNvSpPr>
            <p:nvPr/>
          </p:nvSpPr>
          <p:spPr bwMode="auto">
            <a:xfrm>
              <a:off x="3471" y="3811"/>
              <a:ext cx="248" cy="0"/>
            </a:xfrm>
            <a:prstGeom prst="line">
              <a:avLst/>
            </a:prstGeom>
            <a:noFill/>
            <a:ln w="9525">
              <a:solidFill>
                <a:schemeClr val="tx1"/>
              </a:solidFill>
              <a:round/>
              <a:headEnd/>
              <a:tailEnd type="triangle" w="med" len="me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382" name="Line 94">
              <a:extLst>
                <a:ext uri="{FF2B5EF4-FFF2-40B4-BE49-F238E27FC236}">
                  <a16:creationId xmlns:a16="http://schemas.microsoft.com/office/drawing/2014/main" id="{53EB0F47-B9E8-4168-B261-9AAD34C4A0B2}"/>
                </a:ext>
              </a:extLst>
            </p:cNvPr>
            <p:cNvSpPr>
              <a:spLocks noChangeShapeType="1"/>
            </p:cNvSpPr>
            <p:nvPr/>
          </p:nvSpPr>
          <p:spPr bwMode="auto">
            <a:xfrm>
              <a:off x="3885" y="4103"/>
              <a:ext cx="249" cy="0"/>
            </a:xfrm>
            <a:prstGeom prst="line">
              <a:avLst/>
            </a:prstGeom>
            <a:noFill/>
            <a:ln w="9525">
              <a:solidFill>
                <a:schemeClr val="tx1"/>
              </a:solidFill>
              <a:round/>
              <a:headEnd/>
              <a:tailEnd type="triangle" w="med" len="me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383" name="Line 95">
              <a:extLst>
                <a:ext uri="{FF2B5EF4-FFF2-40B4-BE49-F238E27FC236}">
                  <a16:creationId xmlns:a16="http://schemas.microsoft.com/office/drawing/2014/main" id="{6E250D55-B386-42B1-965A-9BF837574FDA}"/>
                </a:ext>
              </a:extLst>
            </p:cNvPr>
            <p:cNvSpPr>
              <a:spLocks noChangeShapeType="1"/>
            </p:cNvSpPr>
            <p:nvPr/>
          </p:nvSpPr>
          <p:spPr bwMode="auto">
            <a:xfrm flipH="1">
              <a:off x="3885" y="4161"/>
              <a:ext cx="276" cy="0"/>
            </a:xfrm>
            <a:prstGeom prst="line">
              <a:avLst/>
            </a:prstGeom>
            <a:noFill/>
            <a:ln w="9525">
              <a:solidFill>
                <a:schemeClr val="tx1"/>
              </a:solidFill>
              <a:round/>
              <a:headEnd/>
              <a:tailEnd type="triangle" w="med" len="me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384" name="Line 96">
              <a:extLst>
                <a:ext uri="{FF2B5EF4-FFF2-40B4-BE49-F238E27FC236}">
                  <a16:creationId xmlns:a16="http://schemas.microsoft.com/office/drawing/2014/main" id="{6048BDD9-0636-4D14-85E4-5FB9101E47D0}"/>
                </a:ext>
              </a:extLst>
            </p:cNvPr>
            <p:cNvSpPr>
              <a:spLocks noChangeShapeType="1"/>
            </p:cNvSpPr>
            <p:nvPr/>
          </p:nvSpPr>
          <p:spPr bwMode="auto">
            <a:xfrm flipH="1">
              <a:off x="3526" y="4103"/>
              <a:ext cx="249" cy="0"/>
            </a:xfrm>
            <a:prstGeom prst="line">
              <a:avLst/>
            </a:prstGeom>
            <a:noFill/>
            <a:ln w="9525">
              <a:solidFill>
                <a:schemeClr val="tx1"/>
              </a:solidFill>
              <a:round/>
              <a:headEnd/>
              <a:tailEnd type="triangle" w="med" len="me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385" name="Line 97">
              <a:extLst>
                <a:ext uri="{FF2B5EF4-FFF2-40B4-BE49-F238E27FC236}">
                  <a16:creationId xmlns:a16="http://schemas.microsoft.com/office/drawing/2014/main" id="{9393DCBD-CE95-4E32-ABDF-28A6049402A1}"/>
                </a:ext>
              </a:extLst>
            </p:cNvPr>
            <p:cNvSpPr>
              <a:spLocks noChangeShapeType="1"/>
            </p:cNvSpPr>
            <p:nvPr/>
          </p:nvSpPr>
          <p:spPr bwMode="auto">
            <a:xfrm>
              <a:off x="3471" y="4161"/>
              <a:ext cx="248" cy="0"/>
            </a:xfrm>
            <a:prstGeom prst="line">
              <a:avLst/>
            </a:prstGeom>
            <a:noFill/>
            <a:ln w="9525">
              <a:solidFill>
                <a:schemeClr val="tx1"/>
              </a:solidFill>
              <a:round/>
              <a:headEnd/>
              <a:tailEnd type="triangle" w="med" len="me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386" name="Line 98">
              <a:extLst>
                <a:ext uri="{FF2B5EF4-FFF2-40B4-BE49-F238E27FC236}">
                  <a16:creationId xmlns:a16="http://schemas.microsoft.com/office/drawing/2014/main" id="{9C9381C5-B41A-484E-9C50-797FE3E40589}"/>
                </a:ext>
              </a:extLst>
            </p:cNvPr>
            <p:cNvSpPr>
              <a:spLocks noChangeShapeType="1"/>
            </p:cNvSpPr>
            <p:nvPr/>
          </p:nvSpPr>
          <p:spPr bwMode="auto">
            <a:xfrm>
              <a:off x="3885" y="3403"/>
              <a:ext cx="249" cy="0"/>
            </a:xfrm>
            <a:prstGeom prst="line">
              <a:avLst/>
            </a:prstGeom>
            <a:noFill/>
            <a:ln w="9525">
              <a:solidFill>
                <a:schemeClr val="tx1"/>
              </a:solidFill>
              <a:round/>
              <a:headEnd/>
              <a:tailEnd type="triangle" w="med" len="me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387" name="Line 99">
              <a:extLst>
                <a:ext uri="{FF2B5EF4-FFF2-40B4-BE49-F238E27FC236}">
                  <a16:creationId xmlns:a16="http://schemas.microsoft.com/office/drawing/2014/main" id="{3E10ABCD-C4E9-4CF2-8C05-959A2BD85699}"/>
                </a:ext>
              </a:extLst>
            </p:cNvPr>
            <p:cNvSpPr>
              <a:spLocks noChangeShapeType="1"/>
            </p:cNvSpPr>
            <p:nvPr/>
          </p:nvSpPr>
          <p:spPr bwMode="auto">
            <a:xfrm flipH="1">
              <a:off x="3885" y="3461"/>
              <a:ext cx="276" cy="0"/>
            </a:xfrm>
            <a:prstGeom prst="line">
              <a:avLst/>
            </a:prstGeom>
            <a:noFill/>
            <a:ln w="9525">
              <a:solidFill>
                <a:schemeClr val="tx1"/>
              </a:solidFill>
              <a:round/>
              <a:headEnd/>
              <a:tailEnd type="triangle" w="med" len="me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388" name="Line 100">
              <a:extLst>
                <a:ext uri="{FF2B5EF4-FFF2-40B4-BE49-F238E27FC236}">
                  <a16:creationId xmlns:a16="http://schemas.microsoft.com/office/drawing/2014/main" id="{3F2E615A-4D92-45C1-9381-5CCB829A1833}"/>
                </a:ext>
              </a:extLst>
            </p:cNvPr>
            <p:cNvSpPr>
              <a:spLocks noChangeShapeType="1"/>
            </p:cNvSpPr>
            <p:nvPr/>
          </p:nvSpPr>
          <p:spPr bwMode="auto">
            <a:xfrm flipH="1">
              <a:off x="3526" y="3403"/>
              <a:ext cx="249" cy="0"/>
            </a:xfrm>
            <a:prstGeom prst="line">
              <a:avLst/>
            </a:prstGeom>
            <a:noFill/>
            <a:ln w="9525">
              <a:solidFill>
                <a:schemeClr val="tx1"/>
              </a:solidFill>
              <a:round/>
              <a:headEnd/>
              <a:tailEnd type="triangle" w="med" len="me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389" name="Line 101">
              <a:extLst>
                <a:ext uri="{FF2B5EF4-FFF2-40B4-BE49-F238E27FC236}">
                  <a16:creationId xmlns:a16="http://schemas.microsoft.com/office/drawing/2014/main" id="{F3EF6A4D-D424-4441-BF35-1881FD9C2CB7}"/>
                </a:ext>
              </a:extLst>
            </p:cNvPr>
            <p:cNvSpPr>
              <a:spLocks noChangeShapeType="1"/>
            </p:cNvSpPr>
            <p:nvPr/>
          </p:nvSpPr>
          <p:spPr bwMode="auto">
            <a:xfrm>
              <a:off x="3471" y="3461"/>
              <a:ext cx="248" cy="0"/>
            </a:xfrm>
            <a:prstGeom prst="line">
              <a:avLst/>
            </a:prstGeom>
            <a:noFill/>
            <a:ln w="9525">
              <a:solidFill>
                <a:schemeClr val="tx1"/>
              </a:solidFill>
              <a:round/>
              <a:headEnd/>
              <a:tailEnd type="triangle" w="med" len="me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390" name="Line 102">
              <a:extLst>
                <a:ext uri="{FF2B5EF4-FFF2-40B4-BE49-F238E27FC236}">
                  <a16:creationId xmlns:a16="http://schemas.microsoft.com/office/drawing/2014/main" id="{E52D3A87-D09A-4259-94AE-BDDE465A7E4D}"/>
                </a:ext>
              </a:extLst>
            </p:cNvPr>
            <p:cNvSpPr>
              <a:spLocks noChangeShapeType="1"/>
            </p:cNvSpPr>
            <p:nvPr/>
          </p:nvSpPr>
          <p:spPr bwMode="auto">
            <a:xfrm flipV="1">
              <a:off x="4244" y="3520"/>
              <a:ext cx="0" cy="204"/>
            </a:xfrm>
            <a:prstGeom prst="line">
              <a:avLst/>
            </a:prstGeom>
            <a:noFill/>
            <a:ln w="9525">
              <a:solidFill>
                <a:schemeClr val="tx1"/>
              </a:solidFill>
              <a:round/>
              <a:headEnd/>
              <a:tailEnd type="triangle" w="med" len="me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391" name="Line 103">
              <a:extLst>
                <a:ext uri="{FF2B5EF4-FFF2-40B4-BE49-F238E27FC236}">
                  <a16:creationId xmlns:a16="http://schemas.microsoft.com/office/drawing/2014/main" id="{7FEC099B-5CCD-4FFF-90CB-C701F2482337}"/>
                </a:ext>
              </a:extLst>
            </p:cNvPr>
            <p:cNvSpPr>
              <a:spLocks noChangeShapeType="1"/>
            </p:cNvSpPr>
            <p:nvPr/>
          </p:nvSpPr>
          <p:spPr bwMode="auto">
            <a:xfrm>
              <a:off x="4189" y="3491"/>
              <a:ext cx="0" cy="233"/>
            </a:xfrm>
            <a:prstGeom prst="line">
              <a:avLst/>
            </a:prstGeom>
            <a:noFill/>
            <a:ln w="9525">
              <a:solidFill>
                <a:schemeClr val="tx1"/>
              </a:solidFill>
              <a:round/>
              <a:headEnd/>
              <a:tailEnd type="triangle" w="med" len="me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392" name="Line 104">
              <a:extLst>
                <a:ext uri="{FF2B5EF4-FFF2-40B4-BE49-F238E27FC236}">
                  <a16:creationId xmlns:a16="http://schemas.microsoft.com/office/drawing/2014/main" id="{39CFF704-11AB-4382-9D7E-EC01A98E6B66}"/>
                </a:ext>
              </a:extLst>
            </p:cNvPr>
            <p:cNvSpPr>
              <a:spLocks noChangeShapeType="1"/>
            </p:cNvSpPr>
            <p:nvPr/>
          </p:nvSpPr>
          <p:spPr bwMode="auto">
            <a:xfrm>
              <a:off x="4189" y="3840"/>
              <a:ext cx="0" cy="204"/>
            </a:xfrm>
            <a:prstGeom prst="line">
              <a:avLst/>
            </a:prstGeom>
            <a:noFill/>
            <a:ln w="9525">
              <a:solidFill>
                <a:schemeClr val="tx1"/>
              </a:solidFill>
              <a:round/>
              <a:headEnd/>
              <a:tailEnd type="triangle" w="med" len="me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393" name="Line 105">
              <a:extLst>
                <a:ext uri="{FF2B5EF4-FFF2-40B4-BE49-F238E27FC236}">
                  <a16:creationId xmlns:a16="http://schemas.microsoft.com/office/drawing/2014/main" id="{5F848503-B12F-4F10-9585-87485E4FA8B8}"/>
                </a:ext>
              </a:extLst>
            </p:cNvPr>
            <p:cNvSpPr>
              <a:spLocks noChangeShapeType="1"/>
            </p:cNvSpPr>
            <p:nvPr/>
          </p:nvSpPr>
          <p:spPr bwMode="auto">
            <a:xfrm flipV="1">
              <a:off x="4244" y="3840"/>
              <a:ext cx="0" cy="233"/>
            </a:xfrm>
            <a:prstGeom prst="line">
              <a:avLst/>
            </a:prstGeom>
            <a:noFill/>
            <a:ln w="9525">
              <a:solidFill>
                <a:schemeClr val="tx1"/>
              </a:solidFill>
              <a:round/>
              <a:headEnd/>
              <a:tailEnd type="triangle" w="med" len="me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394" name="Line 106">
              <a:extLst>
                <a:ext uri="{FF2B5EF4-FFF2-40B4-BE49-F238E27FC236}">
                  <a16:creationId xmlns:a16="http://schemas.microsoft.com/office/drawing/2014/main" id="{9260DE74-22E6-47FF-8E04-A1B19B049C4D}"/>
                </a:ext>
              </a:extLst>
            </p:cNvPr>
            <p:cNvSpPr>
              <a:spLocks noChangeShapeType="1"/>
            </p:cNvSpPr>
            <p:nvPr/>
          </p:nvSpPr>
          <p:spPr bwMode="auto">
            <a:xfrm flipV="1">
              <a:off x="3443" y="3520"/>
              <a:ext cx="0" cy="204"/>
            </a:xfrm>
            <a:prstGeom prst="line">
              <a:avLst/>
            </a:prstGeom>
            <a:noFill/>
            <a:ln w="9525">
              <a:solidFill>
                <a:schemeClr val="tx1"/>
              </a:solidFill>
              <a:round/>
              <a:headEnd/>
              <a:tailEnd type="triangle" w="med" len="me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395" name="Line 107">
              <a:extLst>
                <a:ext uri="{FF2B5EF4-FFF2-40B4-BE49-F238E27FC236}">
                  <a16:creationId xmlns:a16="http://schemas.microsoft.com/office/drawing/2014/main" id="{828D0636-C5F8-4F77-AFCD-108BC106EAF5}"/>
                </a:ext>
              </a:extLst>
            </p:cNvPr>
            <p:cNvSpPr>
              <a:spLocks noChangeShapeType="1"/>
            </p:cNvSpPr>
            <p:nvPr/>
          </p:nvSpPr>
          <p:spPr bwMode="auto">
            <a:xfrm>
              <a:off x="3388" y="3491"/>
              <a:ext cx="0" cy="233"/>
            </a:xfrm>
            <a:prstGeom prst="line">
              <a:avLst/>
            </a:prstGeom>
            <a:noFill/>
            <a:ln w="9525">
              <a:solidFill>
                <a:schemeClr val="tx1"/>
              </a:solidFill>
              <a:round/>
              <a:headEnd/>
              <a:tailEnd type="triangle" w="med" len="me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396" name="Line 108">
              <a:extLst>
                <a:ext uri="{FF2B5EF4-FFF2-40B4-BE49-F238E27FC236}">
                  <a16:creationId xmlns:a16="http://schemas.microsoft.com/office/drawing/2014/main" id="{C13B831E-F9BF-47DA-93A5-6751359345FB}"/>
                </a:ext>
              </a:extLst>
            </p:cNvPr>
            <p:cNvSpPr>
              <a:spLocks noChangeShapeType="1"/>
            </p:cNvSpPr>
            <p:nvPr/>
          </p:nvSpPr>
          <p:spPr bwMode="auto">
            <a:xfrm>
              <a:off x="3388" y="3840"/>
              <a:ext cx="0" cy="204"/>
            </a:xfrm>
            <a:prstGeom prst="line">
              <a:avLst/>
            </a:prstGeom>
            <a:noFill/>
            <a:ln w="9525">
              <a:solidFill>
                <a:schemeClr val="tx1"/>
              </a:solidFill>
              <a:round/>
              <a:headEnd/>
              <a:tailEnd type="triangle" w="med" len="me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397" name="Line 109">
              <a:extLst>
                <a:ext uri="{FF2B5EF4-FFF2-40B4-BE49-F238E27FC236}">
                  <a16:creationId xmlns:a16="http://schemas.microsoft.com/office/drawing/2014/main" id="{D337A740-F23B-4372-BD81-4BCD4D8C2A21}"/>
                </a:ext>
              </a:extLst>
            </p:cNvPr>
            <p:cNvSpPr>
              <a:spLocks noChangeShapeType="1"/>
            </p:cNvSpPr>
            <p:nvPr/>
          </p:nvSpPr>
          <p:spPr bwMode="auto">
            <a:xfrm flipV="1">
              <a:off x="3443" y="3840"/>
              <a:ext cx="0" cy="233"/>
            </a:xfrm>
            <a:prstGeom prst="line">
              <a:avLst/>
            </a:prstGeom>
            <a:noFill/>
            <a:ln w="9525">
              <a:solidFill>
                <a:schemeClr val="tx1"/>
              </a:solidFill>
              <a:round/>
              <a:headEnd/>
              <a:tailEnd type="triangle" w="med" len="me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398" name="Oval 110">
              <a:extLst>
                <a:ext uri="{FF2B5EF4-FFF2-40B4-BE49-F238E27FC236}">
                  <a16:creationId xmlns:a16="http://schemas.microsoft.com/office/drawing/2014/main" id="{B6586F70-93CC-452C-85A4-84F548BD0A48}"/>
                </a:ext>
              </a:extLst>
            </p:cNvPr>
            <p:cNvSpPr>
              <a:spLocks noChangeArrowheads="1"/>
            </p:cNvSpPr>
            <p:nvPr/>
          </p:nvSpPr>
          <p:spPr bwMode="auto">
            <a:xfrm>
              <a:off x="4992" y="3710"/>
              <a:ext cx="110" cy="116"/>
            </a:xfrm>
            <a:prstGeom prst="ellipse">
              <a:avLst/>
            </a:prstGeom>
            <a:solidFill>
              <a:schemeClr val="tx1"/>
            </a:solidFill>
            <a:ln w="9525">
              <a:solidFill>
                <a:schemeClr val="tx1"/>
              </a:solidFill>
              <a:round/>
              <a:headEnd/>
              <a:tailEn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399" name="Oval 111">
              <a:extLst>
                <a:ext uri="{FF2B5EF4-FFF2-40B4-BE49-F238E27FC236}">
                  <a16:creationId xmlns:a16="http://schemas.microsoft.com/office/drawing/2014/main" id="{AE4310CF-7A27-44DC-BE34-79FEFD68CB55}"/>
                </a:ext>
              </a:extLst>
            </p:cNvPr>
            <p:cNvSpPr>
              <a:spLocks noChangeArrowheads="1"/>
            </p:cNvSpPr>
            <p:nvPr/>
          </p:nvSpPr>
          <p:spPr bwMode="auto">
            <a:xfrm>
              <a:off x="5378" y="3710"/>
              <a:ext cx="111" cy="116"/>
            </a:xfrm>
            <a:prstGeom prst="ellipse">
              <a:avLst/>
            </a:prstGeom>
            <a:solidFill>
              <a:schemeClr val="tx1"/>
            </a:solidFill>
            <a:ln w="9525">
              <a:solidFill>
                <a:schemeClr val="tx1"/>
              </a:solidFill>
              <a:round/>
              <a:headEnd/>
              <a:tailEn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400" name="Oval 112">
              <a:extLst>
                <a:ext uri="{FF2B5EF4-FFF2-40B4-BE49-F238E27FC236}">
                  <a16:creationId xmlns:a16="http://schemas.microsoft.com/office/drawing/2014/main" id="{AF3C84D7-C3BA-4005-9034-B6EA0E3D9D4F}"/>
                </a:ext>
              </a:extLst>
            </p:cNvPr>
            <p:cNvSpPr>
              <a:spLocks noChangeArrowheads="1"/>
            </p:cNvSpPr>
            <p:nvPr/>
          </p:nvSpPr>
          <p:spPr bwMode="auto">
            <a:xfrm>
              <a:off x="4577" y="3710"/>
              <a:ext cx="111" cy="116"/>
            </a:xfrm>
            <a:prstGeom prst="ellipse">
              <a:avLst/>
            </a:prstGeom>
            <a:solidFill>
              <a:schemeClr val="tx1"/>
            </a:solidFill>
            <a:ln w="9525">
              <a:solidFill>
                <a:schemeClr val="tx1"/>
              </a:solidFill>
              <a:round/>
              <a:headEnd/>
              <a:tailEn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401" name="Oval 113">
              <a:extLst>
                <a:ext uri="{FF2B5EF4-FFF2-40B4-BE49-F238E27FC236}">
                  <a16:creationId xmlns:a16="http://schemas.microsoft.com/office/drawing/2014/main" id="{F203FD2C-B3D6-4AC9-985F-198F9D7B46CC}"/>
                </a:ext>
              </a:extLst>
            </p:cNvPr>
            <p:cNvSpPr>
              <a:spLocks noChangeArrowheads="1"/>
            </p:cNvSpPr>
            <p:nvPr/>
          </p:nvSpPr>
          <p:spPr bwMode="auto">
            <a:xfrm>
              <a:off x="4992" y="4059"/>
              <a:ext cx="110" cy="117"/>
            </a:xfrm>
            <a:prstGeom prst="ellipse">
              <a:avLst/>
            </a:prstGeom>
            <a:solidFill>
              <a:schemeClr val="tx1"/>
            </a:solidFill>
            <a:ln w="9525">
              <a:solidFill>
                <a:schemeClr val="tx1"/>
              </a:solidFill>
              <a:round/>
              <a:headEnd/>
              <a:tailEn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402" name="Oval 114">
              <a:extLst>
                <a:ext uri="{FF2B5EF4-FFF2-40B4-BE49-F238E27FC236}">
                  <a16:creationId xmlns:a16="http://schemas.microsoft.com/office/drawing/2014/main" id="{2CC8ADE3-1190-486D-B1D1-47DC659A2EA8}"/>
                </a:ext>
              </a:extLst>
            </p:cNvPr>
            <p:cNvSpPr>
              <a:spLocks noChangeArrowheads="1"/>
            </p:cNvSpPr>
            <p:nvPr/>
          </p:nvSpPr>
          <p:spPr bwMode="auto">
            <a:xfrm>
              <a:off x="4992" y="3360"/>
              <a:ext cx="110" cy="117"/>
            </a:xfrm>
            <a:prstGeom prst="ellipse">
              <a:avLst/>
            </a:prstGeom>
            <a:solidFill>
              <a:schemeClr val="tx1"/>
            </a:solidFill>
            <a:ln w="9525">
              <a:solidFill>
                <a:schemeClr val="tx1"/>
              </a:solidFill>
              <a:round/>
              <a:headEnd/>
              <a:tailEn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403" name="Oval 115">
              <a:extLst>
                <a:ext uri="{FF2B5EF4-FFF2-40B4-BE49-F238E27FC236}">
                  <a16:creationId xmlns:a16="http://schemas.microsoft.com/office/drawing/2014/main" id="{9F8713CE-8B02-42AD-BC00-934D33578F19}"/>
                </a:ext>
              </a:extLst>
            </p:cNvPr>
            <p:cNvSpPr>
              <a:spLocks noChangeArrowheads="1"/>
            </p:cNvSpPr>
            <p:nvPr/>
          </p:nvSpPr>
          <p:spPr bwMode="auto">
            <a:xfrm>
              <a:off x="4577" y="3360"/>
              <a:ext cx="111" cy="117"/>
            </a:xfrm>
            <a:prstGeom prst="ellipse">
              <a:avLst/>
            </a:prstGeom>
            <a:solidFill>
              <a:schemeClr val="tx1"/>
            </a:solidFill>
            <a:ln w="9525">
              <a:solidFill>
                <a:schemeClr val="tx1"/>
              </a:solidFill>
              <a:round/>
              <a:headEnd/>
              <a:tailEn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404" name="Oval 116">
              <a:extLst>
                <a:ext uri="{FF2B5EF4-FFF2-40B4-BE49-F238E27FC236}">
                  <a16:creationId xmlns:a16="http://schemas.microsoft.com/office/drawing/2014/main" id="{8141DF65-5307-4453-85C6-79D45E51EA6F}"/>
                </a:ext>
              </a:extLst>
            </p:cNvPr>
            <p:cNvSpPr>
              <a:spLocks noChangeArrowheads="1"/>
            </p:cNvSpPr>
            <p:nvPr/>
          </p:nvSpPr>
          <p:spPr bwMode="auto">
            <a:xfrm>
              <a:off x="5378" y="4059"/>
              <a:ext cx="111" cy="117"/>
            </a:xfrm>
            <a:prstGeom prst="ellipse">
              <a:avLst/>
            </a:prstGeom>
            <a:solidFill>
              <a:schemeClr val="tx1"/>
            </a:solidFill>
            <a:ln w="9525">
              <a:solidFill>
                <a:schemeClr val="tx1"/>
              </a:solidFill>
              <a:round/>
              <a:headEnd/>
              <a:tailEn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405" name="Oval 117">
              <a:extLst>
                <a:ext uri="{FF2B5EF4-FFF2-40B4-BE49-F238E27FC236}">
                  <a16:creationId xmlns:a16="http://schemas.microsoft.com/office/drawing/2014/main" id="{83DC2CDC-0586-4C9B-8C71-BB94B4DB9460}"/>
                </a:ext>
              </a:extLst>
            </p:cNvPr>
            <p:cNvSpPr>
              <a:spLocks noChangeArrowheads="1"/>
            </p:cNvSpPr>
            <p:nvPr/>
          </p:nvSpPr>
          <p:spPr bwMode="auto">
            <a:xfrm>
              <a:off x="4577" y="4059"/>
              <a:ext cx="111" cy="117"/>
            </a:xfrm>
            <a:prstGeom prst="ellipse">
              <a:avLst/>
            </a:prstGeom>
            <a:solidFill>
              <a:schemeClr val="tx1"/>
            </a:solidFill>
            <a:ln w="9525">
              <a:solidFill>
                <a:schemeClr val="tx1"/>
              </a:solidFill>
              <a:round/>
              <a:headEnd/>
              <a:tailEn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406" name="Oval 118">
              <a:extLst>
                <a:ext uri="{FF2B5EF4-FFF2-40B4-BE49-F238E27FC236}">
                  <a16:creationId xmlns:a16="http://schemas.microsoft.com/office/drawing/2014/main" id="{508401AB-47EE-4EEF-8604-313F000973AD}"/>
                </a:ext>
              </a:extLst>
            </p:cNvPr>
            <p:cNvSpPr>
              <a:spLocks noChangeArrowheads="1"/>
            </p:cNvSpPr>
            <p:nvPr/>
          </p:nvSpPr>
          <p:spPr bwMode="auto">
            <a:xfrm>
              <a:off x="5378" y="3360"/>
              <a:ext cx="111" cy="117"/>
            </a:xfrm>
            <a:prstGeom prst="ellipse">
              <a:avLst/>
            </a:prstGeom>
            <a:solidFill>
              <a:schemeClr val="tx1"/>
            </a:solidFill>
            <a:ln w="9525">
              <a:solidFill>
                <a:schemeClr val="tx1"/>
              </a:solidFill>
              <a:round/>
              <a:headEnd/>
              <a:tailEn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407" name="Line 119">
              <a:extLst>
                <a:ext uri="{FF2B5EF4-FFF2-40B4-BE49-F238E27FC236}">
                  <a16:creationId xmlns:a16="http://schemas.microsoft.com/office/drawing/2014/main" id="{B61C5895-DACD-4793-AC2D-6D57A2D6E155}"/>
                </a:ext>
              </a:extLst>
            </p:cNvPr>
            <p:cNvSpPr>
              <a:spLocks noChangeShapeType="1"/>
            </p:cNvSpPr>
            <p:nvPr/>
          </p:nvSpPr>
          <p:spPr bwMode="auto">
            <a:xfrm flipV="1">
              <a:off x="5074" y="3506"/>
              <a:ext cx="0" cy="204"/>
            </a:xfrm>
            <a:prstGeom prst="line">
              <a:avLst/>
            </a:prstGeom>
            <a:noFill/>
            <a:ln w="9525">
              <a:solidFill>
                <a:schemeClr val="tx1"/>
              </a:solidFill>
              <a:round/>
              <a:headEnd/>
              <a:tailEnd type="triangle" w="med" len="me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408" name="Line 120">
              <a:extLst>
                <a:ext uri="{FF2B5EF4-FFF2-40B4-BE49-F238E27FC236}">
                  <a16:creationId xmlns:a16="http://schemas.microsoft.com/office/drawing/2014/main" id="{7CA4A995-0C52-4242-9851-447E936B93E6}"/>
                </a:ext>
              </a:extLst>
            </p:cNvPr>
            <p:cNvSpPr>
              <a:spLocks noChangeShapeType="1"/>
            </p:cNvSpPr>
            <p:nvPr/>
          </p:nvSpPr>
          <p:spPr bwMode="auto">
            <a:xfrm>
              <a:off x="5019" y="3477"/>
              <a:ext cx="0" cy="233"/>
            </a:xfrm>
            <a:prstGeom prst="line">
              <a:avLst/>
            </a:prstGeom>
            <a:noFill/>
            <a:ln w="9525">
              <a:solidFill>
                <a:schemeClr val="tx1"/>
              </a:solidFill>
              <a:round/>
              <a:headEnd/>
              <a:tailEnd type="triangle" w="med" len="me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409" name="Line 121">
              <a:extLst>
                <a:ext uri="{FF2B5EF4-FFF2-40B4-BE49-F238E27FC236}">
                  <a16:creationId xmlns:a16="http://schemas.microsoft.com/office/drawing/2014/main" id="{46EB9464-4E1F-42DF-BC7C-891C8E0FEB83}"/>
                </a:ext>
              </a:extLst>
            </p:cNvPr>
            <p:cNvSpPr>
              <a:spLocks noChangeShapeType="1"/>
            </p:cNvSpPr>
            <p:nvPr/>
          </p:nvSpPr>
          <p:spPr bwMode="auto">
            <a:xfrm>
              <a:off x="5102" y="3739"/>
              <a:ext cx="249" cy="0"/>
            </a:xfrm>
            <a:prstGeom prst="line">
              <a:avLst/>
            </a:prstGeom>
            <a:noFill/>
            <a:ln w="9525">
              <a:solidFill>
                <a:schemeClr val="tx1"/>
              </a:solidFill>
              <a:round/>
              <a:headEnd/>
              <a:tailEnd type="triangle" w="med" len="me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410" name="Line 122">
              <a:extLst>
                <a:ext uri="{FF2B5EF4-FFF2-40B4-BE49-F238E27FC236}">
                  <a16:creationId xmlns:a16="http://schemas.microsoft.com/office/drawing/2014/main" id="{F50DD0FC-752B-4D4B-B25C-1F720510E2B4}"/>
                </a:ext>
              </a:extLst>
            </p:cNvPr>
            <p:cNvSpPr>
              <a:spLocks noChangeShapeType="1"/>
            </p:cNvSpPr>
            <p:nvPr/>
          </p:nvSpPr>
          <p:spPr bwMode="auto">
            <a:xfrm flipH="1">
              <a:off x="5102" y="3797"/>
              <a:ext cx="276" cy="0"/>
            </a:xfrm>
            <a:prstGeom prst="line">
              <a:avLst/>
            </a:prstGeom>
            <a:noFill/>
            <a:ln w="9525">
              <a:solidFill>
                <a:schemeClr val="tx1"/>
              </a:solidFill>
              <a:round/>
              <a:headEnd/>
              <a:tailEnd type="triangle" w="med" len="me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411" name="Line 123">
              <a:extLst>
                <a:ext uri="{FF2B5EF4-FFF2-40B4-BE49-F238E27FC236}">
                  <a16:creationId xmlns:a16="http://schemas.microsoft.com/office/drawing/2014/main" id="{F44179DE-A6A1-4649-BD0C-A50D3E65F893}"/>
                </a:ext>
              </a:extLst>
            </p:cNvPr>
            <p:cNvSpPr>
              <a:spLocks noChangeShapeType="1"/>
            </p:cNvSpPr>
            <p:nvPr/>
          </p:nvSpPr>
          <p:spPr bwMode="auto">
            <a:xfrm>
              <a:off x="5019" y="3826"/>
              <a:ext cx="0" cy="204"/>
            </a:xfrm>
            <a:prstGeom prst="line">
              <a:avLst/>
            </a:prstGeom>
            <a:noFill/>
            <a:ln w="9525">
              <a:solidFill>
                <a:schemeClr val="tx1"/>
              </a:solidFill>
              <a:round/>
              <a:headEnd/>
              <a:tailEnd type="triangle" w="med" len="me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412" name="Line 124">
              <a:extLst>
                <a:ext uri="{FF2B5EF4-FFF2-40B4-BE49-F238E27FC236}">
                  <a16:creationId xmlns:a16="http://schemas.microsoft.com/office/drawing/2014/main" id="{EB71E039-BB15-4063-B96E-602E39D1C164}"/>
                </a:ext>
              </a:extLst>
            </p:cNvPr>
            <p:cNvSpPr>
              <a:spLocks noChangeShapeType="1"/>
            </p:cNvSpPr>
            <p:nvPr/>
          </p:nvSpPr>
          <p:spPr bwMode="auto">
            <a:xfrm flipV="1">
              <a:off x="5074" y="3826"/>
              <a:ext cx="0" cy="233"/>
            </a:xfrm>
            <a:prstGeom prst="line">
              <a:avLst/>
            </a:prstGeom>
            <a:noFill/>
            <a:ln w="9525">
              <a:solidFill>
                <a:schemeClr val="tx1"/>
              </a:solidFill>
              <a:round/>
              <a:headEnd/>
              <a:tailEnd type="triangle" w="med" len="me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413" name="Line 125">
              <a:extLst>
                <a:ext uri="{FF2B5EF4-FFF2-40B4-BE49-F238E27FC236}">
                  <a16:creationId xmlns:a16="http://schemas.microsoft.com/office/drawing/2014/main" id="{66B19E5D-506A-4CA1-8444-7098747E754D}"/>
                </a:ext>
              </a:extLst>
            </p:cNvPr>
            <p:cNvSpPr>
              <a:spLocks noChangeShapeType="1"/>
            </p:cNvSpPr>
            <p:nvPr/>
          </p:nvSpPr>
          <p:spPr bwMode="auto">
            <a:xfrm flipH="1">
              <a:off x="4743" y="3739"/>
              <a:ext cx="249" cy="0"/>
            </a:xfrm>
            <a:prstGeom prst="line">
              <a:avLst/>
            </a:prstGeom>
            <a:noFill/>
            <a:ln w="9525">
              <a:solidFill>
                <a:schemeClr val="tx1"/>
              </a:solidFill>
              <a:round/>
              <a:headEnd/>
              <a:tailEnd type="triangle" w="med" len="me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414" name="Line 126">
              <a:extLst>
                <a:ext uri="{FF2B5EF4-FFF2-40B4-BE49-F238E27FC236}">
                  <a16:creationId xmlns:a16="http://schemas.microsoft.com/office/drawing/2014/main" id="{78CF1BFE-C382-42F7-983E-AA790ADFF3AE}"/>
                </a:ext>
              </a:extLst>
            </p:cNvPr>
            <p:cNvSpPr>
              <a:spLocks noChangeShapeType="1"/>
            </p:cNvSpPr>
            <p:nvPr/>
          </p:nvSpPr>
          <p:spPr bwMode="auto">
            <a:xfrm>
              <a:off x="4688" y="3797"/>
              <a:ext cx="248" cy="0"/>
            </a:xfrm>
            <a:prstGeom prst="line">
              <a:avLst/>
            </a:prstGeom>
            <a:noFill/>
            <a:ln w="9525">
              <a:solidFill>
                <a:schemeClr val="tx1"/>
              </a:solidFill>
              <a:round/>
              <a:headEnd/>
              <a:tailEnd type="triangle" w="med" len="me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415" name="Line 127">
              <a:extLst>
                <a:ext uri="{FF2B5EF4-FFF2-40B4-BE49-F238E27FC236}">
                  <a16:creationId xmlns:a16="http://schemas.microsoft.com/office/drawing/2014/main" id="{BBAEFE84-BF53-4299-ACD5-BF14B6794312}"/>
                </a:ext>
              </a:extLst>
            </p:cNvPr>
            <p:cNvSpPr>
              <a:spLocks noChangeShapeType="1"/>
            </p:cNvSpPr>
            <p:nvPr/>
          </p:nvSpPr>
          <p:spPr bwMode="auto">
            <a:xfrm>
              <a:off x="5102" y="4089"/>
              <a:ext cx="249" cy="0"/>
            </a:xfrm>
            <a:prstGeom prst="line">
              <a:avLst/>
            </a:prstGeom>
            <a:noFill/>
            <a:ln w="9525">
              <a:solidFill>
                <a:schemeClr val="tx1"/>
              </a:solidFill>
              <a:round/>
              <a:headEnd/>
              <a:tailEnd type="triangle" w="med" len="me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416" name="Line 128">
              <a:extLst>
                <a:ext uri="{FF2B5EF4-FFF2-40B4-BE49-F238E27FC236}">
                  <a16:creationId xmlns:a16="http://schemas.microsoft.com/office/drawing/2014/main" id="{42C8A756-7305-43B8-BC18-0E7E586F12FB}"/>
                </a:ext>
              </a:extLst>
            </p:cNvPr>
            <p:cNvSpPr>
              <a:spLocks noChangeShapeType="1"/>
            </p:cNvSpPr>
            <p:nvPr/>
          </p:nvSpPr>
          <p:spPr bwMode="auto">
            <a:xfrm flipH="1">
              <a:off x="5102" y="4147"/>
              <a:ext cx="276" cy="0"/>
            </a:xfrm>
            <a:prstGeom prst="line">
              <a:avLst/>
            </a:prstGeom>
            <a:noFill/>
            <a:ln w="9525">
              <a:solidFill>
                <a:schemeClr val="tx1"/>
              </a:solidFill>
              <a:round/>
              <a:headEnd/>
              <a:tailEnd type="triangle" w="med" len="me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417" name="Line 129">
              <a:extLst>
                <a:ext uri="{FF2B5EF4-FFF2-40B4-BE49-F238E27FC236}">
                  <a16:creationId xmlns:a16="http://schemas.microsoft.com/office/drawing/2014/main" id="{8155E9B3-0132-4C7B-AFD5-EFAAE73C6594}"/>
                </a:ext>
              </a:extLst>
            </p:cNvPr>
            <p:cNvSpPr>
              <a:spLocks noChangeShapeType="1"/>
            </p:cNvSpPr>
            <p:nvPr/>
          </p:nvSpPr>
          <p:spPr bwMode="auto">
            <a:xfrm flipH="1">
              <a:off x="4743" y="4089"/>
              <a:ext cx="249" cy="0"/>
            </a:xfrm>
            <a:prstGeom prst="line">
              <a:avLst/>
            </a:prstGeom>
            <a:noFill/>
            <a:ln w="9525">
              <a:solidFill>
                <a:schemeClr val="tx1"/>
              </a:solidFill>
              <a:round/>
              <a:headEnd/>
              <a:tailEnd type="triangle" w="med" len="me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418" name="Line 130">
              <a:extLst>
                <a:ext uri="{FF2B5EF4-FFF2-40B4-BE49-F238E27FC236}">
                  <a16:creationId xmlns:a16="http://schemas.microsoft.com/office/drawing/2014/main" id="{E66356F0-8031-45AB-988A-11143215C97C}"/>
                </a:ext>
              </a:extLst>
            </p:cNvPr>
            <p:cNvSpPr>
              <a:spLocks noChangeShapeType="1"/>
            </p:cNvSpPr>
            <p:nvPr/>
          </p:nvSpPr>
          <p:spPr bwMode="auto">
            <a:xfrm>
              <a:off x="4688" y="4147"/>
              <a:ext cx="248" cy="0"/>
            </a:xfrm>
            <a:prstGeom prst="line">
              <a:avLst/>
            </a:prstGeom>
            <a:noFill/>
            <a:ln w="9525">
              <a:solidFill>
                <a:schemeClr val="tx1"/>
              </a:solidFill>
              <a:round/>
              <a:headEnd/>
              <a:tailEnd type="triangle" w="med" len="me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419" name="Line 131">
              <a:extLst>
                <a:ext uri="{FF2B5EF4-FFF2-40B4-BE49-F238E27FC236}">
                  <a16:creationId xmlns:a16="http://schemas.microsoft.com/office/drawing/2014/main" id="{153F103E-416A-4D55-A8E5-AC8EC2B8EC6E}"/>
                </a:ext>
              </a:extLst>
            </p:cNvPr>
            <p:cNvSpPr>
              <a:spLocks noChangeShapeType="1"/>
            </p:cNvSpPr>
            <p:nvPr/>
          </p:nvSpPr>
          <p:spPr bwMode="auto">
            <a:xfrm>
              <a:off x="5102" y="3389"/>
              <a:ext cx="249" cy="0"/>
            </a:xfrm>
            <a:prstGeom prst="line">
              <a:avLst/>
            </a:prstGeom>
            <a:noFill/>
            <a:ln w="9525">
              <a:solidFill>
                <a:schemeClr val="tx1"/>
              </a:solidFill>
              <a:round/>
              <a:headEnd/>
              <a:tailEnd type="triangle" w="med" len="me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420" name="Line 132">
              <a:extLst>
                <a:ext uri="{FF2B5EF4-FFF2-40B4-BE49-F238E27FC236}">
                  <a16:creationId xmlns:a16="http://schemas.microsoft.com/office/drawing/2014/main" id="{506D82BC-2FB1-4B4B-AB87-2217647B0416}"/>
                </a:ext>
              </a:extLst>
            </p:cNvPr>
            <p:cNvSpPr>
              <a:spLocks noChangeShapeType="1"/>
            </p:cNvSpPr>
            <p:nvPr/>
          </p:nvSpPr>
          <p:spPr bwMode="auto">
            <a:xfrm flipH="1">
              <a:off x="5102" y="3447"/>
              <a:ext cx="276" cy="0"/>
            </a:xfrm>
            <a:prstGeom prst="line">
              <a:avLst/>
            </a:prstGeom>
            <a:noFill/>
            <a:ln w="9525">
              <a:solidFill>
                <a:schemeClr val="tx1"/>
              </a:solidFill>
              <a:round/>
              <a:headEnd/>
              <a:tailEnd type="triangle" w="med" len="me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421" name="Line 133">
              <a:extLst>
                <a:ext uri="{FF2B5EF4-FFF2-40B4-BE49-F238E27FC236}">
                  <a16:creationId xmlns:a16="http://schemas.microsoft.com/office/drawing/2014/main" id="{92E6792F-1090-416D-A3C0-49D28B6921ED}"/>
                </a:ext>
              </a:extLst>
            </p:cNvPr>
            <p:cNvSpPr>
              <a:spLocks noChangeShapeType="1"/>
            </p:cNvSpPr>
            <p:nvPr/>
          </p:nvSpPr>
          <p:spPr bwMode="auto">
            <a:xfrm flipH="1">
              <a:off x="4743" y="3389"/>
              <a:ext cx="249" cy="0"/>
            </a:xfrm>
            <a:prstGeom prst="line">
              <a:avLst/>
            </a:prstGeom>
            <a:noFill/>
            <a:ln w="9525">
              <a:solidFill>
                <a:schemeClr val="tx1"/>
              </a:solidFill>
              <a:round/>
              <a:headEnd/>
              <a:tailEnd type="triangle" w="med" len="me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422" name="Line 134">
              <a:extLst>
                <a:ext uri="{FF2B5EF4-FFF2-40B4-BE49-F238E27FC236}">
                  <a16:creationId xmlns:a16="http://schemas.microsoft.com/office/drawing/2014/main" id="{A701AB47-6D8B-4A5F-9F44-DE39E68C9536}"/>
                </a:ext>
              </a:extLst>
            </p:cNvPr>
            <p:cNvSpPr>
              <a:spLocks noChangeShapeType="1"/>
            </p:cNvSpPr>
            <p:nvPr/>
          </p:nvSpPr>
          <p:spPr bwMode="auto">
            <a:xfrm>
              <a:off x="4688" y="3447"/>
              <a:ext cx="248" cy="0"/>
            </a:xfrm>
            <a:prstGeom prst="line">
              <a:avLst/>
            </a:prstGeom>
            <a:noFill/>
            <a:ln w="9525">
              <a:solidFill>
                <a:schemeClr val="tx1"/>
              </a:solidFill>
              <a:round/>
              <a:headEnd/>
              <a:tailEnd type="triangle" w="med" len="me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423" name="Line 135">
              <a:extLst>
                <a:ext uri="{FF2B5EF4-FFF2-40B4-BE49-F238E27FC236}">
                  <a16:creationId xmlns:a16="http://schemas.microsoft.com/office/drawing/2014/main" id="{B9E660E3-0C8E-4EC5-916B-91FA79FA59AC}"/>
                </a:ext>
              </a:extLst>
            </p:cNvPr>
            <p:cNvSpPr>
              <a:spLocks noChangeShapeType="1"/>
            </p:cNvSpPr>
            <p:nvPr/>
          </p:nvSpPr>
          <p:spPr bwMode="auto">
            <a:xfrm flipV="1">
              <a:off x="5461" y="3506"/>
              <a:ext cx="0" cy="204"/>
            </a:xfrm>
            <a:prstGeom prst="line">
              <a:avLst/>
            </a:prstGeom>
            <a:noFill/>
            <a:ln w="9525">
              <a:solidFill>
                <a:schemeClr val="tx1"/>
              </a:solidFill>
              <a:round/>
              <a:headEnd/>
              <a:tailEnd type="triangle" w="med" len="me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424" name="Line 136">
              <a:extLst>
                <a:ext uri="{FF2B5EF4-FFF2-40B4-BE49-F238E27FC236}">
                  <a16:creationId xmlns:a16="http://schemas.microsoft.com/office/drawing/2014/main" id="{AEF9866D-BC18-48B9-AC3D-1CDA3BA0728C}"/>
                </a:ext>
              </a:extLst>
            </p:cNvPr>
            <p:cNvSpPr>
              <a:spLocks noChangeShapeType="1"/>
            </p:cNvSpPr>
            <p:nvPr/>
          </p:nvSpPr>
          <p:spPr bwMode="auto">
            <a:xfrm>
              <a:off x="5406" y="3477"/>
              <a:ext cx="0" cy="233"/>
            </a:xfrm>
            <a:prstGeom prst="line">
              <a:avLst/>
            </a:prstGeom>
            <a:noFill/>
            <a:ln w="9525">
              <a:solidFill>
                <a:schemeClr val="tx1"/>
              </a:solidFill>
              <a:round/>
              <a:headEnd/>
              <a:tailEnd type="triangle" w="med" len="me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425" name="Line 137">
              <a:extLst>
                <a:ext uri="{FF2B5EF4-FFF2-40B4-BE49-F238E27FC236}">
                  <a16:creationId xmlns:a16="http://schemas.microsoft.com/office/drawing/2014/main" id="{99431EF5-07A1-4DE8-847C-192078F03122}"/>
                </a:ext>
              </a:extLst>
            </p:cNvPr>
            <p:cNvSpPr>
              <a:spLocks noChangeShapeType="1"/>
            </p:cNvSpPr>
            <p:nvPr/>
          </p:nvSpPr>
          <p:spPr bwMode="auto">
            <a:xfrm>
              <a:off x="5406" y="3826"/>
              <a:ext cx="0" cy="204"/>
            </a:xfrm>
            <a:prstGeom prst="line">
              <a:avLst/>
            </a:prstGeom>
            <a:noFill/>
            <a:ln w="9525">
              <a:solidFill>
                <a:schemeClr val="tx1"/>
              </a:solidFill>
              <a:round/>
              <a:headEnd/>
              <a:tailEnd type="triangle" w="med" len="me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426" name="Line 138">
              <a:extLst>
                <a:ext uri="{FF2B5EF4-FFF2-40B4-BE49-F238E27FC236}">
                  <a16:creationId xmlns:a16="http://schemas.microsoft.com/office/drawing/2014/main" id="{F9295BD4-D4C3-4162-9195-4F4BB196D78A}"/>
                </a:ext>
              </a:extLst>
            </p:cNvPr>
            <p:cNvSpPr>
              <a:spLocks noChangeShapeType="1"/>
            </p:cNvSpPr>
            <p:nvPr/>
          </p:nvSpPr>
          <p:spPr bwMode="auto">
            <a:xfrm flipV="1">
              <a:off x="5461" y="3826"/>
              <a:ext cx="0" cy="233"/>
            </a:xfrm>
            <a:prstGeom prst="line">
              <a:avLst/>
            </a:prstGeom>
            <a:noFill/>
            <a:ln w="9525">
              <a:solidFill>
                <a:schemeClr val="tx1"/>
              </a:solidFill>
              <a:round/>
              <a:headEnd/>
              <a:tailEnd type="triangle" w="med" len="me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427" name="Line 139">
              <a:extLst>
                <a:ext uri="{FF2B5EF4-FFF2-40B4-BE49-F238E27FC236}">
                  <a16:creationId xmlns:a16="http://schemas.microsoft.com/office/drawing/2014/main" id="{BF6CFD37-7792-4E67-B01A-E55396223B73}"/>
                </a:ext>
              </a:extLst>
            </p:cNvPr>
            <p:cNvSpPr>
              <a:spLocks noChangeShapeType="1"/>
            </p:cNvSpPr>
            <p:nvPr/>
          </p:nvSpPr>
          <p:spPr bwMode="auto">
            <a:xfrm flipV="1">
              <a:off x="4660" y="3506"/>
              <a:ext cx="0" cy="204"/>
            </a:xfrm>
            <a:prstGeom prst="line">
              <a:avLst/>
            </a:prstGeom>
            <a:noFill/>
            <a:ln w="9525">
              <a:solidFill>
                <a:schemeClr val="tx1"/>
              </a:solidFill>
              <a:round/>
              <a:headEnd/>
              <a:tailEnd type="triangle" w="med" len="me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428" name="Line 140">
              <a:extLst>
                <a:ext uri="{FF2B5EF4-FFF2-40B4-BE49-F238E27FC236}">
                  <a16:creationId xmlns:a16="http://schemas.microsoft.com/office/drawing/2014/main" id="{5AD1825A-4B5B-452E-8074-D3F9B42024CE}"/>
                </a:ext>
              </a:extLst>
            </p:cNvPr>
            <p:cNvSpPr>
              <a:spLocks noChangeShapeType="1"/>
            </p:cNvSpPr>
            <p:nvPr/>
          </p:nvSpPr>
          <p:spPr bwMode="auto">
            <a:xfrm>
              <a:off x="4605" y="3477"/>
              <a:ext cx="0" cy="233"/>
            </a:xfrm>
            <a:prstGeom prst="line">
              <a:avLst/>
            </a:prstGeom>
            <a:noFill/>
            <a:ln w="9525">
              <a:solidFill>
                <a:schemeClr val="tx1"/>
              </a:solidFill>
              <a:round/>
              <a:headEnd/>
              <a:tailEnd type="triangle" w="med" len="me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429" name="Line 141">
              <a:extLst>
                <a:ext uri="{FF2B5EF4-FFF2-40B4-BE49-F238E27FC236}">
                  <a16:creationId xmlns:a16="http://schemas.microsoft.com/office/drawing/2014/main" id="{2544FDC1-90CA-4B49-8249-F8045CF63E25}"/>
                </a:ext>
              </a:extLst>
            </p:cNvPr>
            <p:cNvSpPr>
              <a:spLocks noChangeShapeType="1"/>
            </p:cNvSpPr>
            <p:nvPr/>
          </p:nvSpPr>
          <p:spPr bwMode="auto">
            <a:xfrm>
              <a:off x="4605" y="3826"/>
              <a:ext cx="0" cy="204"/>
            </a:xfrm>
            <a:prstGeom prst="line">
              <a:avLst/>
            </a:prstGeom>
            <a:noFill/>
            <a:ln w="9525">
              <a:solidFill>
                <a:schemeClr val="tx1"/>
              </a:solidFill>
              <a:round/>
              <a:headEnd/>
              <a:tailEnd type="triangle" w="med" len="me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430" name="Line 142">
              <a:extLst>
                <a:ext uri="{FF2B5EF4-FFF2-40B4-BE49-F238E27FC236}">
                  <a16:creationId xmlns:a16="http://schemas.microsoft.com/office/drawing/2014/main" id="{5D3CC42A-87AC-4D82-B859-0A302A2B0AFE}"/>
                </a:ext>
              </a:extLst>
            </p:cNvPr>
            <p:cNvSpPr>
              <a:spLocks noChangeShapeType="1"/>
            </p:cNvSpPr>
            <p:nvPr/>
          </p:nvSpPr>
          <p:spPr bwMode="auto">
            <a:xfrm flipV="1">
              <a:off x="4660" y="3826"/>
              <a:ext cx="0" cy="233"/>
            </a:xfrm>
            <a:prstGeom prst="line">
              <a:avLst/>
            </a:prstGeom>
            <a:noFill/>
            <a:ln w="9525">
              <a:solidFill>
                <a:schemeClr val="tx1"/>
              </a:solidFill>
              <a:round/>
              <a:headEnd/>
              <a:tailEnd type="triangle" w="med" len="me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431" name="Line 143">
              <a:extLst>
                <a:ext uri="{FF2B5EF4-FFF2-40B4-BE49-F238E27FC236}">
                  <a16:creationId xmlns:a16="http://schemas.microsoft.com/office/drawing/2014/main" id="{977C4588-188B-4350-940E-DA0EC601D8E7}"/>
                </a:ext>
              </a:extLst>
            </p:cNvPr>
            <p:cNvSpPr>
              <a:spLocks noChangeShapeType="1"/>
            </p:cNvSpPr>
            <p:nvPr/>
          </p:nvSpPr>
          <p:spPr bwMode="auto">
            <a:xfrm>
              <a:off x="4284" y="4094"/>
              <a:ext cx="249" cy="0"/>
            </a:xfrm>
            <a:prstGeom prst="line">
              <a:avLst/>
            </a:prstGeom>
            <a:noFill/>
            <a:ln w="9525">
              <a:solidFill>
                <a:schemeClr val="tx1"/>
              </a:solidFill>
              <a:round/>
              <a:headEnd/>
              <a:tailEnd type="triangle" w="med" len="me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432" name="Line 144">
              <a:extLst>
                <a:ext uri="{FF2B5EF4-FFF2-40B4-BE49-F238E27FC236}">
                  <a16:creationId xmlns:a16="http://schemas.microsoft.com/office/drawing/2014/main" id="{7ECEC3D3-4375-4834-93AA-58026B2E07BD}"/>
                </a:ext>
              </a:extLst>
            </p:cNvPr>
            <p:cNvSpPr>
              <a:spLocks noChangeShapeType="1"/>
            </p:cNvSpPr>
            <p:nvPr/>
          </p:nvSpPr>
          <p:spPr bwMode="auto">
            <a:xfrm flipH="1">
              <a:off x="4284" y="4152"/>
              <a:ext cx="276" cy="0"/>
            </a:xfrm>
            <a:prstGeom prst="line">
              <a:avLst/>
            </a:prstGeom>
            <a:noFill/>
            <a:ln w="9525">
              <a:solidFill>
                <a:schemeClr val="tx1"/>
              </a:solidFill>
              <a:round/>
              <a:headEnd/>
              <a:tailEnd type="triangle" w="med" len="me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433" name="Line 145">
              <a:extLst>
                <a:ext uri="{FF2B5EF4-FFF2-40B4-BE49-F238E27FC236}">
                  <a16:creationId xmlns:a16="http://schemas.microsoft.com/office/drawing/2014/main" id="{5891C98C-D104-43DB-91F3-AA06347B0831}"/>
                </a:ext>
              </a:extLst>
            </p:cNvPr>
            <p:cNvSpPr>
              <a:spLocks noChangeShapeType="1"/>
            </p:cNvSpPr>
            <p:nvPr/>
          </p:nvSpPr>
          <p:spPr bwMode="auto">
            <a:xfrm>
              <a:off x="4284" y="3758"/>
              <a:ext cx="249" cy="0"/>
            </a:xfrm>
            <a:prstGeom prst="line">
              <a:avLst/>
            </a:prstGeom>
            <a:noFill/>
            <a:ln w="9525">
              <a:solidFill>
                <a:schemeClr val="tx1"/>
              </a:solidFill>
              <a:round/>
              <a:headEnd/>
              <a:tailEnd type="triangle" w="med" len="me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434" name="Line 146">
              <a:extLst>
                <a:ext uri="{FF2B5EF4-FFF2-40B4-BE49-F238E27FC236}">
                  <a16:creationId xmlns:a16="http://schemas.microsoft.com/office/drawing/2014/main" id="{0CCAB824-A615-4A3D-A1B6-BEBA6A9BBD0E}"/>
                </a:ext>
              </a:extLst>
            </p:cNvPr>
            <p:cNvSpPr>
              <a:spLocks noChangeShapeType="1"/>
            </p:cNvSpPr>
            <p:nvPr/>
          </p:nvSpPr>
          <p:spPr bwMode="auto">
            <a:xfrm flipH="1">
              <a:off x="4284" y="3816"/>
              <a:ext cx="276" cy="0"/>
            </a:xfrm>
            <a:prstGeom prst="line">
              <a:avLst/>
            </a:prstGeom>
            <a:noFill/>
            <a:ln w="9525">
              <a:solidFill>
                <a:schemeClr val="tx1"/>
              </a:solidFill>
              <a:round/>
              <a:headEnd/>
              <a:tailEnd type="triangle" w="med" len="me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435" name="Line 147">
              <a:extLst>
                <a:ext uri="{FF2B5EF4-FFF2-40B4-BE49-F238E27FC236}">
                  <a16:creationId xmlns:a16="http://schemas.microsoft.com/office/drawing/2014/main" id="{366FB510-DC70-4298-9889-C17DE3679847}"/>
                </a:ext>
              </a:extLst>
            </p:cNvPr>
            <p:cNvSpPr>
              <a:spLocks noChangeShapeType="1"/>
            </p:cNvSpPr>
            <p:nvPr/>
          </p:nvSpPr>
          <p:spPr bwMode="auto">
            <a:xfrm>
              <a:off x="4284" y="3412"/>
              <a:ext cx="249" cy="0"/>
            </a:xfrm>
            <a:prstGeom prst="line">
              <a:avLst/>
            </a:prstGeom>
            <a:noFill/>
            <a:ln w="9525">
              <a:solidFill>
                <a:schemeClr val="tx1"/>
              </a:solidFill>
              <a:round/>
              <a:headEnd/>
              <a:tailEnd type="triangle" w="med" len="me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436" name="Line 148">
              <a:extLst>
                <a:ext uri="{FF2B5EF4-FFF2-40B4-BE49-F238E27FC236}">
                  <a16:creationId xmlns:a16="http://schemas.microsoft.com/office/drawing/2014/main" id="{444B9B84-42D4-4F36-ACDD-C7DB4EF9049F}"/>
                </a:ext>
              </a:extLst>
            </p:cNvPr>
            <p:cNvSpPr>
              <a:spLocks noChangeShapeType="1"/>
            </p:cNvSpPr>
            <p:nvPr/>
          </p:nvSpPr>
          <p:spPr bwMode="auto">
            <a:xfrm flipH="1">
              <a:off x="4284" y="3470"/>
              <a:ext cx="276" cy="0"/>
            </a:xfrm>
            <a:prstGeom prst="line">
              <a:avLst/>
            </a:prstGeom>
            <a:noFill/>
            <a:ln w="9525">
              <a:solidFill>
                <a:schemeClr val="tx1"/>
              </a:solidFill>
              <a:round/>
              <a:headEnd/>
              <a:tailEnd type="triangle" w="med" len="me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437" name="Line 149">
              <a:extLst>
                <a:ext uri="{FF2B5EF4-FFF2-40B4-BE49-F238E27FC236}">
                  <a16:creationId xmlns:a16="http://schemas.microsoft.com/office/drawing/2014/main" id="{54968B05-80BA-4238-8A2E-75E5FD3EB82D}"/>
                </a:ext>
              </a:extLst>
            </p:cNvPr>
            <p:cNvSpPr>
              <a:spLocks noChangeShapeType="1"/>
            </p:cNvSpPr>
            <p:nvPr/>
          </p:nvSpPr>
          <p:spPr bwMode="auto">
            <a:xfrm>
              <a:off x="3813" y="3141"/>
              <a:ext cx="0" cy="204"/>
            </a:xfrm>
            <a:prstGeom prst="line">
              <a:avLst/>
            </a:prstGeom>
            <a:noFill/>
            <a:ln w="9525">
              <a:solidFill>
                <a:schemeClr val="tx1"/>
              </a:solidFill>
              <a:round/>
              <a:headEnd/>
              <a:tailEnd type="triangle" w="med" len="me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438" name="Line 150">
              <a:extLst>
                <a:ext uri="{FF2B5EF4-FFF2-40B4-BE49-F238E27FC236}">
                  <a16:creationId xmlns:a16="http://schemas.microsoft.com/office/drawing/2014/main" id="{6F1F8975-F9EC-4EDE-8CA2-C658EE89BD2A}"/>
                </a:ext>
              </a:extLst>
            </p:cNvPr>
            <p:cNvSpPr>
              <a:spLocks noChangeShapeType="1"/>
            </p:cNvSpPr>
            <p:nvPr/>
          </p:nvSpPr>
          <p:spPr bwMode="auto">
            <a:xfrm flipV="1">
              <a:off x="3868" y="3141"/>
              <a:ext cx="0" cy="233"/>
            </a:xfrm>
            <a:prstGeom prst="line">
              <a:avLst/>
            </a:prstGeom>
            <a:noFill/>
            <a:ln w="9525">
              <a:solidFill>
                <a:schemeClr val="tx1"/>
              </a:solidFill>
              <a:round/>
              <a:headEnd/>
              <a:tailEnd type="triangle" w="med" len="me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439" name="Line 151">
              <a:extLst>
                <a:ext uri="{FF2B5EF4-FFF2-40B4-BE49-F238E27FC236}">
                  <a16:creationId xmlns:a16="http://schemas.microsoft.com/office/drawing/2014/main" id="{B75A2432-514F-4D31-A0B3-189EBC55D7F5}"/>
                </a:ext>
              </a:extLst>
            </p:cNvPr>
            <p:cNvSpPr>
              <a:spLocks noChangeShapeType="1"/>
            </p:cNvSpPr>
            <p:nvPr/>
          </p:nvSpPr>
          <p:spPr bwMode="auto">
            <a:xfrm>
              <a:off x="4200" y="3141"/>
              <a:ext cx="0" cy="204"/>
            </a:xfrm>
            <a:prstGeom prst="line">
              <a:avLst/>
            </a:prstGeom>
            <a:noFill/>
            <a:ln w="9525">
              <a:solidFill>
                <a:schemeClr val="tx1"/>
              </a:solidFill>
              <a:round/>
              <a:headEnd/>
              <a:tailEnd type="triangle" w="med" len="me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440" name="Line 152">
              <a:extLst>
                <a:ext uri="{FF2B5EF4-FFF2-40B4-BE49-F238E27FC236}">
                  <a16:creationId xmlns:a16="http://schemas.microsoft.com/office/drawing/2014/main" id="{66B8995A-8E3B-4BA9-A7CC-FD748DEF39FE}"/>
                </a:ext>
              </a:extLst>
            </p:cNvPr>
            <p:cNvSpPr>
              <a:spLocks noChangeShapeType="1"/>
            </p:cNvSpPr>
            <p:nvPr/>
          </p:nvSpPr>
          <p:spPr bwMode="auto">
            <a:xfrm flipV="1">
              <a:off x="4255" y="3141"/>
              <a:ext cx="0" cy="233"/>
            </a:xfrm>
            <a:prstGeom prst="line">
              <a:avLst/>
            </a:prstGeom>
            <a:noFill/>
            <a:ln w="9525">
              <a:solidFill>
                <a:schemeClr val="tx1"/>
              </a:solidFill>
              <a:round/>
              <a:headEnd/>
              <a:tailEnd type="triangle" w="med" len="me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441" name="Line 153">
              <a:extLst>
                <a:ext uri="{FF2B5EF4-FFF2-40B4-BE49-F238E27FC236}">
                  <a16:creationId xmlns:a16="http://schemas.microsoft.com/office/drawing/2014/main" id="{AD04C0D3-113A-44D1-A256-840671C9515A}"/>
                </a:ext>
              </a:extLst>
            </p:cNvPr>
            <p:cNvSpPr>
              <a:spLocks noChangeShapeType="1"/>
            </p:cNvSpPr>
            <p:nvPr/>
          </p:nvSpPr>
          <p:spPr bwMode="auto">
            <a:xfrm>
              <a:off x="3399" y="3141"/>
              <a:ext cx="0" cy="204"/>
            </a:xfrm>
            <a:prstGeom prst="line">
              <a:avLst/>
            </a:prstGeom>
            <a:noFill/>
            <a:ln w="9525">
              <a:solidFill>
                <a:schemeClr val="tx1"/>
              </a:solidFill>
              <a:round/>
              <a:headEnd/>
              <a:tailEnd type="triangle" w="med" len="me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442" name="Line 154">
              <a:extLst>
                <a:ext uri="{FF2B5EF4-FFF2-40B4-BE49-F238E27FC236}">
                  <a16:creationId xmlns:a16="http://schemas.microsoft.com/office/drawing/2014/main" id="{653150AF-BB28-49D8-ABFF-4D4362D2D4C4}"/>
                </a:ext>
              </a:extLst>
            </p:cNvPr>
            <p:cNvSpPr>
              <a:spLocks noChangeShapeType="1"/>
            </p:cNvSpPr>
            <p:nvPr/>
          </p:nvSpPr>
          <p:spPr bwMode="auto">
            <a:xfrm flipV="1">
              <a:off x="3454" y="3141"/>
              <a:ext cx="0" cy="233"/>
            </a:xfrm>
            <a:prstGeom prst="line">
              <a:avLst/>
            </a:prstGeom>
            <a:noFill/>
            <a:ln w="9525">
              <a:solidFill>
                <a:schemeClr val="tx1"/>
              </a:solidFill>
              <a:round/>
              <a:headEnd/>
              <a:tailEnd type="triangle" w="med" len="me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443" name="Line 155">
              <a:extLst>
                <a:ext uri="{FF2B5EF4-FFF2-40B4-BE49-F238E27FC236}">
                  <a16:creationId xmlns:a16="http://schemas.microsoft.com/office/drawing/2014/main" id="{C53A23E5-7014-4C4F-9F76-F8FF046EEDAE}"/>
                </a:ext>
              </a:extLst>
            </p:cNvPr>
            <p:cNvSpPr>
              <a:spLocks noChangeShapeType="1"/>
            </p:cNvSpPr>
            <p:nvPr/>
          </p:nvSpPr>
          <p:spPr bwMode="auto">
            <a:xfrm>
              <a:off x="5030" y="3127"/>
              <a:ext cx="0" cy="204"/>
            </a:xfrm>
            <a:prstGeom prst="line">
              <a:avLst/>
            </a:prstGeom>
            <a:noFill/>
            <a:ln w="9525">
              <a:solidFill>
                <a:schemeClr val="tx1"/>
              </a:solidFill>
              <a:round/>
              <a:headEnd/>
              <a:tailEnd type="triangle" w="med" len="me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444" name="Line 156">
              <a:extLst>
                <a:ext uri="{FF2B5EF4-FFF2-40B4-BE49-F238E27FC236}">
                  <a16:creationId xmlns:a16="http://schemas.microsoft.com/office/drawing/2014/main" id="{C3DFA7F2-EBFD-4062-8507-CFAD70541BA3}"/>
                </a:ext>
              </a:extLst>
            </p:cNvPr>
            <p:cNvSpPr>
              <a:spLocks noChangeShapeType="1"/>
            </p:cNvSpPr>
            <p:nvPr/>
          </p:nvSpPr>
          <p:spPr bwMode="auto">
            <a:xfrm flipV="1">
              <a:off x="5085" y="3127"/>
              <a:ext cx="0" cy="233"/>
            </a:xfrm>
            <a:prstGeom prst="line">
              <a:avLst/>
            </a:prstGeom>
            <a:noFill/>
            <a:ln w="9525">
              <a:solidFill>
                <a:schemeClr val="tx1"/>
              </a:solidFill>
              <a:round/>
              <a:headEnd/>
              <a:tailEnd type="triangle" w="med" len="me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445" name="Line 157">
              <a:extLst>
                <a:ext uri="{FF2B5EF4-FFF2-40B4-BE49-F238E27FC236}">
                  <a16:creationId xmlns:a16="http://schemas.microsoft.com/office/drawing/2014/main" id="{E95D6F13-855F-4BE3-A9A5-1236F0E58C16}"/>
                </a:ext>
              </a:extLst>
            </p:cNvPr>
            <p:cNvSpPr>
              <a:spLocks noChangeShapeType="1"/>
            </p:cNvSpPr>
            <p:nvPr/>
          </p:nvSpPr>
          <p:spPr bwMode="auto">
            <a:xfrm>
              <a:off x="5417" y="3127"/>
              <a:ext cx="0" cy="204"/>
            </a:xfrm>
            <a:prstGeom prst="line">
              <a:avLst/>
            </a:prstGeom>
            <a:noFill/>
            <a:ln w="9525">
              <a:solidFill>
                <a:schemeClr val="tx1"/>
              </a:solidFill>
              <a:round/>
              <a:headEnd/>
              <a:tailEnd type="triangle" w="med" len="me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446" name="Line 158">
              <a:extLst>
                <a:ext uri="{FF2B5EF4-FFF2-40B4-BE49-F238E27FC236}">
                  <a16:creationId xmlns:a16="http://schemas.microsoft.com/office/drawing/2014/main" id="{08A450DE-0DA6-45D8-A088-F376475EDB99}"/>
                </a:ext>
              </a:extLst>
            </p:cNvPr>
            <p:cNvSpPr>
              <a:spLocks noChangeShapeType="1"/>
            </p:cNvSpPr>
            <p:nvPr/>
          </p:nvSpPr>
          <p:spPr bwMode="auto">
            <a:xfrm flipV="1">
              <a:off x="5472" y="3127"/>
              <a:ext cx="0" cy="233"/>
            </a:xfrm>
            <a:prstGeom prst="line">
              <a:avLst/>
            </a:prstGeom>
            <a:noFill/>
            <a:ln w="9525">
              <a:solidFill>
                <a:schemeClr val="tx1"/>
              </a:solidFill>
              <a:round/>
              <a:headEnd/>
              <a:tailEnd type="triangle" w="med" len="me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447" name="Line 159">
              <a:extLst>
                <a:ext uri="{FF2B5EF4-FFF2-40B4-BE49-F238E27FC236}">
                  <a16:creationId xmlns:a16="http://schemas.microsoft.com/office/drawing/2014/main" id="{7B4292CA-0E77-435F-8D4D-E591D6279D15}"/>
                </a:ext>
              </a:extLst>
            </p:cNvPr>
            <p:cNvSpPr>
              <a:spLocks noChangeShapeType="1"/>
            </p:cNvSpPr>
            <p:nvPr/>
          </p:nvSpPr>
          <p:spPr bwMode="auto">
            <a:xfrm>
              <a:off x="4616" y="3127"/>
              <a:ext cx="0" cy="204"/>
            </a:xfrm>
            <a:prstGeom prst="line">
              <a:avLst/>
            </a:prstGeom>
            <a:noFill/>
            <a:ln w="9525">
              <a:solidFill>
                <a:schemeClr val="tx1"/>
              </a:solidFill>
              <a:round/>
              <a:headEnd/>
              <a:tailEnd type="triangle" w="med" len="me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448" name="Line 160">
              <a:extLst>
                <a:ext uri="{FF2B5EF4-FFF2-40B4-BE49-F238E27FC236}">
                  <a16:creationId xmlns:a16="http://schemas.microsoft.com/office/drawing/2014/main" id="{E5928C9D-F6E8-4BA0-BDEA-ACC67661A578}"/>
                </a:ext>
              </a:extLst>
            </p:cNvPr>
            <p:cNvSpPr>
              <a:spLocks noChangeShapeType="1"/>
            </p:cNvSpPr>
            <p:nvPr/>
          </p:nvSpPr>
          <p:spPr bwMode="auto">
            <a:xfrm flipV="1">
              <a:off x="4671" y="3127"/>
              <a:ext cx="0" cy="233"/>
            </a:xfrm>
            <a:prstGeom prst="line">
              <a:avLst/>
            </a:prstGeom>
            <a:noFill/>
            <a:ln w="9525">
              <a:solidFill>
                <a:schemeClr val="tx1"/>
              </a:solidFill>
              <a:round/>
              <a:headEnd/>
              <a:tailEnd type="triangle" w="med" len="me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grpSp>
      <p:grpSp>
        <p:nvGrpSpPr>
          <p:cNvPr id="3" name="Group 161">
            <a:extLst>
              <a:ext uri="{FF2B5EF4-FFF2-40B4-BE49-F238E27FC236}">
                <a16:creationId xmlns:a16="http://schemas.microsoft.com/office/drawing/2014/main" id="{FD80612F-6499-4CD8-BFC9-A2CF421B561C}"/>
              </a:ext>
            </a:extLst>
          </p:cNvPr>
          <p:cNvGrpSpPr>
            <a:grpSpLocks/>
          </p:cNvGrpSpPr>
          <p:nvPr/>
        </p:nvGrpSpPr>
        <p:grpSpPr bwMode="auto">
          <a:xfrm>
            <a:off x="5580063" y="3600450"/>
            <a:ext cx="2514600" cy="2133600"/>
            <a:chOff x="1920" y="1776"/>
            <a:chExt cx="1584" cy="1344"/>
          </a:xfrm>
        </p:grpSpPr>
        <p:sp>
          <p:nvSpPr>
            <p:cNvPr id="652450" name="Oval 162">
              <a:extLst>
                <a:ext uri="{FF2B5EF4-FFF2-40B4-BE49-F238E27FC236}">
                  <a16:creationId xmlns:a16="http://schemas.microsoft.com/office/drawing/2014/main" id="{73084533-5848-4FEE-A731-CEC5C0FBA43F}"/>
                </a:ext>
              </a:extLst>
            </p:cNvPr>
            <p:cNvSpPr>
              <a:spLocks noChangeArrowheads="1"/>
            </p:cNvSpPr>
            <p:nvPr/>
          </p:nvSpPr>
          <p:spPr bwMode="auto">
            <a:xfrm>
              <a:off x="2640" y="2352"/>
              <a:ext cx="192" cy="192"/>
            </a:xfrm>
            <a:prstGeom prst="ellipse">
              <a:avLst/>
            </a:prstGeom>
            <a:solidFill>
              <a:schemeClr val="tx2"/>
            </a:solidFill>
            <a:ln w="9525">
              <a:solidFill>
                <a:schemeClr val="tx1"/>
              </a:solidFill>
              <a:round/>
              <a:headEnd/>
              <a:tailEn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451" name="Oval 163">
              <a:extLst>
                <a:ext uri="{FF2B5EF4-FFF2-40B4-BE49-F238E27FC236}">
                  <a16:creationId xmlns:a16="http://schemas.microsoft.com/office/drawing/2014/main" id="{BCA88D39-2411-4F56-9564-03522153F0B9}"/>
                </a:ext>
              </a:extLst>
            </p:cNvPr>
            <p:cNvSpPr>
              <a:spLocks noChangeArrowheads="1"/>
            </p:cNvSpPr>
            <p:nvPr/>
          </p:nvSpPr>
          <p:spPr bwMode="auto">
            <a:xfrm>
              <a:off x="3312" y="2352"/>
              <a:ext cx="192" cy="192"/>
            </a:xfrm>
            <a:prstGeom prst="ellipse">
              <a:avLst/>
            </a:prstGeom>
            <a:solidFill>
              <a:schemeClr val="tx2"/>
            </a:solidFill>
            <a:ln w="9525">
              <a:solidFill>
                <a:schemeClr val="tx1"/>
              </a:solidFill>
              <a:round/>
              <a:headEnd/>
              <a:tailEn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452" name="Oval 164">
              <a:extLst>
                <a:ext uri="{FF2B5EF4-FFF2-40B4-BE49-F238E27FC236}">
                  <a16:creationId xmlns:a16="http://schemas.microsoft.com/office/drawing/2014/main" id="{F51D1E67-2436-4F74-9D80-D485C461E91E}"/>
                </a:ext>
              </a:extLst>
            </p:cNvPr>
            <p:cNvSpPr>
              <a:spLocks noChangeArrowheads="1"/>
            </p:cNvSpPr>
            <p:nvPr/>
          </p:nvSpPr>
          <p:spPr bwMode="auto">
            <a:xfrm>
              <a:off x="1920" y="2352"/>
              <a:ext cx="192" cy="192"/>
            </a:xfrm>
            <a:prstGeom prst="ellipse">
              <a:avLst/>
            </a:prstGeom>
            <a:solidFill>
              <a:schemeClr val="tx2"/>
            </a:solidFill>
            <a:ln w="9525">
              <a:solidFill>
                <a:schemeClr val="tx1"/>
              </a:solidFill>
              <a:round/>
              <a:headEnd/>
              <a:tailEn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453" name="Oval 165">
              <a:extLst>
                <a:ext uri="{FF2B5EF4-FFF2-40B4-BE49-F238E27FC236}">
                  <a16:creationId xmlns:a16="http://schemas.microsoft.com/office/drawing/2014/main" id="{72C2AA4C-9DE1-4563-9113-55FD20F4231E}"/>
                </a:ext>
              </a:extLst>
            </p:cNvPr>
            <p:cNvSpPr>
              <a:spLocks noChangeArrowheads="1"/>
            </p:cNvSpPr>
            <p:nvPr/>
          </p:nvSpPr>
          <p:spPr bwMode="auto">
            <a:xfrm>
              <a:off x="2640" y="2928"/>
              <a:ext cx="192" cy="192"/>
            </a:xfrm>
            <a:prstGeom prst="ellipse">
              <a:avLst/>
            </a:prstGeom>
            <a:solidFill>
              <a:schemeClr val="tx2"/>
            </a:solidFill>
            <a:ln w="9525">
              <a:solidFill>
                <a:schemeClr val="tx1"/>
              </a:solidFill>
              <a:round/>
              <a:headEnd/>
              <a:tailEn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454" name="Oval 166">
              <a:extLst>
                <a:ext uri="{FF2B5EF4-FFF2-40B4-BE49-F238E27FC236}">
                  <a16:creationId xmlns:a16="http://schemas.microsoft.com/office/drawing/2014/main" id="{09CD490D-3738-46DD-94D8-74DF2C2F7442}"/>
                </a:ext>
              </a:extLst>
            </p:cNvPr>
            <p:cNvSpPr>
              <a:spLocks noChangeArrowheads="1"/>
            </p:cNvSpPr>
            <p:nvPr/>
          </p:nvSpPr>
          <p:spPr bwMode="auto">
            <a:xfrm>
              <a:off x="2640" y="1776"/>
              <a:ext cx="192" cy="192"/>
            </a:xfrm>
            <a:prstGeom prst="ellipse">
              <a:avLst/>
            </a:prstGeom>
            <a:solidFill>
              <a:schemeClr val="tx2"/>
            </a:solidFill>
            <a:ln w="9525">
              <a:solidFill>
                <a:schemeClr val="tx1"/>
              </a:solidFill>
              <a:round/>
              <a:headEnd/>
              <a:tailEn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455" name="Oval 167">
              <a:extLst>
                <a:ext uri="{FF2B5EF4-FFF2-40B4-BE49-F238E27FC236}">
                  <a16:creationId xmlns:a16="http://schemas.microsoft.com/office/drawing/2014/main" id="{9B32BD4A-BBE8-4882-A535-1582E1158F61}"/>
                </a:ext>
              </a:extLst>
            </p:cNvPr>
            <p:cNvSpPr>
              <a:spLocks noChangeArrowheads="1"/>
            </p:cNvSpPr>
            <p:nvPr/>
          </p:nvSpPr>
          <p:spPr bwMode="auto">
            <a:xfrm>
              <a:off x="1920" y="1776"/>
              <a:ext cx="192" cy="192"/>
            </a:xfrm>
            <a:prstGeom prst="ellipse">
              <a:avLst/>
            </a:prstGeom>
            <a:solidFill>
              <a:schemeClr val="tx1"/>
            </a:solidFill>
            <a:ln w="9525">
              <a:solidFill>
                <a:schemeClr val="tx1"/>
              </a:solidFill>
              <a:round/>
              <a:headEnd/>
              <a:tailEn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456" name="Oval 168">
              <a:extLst>
                <a:ext uri="{FF2B5EF4-FFF2-40B4-BE49-F238E27FC236}">
                  <a16:creationId xmlns:a16="http://schemas.microsoft.com/office/drawing/2014/main" id="{0C64368C-98D0-4DD4-B0BF-74F42658EFC1}"/>
                </a:ext>
              </a:extLst>
            </p:cNvPr>
            <p:cNvSpPr>
              <a:spLocks noChangeArrowheads="1"/>
            </p:cNvSpPr>
            <p:nvPr/>
          </p:nvSpPr>
          <p:spPr bwMode="auto">
            <a:xfrm>
              <a:off x="3312" y="2928"/>
              <a:ext cx="192" cy="192"/>
            </a:xfrm>
            <a:prstGeom prst="ellipse">
              <a:avLst/>
            </a:prstGeom>
            <a:solidFill>
              <a:schemeClr val="tx1"/>
            </a:solidFill>
            <a:ln w="9525">
              <a:solidFill>
                <a:schemeClr val="tx1"/>
              </a:solidFill>
              <a:round/>
              <a:headEnd/>
              <a:tailEn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457" name="Oval 169">
              <a:extLst>
                <a:ext uri="{FF2B5EF4-FFF2-40B4-BE49-F238E27FC236}">
                  <a16:creationId xmlns:a16="http://schemas.microsoft.com/office/drawing/2014/main" id="{29BBCE3C-84F9-4915-AF6F-93A4922B5C46}"/>
                </a:ext>
              </a:extLst>
            </p:cNvPr>
            <p:cNvSpPr>
              <a:spLocks noChangeArrowheads="1"/>
            </p:cNvSpPr>
            <p:nvPr/>
          </p:nvSpPr>
          <p:spPr bwMode="auto">
            <a:xfrm>
              <a:off x="1920" y="2928"/>
              <a:ext cx="192" cy="192"/>
            </a:xfrm>
            <a:prstGeom prst="ellipse">
              <a:avLst/>
            </a:prstGeom>
            <a:solidFill>
              <a:schemeClr val="tx1"/>
            </a:solidFill>
            <a:ln w="9525">
              <a:solidFill>
                <a:schemeClr val="tx1"/>
              </a:solidFill>
              <a:round/>
              <a:headEnd/>
              <a:tailEn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458" name="Oval 170">
              <a:extLst>
                <a:ext uri="{FF2B5EF4-FFF2-40B4-BE49-F238E27FC236}">
                  <a16:creationId xmlns:a16="http://schemas.microsoft.com/office/drawing/2014/main" id="{14EEEBB3-4B6C-4B1D-8E08-907C5C8098D0}"/>
                </a:ext>
              </a:extLst>
            </p:cNvPr>
            <p:cNvSpPr>
              <a:spLocks noChangeArrowheads="1"/>
            </p:cNvSpPr>
            <p:nvPr/>
          </p:nvSpPr>
          <p:spPr bwMode="auto">
            <a:xfrm>
              <a:off x="3312" y="1776"/>
              <a:ext cx="192" cy="192"/>
            </a:xfrm>
            <a:prstGeom prst="ellipse">
              <a:avLst/>
            </a:prstGeom>
            <a:solidFill>
              <a:schemeClr val="tx1"/>
            </a:solidFill>
            <a:ln w="9525">
              <a:solidFill>
                <a:schemeClr val="tx1"/>
              </a:solidFill>
              <a:round/>
              <a:headEnd/>
              <a:tailEn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459" name="Line 171">
              <a:extLst>
                <a:ext uri="{FF2B5EF4-FFF2-40B4-BE49-F238E27FC236}">
                  <a16:creationId xmlns:a16="http://schemas.microsoft.com/office/drawing/2014/main" id="{7A342EB1-EDC3-45CC-B074-F28160855E23}"/>
                </a:ext>
              </a:extLst>
            </p:cNvPr>
            <p:cNvSpPr>
              <a:spLocks noChangeShapeType="1"/>
            </p:cNvSpPr>
            <p:nvPr/>
          </p:nvSpPr>
          <p:spPr bwMode="auto">
            <a:xfrm flipV="1">
              <a:off x="2784" y="2016"/>
              <a:ext cx="0" cy="336"/>
            </a:xfrm>
            <a:prstGeom prst="line">
              <a:avLst/>
            </a:prstGeom>
            <a:noFill/>
            <a:ln w="9525">
              <a:solidFill>
                <a:schemeClr val="tx1"/>
              </a:solidFill>
              <a:round/>
              <a:headEnd/>
              <a:tailEnd type="triangle" w="med" len="me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460" name="Line 172">
              <a:extLst>
                <a:ext uri="{FF2B5EF4-FFF2-40B4-BE49-F238E27FC236}">
                  <a16:creationId xmlns:a16="http://schemas.microsoft.com/office/drawing/2014/main" id="{AAF0731A-0121-4817-B272-504322356258}"/>
                </a:ext>
              </a:extLst>
            </p:cNvPr>
            <p:cNvSpPr>
              <a:spLocks noChangeShapeType="1"/>
            </p:cNvSpPr>
            <p:nvPr/>
          </p:nvSpPr>
          <p:spPr bwMode="auto">
            <a:xfrm>
              <a:off x="2688" y="1968"/>
              <a:ext cx="0" cy="384"/>
            </a:xfrm>
            <a:prstGeom prst="line">
              <a:avLst/>
            </a:prstGeom>
            <a:noFill/>
            <a:ln w="9525">
              <a:solidFill>
                <a:schemeClr val="tx1"/>
              </a:solidFill>
              <a:round/>
              <a:headEnd/>
              <a:tailEnd type="triangle" w="med" len="me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461" name="Line 173">
              <a:extLst>
                <a:ext uri="{FF2B5EF4-FFF2-40B4-BE49-F238E27FC236}">
                  <a16:creationId xmlns:a16="http://schemas.microsoft.com/office/drawing/2014/main" id="{77FAB8B7-C784-4024-AC8E-E0F345B52329}"/>
                </a:ext>
              </a:extLst>
            </p:cNvPr>
            <p:cNvSpPr>
              <a:spLocks noChangeShapeType="1"/>
            </p:cNvSpPr>
            <p:nvPr/>
          </p:nvSpPr>
          <p:spPr bwMode="auto">
            <a:xfrm>
              <a:off x="2832" y="2400"/>
              <a:ext cx="432" cy="0"/>
            </a:xfrm>
            <a:prstGeom prst="line">
              <a:avLst/>
            </a:prstGeom>
            <a:noFill/>
            <a:ln w="9525">
              <a:solidFill>
                <a:schemeClr val="tx1"/>
              </a:solidFill>
              <a:round/>
              <a:headEnd/>
              <a:tailEnd type="triangle" w="med" len="me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462" name="Line 174">
              <a:extLst>
                <a:ext uri="{FF2B5EF4-FFF2-40B4-BE49-F238E27FC236}">
                  <a16:creationId xmlns:a16="http://schemas.microsoft.com/office/drawing/2014/main" id="{E1A184A9-1C68-4E41-88DC-E04A15F4929D}"/>
                </a:ext>
              </a:extLst>
            </p:cNvPr>
            <p:cNvSpPr>
              <a:spLocks noChangeShapeType="1"/>
            </p:cNvSpPr>
            <p:nvPr/>
          </p:nvSpPr>
          <p:spPr bwMode="auto">
            <a:xfrm flipH="1">
              <a:off x="2832" y="2496"/>
              <a:ext cx="480" cy="0"/>
            </a:xfrm>
            <a:prstGeom prst="line">
              <a:avLst/>
            </a:prstGeom>
            <a:noFill/>
            <a:ln w="9525">
              <a:solidFill>
                <a:schemeClr val="tx1"/>
              </a:solidFill>
              <a:round/>
              <a:headEnd/>
              <a:tailEnd type="triangle" w="med" len="me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463" name="Line 175">
              <a:extLst>
                <a:ext uri="{FF2B5EF4-FFF2-40B4-BE49-F238E27FC236}">
                  <a16:creationId xmlns:a16="http://schemas.microsoft.com/office/drawing/2014/main" id="{99C9DAA0-3EA1-439F-9174-C0BCC64DA297}"/>
                </a:ext>
              </a:extLst>
            </p:cNvPr>
            <p:cNvSpPr>
              <a:spLocks noChangeShapeType="1"/>
            </p:cNvSpPr>
            <p:nvPr/>
          </p:nvSpPr>
          <p:spPr bwMode="auto">
            <a:xfrm>
              <a:off x="2688" y="2544"/>
              <a:ext cx="0" cy="336"/>
            </a:xfrm>
            <a:prstGeom prst="line">
              <a:avLst/>
            </a:prstGeom>
            <a:noFill/>
            <a:ln w="9525">
              <a:solidFill>
                <a:schemeClr val="tx1"/>
              </a:solidFill>
              <a:round/>
              <a:headEnd/>
              <a:tailEnd type="triangle" w="med" len="me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464" name="Line 176">
              <a:extLst>
                <a:ext uri="{FF2B5EF4-FFF2-40B4-BE49-F238E27FC236}">
                  <a16:creationId xmlns:a16="http://schemas.microsoft.com/office/drawing/2014/main" id="{13D57479-5B42-4A19-9122-3EEA43CD25B3}"/>
                </a:ext>
              </a:extLst>
            </p:cNvPr>
            <p:cNvSpPr>
              <a:spLocks noChangeShapeType="1"/>
            </p:cNvSpPr>
            <p:nvPr/>
          </p:nvSpPr>
          <p:spPr bwMode="auto">
            <a:xfrm flipV="1">
              <a:off x="2784" y="2544"/>
              <a:ext cx="0" cy="384"/>
            </a:xfrm>
            <a:prstGeom prst="line">
              <a:avLst/>
            </a:prstGeom>
            <a:noFill/>
            <a:ln w="9525">
              <a:solidFill>
                <a:schemeClr val="tx1"/>
              </a:solidFill>
              <a:round/>
              <a:headEnd/>
              <a:tailEnd type="triangle" w="med" len="me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465" name="Line 177">
              <a:extLst>
                <a:ext uri="{FF2B5EF4-FFF2-40B4-BE49-F238E27FC236}">
                  <a16:creationId xmlns:a16="http://schemas.microsoft.com/office/drawing/2014/main" id="{3354C002-F211-4063-BBB6-8761E5181569}"/>
                </a:ext>
              </a:extLst>
            </p:cNvPr>
            <p:cNvSpPr>
              <a:spLocks noChangeShapeType="1"/>
            </p:cNvSpPr>
            <p:nvPr/>
          </p:nvSpPr>
          <p:spPr bwMode="auto">
            <a:xfrm flipH="1">
              <a:off x="2208" y="2400"/>
              <a:ext cx="432" cy="0"/>
            </a:xfrm>
            <a:prstGeom prst="line">
              <a:avLst/>
            </a:prstGeom>
            <a:noFill/>
            <a:ln w="9525">
              <a:solidFill>
                <a:schemeClr val="tx1"/>
              </a:solidFill>
              <a:round/>
              <a:headEnd/>
              <a:tailEnd type="triangle" w="med" len="me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52466" name="Line 178">
              <a:extLst>
                <a:ext uri="{FF2B5EF4-FFF2-40B4-BE49-F238E27FC236}">
                  <a16:creationId xmlns:a16="http://schemas.microsoft.com/office/drawing/2014/main" id="{6DF1391B-D187-4B76-93AC-A9191634ECBC}"/>
                </a:ext>
              </a:extLst>
            </p:cNvPr>
            <p:cNvSpPr>
              <a:spLocks noChangeShapeType="1"/>
            </p:cNvSpPr>
            <p:nvPr/>
          </p:nvSpPr>
          <p:spPr bwMode="auto">
            <a:xfrm>
              <a:off x="2112" y="2496"/>
              <a:ext cx="432" cy="0"/>
            </a:xfrm>
            <a:prstGeom prst="line">
              <a:avLst/>
            </a:prstGeom>
            <a:noFill/>
            <a:ln w="9525">
              <a:solidFill>
                <a:schemeClr val="tx1"/>
              </a:solidFill>
              <a:round/>
              <a:headEnd/>
              <a:tailEnd type="triangle" w="med" len="me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22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229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checkerboard(across)">
                                      <p:cBhvr>
                                        <p:cTn id="15" dur="500"/>
                                        <p:tgtEl>
                                          <p:spTgt spid="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dissolve">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2291"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F9E6EEDD-B802-4379-9095-E76DFAFBB057}"/>
              </a:ext>
            </a:extLst>
          </p:cNvPr>
          <p:cNvSpPr>
            <a:spLocks noGrp="1"/>
          </p:cNvSpPr>
          <p:nvPr>
            <p:ph type="title"/>
          </p:nvPr>
        </p:nvSpPr>
        <p:spPr/>
        <p:txBody>
          <a:bodyPr/>
          <a:lstStyle/>
          <a:p>
            <a:pPr eaLnBrk="1" hangingPunct="1"/>
            <a:r>
              <a:rPr lang="zh-CN" altLang="en-US" sz="4400">
                <a:latin typeface="华文新魏" panose="02010800040101010101" pitchFamily="2" charset="-122"/>
                <a:ea typeface="华文新魏" panose="02010800040101010101" pitchFamily="2" charset="-122"/>
              </a:rPr>
              <a:t>非结构化通信</a:t>
            </a:r>
          </a:p>
        </p:txBody>
      </p:sp>
      <p:sp>
        <p:nvSpPr>
          <p:cNvPr id="653315" name="Rectangle 3">
            <a:extLst>
              <a:ext uri="{FF2B5EF4-FFF2-40B4-BE49-F238E27FC236}">
                <a16:creationId xmlns:a16="http://schemas.microsoft.com/office/drawing/2014/main" id="{826F2F8D-38E6-4CE5-B793-50D0231B9568}"/>
              </a:ext>
            </a:extLst>
          </p:cNvPr>
          <p:cNvSpPr>
            <a:spLocks noGrp="1"/>
          </p:cNvSpPr>
          <p:nvPr>
            <p:ph type="body" sz="half" idx="1"/>
          </p:nvPr>
        </p:nvSpPr>
        <p:spPr>
          <a:xfrm>
            <a:off x="609600" y="1752600"/>
            <a:ext cx="7131050" cy="4572000"/>
          </a:xfrm>
        </p:spPr>
        <p:txBody>
          <a:bodyPr/>
          <a:lstStyle/>
          <a:p>
            <a:pPr eaLnBrk="1" hangingPunct="1"/>
            <a:r>
              <a:rPr lang="zh-CN" altLang="en-US" sz="3200">
                <a:latin typeface="华文新魏" panose="02010800040101010101" pitchFamily="2" charset="-122"/>
              </a:rPr>
              <a:t>没有一个统一的通信模式</a:t>
            </a:r>
          </a:p>
          <a:p>
            <a:pPr eaLnBrk="1" hangingPunct="1"/>
            <a:r>
              <a:rPr lang="zh-CN" altLang="en-US" sz="3200">
                <a:latin typeface="华文新魏" panose="02010800040101010101" pitchFamily="2" charset="-122"/>
              </a:rPr>
              <a:t>例如：无结构化网格</a:t>
            </a:r>
          </a:p>
        </p:txBody>
      </p:sp>
      <p:pic>
        <p:nvPicPr>
          <p:cNvPr id="653316" name="Picture 4" descr="Housing">
            <a:extLst>
              <a:ext uri="{FF2B5EF4-FFF2-40B4-BE49-F238E27FC236}">
                <a16:creationId xmlns:a16="http://schemas.microsoft.com/office/drawing/2014/main" id="{888B8354-A24A-4529-82C9-6FAB2C75F6D8}"/>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611688" y="1860550"/>
            <a:ext cx="3848100" cy="4089400"/>
          </a:xfr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33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331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533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3315"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540A0DA3-39B1-49E0-906A-48D1FDEC84C3}"/>
              </a:ext>
            </a:extLst>
          </p:cNvPr>
          <p:cNvSpPr>
            <a:spLocks noGrp="1"/>
          </p:cNvSpPr>
          <p:nvPr>
            <p:ph type="title"/>
          </p:nvPr>
        </p:nvSpPr>
        <p:spPr/>
        <p:txBody>
          <a:bodyPr/>
          <a:lstStyle/>
          <a:p>
            <a:pPr eaLnBrk="1" hangingPunct="1"/>
            <a:r>
              <a:rPr lang="zh-CN" altLang="en-US" sz="4400">
                <a:latin typeface="华文行楷" panose="02010800040101010101" pitchFamily="2" charset="-122"/>
              </a:rPr>
              <a:t>静态</a:t>
            </a:r>
            <a:r>
              <a:rPr lang="en-US" altLang="zh-CN" sz="4400">
                <a:latin typeface="华文行楷" panose="02010800040101010101" pitchFamily="2" charset="-122"/>
              </a:rPr>
              <a:t>/</a:t>
            </a:r>
            <a:r>
              <a:rPr lang="zh-CN" altLang="en-US" sz="4400">
                <a:latin typeface="华文行楷" panose="02010800040101010101" pitchFamily="2" charset="-122"/>
              </a:rPr>
              <a:t>动态通信</a:t>
            </a:r>
          </a:p>
        </p:txBody>
      </p:sp>
      <p:sp>
        <p:nvSpPr>
          <p:cNvPr id="35843" name="Rectangle 3">
            <a:extLst>
              <a:ext uri="{FF2B5EF4-FFF2-40B4-BE49-F238E27FC236}">
                <a16:creationId xmlns:a16="http://schemas.microsoft.com/office/drawing/2014/main" id="{53864B76-0D3D-40DA-9370-9F7DE7A5FF96}"/>
              </a:ext>
            </a:extLst>
          </p:cNvPr>
          <p:cNvSpPr>
            <a:spLocks noGrp="1"/>
          </p:cNvSpPr>
          <p:nvPr>
            <p:ph sz="quarter" idx="1"/>
          </p:nvPr>
        </p:nvSpPr>
        <p:spPr>
          <a:xfrm>
            <a:off x="457200" y="1219200"/>
            <a:ext cx="8229600" cy="4937125"/>
          </a:xfrm>
        </p:spPr>
        <p:txBody>
          <a:bodyPr/>
          <a:lstStyle/>
          <a:p>
            <a:pPr eaLnBrk="1" hangingPunct="1"/>
            <a:r>
              <a:rPr lang="zh-CN" altLang="en-US" sz="3200"/>
              <a:t>通信伙伴的身份不随时间改变；动态通信中，通信伙伴的身份则可能由运行时所计算的数据决定且是可变的。</a:t>
            </a:r>
            <a:r>
              <a:rPr lang="zh-CN" altLang="en-US"/>
              <a:t> </a:t>
            </a:r>
          </a:p>
        </p:txBody>
      </p:sp>
      <p:grpSp>
        <p:nvGrpSpPr>
          <p:cNvPr id="2" name="Group 4">
            <a:extLst>
              <a:ext uri="{FF2B5EF4-FFF2-40B4-BE49-F238E27FC236}">
                <a16:creationId xmlns:a16="http://schemas.microsoft.com/office/drawing/2014/main" id="{8043CF36-9610-45F7-94FC-85ED1F68BFB6}"/>
              </a:ext>
            </a:extLst>
          </p:cNvPr>
          <p:cNvGrpSpPr>
            <a:grpSpLocks/>
          </p:cNvGrpSpPr>
          <p:nvPr/>
        </p:nvGrpSpPr>
        <p:grpSpPr bwMode="auto">
          <a:xfrm>
            <a:off x="5580063" y="3600450"/>
            <a:ext cx="2514600" cy="2133600"/>
            <a:chOff x="1920" y="1776"/>
            <a:chExt cx="1584" cy="1344"/>
          </a:xfrm>
        </p:grpSpPr>
        <p:sp>
          <p:nvSpPr>
            <p:cNvPr id="676869" name="Oval 5">
              <a:extLst>
                <a:ext uri="{FF2B5EF4-FFF2-40B4-BE49-F238E27FC236}">
                  <a16:creationId xmlns:a16="http://schemas.microsoft.com/office/drawing/2014/main" id="{C43394F2-596D-4981-990C-DDD35D0AFD2D}"/>
                </a:ext>
              </a:extLst>
            </p:cNvPr>
            <p:cNvSpPr>
              <a:spLocks noChangeArrowheads="1"/>
            </p:cNvSpPr>
            <p:nvPr/>
          </p:nvSpPr>
          <p:spPr bwMode="auto">
            <a:xfrm>
              <a:off x="2640" y="2352"/>
              <a:ext cx="192" cy="192"/>
            </a:xfrm>
            <a:prstGeom prst="ellipse">
              <a:avLst/>
            </a:prstGeom>
            <a:solidFill>
              <a:schemeClr val="tx2"/>
            </a:solidFill>
            <a:ln w="9525">
              <a:solidFill>
                <a:schemeClr val="tx1"/>
              </a:solidFill>
              <a:round/>
              <a:headEnd/>
              <a:tailEn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76870" name="Oval 6">
              <a:extLst>
                <a:ext uri="{FF2B5EF4-FFF2-40B4-BE49-F238E27FC236}">
                  <a16:creationId xmlns:a16="http://schemas.microsoft.com/office/drawing/2014/main" id="{A926C407-CC6D-49FC-BB59-EBE029625573}"/>
                </a:ext>
              </a:extLst>
            </p:cNvPr>
            <p:cNvSpPr>
              <a:spLocks noChangeArrowheads="1"/>
            </p:cNvSpPr>
            <p:nvPr/>
          </p:nvSpPr>
          <p:spPr bwMode="auto">
            <a:xfrm>
              <a:off x="3312" y="2352"/>
              <a:ext cx="192" cy="192"/>
            </a:xfrm>
            <a:prstGeom prst="ellipse">
              <a:avLst/>
            </a:prstGeom>
            <a:solidFill>
              <a:schemeClr val="tx2"/>
            </a:solidFill>
            <a:ln w="9525">
              <a:solidFill>
                <a:schemeClr val="tx1"/>
              </a:solidFill>
              <a:round/>
              <a:headEnd/>
              <a:tailEn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76871" name="Oval 7">
              <a:extLst>
                <a:ext uri="{FF2B5EF4-FFF2-40B4-BE49-F238E27FC236}">
                  <a16:creationId xmlns:a16="http://schemas.microsoft.com/office/drawing/2014/main" id="{B757345C-19D5-4128-B771-ED9E40360060}"/>
                </a:ext>
              </a:extLst>
            </p:cNvPr>
            <p:cNvSpPr>
              <a:spLocks noChangeArrowheads="1"/>
            </p:cNvSpPr>
            <p:nvPr/>
          </p:nvSpPr>
          <p:spPr bwMode="auto">
            <a:xfrm>
              <a:off x="1920" y="2352"/>
              <a:ext cx="192" cy="192"/>
            </a:xfrm>
            <a:prstGeom prst="ellipse">
              <a:avLst/>
            </a:prstGeom>
            <a:solidFill>
              <a:schemeClr val="tx2"/>
            </a:solidFill>
            <a:ln w="9525">
              <a:solidFill>
                <a:schemeClr val="tx1"/>
              </a:solidFill>
              <a:round/>
              <a:headEnd/>
              <a:tailEn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76872" name="Oval 8">
              <a:extLst>
                <a:ext uri="{FF2B5EF4-FFF2-40B4-BE49-F238E27FC236}">
                  <a16:creationId xmlns:a16="http://schemas.microsoft.com/office/drawing/2014/main" id="{35A76304-8E57-4D20-BE85-7568071E8765}"/>
                </a:ext>
              </a:extLst>
            </p:cNvPr>
            <p:cNvSpPr>
              <a:spLocks noChangeArrowheads="1"/>
            </p:cNvSpPr>
            <p:nvPr/>
          </p:nvSpPr>
          <p:spPr bwMode="auto">
            <a:xfrm>
              <a:off x="2640" y="2928"/>
              <a:ext cx="192" cy="192"/>
            </a:xfrm>
            <a:prstGeom prst="ellipse">
              <a:avLst/>
            </a:prstGeom>
            <a:solidFill>
              <a:schemeClr val="tx2"/>
            </a:solidFill>
            <a:ln w="9525">
              <a:solidFill>
                <a:schemeClr val="tx1"/>
              </a:solidFill>
              <a:round/>
              <a:headEnd/>
              <a:tailEn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76873" name="Oval 9">
              <a:extLst>
                <a:ext uri="{FF2B5EF4-FFF2-40B4-BE49-F238E27FC236}">
                  <a16:creationId xmlns:a16="http://schemas.microsoft.com/office/drawing/2014/main" id="{BC86CC16-E778-4239-8D42-184B21B60E19}"/>
                </a:ext>
              </a:extLst>
            </p:cNvPr>
            <p:cNvSpPr>
              <a:spLocks noChangeArrowheads="1"/>
            </p:cNvSpPr>
            <p:nvPr/>
          </p:nvSpPr>
          <p:spPr bwMode="auto">
            <a:xfrm>
              <a:off x="2640" y="1776"/>
              <a:ext cx="192" cy="192"/>
            </a:xfrm>
            <a:prstGeom prst="ellipse">
              <a:avLst/>
            </a:prstGeom>
            <a:solidFill>
              <a:schemeClr val="tx2"/>
            </a:solidFill>
            <a:ln w="9525">
              <a:solidFill>
                <a:schemeClr val="tx1"/>
              </a:solidFill>
              <a:round/>
              <a:headEnd/>
              <a:tailEn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76874" name="Oval 10">
              <a:extLst>
                <a:ext uri="{FF2B5EF4-FFF2-40B4-BE49-F238E27FC236}">
                  <a16:creationId xmlns:a16="http://schemas.microsoft.com/office/drawing/2014/main" id="{D7A76768-5EC8-4506-9EB6-0C3FB90A1693}"/>
                </a:ext>
              </a:extLst>
            </p:cNvPr>
            <p:cNvSpPr>
              <a:spLocks noChangeArrowheads="1"/>
            </p:cNvSpPr>
            <p:nvPr/>
          </p:nvSpPr>
          <p:spPr bwMode="auto">
            <a:xfrm>
              <a:off x="1920" y="1776"/>
              <a:ext cx="192" cy="192"/>
            </a:xfrm>
            <a:prstGeom prst="ellipse">
              <a:avLst/>
            </a:prstGeom>
            <a:solidFill>
              <a:schemeClr val="tx1"/>
            </a:solidFill>
            <a:ln w="9525">
              <a:solidFill>
                <a:schemeClr val="tx1"/>
              </a:solidFill>
              <a:round/>
              <a:headEnd/>
              <a:tailEn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76875" name="Oval 11">
              <a:extLst>
                <a:ext uri="{FF2B5EF4-FFF2-40B4-BE49-F238E27FC236}">
                  <a16:creationId xmlns:a16="http://schemas.microsoft.com/office/drawing/2014/main" id="{29675534-B7C5-4391-9DE3-8F7C06D50EB6}"/>
                </a:ext>
              </a:extLst>
            </p:cNvPr>
            <p:cNvSpPr>
              <a:spLocks noChangeArrowheads="1"/>
            </p:cNvSpPr>
            <p:nvPr/>
          </p:nvSpPr>
          <p:spPr bwMode="auto">
            <a:xfrm>
              <a:off x="3312" y="2928"/>
              <a:ext cx="192" cy="192"/>
            </a:xfrm>
            <a:prstGeom prst="ellipse">
              <a:avLst/>
            </a:prstGeom>
            <a:solidFill>
              <a:schemeClr val="tx1"/>
            </a:solidFill>
            <a:ln w="9525">
              <a:solidFill>
                <a:schemeClr val="tx1"/>
              </a:solidFill>
              <a:round/>
              <a:headEnd/>
              <a:tailEn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76876" name="Oval 12">
              <a:extLst>
                <a:ext uri="{FF2B5EF4-FFF2-40B4-BE49-F238E27FC236}">
                  <a16:creationId xmlns:a16="http://schemas.microsoft.com/office/drawing/2014/main" id="{FAE39337-F685-46FF-991F-FB16A844FE3E}"/>
                </a:ext>
              </a:extLst>
            </p:cNvPr>
            <p:cNvSpPr>
              <a:spLocks noChangeArrowheads="1"/>
            </p:cNvSpPr>
            <p:nvPr/>
          </p:nvSpPr>
          <p:spPr bwMode="auto">
            <a:xfrm>
              <a:off x="1920" y="2928"/>
              <a:ext cx="192" cy="192"/>
            </a:xfrm>
            <a:prstGeom prst="ellipse">
              <a:avLst/>
            </a:prstGeom>
            <a:solidFill>
              <a:schemeClr val="tx1"/>
            </a:solidFill>
            <a:ln w="9525">
              <a:solidFill>
                <a:schemeClr val="tx1"/>
              </a:solidFill>
              <a:round/>
              <a:headEnd/>
              <a:tailEn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76877" name="Oval 13">
              <a:extLst>
                <a:ext uri="{FF2B5EF4-FFF2-40B4-BE49-F238E27FC236}">
                  <a16:creationId xmlns:a16="http://schemas.microsoft.com/office/drawing/2014/main" id="{82D109D8-C550-4203-9457-B44F0E919AC4}"/>
                </a:ext>
              </a:extLst>
            </p:cNvPr>
            <p:cNvSpPr>
              <a:spLocks noChangeArrowheads="1"/>
            </p:cNvSpPr>
            <p:nvPr/>
          </p:nvSpPr>
          <p:spPr bwMode="auto">
            <a:xfrm>
              <a:off x="3312" y="1776"/>
              <a:ext cx="192" cy="192"/>
            </a:xfrm>
            <a:prstGeom prst="ellipse">
              <a:avLst/>
            </a:prstGeom>
            <a:solidFill>
              <a:schemeClr val="tx1"/>
            </a:solidFill>
            <a:ln w="9525">
              <a:solidFill>
                <a:schemeClr val="tx1"/>
              </a:solidFill>
              <a:round/>
              <a:headEnd/>
              <a:tailEn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76878" name="Line 14">
              <a:extLst>
                <a:ext uri="{FF2B5EF4-FFF2-40B4-BE49-F238E27FC236}">
                  <a16:creationId xmlns:a16="http://schemas.microsoft.com/office/drawing/2014/main" id="{76BCB618-4AB2-4C21-9716-7EF5D531EA7E}"/>
                </a:ext>
              </a:extLst>
            </p:cNvPr>
            <p:cNvSpPr>
              <a:spLocks noChangeShapeType="1"/>
            </p:cNvSpPr>
            <p:nvPr/>
          </p:nvSpPr>
          <p:spPr bwMode="auto">
            <a:xfrm flipV="1">
              <a:off x="2784" y="2016"/>
              <a:ext cx="0" cy="336"/>
            </a:xfrm>
            <a:prstGeom prst="line">
              <a:avLst/>
            </a:prstGeom>
            <a:noFill/>
            <a:ln w="9525">
              <a:solidFill>
                <a:schemeClr val="tx1"/>
              </a:solidFill>
              <a:round/>
              <a:headEnd/>
              <a:tailEnd type="triangle" w="med" len="me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76879" name="Line 15">
              <a:extLst>
                <a:ext uri="{FF2B5EF4-FFF2-40B4-BE49-F238E27FC236}">
                  <a16:creationId xmlns:a16="http://schemas.microsoft.com/office/drawing/2014/main" id="{A9694897-2635-4AEA-A2B3-D2B41E44DCAF}"/>
                </a:ext>
              </a:extLst>
            </p:cNvPr>
            <p:cNvSpPr>
              <a:spLocks noChangeShapeType="1"/>
            </p:cNvSpPr>
            <p:nvPr/>
          </p:nvSpPr>
          <p:spPr bwMode="auto">
            <a:xfrm>
              <a:off x="2688" y="1968"/>
              <a:ext cx="0" cy="384"/>
            </a:xfrm>
            <a:prstGeom prst="line">
              <a:avLst/>
            </a:prstGeom>
            <a:noFill/>
            <a:ln w="9525">
              <a:solidFill>
                <a:schemeClr val="tx1"/>
              </a:solidFill>
              <a:round/>
              <a:headEnd/>
              <a:tailEnd type="triangle" w="med" len="me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76880" name="Line 16">
              <a:extLst>
                <a:ext uri="{FF2B5EF4-FFF2-40B4-BE49-F238E27FC236}">
                  <a16:creationId xmlns:a16="http://schemas.microsoft.com/office/drawing/2014/main" id="{7D7685D7-B506-43DA-B796-5F4F5023942D}"/>
                </a:ext>
              </a:extLst>
            </p:cNvPr>
            <p:cNvSpPr>
              <a:spLocks noChangeShapeType="1"/>
            </p:cNvSpPr>
            <p:nvPr/>
          </p:nvSpPr>
          <p:spPr bwMode="auto">
            <a:xfrm>
              <a:off x="2832" y="2400"/>
              <a:ext cx="432" cy="0"/>
            </a:xfrm>
            <a:prstGeom prst="line">
              <a:avLst/>
            </a:prstGeom>
            <a:noFill/>
            <a:ln w="9525">
              <a:solidFill>
                <a:schemeClr val="tx1"/>
              </a:solidFill>
              <a:round/>
              <a:headEnd/>
              <a:tailEnd type="triangle" w="med" len="me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76881" name="Line 17">
              <a:extLst>
                <a:ext uri="{FF2B5EF4-FFF2-40B4-BE49-F238E27FC236}">
                  <a16:creationId xmlns:a16="http://schemas.microsoft.com/office/drawing/2014/main" id="{3F52F954-8863-4E67-B5CB-72D6CC58C105}"/>
                </a:ext>
              </a:extLst>
            </p:cNvPr>
            <p:cNvSpPr>
              <a:spLocks noChangeShapeType="1"/>
            </p:cNvSpPr>
            <p:nvPr/>
          </p:nvSpPr>
          <p:spPr bwMode="auto">
            <a:xfrm flipH="1">
              <a:off x="2832" y="2496"/>
              <a:ext cx="480" cy="0"/>
            </a:xfrm>
            <a:prstGeom prst="line">
              <a:avLst/>
            </a:prstGeom>
            <a:noFill/>
            <a:ln w="9525">
              <a:solidFill>
                <a:schemeClr val="tx1"/>
              </a:solidFill>
              <a:round/>
              <a:headEnd/>
              <a:tailEnd type="triangle" w="med" len="me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76882" name="Line 18">
              <a:extLst>
                <a:ext uri="{FF2B5EF4-FFF2-40B4-BE49-F238E27FC236}">
                  <a16:creationId xmlns:a16="http://schemas.microsoft.com/office/drawing/2014/main" id="{F5D40B5E-112E-4FBE-B065-F2B7F88C9029}"/>
                </a:ext>
              </a:extLst>
            </p:cNvPr>
            <p:cNvSpPr>
              <a:spLocks noChangeShapeType="1"/>
            </p:cNvSpPr>
            <p:nvPr/>
          </p:nvSpPr>
          <p:spPr bwMode="auto">
            <a:xfrm>
              <a:off x="2688" y="2544"/>
              <a:ext cx="0" cy="336"/>
            </a:xfrm>
            <a:prstGeom prst="line">
              <a:avLst/>
            </a:prstGeom>
            <a:noFill/>
            <a:ln w="9525">
              <a:solidFill>
                <a:schemeClr val="tx1"/>
              </a:solidFill>
              <a:round/>
              <a:headEnd/>
              <a:tailEnd type="triangle" w="med" len="me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76883" name="Line 19">
              <a:extLst>
                <a:ext uri="{FF2B5EF4-FFF2-40B4-BE49-F238E27FC236}">
                  <a16:creationId xmlns:a16="http://schemas.microsoft.com/office/drawing/2014/main" id="{645635B4-972F-477F-909B-DE04CB0972AF}"/>
                </a:ext>
              </a:extLst>
            </p:cNvPr>
            <p:cNvSpPr>
              <a:spLocks noChangeShapeType="1"/>
            </p:cNvSpPr>
            <p:nvPr/>
          </p:nvSpPr>
          <p:spPr bwMode="auto">
            <a:xfrm flipV="1">
              <a:off x="2784" y="2544"/>
              <a:ext cx="0" cy="384"/>
            </a:xfrm>
            <a:prstGeom prst="line">
              <a:avLst/>
            </a:prstGeom>
            <a:noFill/>
            <a:ln w="9525">
              <a:solidFill>
                <a:schemeClr val="tx1"/>
              </a:solidFill>
              <a:round/>
              <a:headEnd/>
              <a:tailEnd type="triangle" w="med" len="me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76884" name="Line 20">
              <a:extLst>
                <a:ext uri="{FF2B5EF4-FFF2-40B4-BE49-F238E27FC236}">
                  <a16:creationId xmlns:a16="http://schemas.microsoft.com/office/drawing/2014/main" id="{25E9C545-F98B-4A3D-A1B2-D37D83AD22AF}"/>
                </a:ext>
              </a:extLst>
            </p:cNvPr>
            <p:cNvSpPr>
              <a:spLocks noChangeShapeType="1"/>
            </p:cNvSpPr>
            <p:nvPr/>
          </p:nvSpPr>
          <p:spPr bwMode="auto">
            <a:xfrm flipH="1">
              <a:off x="2208" y="2400"/>
              <a:ext cx="432" cy="0"/>
            </a:xfrm>
            <a:prstGeom prst="line">
              <a:avLst/>
            </a:prstGeom>
            <a:noFill/>
            <a:ln w="9525">
              <a:solidFill>
                <a:schemeClr val="tx1"/>
              </a:solidFill>
              <a:round/>
              <a:headEnd/>
              <a:tailEnd type="triangle" w="med" len="me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76885" name="Line 21">
              <a:extLst>
                <a:ext uri="{FF2B5EF4-FFF2-40B4-BE49-F238E27FC236}">
                  <a16:creationId xmlns:a16="http://schemas.microsoft.com/office/drawing/2014/main" id="{9D7F7B06-E608-488B-B632-F20C2E07EE51}"/>
                </a:ext>
              </a:extLst>
            </p:cNvPr>
            <p:cNvSpPr>
              <a:spLocks noChangeShapeType="1"/>
            </p:cNvSpPr>
            <p:nvPr/>
          </p:nvSpPr>
          <p:spPr bwMode="auto">
            <a:xfrm>
              <a:off x="2112" y="2496"/>
              <a:ext cx="432" cy="0"/>
            </a:xfrm>
            <a:prstGeom prst="line">
              <a:avLst/>
            </a:prstGeom>
            <a:noFill/>
            <a:ln w="9525">
              <a:solidFill>
                <a:schemeClr val="tx1"/>
              </a:solidFill>
              <a:round/>
              <a:headEnd/>
              <a:tailEnd type="triangle" w="med" len="me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grpSp>
      <p:grpSp>
        <p:nvGrpSpPr>
          <p:cNvPr id="3" name="Group 22">
            <a:extLst>
              <a:ext uri="{FF2B5EF4-FFF2-40B4-BE49-F238E27FC236}">
                <a16:creationId xmlns:a16="http://schemas.microsoft.com/office/drawing/2014/main" id="{07C37292-53CC-45E9-B8E5-AE1DC148C256}"/>
              </a:ext>
            </a:extLst>
          </p:cNvPr>
          <p:cNvGrpSpPr>
            <a:grpSpLocks/>
          </p:cNvGrpSpPr>
          <p:nvPr/>
        </p:nvGrpSpPr>
        <p:grpSpPr bwMode="auto">
          <a:xfrm>
            <a:off x="971550" y="3644900"/>
            <a:ext cx="2514600" cy="2133600"/>
            <a:chOff x="1920" y="1776"/>
            <a:chExt cx="1584" cy="1344"/>
          </a:xfrm>
        </p:grpSpPr>
        <p:sp>
          <p:nvSpPr>
            <p:cNvPr id="676887" name="Oval 23">
              <a:extLst>
                <a:ext uri="{FF2B5EF4-FFF2-40B4-BE49-F238E27FC236}">
                  <a16:creationId xmlns:a16="http://schemas.microsoft.com/office/drawing/2014/main" id="{6EC8F3D5-F877-4B60-92BD-6CE4DE99067A}"/>
                </a:ext>
              </a:extLst>
            </p:cNvPr>
            <p:cNvSpPr>
              <a:spLocks noChangeArrowheads="1"/>
            </p:cNvSpPr>
            <p:nvPr/>
          </p:nvSpPr>
          <p:spPr bwMode="auto">
            <a:xfrm>
              <a:off x="2640" y="2352"/>
              <a:ext cx="192" cy="192"/>
            </a:xfrm>
            <a:prstGeom prst="ellipse">
              <a:avLst/>
            </a:prstGeom>
            <a:solidFill>
              <a:schemeClr val="tx2"/>
            </a:solidFill>
            <a:ln w="9525">
              <a:solidFill>
                <a:schemeClr val="tx1"/>
              </a:solidFill>
              <a:round/>
              <a:headEnd/>
              <a:tailEn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76888" name="Oval 24">
              <a:extLst>
                <a:ext uri="{FF2B5EF4-FFF2-40B4-BE49-F238E27FC236}">
                  <a16:creationId xmlns:a16="http://schemas.microsoft.com/office/drawing/2014/main" id="{4BEDCFE3-24C8-451B-994D-5B1C3B88DB5C}"/>
                </a:ext>
              </a:extLst>
            </p:cNvPr>
            <p:cNvSpPr>
              <a:spLocks noChangeArrowheads="1"/>
            </p:cNvSpPr>
            <p:nvPr/>
          </p:nvSpPr>
          <p:spPr bwMode="auto">
            <a:xfrm>
              <a:off x="3312" y="2352"/>
              <a:ext cx="192" cy="192"/>
            </a:xfrm>
            <a:prstGeom prst="ellipse">
              <a:avLst/>
            </a:prstGeom>
            <a:solidFill>
              <a:schemeClr val="tx1"/>
            </a:solidFill>
            <a:ln w="9525">
              <a:solidFill>
                <a:schemeClr val="tx1"/>
              </a:solidFill>
              <a:round/>
              <a:headEnd/>
              <a:tailEn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76889" name="Oval 25">
              <a:extLst>
                <a:ext uri="{FF2B5EF4-FFF2-40B4-BE49-F238E27FC236}">
                  <a16:creationId xmlns:a16="http://schemas.microsoft.com/office/drawing/2014/main" id="{1BD5C8A4-72BE-473C-AC3B-A0D328690005}"/>
                </a:ext>
              </a:extLst>
            </p:cNvPr>
            <p:cNvSpPr>
              <a:spLocks noChangeArrowheads="1"/>
            </p:cNvSpPr>
            <p:nvPr/>
          </p:nvSpPr>
          <p:spPr bwMode="auto">
            <a:xfrm>
              <a:off x="1920" y="2352"/>
              <a:ext cx="192" cy="192"/>
            </a:xfrm>
            <a:prstGeom prst="ellipse">
              <a:avLst/>
            </a:prstGeom>
            <a:solidFill>
              <a:schemeClr val="tx2"/>
            </a:solidFill>
            <a:ln w="9525">
              <a:solidFill>
                <a:schemeClr val="tx1"/>
              </a:solidFill>
              <a:round/>
              <a:headEnd/>
              <a:tailEn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76890" name="Oval 26">
              <a:extLst>
                <a:ext uri="{FF2B5EF4-FFF2-40B4-BE49-F238E27FC236}">
                  <a16:creationId xmlns:a16="http://schemas.microsoft.com/office/drawing/2014/main" id="{40D8361F-F97E-49ED-95B8-48596379B1AA}"/>
                </a:ext>
              </a:extLst>
            </p:cNvPr>
            <p:cNvSpPr>
              <a:spLocks noChangeArrowheads="1"/>
            </p:cNvSpPr>
            <p:nvPr/>
          </p:nvSpPr>
          <p:spPr bwMode="auto">
            <a:xfrm>
              <a:off x="2640" y="2928"/>
              <a:ext cx="192" cy="192"/>
            </a:xfrm>
            <a:prstGeom prst="ellipse">
              <a:avLst/>
            </a:prstGeom>
            <a:solidFill>
              <a:schemeClr val="tx1"/>
            </a:solidFill>
            <a:ln w="9525">
              <a:solidFill>
                <a:schemeClr val="tx1"/>
              </a:solidFill>
              <a:round/>
              <a:headEnd/>
              <a:tailEnd/>
            </a:ln>
            <a:effectLst/>
          </p:spPr>
          <p:txBody>
            <a:bodyPr wrap="none" anchor="ctr"/>
            <a:lstStyle/>
            <a:p>
              <a:pPr algn="ctr" eaLnBrk="1" hangingPunct="1">
                <a:spcBef>
                  <a:spcPct val="20000"/>
                </a:spcBef>
                <a:defRPr/>
              </a:pPr>
              <a:endParaRPr lang="zh-CN" altLang="en-US">
                <a:effectLst>
                  <a:outerShdw blurRad="38100" dist="38100" dir="2700000" algn="tl">
                    <a:srgbClr val="FFFFFF"/>
                  </a:outerShdw>
                </a:effectLst>
                <a:ea typeface="黑体" pitchFamily="2" charset="-122"/>
              </a:endParaRPr>
            </a:p>
          </p:txBody>
        </p:sp>
        <p:sp>
          <p:nvSpPr>
            <p:cNvPr id="676891" name="Oval 27">
              <a:extLst>
                <a:ext uri="{FF2B5EF4-FFF2-40B4-BE49-F238E27FC236}">
                  <a16:creationId xmlns:a16="http://schemas.microsoft.com/office/drawing/2014/main" id="{4490DE81-03D5-450C-A644-EEFEFF7C7C7F}"/>
                </a:ext>
              </a:extLst>
            </p:cNvPr>
            <p:cNvSpPr>
              <a:spLocks noChangeArrowheads="1"/>
            </p:cNvSpPr>
            <p:nvPr/>
          </p:nvSpPr>
          <p:spPr bwMode="auto">
            <a:xfrm>
              <a:off x="2640" y="1776"/>
              <a:ext cx="192" cy="192"/>
            </a:xfrm>
            <a:prstGeom prst="ellipse">
              <a:avLst/>
            </a:prstGeom>
            <a:solidFill>
              <a:schemeClr val="tx1"/>
            </a:solidFill>
            <a:ln w="9525">
              <a:solidFill>
                <a:schemeClr val="tx1"/>
              </a:solidFill>
              <a:round/>
              <a:headEnd/>
              <a:tailEn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76892" name="Oval 28">
              <a:extLst>
                <a:ext uri="{FF2B5EF4-FFF2-40B4-BE49-F238E27FC236}">
                  <a16:creationId xmlns:a16="http://schemas.microsoft.com/office/drawing/2014/main" id="{F0020607-3690-46AE-B489-5757C32A1066}"/>
                </a:ext>
              </a:extLst>
            </p:cNvPr>
            <p:cNvSpPr>
              <a:spLocks noChangeArrowheads="1"/>
            </p:cNvSpPr>
            <p:nvPr/>
          </p:nvSpPr>
          <p:spPr bwMode="auto">
            <a:xfrm>
              <a:off x="1920" y="1776"/>
              <a:ext cx="192" cy="192"/>
            </a:xfrm>
            <a:prstGeom prst="ellipse">
              <a:avLst/>
            </a:prstGeom>
            <a:solidFill>
              <a:schemeClr val="tx1"/>
            </a:solidFill>
            <a:ln w="9525">
              <a:solidFill>
                <a:schemeClr val="tx1"/>
              </a:solidFill>
              <a:round/>
              <a:headEnd/>
              <a:tailEn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76893" name="Oval 29">
              <a:extLst>
                <a:ext uri="{FF2B5EF4-FFF2-40B4-BE49-F238E27FC236}">
                  <a16:creationId xmlns:a16="http://schemas.microsoft.com/office/drawing/2014/main" id="{BC60E655-BADD-468A-83C2-E0FFFE4DDEED}"/>
                </a:ext>
              </a:extLst>
            </p:cNvPr>
            <p:cNvSpPr>
              <a:spLocks noChangeArrowheads="1"/>
            </p:cNvSpPr>
            <p:nvPr/>
          </p:nvSpPr>
          <p:spPr bwMode="auto">
            <a:xfrm>
              <a:off x="3312" y="2928"/>
              <a:ext cx="192" cy="192"/>
            </a:xfrm>
            <a:prstGeom prst="ellipse">
              <a:avLst/>
            </a:prstGeom>
            <a:solidFill>
              <a:schemeClr val="tx1"/>
            </a:solidFill>
            <a:ln w="9525">
              <a:solidFill>
                <a:schemeClr val="tx1"/>
              </a:solidFill>
              <a:round/>
              <a:headEnd/>
              <a:tailEn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76894" name="Oval 30">
              <a:extLst>
                <a:ext uri="{FF2B5EF4-FFF2-40B4-BE49-F238E27FC236}">
                  <a16:creationId xmlns:a16="http://schemas.microsoft.com/office/drawing/2014/main" id="{AA3704A1-A8DC-4819-ACC3-D442A459FB38}"/>
                </a:ext>
              </a:extLst>
            </p:cNvPr>
            <p:cNvSpPr>
              <a:spLocks noChangeArrowheads="1"/>
            </p:cNvSpPr>
            <p:nvPr/>
          </p:nvSpPr>
          <p:spPr bwMode="auto">
            <a:xfrm>
              <a:off x="1920" y="2928"/>
              <a:ext cx="192" cy="192"/>
            </a:xfrm>
            <a:prstGeom prst="ellipse">
              <a:avLst/>
            </a:prstGeom>
            <a:solidFill>
              <a:schemeClr val="tx1"/>
            </a:solidFill>
            <a:ln w="9525">
              <a:solidFill>
                <a:schemeClr val="tx1"/>
              </a:solidFill>
              <a:round/>
              <a:headEnd/>
              <a:tailEn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76895" name="Oval 31">
              <a:extLst>
                <a:ext uri="{FF2B5EF4-FFF2-40B4-BE49-F238E27FC236}">
                  <a16:creationId xmlns:a16="http://schemas.microsoft.com/office/drawing/2014/main" id="{B4E4B008-49BA-4B0E-B16C-0D98B35659FA}"/>
                </a:ext>
              </a:extLst>
            </p:cNvPr>
            <p:cNvSpPr>
              <a:spLocks noChangeArrowheads="1"/>
            </p:cNvSpPr>
            <p:nvPr/>
          </p:nvSpPr>
          <p:spPr bwMode="auto">
            <a:xfrm>
              <a:off x="3312" y="1776"/>
              <a:ext cx="192" cy="192"/>
            </a:xfrm>
            <a:prstGeom prst="ellipse">
              <a:avLst/>
            </a:prstGeom>
            <a:solidFill>
              <a:schemeClr val="tx1"/>
            </a:solidFill>
            <a:ln w="9525">
              <a:solidFill>
                <a:schemeClr val="tx1"/>
              </a:solidFill>
              <a:round/>
              <a:headEnd/>
              <a:tailEn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76896" name="Line 32">
              <a:extLst>
                <a:ext uri="{FF2B5EF4-FFF2-40B4-BE49-F238E27FC236}">
                  <a16:creationId xmlns:a16="http://schemas.microsoft.com/office/drawing/2014/main" id="{1DEA80B9-9C3D-401D-9889-EDE61F46DB61}"/>
                </a:ext>
              </a:extLst>
            </p:cNvPr>
            <p:cNvSpPr>
              <a:spLocks noChangeShapeType="1"/>
            </p:cNvSpPr>
            <p:nvPr/>
          </p:nvSpPr>
          <p:spPr bwMode="auto">
            <a:xfrm flipV="1">
              <a:off x="2784" y="2016"/>
              <a:ext cx="0" cy="336"/>
            </a:xfrm>
            <a:prstGeom prst="line">
              <a:avLst/>
            </a:prstGeom>
            <a:noFill/>
            <a:ln w="9525">
              <a:noFill/>
              <a:round/>
              <a:headEnd/>
              <a:tailEnd type="triangle" w="med" len="me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76897" name="Line 33">
              <a:extLst>
                <a:ext uri="{FF2B5EF4-FFF2-40B4-BE49-F238E27FC236}">
                  <a16:creationId xmlns:a16="http://schemas.microsoft.com/office/drawing/2014/main" id="{165AAB40-8118-4C03-9760-0107E632CA78}"/>
                </a:ext>
              </a:extLst>
            </p:cNvPr>
            <p:cNvSpPr>
              <a:spLocks noChangeShapeType="1"/>
            </p:cNvSpPr>
            <p:nvPr/>
          </p:nvSpPr>
          <p:spPr bwMode="auto">
            <a:xfrm>
              <a:off x="2688" y="1968"/>
              <a:ext cx="0" cy="384"/>
            </a:xfrm>
            <a:prstGeom prst="line">
              <a:avLst/>
            </a:prstGeom>
            <a:noFill/>
            <a:ln w="9525">
              <a:noFill/>
              <a:round/>
              <a:headEnd/>
              <a:tailEnd type="triangle" w="med" len="me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76898" name="Line 34">
              <a:extLst>
                <a:ext uri="{FF2B5EF4-FFF2-40B4-BE49-F238E27FC236}">
                  <a16:creationId xmlns:a16="http://schemas.microsoft.com/office/drawing/2014/main" id="{C12F71CE-00C2-4892-97E7-AA1E6DE2E890}"/>
                </a:ext>
              </a:extLst>
            </p:cNvPr>
            <p:cNvSpPr>
              <a:spLocks noChangeShapeType="1"/>
            </p:cNvSpPr>
            <p:nvPr/>
          </p:nvSpPr>
          <p:spPr bwMode="auto">
            <a:xfrm>
              <a:off x="2832" y="2400"/>
              <a:ext cx="432" cy="0"/>
            </a:xfrm>
            <a:prstGeom prst="line">
              <a:avLst/>
            </a:prstGeom>
            <a:noFill/>
            <a:ln w="9525">
              <a:noFill/>
              <a:round/>
              <a:headEnd/>
              <a:tailEnd type="triangle" w="med" len="me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76899" name="Line 35">
              <a:extLst>
                <a:ext uri="{FF2B5EF4-FFF2-40B4-BE49-F238E27FC236}">
                  <a16:creationId xmlns:a16="http://schemas.microsoft.com/office/drawing/2014/main" id="{2125E7A4-A6BB-4F50-B00A-BCCCF4F3C21D}"/>
                </a:ext>
              </a:extLst>
            </p:cNvPr>
            <p:cNvSpPr>
              <a:spLocks noChangeShapeType="1"/>
            </p:cNvSpPr>
            <p:nvPr/>
          </p:nvSpPr>
          <p:spPr bwMode="auto">
            <a:xfrm flipH="1">
              <a:off x="2832" y="2496"/>
              <a:ext cx="480" cy="0"/>
            </a:xfrm>
            <a:prstGeom prst="line">
              <a:avLst/>
            </a:prstGeom>
            <a:noFill/>
            <a:ln w="9525">
              <a:noFill/>
              <a:round/>
              <a:headEnd/>
              <a:tailEnd type="triangle" w="med" len="me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76900" name="Line 36">
              <a:extLst>
                <a:ext uri="{FF2B5EF4-FFF2-40B4-BE49-F238E27FC236}">
                  <a16:creationId xmlns:a16="http://schemas.microsoft.com/office/drawing/2014/main" id="{B8AA59D5-10EF-4342-993C-63975FC9279F}"/>
                </a:ext>
              </a:extLst>
            </p:cNvPr>
            <p:cNvSpPr>
              <a:spLocks noChangeShapeType="1"/>
            </p:cNvSpPr>
            <p:nvPr/>
          </p:nvSpPr>
          <p:spPr bwMode="auto">
            <a:xfrm>
              <a:off x="2688" y="2544"/>
              <a:ext cx="0" cy="336"/>
            </a:xfrm>
            <a:prstGeom prst="line">
              <a:avLst/>
            </a:prstGeom>
            <a:noFill/>
            <a:ln w="9525">
              <a:noFill/>
              <a:round/>
              <a:headEnd/>
              <a:tailEnd type="triangle" w="med" len="me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76901" name="Line 37">
              <a:extLst>
                <a:ext uri="{FF2B5EF4-FFF2-40B4-BE49-F238E27FC236}">
                  <a16:creationId xmlns:a16="http://schemas.microsoft.com/office/drawing/2014/main" id="{67A06EBF-1081-42A6-BA2C-C9E6A1DEF009}"/>
                </a:ext>
              </a:extLst>
            </p:cNvPr>
            <p:cNvSpPr>
              <a:spLocks noChangeShapeType="1"/>
            </p:cNvSpPr>
            <p:nvPr/>
          </p:nvSpPr>
          <p:spPr bwMode="auto">
            <a:xfrm flipV="1">
              <a:off x="2784" y="2544"/>
              <a:ext cx="0" cy="384"/>
            </a:xfrm>
            <a:prstGeom prst="line">
              <a:avLst/>
            </a:prstGeom>
            <a:noFill/>
            <a:ln w="9525">
              <a:noFill/>
              <a:round/>
              <a:headEnd/>
              <a:tailEnd type="triangle" w="med" len="me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76902" name="Line 38">
              <a:extLst>
                <a:ext uri="{FF2B5EF4-FFF2-40B4-BE49-F238E27FC236}">
                  <a16:creationId xmlns:a16="http://schemas.microsoft.com/office/drawing/2014/main" id="{CCF969BC-18B4-438F-ABBC-9CB03BD6D528}"/>
                </a:ext>
              </a:extLst>
            </p:cNvPr>
            <p:cNvSpPr>
              <a:spLocks noChangeShapeType="1"/>
            </p:cNvSpPr>
            <p:nvPr/>
          </p:nvSpPr>
          <p:spPr bwMode="auto">
            <a:xfrm flipH="1">
              <a:off x="2208" y="2400"/>
              <a:ext cx="432" cy="0"/>
            </a:xfrm>
            <a:prstGeom prst="line">
              <a:avLst/>
            </a:prstGeom>
            <a:noFill/>
            <a:ln w="9525">
              <a:solidFill>
                <a:schemeClr val="tx1"/>
              </a:solidFill>
              <a:round/>
              <a:headEnd/>
              <a:tailEnd type="triangle" w="med" len="me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sp>
          <p:nvSpPr>
            <p:cNvPr id="676903" name="Line 39">
              <a:extLst>
                <a:ext uri="{FF2B5EF4-FFF2-40B4-BE49-F238E27FC236}">
                  <a16:creationId xmlns:a16="http://schemas.microsoft.com/office/drawing/2014/main" id="{C3186841-6025-4A19-ADDA-D7698944D7E2}"/>
                </a:ext>
              </a:extLst>
            </p:cNvPr>
            <p:cNvSpPr>
              <a:spLocks noChangeShapeType="1"/>
            </p:cNvSpPr>
            <p:nvPr/>
          </p:nvSpPr>
          <p:spPr bwMode="auto">
            <a:xfrm>
              <a:off x="2112" y="2496"/>
              <a:ext cx="432" cy="0"/>
            </a:xfrm>
            <a:prstGeom prst="line">
              <a:avLst/>
            </a:prstGeom>
            <a:noFill/>
            <a:ln w="9525">
              <a:solidFill>
                <a:schemeClr val="tx1"/>
              </a:solidFill>
              <a:round/>
              <a:headEnd/>
              <a:tailEnd type="triangle" w="med" len="med"/>
            </a:ln>
            <a:effectLst/>
          </p:spPr>
          <p:txBody>
            <a:bodyPr wrap="none" anchor="ct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22A5313C-EAA8-4C63-9335-961CD9CE09F9}"/>
              </a:ext>
            </a:extLst>
          </p:cNvPr>
          <p:cNvSpPr>
            <a:spLocks noGrp="1"/>
          </p:cNvSpPr>
          <p:nvPr>
            <p:ph type="title"/>
          </p:nvPr>
        </p:nvSpPr>
        <p:spPr/>
        <p:txBody>
          <a:bodyPr/>
          <a:lstStyle/>
          <a:p>
            <a:pPr eaLnBrk="1" hangingPunct="1"/>
            <a:r>
              <a:rPr lang="zh-CN" altLang="en-US" sz="4400">
                <a:latin typeface="华文行楷" panose="02010800040101010101" pitchFamily="2" charset="-122"/>
              </a:rPr>
              <a:t>同步</a:t>
            </a:r>
            <a:r>
              <a:rPr lang="en-US" altLang="zh-CN" sz="4400">
                <a:latin typeface="华文行楷" panose="02010800040101010101" pitchFamily="2" charset="-122"/>
              </a:rPr>
              <a:t>/</a:t>
            </a:r>
            <a:r>
              <a:rPr lang="zh-CN" altLang="en-US" sz="4400">
                <a:latin typeface="华文行楷" panose="02010800040101010101" pitchFamily="2" charset="-122"/>
              </a:rPr>
              <a:t>异步通信</a:t>
            </a:r>
          </a:p>
        </p:txBody>
      </p:sp>
      <p:sp>
        <p:nvSpPr>
          <p:cNvPr id="36867" name="Rectangle 3">
            <a:extLst>
              <a:ext uri="{FF2B5EF4-FFF2-40B4-BE49-F238E27FC236}">
                <a16:creationId xmlns:a16="http://schemas.microsoft.com/office/drawing/2014/main" id="{E6FCA494-59CE-4A8C-ACB3-B77836C0F1B7}"/>
              </a:ext>
            </a:extLst>
          </p:cNvPr>
          <p:cNvSpPr>
            <a:spLocks noGrp="1"/>
          </p:cNvSpPr>
          <p:nvPr>
            <p:ph sz="quarter" idx="1"/>
          </p:nvPr>
        </p:nvSpPr>
        <p:spPr>
          <a:xfrm>
            <a:off x="457200" y="1219200"/>
            <a:ext cx="8229600" cy="4937125"/>
          </a:xfrm>
        </p:spPr>
        <p:txBody>
          <a:bodyPr/>
          <a:lstStyle/>
          <a:p>
            <a:pPr eaLnBrk="1" hangingPunct="1"/>
            <a:r>
              <a:rPr lang="zh-CN" altLang="en-US" sz="3200"/>
              <a:t>同步通信时，接收方和发送方协同操作；异步通信中，接收方获取数据无需与发送方协同。</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075EAEBA-22CF-4A01-B149-A2C3A8901625}"/>
              </a:ext>
            </a:extLst>
          </p:cNvPr>
          <p:cNvSpPr>
            <a:spLocks noGrp="1"/>
          </p:cNvSpPr>
          <p:nvPr>
            <p:ph type="title"/>
          </p:nvPr>
        </p:nvSpPr>
        <p:spPr>
          <a:xfrm>
            <a:off x="539750" y="795338"/>
            <a:ext cx="7848600" cy="762000"/>
          </a:xfrm>
        </p:spPr>
        <p:txBody>
          <a:bodyPr/>
          <a:lstStyle/>
          <a:p>
            <a:pPr eaLnBrk="1" hangingPunct="1"/>
            <a:r>
              <a:rPr lang="zh-CN" altLang="en-US" sz="4400"/>
              <a:t>通信判据 </a:t>
            </a:r>
          </a:p>
        </p:txBody>
      </p:sp>
      <p:sp>
        <p:nvSpPr>
          <p:cNvPr id="655363" name="Rectangle 3">
            <a:extLst>
              <a:ext uri="{FF2B5EF4-FFF2-40B4-BE49-F238E27FC236}">
                <a16:creationId xmlns:a16="http://schemas.microsoft.com/office/drawing/2014/main" id="{A6B3BAB3-F879-43BC-BA24-473D506D1AD7}"/>
              </a:ext>
            </a:extLst>
          </p:cNvPr>
          <p:cNvSpPr>
            <a:spLocks noGrp="1"/>
          </p:cNvSpPr>
          <p:nvPr>
            <p:ph sz="quarter" idx="1"/>
          </p:nvPr>
        </p:nvSpPr>
        <p:spPr>
          <a:xfrm>
            <a:off x="609600" y="1844675"/>
            <a:ext cx="7778750" cy="4032250"/>
          </a:xfrm>
        </p:spPr>
        <p:txBody>
          <a:bodyPr/>
          <a:lstStyle/>
          <a:p>
            <a:pPr eaLnBrk="1" hangingPunct="1"/>
            <a:r>
              <a:rPr lang="zh-CN" altLang="en-US" sz="3200">
                <a:latin typeface="华文新魏" panose="02010800040101010101" pitchFamily="2" charset="-122"/>
              </a:rPr>
              <a:t>所有任务是否执行大致相当的通信</a:t>
            </a:r>
            <a:r>
              <a:rPr lang="en-US" altLang="zh-CN" sz="3200">
                <a:latin typeface="华文新魏" panose="02010800040101010101" pitchFamily="2" charset="-122"/>
              </a:rPr>
              <a:t>?</a:t>
            </a:r>
          </a:p>
          <a:p>
            <a:pPr eaLnBrk="1" hangingPunct="1"/>
            <a:r>
              <a:rPr lang="zh-CN" altLang="en-US" sz="3200">
                <a:latin typeface="华文新魏" panose="02010800040101010101" pitchFamily="2" charset="-122"/>
              </a:rPr>
              <a:t>是否尽可能的局部通信？</a:t>
            </a:r>
          </a:p>
          <a:p>
            <a:pPr eaLnBrk="1" hangingPunct="1"/>
            <a:r>
              <a:rPr lang="zh-CN" altLang="en-US" sz="3200">
                <a:latin typeface="华文新魏" panose="02010800040101010101" pitchFamily="2" charset="-122"/>
              </a:rPr>
              <a:t>通信操作是否能并行执行</a:t>
            </a:r>
            <a:r>
              <a:rPr lang="en-US" altLang="zh-CN" sz="3200">
                <a:latin typeface="华文新魏" panose="02010800040101010101" pitchFamily="2" charset="-122"/>
              </a:rPr>
              <a:t>?</a:t>
            </a:r>
          </a:p>
          <a:p>
            <a:pPr eaLnBrk="1" hangingPunct="1"/>
            <a:r>
              <a:rPr lang="zh-CN" altLang="en-US" sz="3200">
                <a:latin typeface="华文新魏" panose="02010800040101010101" pitchFamily="2" charset="-122"/>
              </a:rPr>
              <a:t>同步任务的计算能否并行执行？</a:t>
            </a:r>
            <a:endParaRPr lang="zh-CN" altLang="en-US">
              <a:latin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53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536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5536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5536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6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958887BA-030D-4CB6-AFDE-8EF62F14E32F}"/>
              </a:ext>
            </a:extLst>
          </p:cNvPr>
          <p:cNvSpPr>
            <a:spLocks noGrp="1"/>
          </p:cNvSpPr>
          <p:nvPr>
            <p:ph type="title"/>
          </p:nvPr>
        </p:nvSpPr>
        <p:spPr>
          <a:xfrm>
            <a:off x="539750" y="795338"/>
            <a:ext cx="7848600" cy="762000"/>
          </a:xfrm>
        </p:spPr>
        <p:txBody>
          <a:bodyPr/>
          <a:lstStyle/>
          <a:p>
            <a:pPr eaLnBrk="1" hangingPunct="1"/>
            <a:r>
              <a:rPr lang="zh-CN" altLang="en-US" sz="4400"/>
              <a:t>任务组合 </a:t>
            </a:r>
          </a:p>
        </p:txBody>
      </p:sp>
      <p:sp>
        <p:nvSpPr>
          <p:cNvPr id="658435" name="Rectangle 3">
            <a:extLst>
              <a:ext uri="{FF2B5EF4-FFF2-40B4-BE49-F238E27FC236}">
                <a16:creationId xmlns:a16="http://schemas.microsoft.com/office/drawing/2014/main" id="{BAC0CF3E-6D7E-4550-BBF1-D6C566F870E0}"/>
              </a:ext>
            </a:extLst>
          </p:cNvPr>
          <p:cNvSpPr>
            <a:spLocks noGrp="1"/>
          </p:cNvSpPr>
          <p:nvPr>
            <p:ph sz="quarter" idx="1"/>
          </p:nvPr>
        </p:nvSpPr>
        <p:spPr>
          <a:xfrm>
            <a:off x="684213" y="1628775"/>
            <a:ext cx="7848600" cy="4392613"/>
          </a:xfrm>
        </p:spPr>
        <p:txBody>
          <a:bodyPr/>
          <a:lstStyle/>
          <a:p>
            <a:pPr eaLnBrk="1" hangingPunct="1">
              <a:lnSpc>
                <a:spcPct val="90000"/>
              </a:lnSpc>
            </a:pPr>
            <a:r>
              <a:rPr lang="zh-CN" altLang="en-US" sz="3200">
                <a:latin typeface="华文新魏" panose="02010800040101010101" pitchFamily="2" charset="-122"/>
              </a:rPr>
              <a:t>组合是由抽象到具体的过程，是将组合的任务能在一类并行机上有效的执行；</a:t>
            </a:r>
          </a:p>
          <a:p>
            <a:pPr eaLnBrk="1" hangingPunct="1">
              <a:lnSpc>
                <a:spcPct val="90000"/>
              </a:lnSpc>
            </a:pPr>
            <a:r>
              <a:rPr lang="zh-CN" altLang="en-US" sz="3200">
                <a:latin typeface="华文新魏" panose="02010800040101010101" pitchFamily="2" charset="-122"/>
              </a:rPr>
              <a:t>合并小尺寸任务，减少任务数。如果任务数恰好等于处理器数，则也完成了映射过程；</a:t>
            </a:r>
          </a:p>
          <a:p>
            <a:pPr eaLnBrk="1" hangingPunct="1">
              <a:lnSpc>
                <a:spcPct val="90000"/>
              </a:lnSpc>
            </a:pPr>
            <a:r>
              <a:rPr lang="zh-CN" altLang="en-US" sz="3200">
                <a:latin typeface="华文新魏" panose="02010800040101010101" pitchFamily="2" charset="-122"/>
              </a:rPr>
              <a:t>通过增加任务的粒度和重复计算，可以减少通信成本；</a:t>
            </a:r>
          </a:p>
          <a:p>
            <a:pPr eaLnBrk="1" hangingPunct="1">
              <a:lnSpc>
                <a:spcPct val="90000"/>
              </a:lnSpc>
            </a:pPr>
            <a:r>
              <a:rPr lang="zh-CN" altLang="en-US" sz="3200">
                <a:latin typeface="华文新魏" panose="02010800040101010101" pitchFamily="2" charset="-122"/>
              </a:rPr>
              <a:t>保持映射和扩展的灵活性，降低软件工程成本；</a:t>
            </a:r>
            <a:endParaRPr lang="zh-CN" altLang="en-US">
              <a:latin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84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843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5843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5843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843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9F6713AC-AE46-44F8-A736-2D23A19B6144}"/>
              </a:ext>
            </a:extLst>
          </p:cNvPr>
          <p:cNvSpPr>
            <a:spLocks noGrp="1"/>
          </p:cNvSpPr>
          <p:nvPr>
            <p:ph type="title"/>
          </p:nvPr>
        </p:nvSpPr>
        <p:spPr/>
        <p:txBody>
          <a:bodyPr/>
          <a:lstStyle/>
          <a:p>
            <a:pPr eaLnBrk="1" hangingPunct="1"/>
            <a:r>
              <a:rPr lang="zh-CN" altLang="en-US"/>
              <a:t>并行层次与代码粒度</a:t>
            </a:r>
          </a:p>
        </p:txBody>
      </p:sp>
      <p:sp>
        <p:nvSpPr>
          <p:cNvPr id="610309" name="Rectangle 5">
            <a:extLst>
              <a:ext uri="{FF2B5EF4-FFF2-40B4-BE49-F238E27FC236}">
                <a16:creationId xmlns:a16="http://schemas.microsoft.com/office/drawing/2014/main" id="{2FFECDBE-E4EB-4356-AB7A-54A0B5373409}"/>
              </a:ext>
            </a:extLst>
          </p:cNvPr>
          <p:cNvSpPr>
            <a:spLocks noChangeArrowheads="1"/>
          </p:cNvSpPr>
          <p:nvPr/>
        </p:nvSpPr>
        <p:spPr bwMode="auto">
          <a:xfrm>
            <a:off x="0" y="1900238"/>
            <a:ext cx="9144000" cy="0"/>
          </a:xfrm>
          <a:prstGeom prst="rect">
            <a:avLst/>
          </a:prstGeom>
          <a:noFill/>
          <a:ln w="9525">
            <a:noFill/>
            <a:miter lim="800000"/>
            <a:headEnd/>
            <a:tailEnd/>
          </a:ln>
          <a:effectLst/>
        </p:spPr>
        <p:txBody>
          <a:bodyPr wrap="none" anchor="ctr">
            <a:spAutoFit/>
          </a:bodyP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graphicFrame>
        <p:nvGraphicFramePr>
          <p:cNvPr id="13316" name="Object 4">
            <a:extLst>
              <a:ext uri="{FF2B5EF4-FFF2-40B4-BE49-F238E27FC236}">
                <a16:creationId xmlns:a16="http://schemas.microsoft.com/office/drawing/2014/main" id="{A90DF3AB-EBF0-4E7D-9D0C-BCD4C8FE8BDD}"/>
              </a:ext>
            </a:extLst>
          </p:cNvPr>
          <p:cNvGraphicFramePr>
            <a:graphicFrameLocks noChangeAspect="1"/>
          </p:cNvGraphicFramePr>
          <p:nvPr/>
        </p:nvGraphicFramePr>
        <p:xfrm>
          <a:off x="1116013" y="1557338"/>
          <a:ext cx="6696075" cy="4464050"/>
        </p:xfrm>
        <a:graphic>
          <a:graphicData uri="http://schemas.openxmlformats.org/presentationml/2006/ole">
            <mc:AlternateContent xmlns:mc="http://schemas.openxmlformats.org/markup-compatibility/2006">
              <mc:Choice xmlns:v="urn:schemas-microsoft-com:vml" Requires="v">
                <p:oleObj spid="_x0000_s13323" name="Visio" r:id="rId3" imgW="5106416" imgH="4242021" progId="Visio.Drawing.6">
                  <p:embed/>
                </p:oleObj>
              </mc:Choice>
              <mc:Fallback>
                <p:oleObj name="Visio" r:id="rId3" imgW="5106416" imgH="4242021"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1557338"/>
                        <a:ext cx="6696075" cy="44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48F3136E-7E73-4401-A9BF-C8C4CAC7B0D0}"/>
              </a:ext>
            </a:extLst>
          </p:cNvPr>
          <p:cNvSpPr>
            <a:spLocks noGrp="1"/>
          </p:cNvSpPr>
          <p:nvPr>
            <p:ph type="title"/>
          </p:nvPr>
        </p:nvSpPr>
        <p:spPr/>
        <p:txBody>
          <a:bodyPr/>
          <a:lstStyle/>
          <a:p>
            <a:pPr eaLnBrk="1" hangingPunct="1"/>
            <a:r>
              <a:rPr lang="zh-CN" altLang="en-US" sz="4400">
                <a:latin typeface="华文行楷" panose="02010800040101010101" pitchFamily="2" charset="-122"/>
              </a:rPr>
              <a:t>表面</a:t>
            </a:r>
            <a:r>
              <a:rPr lang="en-US" altLang="zh-CN" sz="4400">
                <a:latin typeface="华文行楷" panose="02010800040101010101" pitchFamily="2" charset="-122"/>
              </a:rPr>
              <a:t>-</a:t>
            </a:r>
            <a:r>
              <a:rPr lang="zh-CN" altLang="en-US" sz="4400">
                <a:latin typeface="华文行楷" panose="02010800040101010101" pitchFamily="2" charset="-122"/>
              </a:rPr>
              <a:t>容积效应</a:t>
            </a:r>
          </a:p>
        </p:txBody>
      </p:sp>
      <p:sp>
        <p:nvSpPr>
          <p:cNvPr id="660483" name="Rectangle 3">
            <a:extLst>
              <a:ext uri="{FF2B5EF4-FFF2-40B4-BE49-F238E27FC236}">
                <a16:creationId xmlns:a16="http://schemas.microsoft.com/office/drawing/2014/main" id="{D003AA73-20DC-471A-908B-FA6844ED3900}"/>
              </a:ext>
            </a:extLst>
          </p:cNvPr>
          <p:cNvSpPr>
            <a:spLocks noGrp="1"/>
          </p:cNvSpPr>
          <p:nvPr>
            <p:ph type="body" sz="half" idx="1"/>
          </p:nvPr>
        </p:nvSpPr>
        <p:spPr>
          <a:xfrm>
            <a:off x="609600" y="1484313"/>
            <a:ext cx="7634288" cy="4572000"/>
          </a:xfrm>
        </p:spPr>
        <p:txBody>
          <a:bodyPr/>
          <a:lstStyle/>
          <a:p>
            <a:pPr eaLnBrk="1" hangingPunct="1"/>
            <a:r>
              <a:rPr lang="zh-CN" altLang="en-US" sz="3200">
                <a:latin typeface="华文新魏" panose="02010800040101010101" pitchFamily="2" charset="-122"/>
              </a:rPr>
              <a:t>通信量与任务子集的表面成正比，计算量与任务子集的体积成正比；</a:t>
            </a:r>
          </a:p>
          <a:p>
            <a:pPr eaLnBrk="1" hangingPunct="1"/>
            <a:r>
              <a:rPr lang="zh-CN" altLang="en-US" sz="3200">
                <a:latin typeface="华文新魏" panose="02010800040101010101" pitchFamily="2" charset="-122"/>
              </a:rPr>
              <a:t>增加重复计算有可能减少通信量；</a:t>
            </a:r>
          </a:p>
        </p:txBody>
      </p:sp>
      <p:graphicFrame>
        <p:nvGraphicFramePr>
          <p:cNvPr id="660484" name="Object 4">
            <a:extLst>
              <a:ext uri="{FF2B5EF4-FFF2-40B4-BE49-F238E27FC236}">
                <a16:creationId xmlns:a16="http://schemas.microsoft.com/office/drawing/2014/main" id="{84DB5995-17CC-4D48-8347-8B05C445F9E8}"/>
              </a:ext>
            </a:extLst>
          </p:cNvPr>
          <p:cNvGraphicFramePr>
            <a:graphicFrameLocks noGrp="1" noChangeAspect="1"/>
          </p:cNvGraphicFramePr>
          <p:nvPr>
            <p:ph sz="half" idx="2"/>
          </p:nvPr>
        </p:nvGraphicFramePr>
        <p:xfrm>
          <a:off x="1835150" y="3141663"/>
          <a:ext cx="5299075" cy="3101975"/>
        </p:xfrm>
        <a:graphic>
          <a:graphicData uri="http://schemas.openxmlformats.org/presentationml/2006/ole">
            <mc:AlternateContent xmlns:mc="http://schemas.openxmlformats.org/markup-compatibility/2006">
              <mc:Choice xmlns:v="urn:schemas-microsoft-com:vml" Requires="v">
                <p:oleObj spid="_x0000_s39947" name="Visio" r:id="rId3" imgW="3036418" imgH="1777898" progId="Visio.Drawing.6">
                  <p:embed/>
                </p:oleObj>
              </mc:Choice>
              <mc:Fallback>
                <p:oleObj name="Visio" r:id="rId3" imgW="3036418" imgH="1777898"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3141663"/>
                        <a:ext cx="5299075" cy="310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04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6048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604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048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232D1054-C1E7-46BD-924C-EB1B7BE115F4}"/>
              </a:ext>
            </a:extLst>
          </p:cNvPr>
          <p:cNvSpPr>
            <a:spLocks noGrp="1"/>
          </p:cNvSpPr>
          <p:nvPr>
            <p:ph type="title"/>
          </p:nvPr>
        </p:nvSpPr>
        <p:spPr/>
        <p:txBody>
          <a:bodyPr/>
          <a:lstStyle/>
          <a:p>
            <a:pPr eaLnBrk="1" hangingPunct="1"/>
            <a:r>
              <a:rPr lang="zh-CN" altLang="en-US" sz="4400"/>
              <a:t>重复计算</a:t>
            </a:r>
          </a:p>
        </p:txBody>
      </p:sp>
      <p:sp>
        <p:nvSpPr>
          <p:cNvPr id="662531" name="Rectangle 3">
            <a:extLst>
              <a:ext uri="{FF2B5EF4-FFF2-40B4-BE49-F238E27FC236}">
                <a16:creationId xmlns:a16="http://schemas.microsoft.com/office/drawing/2014/main" id="{3B8F6D58-32DB-468E-9434-07B3BB6BFEAB}"/>
              </a:ext>
            </a:extLst>
          </p:cNvPr>
          <p:cNvSpPr>
            <a:spLocks noGrp="1"/>
          </p:cNvSpPr>
          <p:nvPr>
            <p:ph type="body" sz="half" idx="1"/>
          </p:nvPr>
        </p:nvSpPr>
        <p:spPr>
          <a:xfrm>
            <a:off x="495300" y="1628775"/>
            <a:ext cx="8037513" cy="3089275"/>
          </a:xfrm>
        </p:spPr>
        <p:txBody>
          <a:bodyPr/>
          <a:lstStyle/>
          <a:p>
            <a:pPr eaLnBrk="1" hangingPunct="1"/>
            <a:r>
              <a:rPr lang="zh-CN" altLang="en-US" sz="3200">
                <a:latin typeface="华文新魏" panose="02010800040101010101" pitchFamily="2" charset="-122"/>
              </a:rPr>
              <a:t>重复计算减少通信量，但增加了计算量，应保持恰当的平衡；</a:t>
            </a:r>
          </a:p>
          <a:p>
            <a:pPr eaLnBrk="1" hangingPunct="1"/>
            <a:r>
              <a:rPr lang="zh-CN" altLang="en-US" sz="3200">
                <a:latin typeface="华文新魏" panose="02010800040101010101" pitchFamily="2" charset="-122"/>
              </a:rPr>
              <a:t>重复计算的目标应减少算法的总运算时间；</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25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6253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2531"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8F756734-CFCC-4715-A30E-B8AB78B9DFBF}"/>
              </a:ext>
            </a:extLst>
          </p:cNvPr>
          <p:cNvSpPr>
            <a:spLocks noGrp="1"/>
          </p:cNvSpPr>
          <p:nvPr>
            <p:ph type="title"/>
          </p:nvPr>
        </p:nvSpPr>
        <p:spPr/>
        <p:txBody>
          <a:bodyPr/>
          <a:lstStyle/>
          <a:p>
            <a:pPr eaLnBrk="1" hangingPunct="1"/>
            <a:r>
              <a:rPr lang="zh-CN" altLang="en-US" sz="4400"/>
              <a:t>重复计算</a:t>
            </a:r>
          </a:p>
        </p:txBody>
      </p:sp>
      <p:sp>
        <p:nvSpPr>
          <p:cNvPr id="663555" name="Rectangle 3">
            <a:extLst>
              <a:ext uri="{FF2B5EF4-FFF2-40B4-BE49-F238E27FC236}">
                <a16:creationId xmlns:a16="http://schemas.microsoft.com/office/drawing/2014/main" id="{E741D7A5-62AF-46B8-8244-8CDA1933EEEC}"/>
              </a:ext>
            </a:extLst>
          </p:cNvPr>
          <p:cNvSpPr>
            <a:spLocks noGrp="1"/>
          </p:cNvSpPr>
          <p:nvPr>
            <p:ph type="body" sz="half" idx="1"/>
          </p:nvPr>
        </p:nvSpPr>
        <p:spPr>
          <a:xfrm>
            <a:off x="482600" y="1449388"/>
            <a:ext cx="8177213" cy="4572000"/>
          </a:xfrm>
        </p:spPr>
        <p:txBody>
          <a:bodyPr/>
          <a:lstStyle/>
          <a:p>
            <a:pPr eaLnBrk="1" hangingPunct="1"/>
            <a:r>
              <a:rPr lang="zh-CN" altLang="en-US" sz="3200">
                <a:latin typeface="华文新魏" panose="02010800040101010101" pitchFamily="2" charset="-122"/>
              </a:rPr>
              <a:t>示例：二叉树上</a:t>
            </a:r>
            <a:r>
              <a:rPr lang="en-US" altLang="zh-CN" sz="3200">
                <a:latin typeface="华文新魏" panose="02010800040101010101" pitchFamily="2" charset="-122"/>
              </a:rPr>
              <a:t>N</a:t>
            </a:r>
            <a:r>
              <a:rPr lang="zh-CN" altLang="en-US" sz="3200">
                <a:latin typeface="华文新魏" panose="02010800040101010101" pitchFamily="2" charset="-122"/>
              </a:rPr>
              <a:t>个处理器求</a:t>
            </a:r>
            <a:r>
              <a:rPr lang="en-US" altLang="zh-CN" sz="3200">
                <a:latin typeface="华文新魏" panose="02010800040101010101" pitchFamily="2" charset="-122"/>
              </a:rPr>
              <a:t>N</a:t>
            </a:r>
            <a:r>
              <a:rPr lang="zh-CN" altLang="en-US" sz="3200">
                <a:latin typeface="华文新魏" panose="02010800040101010101" pitchFamily="2" charset="-122"/>
              </a:rPr>
              <a:t>个数的全和，要求每个处理器均保持全和。</a:t>
            </a:r>
          </a:p>
          <a:p>
            <a:pPr eaLnBrk="1" hangingPunct="1"/>
            <a:endParaRPr lang="en-US" altLang="zh-CN" sz="3200">
              <a:latin typeface="华文新魏" panose="02010800040101010101" pitchFamily="2" charset="-122"/>
            </a:endParaRPr>
          </a:p>
          <a:p>
            <a:pPr eaLnBrk="1" hangingPunct="1"/>
            <a:endParaRPr lang="en-US" altLang="zh-CN" sz="3200">
              <a:latin typeface="华文新魏" panose="02010800040101010101" pitchFamily="2" charset="-122"/>
            </a:endParaRPr>
          </a:p>
          <a:p>
            <a:pPr eaLnBrk="1" hangingPunct="1"/>
            <a:endParaRPr lang="en-US" altLang="zh-CN" sz="3200">
              <a:latin typeface="华文新魏" panose="02010800040101010101" pitchFamily="2" charset="-122"/>
            </a:endParaRPr>
          </a:p>
          <a:p>
            <a:pPr eaLnBrk="1" hangingPunct="1"/>
            <a:endParaRPr lang="en-US" altLang="zh-CN" sz="3200">
              <a:latin typeface="华文新魏" panose="02010800040101010101" pitchFamily="2" charset="-122"/>
            </a:endParaRPr>
          </a:p>
          <a:p>
            <a:pPr eaLnBrk="1" hangingPunct="1">
              <a:buFont typeface="Wingdings" panose="05000000000000000000" pitchFamily="2" charset="2"/>
              <a:buNone/>
            </a:pPr>
            <a:r>
              <a:rPr lang="en-US" altLang="zh-CN" sz="3200">
                <a:latin typeface="华文新魏" panose="02010800040101010101" pitchFamily="2" charset="-122"/>
              </a:rPr>
              <a:t>                </a:t>
            </a:r>
            <a:r>
              <a:rPr lang="zh-CN" altLang="en-US" sz="2800">
                <a:latin typeface="华文新魏" panose="02010800040101010101" pitchFamily="2" charset="-122"/>
              </a:rPr>
              <a:t>二叉树上求和，共需</a:t>
            </a:r>
            <a:r>
              <a:rPr lang="en-US" altLang="zh-CN" sz="2800">
                <a:latin typeface="华文新魏" panose="02010800040101010101" pitchFamily="2" charset="-122"/>
              </a:rPr>
              <a:t>2logN</a:t>
            </a:r>
            <a:r>
              <a:rPr lang="zh-CN" altLang="en-US" sz="2800">
                <a:latin typeface="华文新魏" panose="02010800040101010101" pitchFamily="2" charset="-122"/>
              </a:rPr>
              <a:t>步</a:t>
            </a:r>
            <a:endParaRPr lang="zh-CN" altLang="en-US" sz="3200">
              <a:latin typeface="华文新魏" panose="02010800040101010101" pitchFamily="2" charset="-122"/>
            </a:endParaRPr>
          </a:p>
        </p:txBody>
      </p:sp>
      <p:graphicFrame>
        <p:nvGraphicFramePr>
          <p:cNvPr id="663556" name="Object 4">
            <a:extLst>
              <a:ext uri="{FF2B5EF4-FFF2-40B4-BE49-F238E27FC236}">
                <a16:creationId xmlns:a16="http://schemas.microsoft.com/office/drawing/2014/main" id="{0AC07069-9BE3-4A6A-9F5C-4D20DA85C3D7}"/>
              </a:ext>
            </a:extLst>
          </p:cNvPr>
          <p:cNvGraphicFramePr>
            <a:graphicFrameLocks noGrp="1" noChangeAspect="1"/>
          </p:cNvGraphicFramePr>
          <p:nvPr>
            <p:ph sz="half" idx="2"/>
          </p:nvPr>
        </p:nvGraphicFramePr>
        <p:xfrm>
          <a:off x="1116013" y="2708275"/>
          <a:ext cx="6600825" cy="2103438"/>
        </p:xfrm>
        <a:graphic>
          <a:graphicData uri="http://schemas.openxmlformats.org/presentationml/2006/ole">
            <mc:AlternateContent xmlns:mc="http://schemas.openxmlformats.org/markup-compatibility/2006">
              <mc:Choice xmlns:v="urn:schemas-microsoft-com:vml" Requires="v">
                <p:oleObj spid="_x0000_s41995" name="Visio" r:id="rId3" imgW="2934919" imgH="935736" progId="Visio.Drawing.6">
                  <p:embed/>
                </p:oleObj>
              </mc:Choice>
              <mc:Fallback>
                <p:oleObj name="Visio" r:id="rId3" imgW="2934919" imgH="935736"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2708275"/>
                        <a:ext cx="6600825" cy="2103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35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nodeType="clickEffect">
                                  <p:stCondLst>
                                    <p:cond delay="0"/>
                                  </p:stCondLst>
                                  <p:childTnLst>
                                    <p:set>
                                      <p:cBhvr>
                                        <p:cTn id="10" dur="1" fill="hold">
                                          <p:stCondLst>
                                            <p:cond delay="0"/>
                                          </p:stCondLst>
                                        </p:cTn>
                                        <p:tgtEl>
                                          <p:spTgt spid="663556"/>
                                        </p:tgtEl>
                                        <p:attrNameLst>
                                          <p:attrName>style.visibility</p:attrName>
                                        </p:attrNameLst>
                                      </p:cBhvr>
                                      <p:to>
                                        <p:strVal val="visible"/>
                                      </p:to>
                                    </p:set>
                                    <p:anim calcmode="lin" valueType="num">
                                      <p:cBhvr additive="base">
                                        <p:cTn id="11" dur="500" fill="hold"/>
                                        <p:tgtEl>
                                          <p:spTgt spid="663556"/>
                                        </p:tgtEl>
                                        <p:attrNameLst>
                                          <p:attrName>ppt_x</p:attrName>
                                        </p:attrNameLst>
                                      </p:cBhvr>
                                      <p:tavLst>
                                        <p:tav tm="0">
                                          <p:val>
                                            <p:strVal val="#ppt_x"/>
                                          </p:val>
                                        </p:tav>
                                        <p:tav tm="100000">
                                          <p:val>
                                            <p:strVal val="#ppt_x"/>
                                          </p:val>
                                        </p:tav>
                                      </p:tavLst>
                                    </p:anim>
                                    <p:anim calcmode="lin" valueType="num">
                                      <p:cBhvr additive="base">
                                        <p:cTn id="12" dur="500" fill="hold"/>
                                        <p:tgtEl>
                                          <p:spTgt spid="663556"/>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6355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3555"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454E48F9-09DF-4478-AAE9-A9A5C79E2EA9}"/>
              </a:ext>
            </a:extLst>
          </p:cNvPr>
          <p:cNvSpPr>
            <a:spLocks noGrp="1"/>
          </p:cNvSpPr>
          <p:nvPr>
            <p:ph type="title"/>
          </p:nvPr>
        </p:nvSpPr>
        <p:spPr/>
        <p:txBody>
          <a:bodyPr/>
          <a:lstStyle/>
          <a:p>
            <a:pPr eaLnBrk="1" hangingPunct="1"/>
            <a:r>
              <a:rPr lang="zh-CN" altLang="en-US" sz="4400"/>
              <a:t>重复计算</a:t>
            </a:r>
          </a:p>
        </p:txBody>
      </p:sp>
      <p:sp>
        <p:nvSpPr>
          <p:cNvPr id="664579" name="Rectangle 3">
            <a:extLst>
              <a:ext uri="{FF2B5EF4-FFF2-40B4-BE49-F238E27FC236}">
                <a16:creationId xmlns:a16="http://schemas.microsoft.com/office/drawing/2014/main" id="{9FE9A293-575C-4729-A3EF-3423C3C61BD1}"/>
              </a:ext>
            </a:extLst>
          </p:cNvPr>
          <p:cNvSpPr>
            <a:spLocks noGrp="1"/>
          </p:cNvSpPr>
          <p:nvPr>
            <p:ph type="body" sz="half" idx="1"/>
          </p:nvPr>
        </p:nvSpPr>
        <p:spPr>
          <a:xfrm>
            <a:off x="482600" y="1268413"/>
            <a:ext cx="8193088" cy="5219700"/>
          </a:xfrm>
        </p:spPr>
        <p:txBody>
          <a:bodyPr/>
          <a:lstStyle/>
          <a:p>
            <a:pPr eaLnBrk="1" hangingPunct="1"/>
            <a:r>
              <a:rPr lang="zh-CN" altLang="en-US" sz="3200">
                <a:latin typeface="华文新魏" panose="02010800040101010101" pitchFamily="2" charset="-122"/>
              </a:rPr>
              <a:t>示例：二叉树上</a:t>
            </a:r>
            <a:r>
              <a:rPr lang="en-US" altLang="zh-CN" sz="3200">
                <a:latin typeface="华文新魏" panose="02010800040101010101" pitchFamily="2" charset="-122"/>
              </a:rPr>
              <a:t>N</a:t>
            </a:r>
            <a:r>
              <a:rPr lang="zh-CN" altLang="en-US" sz="3200">
                <a:latin typeface="华文新魏" panose="02010800040101010101" pitchFamily="2" charset="-122"/>
              </a:rPr>
              <a:t>个处理器求</a:t>
            </a:r>
            <a:r>
              <a:rPr lang="en-US" altLang="zh-CN" sz="3200">
                <a:latin typeface="华文新魏" panose="02010800040101010101" pitchFamily="2" charset="-122"/>
              </a:rPr>
              <a:t>N</a:t>
            </a:r>
            <a:r>
              <a:rPr lang="zh-CN" altLang="en-US" sz="3200">
                <a:latin typeface="华文新魏" panose="02010800040101010101" pitchFamily="2" charset="-122"/>
              </a:rPr>
              <a:t>个数的全和，要求每个处理器均保持全和。</a:t>
            </a:r>
          </a:p>
          <a:p>
            <a:pPr eaLnBrk="1" hangingPunct="1"/>
            <a:endParaRPr lang="zh-CN" altLang="en-US" sz="3200">
              <a:latin typeface="华文新魏" panose="02010800040101010101" pitchFamily="2" charset="-122"/>
            </a:endParaRPr>
          </a:p>
          <a:p>
            <a:pPr eaLnBrk="1" hangingPunct="1"/>
            <a:endParaRPr lang="en-US" altLang="zh-CN" sz="3200">
              <a:latin typeface="华文新魏" panose="02010800040101010101" pitchFamily="2" charset="-122"/>
            </a:endParaRPr>
          </a:p>
          <a:p>
            <a:pPr eaLnBrk="1" hangingPunct="1"/>
            <a:endParaRPr lang="en-US" altLang="zh-CN" sz="3200">
              <a:latin typeface="华文新魏" panose="02010800040101010101" pitchFamily="2" charset="-122"/>
            </a:endParaRPr>
          </a:p>
          <a:p>
            <a:pPr eaLnBrk="1" hangingPunct="1"/>
            <a:endParaRPr lang="en-US" altLang="zh-CN" sz="3200">
              <a:latin typeface="华文新魏" panose="02010800040101010101" pitchFamily="2" charset="-122"/>
            </a:endParaRPr>
          </a:p>
          <a:p>
            <a:pPr eaLnBrk="1" hangingPunct="1"/>
            <a:endParaRPr lang="en-US" altLang="zh-CN" sz="3200">
              <a:latin typeface="华文新魏" panose="02010800040101010101" pitchFamily="2" charset="-122"/>
            </a:endParaRPr>
          </a:p>
          <a:p>
            <a:pPr eaLnBrk="1" hangingPunct="1"/>
            <a:endParaRPr lang="en-US" altLang="zh-CN" sz="3200">
              <a:latin typeface="华文新魏" panose="02010800040101010101" pitchFamily="2" charset="-122"/>
            </a:endParaRPr>
          </a:p>
          <a:p>
            <a:pPr eaLnBrk="1" hangingPunct="1">
              <a:buFont typeface="Wingdings" panose="05000000000000000000" pitchFamily="2" charset="2"/>
              <a:buNone/>
            </a:pPr>
            <a:r>
              <a:rPr lang="en-US" altLang="zh-CN" sz="3200">
                <a:latin typeface="华文新魏" panose="02010800040101010101" pitchFamily="2" charset="-122"/>
              </a:rPr>
              <a:t>      </a:t>
            </a:r>
            <a:r>
              <a:rPr lang="zh-CN" altLang="en-US" sz="2800">
                <a:latin typeface="华文新魏" panose="02010800040101010101" pitchFamily="2" charset="-122"/>
              </a:rPr>
              <a:t>蝶式结构求和，使用了重复计算，共需</a:t>
            </a:r>
            <a:r>
              <a:rPr lang="en-US" altLang="zh-CN" sz="2800">
                <a:latin typeface="华文新魏" panose="02010800040101010101" pitchFamily="2" charset="-122"/>
              </a:rPr>
              <a:t>logN</a:t>
            </a:r>
            <a:r>
              <a:rPr lang="zh-CN" altLang="en-US" sz="2800">
                <a:latin typeface="华文新魏" panose="02010800040101010101" pitchFamily="2" charset="-122"/>
              </a:rPr>
              <a:t>步</a:t>
            </a:r>
            <a:endParaRPr lang="zh-CN" altLang="en-US" sz="3200">
              <a:latin typeface="华文新魏" panose="02010800040101010101" pitchFamily="2" charset="-122"/>
            </a:endParaRPr>
          </a:p>
        </p:txBody>
      </p:sp>
      <p:graphicFrame>
        <p:nvGraphicFramePr>
          <p:cNvPr id="664580" name="Object 4">
            <a:extLst>
              <a:ext uri="{FF2B5EF4-FFF2-40B4-BE49-F238E27FC236}">
                <a16:creationId xmlns:a16="http://schemas.microsoft.com/office/drawing/2014/main" id="{7F3547A1-57CD-423B-90AA-589E316C42C6}"/>
              </a:ext>
            </a:extLst>
          </p:cNvPr>
          <p:cNvGraphicFramePr>
            <a:graphicFrameLocks noGrp="1" noChangeAspect="1"/>
          </p:cNvGraphicFramePr>
          <p:nvPr>
            <p:ph sz="half" idx="2"/>
          </p:nvPr>
        </p:nvGraphicFramePr>
        <p:xfrm>
          <a:off x="1692275" y="2276475"/>
          <a:ext cx="5478463" cy="3668713"/>
        </p:xfrm>
        <a:graphic>
          <a:graphicData uri="http://schemas.openxmlformats.org/presentationml/2006/ole">
            <mc:AlternateContent xmlns:mc="http://schemas.openxmlformats.org/markup-compatibility/2006">
              <mc:Choice xmlns:v="urn:schemas-microsoft-com:vml" Requires="v">
                <p:oleObj spid="_x0000_s43019" name="Visio" r:id="rId3" imgW="2930042" imgH="1962302" progId="Visio.Drawing.6">
                  <p:embed/>
                </p:oleObj>
              </mc:Choice>
              <mc:Fallback>
                <p:oleObj name="Visio" r:id="rId3" imgW="2930042" imgH="1962302"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2276475"/>
                        <a:ext cx="5478463" cy="3668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45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nodeType="clickEffect">
                                  <p:stCondLst>
                                    <p:cond delay="0"/>
                                  </p:stCondLst>
                                  <p:childTnLst>
                                    <p:set>
                                      <p:cBhvr>
                                        <p:cTn id="10" dur="1" fill="hold">
                                          <p:stCondLst>
                                            <p:cond delay="0"/>
                                          </p:stCondLst>
                                        </p:cTn>
                                        <p:tgtEl>
                                          <p:spTgt spid="664580"/>
                                        </p:tgtEl>
                                        <p:attrNameLst>
                                          <p:attrName>style.visibility</p:attrName>
                                        </p:attrNameLst>
                                      </p:cBhvr>
                                      <p:to>
                                        <p:strVal val="visible"/>
                                      </p:to>
                                    </p:set>
                                    <p:anim calcmode="lin" valueType="num">
                                      <p:cBhvr additive="base">
                                        <p:cTn id="11" dur="500" fill="hold"/>
                                        <p:tgtEl>
                                          <p:spTgt spid="664580"/>
                                        </p:tgtEl>
                                        <p:attrNameLst>
                                          <p:attrName>ppt_x</p:attrName>
                                        </p:attrNameLst>
                                      </p:cBhvr>
                                      <p:tavLst>
                                        <p:tav tm="0">
                                          <p:val>
                                            <p:strVal val="#ppt_x"/>
                                          </p:val>
                                        </p:tav>
                                        <p:tav tm="100000">
                                          <p:val>
                                            <p:strVal val="#ppt_x"/>
                                          </p:val>
                                        </p:tav>
                                      </p:tavLst>
                                    </p:anim>
                                    <p:anim calcmode="lin" valueType="num">
                                      <p:cBhvr additive="base">
                                        <p:cTn id="12" dur="500" fill="hold"/>
                                        <p:tgtEl>
                                          <p:spTgt spid="664580"/>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6457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4579"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4BA5B9AA-E8AB-43D0-BF5B-5B4104697B10}"/>
              </a:ext>
            </a:extLst>
          </p:cNvPr>
          <p:cNvSpPr>
            <a:spLocks noGrp="1"/>
          </p:cNvSpPr>
          <p:nvPr>
            <p:ph type="title"/>
          </p:nvPr>
        </p:nvSpPr>
        <p:spPr>
          <a:xfrm>
            <a:off x="539750" y="795338"/>
            <a:ext cx="7848600" cy="762000"/>
          </a:xfrm>
        </p:spPr>
        <p:txBody>
          <a:bodyPr/>
          <a:lstStyle/>
          <a:p>
            <a:pPr eaLnBrk="1" hangingPunct="1"/>
            <a:r>
              <a:rPr lang="zh-CN" altLang="en-US" sz="4400"/>
              <a:t>组合判据 </a:t>
            </a:r>
          </a:p>
        </p:txBody>
      </p:sp>
      <p:sp>
        <p:nvSpPr>
          <p:cNvPr id="666627" name="Rectangle 3">
            <a:extLst>
              <a:ext uri="{FF2B5EF4-FFF2-40B4-BE49-F238E27FC236}">
                <a16:creationId xmlns:a16="http://schemas.microsoft.com/office/drawing/2014/main" id="{9CE44F80-2E44-4BEE-A15E-6AA654E9CC73}"/>
              </a:ext>
            </a:extLst>
          </p:cNvPr>
          <p:cNvSpPr>
            <a:spLocks noGrp="1"/>
          </p:cNvSpPr>
          <p:nvPr>
            <p:ph sz="quarter" idx="1"/>
          </p:nvPr>
        </p:nvSpPr>
        <p:spPr>
          <a:xfrm>
            <a:off x="609600" y="1844675"/>
            <a:ext cx="7778750" cy="4032250"/>
          </a:xfrm>
        </p:spPr>
        <p:txBody>
          <a:bodyPr/>
          <a:lstStyle/>
          <a:p>
            <a:pPr eaLnBrk="1" hangingPunct="1"/>
            <a:r>
              <a:rPr lang="zh-CN" altLang="en-US" sz="3200">
                <a:latin typeface="华文新魏" panose="02010800040101010101" pitchFamily="2" charset="-122"/>
              </a:rPr>
              <a:t>增加粒度是否减少了通信成本？</a:t>
            </a:r>
            <a:endParaRPr lang="en-US" altLang="zh-CN" sz="3200">
              <a:latin typeface="华文新魏" panose="02010800040101010101" pitchFamily="2" charset="-122"/>
            </a:endParaRPr>
          </a:p>
          <a:p>
            <a:pPr eaLnBrk="1" hangingPunct="1"/>
            <a:r>
              <a:rPr lang="zh-CN" altLang="en-US" sz="3200">
                <a:latin typeface="华文新魏" panose="02010800040101010101" pitchFamily="2" charset="-122"/>
              </a:rPr>
              <a:t>重复计算是否已权衡了其得益？</a:t>
            </a:r>
          </a:p>
          <a:p>
            <a:pPr eaLnBrk="1" hangingPunct="1"/>
            <a:r>
              <a:rPr lang="zh-CN" altLang="en-US" sz="3200">
                <a:latin typeface="华文新魏" panose="02010800040101010101" pitchFamily="2" charset="-122"/>
              </a:rPr>
              <a:t>是否保持了灵活性和可扩放性？</a:t>
            </a:r>
          </a:p>
          <a:p>
            <a:pPr eaLnBrk="1" hangingPunct="1"/>
            <a:r>
              <a:rPr lang="zh-CN" altLang="en-US" sz="3200">
                <a:latin typeface="华文新魏" panose="02010800040101010101" pitchFamily="2" charset="-122"/>
              </a:rPr>
              <a:t>组合的任务数是否与问题尺寸成比例</a:t>
            </a:r>
            <a:r>
              <a:rPr lang="en-US" altLang="zh-CN" sz="3200">
                <a:latin typeface="华文新魏" panose="02010800040101010101" pitchFamily="2" charset="-122"/>
              </a:rPr>
              <a:t>?</a:t>
            </a:r>
          </a:p>
          <a:p>
            <a:pPr eaLnBrk="1" hangingPunct="1"/>
            <a:r>
              <a:rPr lang="zh-CN" altLang="en-US" sz="3200">
                <a:latin typeface="华文新魏" panose="02010800040101010101" pitchFamily="2" charset="-122"/>
              </a:rPr>
              <a:t>是否保持了类似的计算和通信？</a:t>
            </a:r>
          </a:p>
          <a:p>
            <a:pPr eaLnBrk="1" hangingPunct="1"/>
            <a:r>
              <a:rPr lang="zh-CN" altLang="en-US" sz="3200">
                <a:latin typeface="华文新魏" panose="02010800040101010101" pitchFamily="2" charset="-122"/>
              </a:rPr>
              <a:t>有没有减少并行执行的机会？</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66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6662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6662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6662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6662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6662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6627"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2996C57A-4C0A-47FD-AFAB-CE4936C81477}"/>
              </a:ext>
            </a:extLst>
          </p:cNvPr>
          <p:cNvSpPr>
            <a:spLocks noGrp="1"/>
          </p:cNvSpPr>
          <p:nvPr>
            <p:ph type="title"/>
          </p:nvPr>
        </p:nvSpPr>
        <p:spPr>
          <a:xfrm>
            <a:off x="539750" y="795338"/>
            <a:ext cx="7848600" cy="762000"/>
          </a:xfrm>
        </p:spPr>
        <p:txBody>
          <a:bodyPr/>
          <a:lstStyle/>
          <a:p>
            <a:pPr eaLnBrk="1" hangingPunct="1"/>
            <a:r>
              <a:rPr lang="zh-CN" altLang="en-US" sz="4400"/>
              <a:t>处理器映射 </a:t>
            </a:r>
          </a:p>
        </p:txBody>
      </p:sp>
      <p:sp>
        <p:nvSpPr>
          <p:cNvPr id="669699" name="Rectangle 3">
            <a:extLst>
              <a:ext uri="{FF2B5EF4-FFF2-40B4-BE49-F238E27FC236}">
                <a16:creationId xmlns:a16="http://schemas.microsoft.com/office/drawing/2014/main" id="{41A3AE60-AFAA-4F4D-B94C-7F820DF4374E}"/>
              </a:ext>
            </a:extLst>
          </p:cNvPr>
          <p:cNvSpPr>
            <a:spLocks noGrp="1"/>
          </p:cNvSpPr>
          <p:nvPr>
            <p:ph sz="quarter" idx="1"/>
          </p:nvPr>
        </p:nvSpPr>
        <p:spPr>
          <a:xfrm>
            <a:off x="684213" y="1557338"/>
            <a:ext cx="8032750" cy="4392612"/>
          </a:xfrm>
        </p:spPr>
        <p:txBody>
          <a:bodyPr/>
          <a:lstStyle/>
          <a:p>
            <a:pPr eaLnBrk="1" hangingPunct="1"/>
            <a:r>
              <a:rPr lang="zh-CN" altLang="en-US" sz="3200">
                <a:latin typeface="华文新魏" panose="02010800040101010101" pitchFamily="2" charset="-122"/>
              </a:rPr>
              <a:t>每个任务要映射到具体的处理器，定位到运行机器上；</a:t>
            </a:r>
          </a:p>
          <a:p>
            <a:pPr eaLnBrk="1" hangingPunct="1"/>
            <a:r>
              <a:rPr lang="zh-CN" altLang="en-US" sz="3200">
                <a:latin typeface="华文新魏" panose="02010800040101010101" pitchFamily="2" charset="-122"/>
              </a:rPr>
              <a:t>任务数大于处理器数时，存在负载平衡和任务调度问题；</a:t>
            </a:r>
          </a:p>
          <a:p>
            <a:pPr eaLnBrk="1" hangingPunct="1"/>
            <a:r>
              <a:rPr lang="zh-CN" altLang="en-US" sz="3200">
                <a:latin typeface="华文新魏" panose="02010800040101010101" pitchFamily="2" charset="-122"/>
              </a:rPr>
              <a:t>映射的目标：减少算法的执行时间</a:t>
            </a:r>
          </a:p>
          <a:p>
            <a:pPr lvl="1" eaLnBrk="1" hangingPunct="1"/>
            <a:r>
              <a:rPr lang="zh-CN" altLang="en-US" sz="2800">
                <a:latin typeface="华文新魏" panose="02010800040101010101" pitchFamily="2" charset="-122"/>
              </a:rPr>
              <a:t>并发的任务 </a:t>
            </a:r>
            <a:r>
              <a:rPr lang="en-US" altLang="zh-CN" sz="2800">
                <a:latin typeface="华文新魏" panose="02010800040101010101" pitchFamily="2" charset="-122"/>
                <a:sym typeface="Wingdings" panose="05000000000000000000" pitchFamily="2" charset="2"/>
              </a:rPr>
              <a:t> </a:t>
            </a:r>
            <a:r>
              <a:rPr lang="zh-CN" altLang="en-US" sz="2800">
                <a:latin typeface="华文新魏" panose="02010800040101010101" pitchFamily="2" charset="-122"/>
                <a:sym typeface="Wingdings" panose="05000000000000000000" pitchFamily="2" charset="2"/>
              </a:rPr>
              <a:t>不同的处理器</a:t>
            </a:r>
          </a:p>
          <a:p>
            <a:pPr lvl="1" eaLnBrk="1" hangingPunct="1"/>
            <a:r>
              <a:rPr lang="zh-CN" altLang="en-US" sz="2800">
                <a:latin typeface="华文新魏" panose="02010800040101010101" pitchFamily="2" charset="-122"/>
                <a:sym typeface="Wingdings" panose="05000000000000000000" pitchFamily="2" charset="2"/>
              </a:rPr>
              <a:t>任务之间存在高通信的 </a:t>
            </a:r>
            <a:r>
              <a:rPr lang="en-US" altLang="zh-CN" sz="2800">
                <a:latin typeface="华文新魏" panose="02010800040101010101" pitchFamily="2" charset="-122"/>
                <a:sym typeface="Wingdings" panose="05000000000000000000" pitchFamily="2" charset="2"/>
              </a:rPr>
              <a:t> </a:t>
            </a:r>
            <a:r>
              <a:rPr lang="zh-CN" altLang="en-US" sz="2800">
                <a:latin typeface="华文新魏" panose="02010800040101010101" pitchFamily="2" charset="-122"/>
                <a:sym typeface="Wingdings" panose="05000000000000000000" pitchFamily="2" charset="2"/>
              </a:rPr>
              <a:t>同一处理器</a:t>
            </a:r>
            <a:endParaRPr lang="zh-CN" altLang="en-US" sz="2800">
              <a:latin typeface="华文新魏" panose="02010800040101010101" pitchFamily="2" charset="-122"/>
            </a:endParaRPr>
          </a:p>
          <a:p>
            <a:pPr eaLnBrk="1" hangingPunct="1"/>
            <a:r>
              <a:rPr lang="zh-CN" altLang="en-US" sz="3200">
                <a:latin typeface="华文新魏" panose="02010800040101010101" pitchFamily="2" charset="-122"/>
              </a:rPr>
              <a:t>映射实际是一种权衡，属于</a:t>
            </a:r>
            <a:r>
              <a:rPr lang="en-US" altLang="zh-CN" sz="3200">
                <a:solidFill>
                  <a:schemeClr val="tx2"/>
                </a:solidFill>
                <a:latin typeface="华文新魏" panose="02010800040101010101" pitchFamily="2" charset="-122"/>
              </a:rPr>
              <a:t>NP</a:t>
            </a:r>
            <a:r>
              <a:rPr lang="zh-CN" altLang="en-US" sz="3200">
                <a:solidFill>
                  <a:schemeClr val="tx2"/>
                </a:solidFill>
                <a:latin typeface="华文新魏" panose="02010800040101010101" pitchFamily="2" charset="-122"/>
              </a:rPr>
              <a:t>完全问题</a:t>
            </a:r>
            <a:r>
              <a:rPr lang="zh-CN" altLang="en-US" sz="3200">
                <a:latin typeface="华文新魏" panose="02010800040101010101"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96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6969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69699">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69699">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69699">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6969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9699"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CD03B14B-6FF4-49DA-9756-C66EB388EE50}"/>
              </a:ext>
            </a:extLst>
          </p:cNvPr>
          <p:cNvSpPr>
            <a:spLocks noGrp="1"/>
          </p:cNvSpPr>
          <p:nvPr>
            <p:ph type="title"/>
          </p:nvPr>
        </p:nvSpPr>
        <p:spPr>
          <a:xfrm>
            <a:off x="539750" y="795338"/>
            <a:ext cx="7848600" cy="762000"/>
          </a:xfrm>
        </p:spPr>
        <p:txBody>
          <a:bodyPr/>
          <a:lstStyle/>
          <a:p>
            <a:pPr eaLnBrk="1" hangingPunct="1"/>
            <a:r>
              <a:rPr lang="zh-CN" altLang="en-US" sz="4400"/>
              <a:t>负载平衡 </a:t>
            </a:r>
          </a:p>
        </p:txBody>
      </p:sp>
      <p:sp>
        <p:nvSpPr>
          <p:cNvPr id="671747" name="Rectangle 3">
            <a:extLst>
              <a:ext uri="{FF2B5EF4-FFF2-40B4-BE49-F238E27FC236}">
                <a16:creationId xmlns:a16="http://schemas.microsoft.com/office/drawing/2014/main" id="{2D81198C-2853-4547-984E-29047771BFE3}"/>
              </a:ext>
            </a:extLst>
          </p:cNvPr>
          <p:cNvSpPr>
            <a:spLocks noGrp="1"/>
          </p:cNvSpPr>
          <p:nvPr>
            <p:ph sz="quarter" idx="1"/>
          </p:nvPr>
        </p:nvSpPr>
        <p:spPr>
          <a:xfrm>
            <a:off x="827088" y="1628775"/>
            <a:ext cx="6480175" cy="4392613"/>
          </a:xfrm>
        </p:spPr>
        <p:txBody>
          <a:bodyPr/>
          <a:lstStyle/>
          <a:p>
            <a:pPr eaLnBrk="1" hangingPunct="1"/>
            <a:r>
              <a:rPr lang="zh-CN" altLang="en-US" sz="3200">
                <a:latin typeface="华文新魏" panose="02010800040101010101" pitchFamily="2" charset="-122"/>
              </a:rPr>
              <a:t>静态的：</a:t>
            </a:r>
            <a:r>
              <a:rPr lang="zh-CN" altLang="en-US" sz="2800">
                <a:latin typeface="华文新魏" panose="02010800040101010101" pitchFamily="2" charset="-122"/>
              </a:rPr>
              <a:t>事先确定；</a:t>
            </a:r>
          </a:p>
          <a:p>
            <a:pPr eaLnBrk="1" hangingPunct="1"/>
            <a:r>
              <a:rPr lang="zh-CN" altLang="en-US" sz="3200">
                <a:latin typeface="华文新魏" panose="02010800040101010101" pitchFamily="2" charset="-122"/>
              </a:rPr>
              <a:t>概率的：</a:t>
            </a:r>
            <a:r>
              <a:rPr lang="zh-CN" altLang="en-US" sz="2800">
                <a:latin typeface="华文新魏" panose="02010800040101010101" pitchFamily="2" charset="-122"/>
              </a:rPr>
              <a:t>随机确定；</a:t>
            </a:r>
          </a:p>
          <a:p>
            <a:pPr eaLnBrk="1" hangingPunct="1"/>
            <a:r>
              <a:rPr lang="zh-CN" altLang="en-US" sz="3200">
                <a:latin typeface="华文新魏" panose="02010800040101010101" pitchFamily="2" charset="-122"/>
              </a:rPr>
              <a:t>动态的：</a:t>
            </a:r>
            <a:r>
              <a:rPr lang="zh-CN" altLang="en-US" sz="2800">
                <a:latin typeface="华文新魏" panose="02010800040101010101" pitchFamily="2" charset="-122"/>
              </a:rPr>
              <a:t>执行期间动态负载；</a:t>
            </a:r>
          </a:p>
          <a:p>
            <a:pPr eaLnBrk="1" hangingPunct="1"/>
            <a:r>
              <a:rPr lang="zh-CN" altLang="en-US" sz="3200">
                <a:latin typeface="华文新魏" panose="02010800040101010101" pitchFamily="2" charset="-122"/>
              </a:rPr>
              <a:t>基于域分解的：</a:t>
            </a:r>
          </a:p>
          <a:p>
            <a:pPr lvl="1" eaLnBrk="1" hangingPunct="1"/>
            <a:r>
              <a:rPr lang="zh-CN" altLang="en-US" sz="2800">
                <a:latin typeface="华文新魏" panose="02010800040101010101" pitchFamily="2" charset="-122"/>
              </a:rPr>
              <a:t>递归对剖</a:t>
            </a:r>
          </a:p>
          <a:p>
            <a:pPr lvl="1" eaLnBrk="1" hangingPunct="1"/>
            <a:r>
              <a:rPr lang="zh-CN" altLang="en-US" sz="2800">
                <a:latin typeface="华文新魏" panose="02010800040101010101" pitchFamily="2" charset="-122"/>
              </a:rPr>
              <a:t>局部算法</a:t>
            </a:r>
          </a:p>
          <a:p>
            <a:pPr lvl="1" eaLnBrk="1" hangingPunct="1"/>
            <a:r>
              <a:rPr lang="zh-CN" altLang="en-US" sz="2800">
                <a:latin typeface="华文新魏" panose="02010800040101010101" pitchFamily="2" charset="-122"/>
              </a:rPr>
              <a:t>概率方法</a:t>
            </a:r>
          </a:p>
          <a:p>
            <a:pPr lvl="1" eaLnBrk="1" hangingPunct="1"/>
            <a:r>
              <a:rPr lang="zh-CN" altLang="en-US" sz="2800">
                <a:latin typeface="华文新魏" panose="02010800040101010101" pitchFamily="2" charset="-122"/>
              </a:rPr>
              <a:t>循环映射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17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7174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7174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71747">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71747">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71747">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71747">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7174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1747"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4CC187E3-9A0D-4053-BBA9-1143BE590E5F}"/>
              </a:ext>
            </a:extLst>
          </p:cNvPr>
          <p:cNvSpPr>
            <a:spLocks noGrp="1"/>
          </p:cNvSpPr>
          <p:nvPr>
            <p:ph type="title"/>
          </p:nvPr>
        </p:nvSpPr>
        <p:spPr/>
        <p:txBody>
          <a:bodyPr/>
          <a:lstStyle/>
          <a:p>
            <a:pPr eaLnBrk="1" hangingPunct="1"/>
            <a:r>
              <a:rPr lang="zh-CN" altLang="en-US" sz="4400"/>
              <a:t>任务分配与调度</a:t>
            </a:r>
          </a:p>
        </p:txBody>
      </p:sp>
      <p:sp>
        <p:nvSpPr>
          <p:cNvPr id="678915" name="Rectangle 3">
            <a:extLst>
              <a:ext uri="{FF2B5EF4-FFF2-40B4-BE49-F238E27FC236}">
                <a16:creationId xmlns:a16="http://schemas.microsoft.com/office/drawing/2014/main" id="{AB66A14D-3590-4166-8609-6231C42CFC40}"/>
              </a:ext>
            </a:extLst>
          </p:cNvPr>
          <p:cNvSpPr>
            <a:spLocks noGrp="1" noChangeArrowheads="1"/>
          </p:cNvSpPr>
          <p:nvPr>
            <p:ph sz="quarter" idx="1"/>
          </p:nvPr>
        </p:nvSpPr>
        <p:spPr>
          <a:xfrm>
            <a:off x="684213" y="1341438"/>
            <a:ext cx="7848600" cy="4572000"/>
          </a:xfrm>
        </p:spPr>
        <p:txBody>
          <a:bodyPr>
            <a:normAutofit lnSpcReduction="10000"/>
          </a:bodyPr>
          <a:lstStyle/>
          <a:p>
            <a:pPr marL="274320" indent="-274320" eaLnBrk="1" fontAlgn="auto" hangingPunct="1">
              <a:spcAft>
                <a:spcPts val="0"/>
              </a:spcAft>
              <a:buFont typeface="Wingdings 3"/>
              <a:buChar char=""/>
              <a:defRPr/>
            </a:pPr>
            <a:r>
              <a:rPr lang="zh-CN" altLang="en-US">
                <a:latin typeface="华文新魏" pitchFamily="2" charset="-122"/>
              </a:rPr>
              <a:t>负载平衡与任务分配</a:t>
            </a:r>
            <a:r>
              <a:rPr lang="en-US" altLang="zh-CN">
                <a:latin typeface="华文新魏" pitchFamily="2" charset="-122"/>
              </a:rPr>
              <a:t>/</a:t>
            </a:r>
            <a:r>
              <a:rPr lang="zh-CN" altLang="en-US">
                <a:latin typeface="华文新魏" pitchFamily="2" charset="-122"/>
              </a:rPr>
              <a:t>调度密切相关，任务分配通常有静态的和动态的两种方法。</a:t>
            </a:r>
          </a:p>
          <a:p>
            <a:pPr marL="274320" indent="-274320" eaLnBrk="1" fontAlgn="auto" hangingPunct="1">
              <a:spcAft>
                <a:spcPts val="0"/>
              </a:spcAft>
              <a:buFont typeface="Wingdings 3"/>
              <a:buChar char=""/>
              <a:defRPr/>
            </a:pPr>
            <a:r>
              <a:rPr lang="zh-CN" altLang="en-US">
                <a:solidFill>
                  <a:schemeClr val="tx2"/>
                </a:solidFill>
                <a:latin typeface="华文新魏" pitchFamily="2" charset="-122"/>
              </a:rPr>
              <a:t>静态分配一般是任务到进程的算术映射。</a:t>
            </a:r>
            <a:r>
              <a:rPr lang="zh-CN" altLang="en-US">
                <a:latin typeface="华文新魏" pitchFamily="2" charset="-122"/>
              </a:rPr>
              <a:t>静态分配的优点是没有运行时任务管理的开销，但为了实现负载平衡，要求不同任务的工作量和处理器的性能是可以预测的并且拥有足够的可供分配的任务。</a:t>
            </a:r>
          </a:p>
          <a:p>
            <a:pPr marL="274320" indent="-274320" eaLnBrk="1" fontAlgn="auto" hangingPunct="1">
              <a:spcAft>
                <a:spcPts val="0"/>
              </a:spcAft>
              <a:buFont typeface="Wingdings 3"/>
              <a:buChar char=""/>
              <a:defRPr/>
            </a:pPr>
            <a:r>
              <a:rPr lang="zh-CN" altLang="en-US" b="1">
                <a:latin typeface="华文新魏" pitchFamily="2" charset="-122"/>
              </a:rPr>
              <a:t>静态调度</a:t>
            </a:r>
            <a:r>
              <a:rPr lang="zh-CN" altLang="en-US">
                <a:latin typeface="华文新魏" pitchFamily="2" charset="-122"/>
              </a:rPr>
              <a:t>（</a:t>
            </a:r>
            <a:r>
              <a:rPr lang="en-US" altLang="zh-CN">
                <a:latin typeface="华文新魏" pitchFamily="2" charset="-122"/>
              </a:rPr>
              <a:t>Static Scheduling</a:t>
            </a:r>
            <a:r>
              <a:rPr lang="zh-CN" altLang="en-US">
                <a:latin typeface="华文新魏" pitchFamily="2" charset="-122"/>
              </a:rPr>
              <a:t>）方案一般是静态地为每个处理器分配个连续的循环迭代，其中为迭代次数，是处理器数。也可以采用</a:t>
            </a:r>
            <a:r>
              <a:rPr lang="zh-CN" altLang="en-US" b="1">
                <a:latin typeface="华文新魏" pitchFamily="2" charset="-122"/>
              </a:rPr>
              <a:t>轮转</a:t>
            </a:r>
            <a:r>
              <a:rPr lang="zh-CN" altLang="en-US">
                <a:latin typeface="华文新魏" pitchFamily="2" charset="-122"/>
              </a:rPr>
              <a:t>（</a:t>
            </a:r>
            <a:r>
              <a:rPr lang="en-US" altLang="zh-CN">
                <a:latin typeface="华文新魏" pitchFamily="2" charset="-122"/>
              </a:rPr>
              <a:t>Round-robin</a:t>
            </a:r>
            <a:r>
              <a:rPr lang="zh-CN" altLang="en-US">
                <a:latin typeface="华文新魏" pitchFamily="2" charset="-122"/>
              </a:rPr>
              <a:t>）的方式来给处理器分配任务，即将第</a:t>
            </a:r>
            <a:r>
              <a:rPr lang="en-US" altLang="zh-CN">
                <a:latin typeface="华文新魏" pitchFamily="2" charset="-122"/>
              </a:rPr>
              <a:t>i</a:t>
            </a:r>
            <a:r>
              <a:rPr lang="zh-CN" altLang="en-US">
                <a:latin typeface="华文新魏" pitchFamily="2" charset="-122"/>
              </a:rPr>
              <a:t>个循环迭代分配给第</a:t>
            </a:r>
            <a:r>
              <a:rPr lang="en-US" altLang="zh-CN">
                <a:latin typeface="华文新魏" pitchFamily="2" charset="-122"/>
              </a:rPr>
              <a:t>i mod p</a:t>
            </a:r>
            <a:r>
              <a:rPr lang="zh-CN" altLang="en-US">
                <a:latin typeface="华文新魏" pitchFamily="2" charset="-122"/>
              </a:rPr>
              <a:t>个处理器。</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361A9751-882E-432C-95F9-D261EB1CE539}"/>
              </a:ext>
            </a:extLst>
          </p:cNvPr>
          <p:cNvSpPr>
            <a:spLocks noGrp="1"/>
          </p:cNvSpPr>
          <p:nvPr>
            <p:ph type="title"/>
          </p:nvPr>
        </p:nvSpPr>
        <p:spPr/>
        <p:txBody>
          <a:bodyPr/>
          <a:lstStyle/>
          <a:p>
            <a:pPr eaLnBrk="1" hangingPunct="1"/>
            <a:r>
              <a:rPr lang="zh-CN" altLang="en-US" sz="4400"/>
              <a:t>任务分配与调度</a:t>
            </a:r>
          </a:p>
        </p:txBody>
      </p:sp>
      <p:sp>
        <p:nvSpPr>
          <p:cNvPr id="48131" name="Rectangle 3">
            <a:extLst>
              <a:ext uri="{FF2B5EF4-FFF2-40B4-BE49-F238E27FC236}">
                <a16:creationId xmlns:a16="http://schemas.microsoft.com/office/drawing/2014/main" id="{9EE00CE5-560A-4DE0-9007-054EFA189210}"/>
              </a:ext>
            </a:extLst>
          </p:cNvPr>
          <p:cNvSpPr>
            <a:spLocks noGrp="1"/>
          </p:cNvSpPr>
          <p:nvPr>
            <p:ph sz="quarter" idx="1"/>
          </p:nvPr>
        </p:nvSpPr>
        <p:spPr>
          <a:xfrm>
            <a:off x="609600" y="1412875"/>
            <a:ext cx="7848600" cy="4911725"/>
          </a:xfrm>
        </p:spPr>
        <p:txBody>
          <a:bodyPr/>
          <a:lstStyle/>
          <a:p>
            <a:pPr eaLnBrk="1" hangingPunct="1"/>
            <a:r>
              <a:rPr lang="zh-CN" altLang="en-US">
                <a:latin typeface="华文新魏" panose="02010800040101010101" pitchFamily="2" charset="-122"/>
              </a:rPr>
              <a:t>动态分配与调度相对灵活，可以运行时在不同处理器间动态地进行负载的调整。</a:t>
            </a:r>
          </a:p>
          <a:p>
            <a:pPr eaLnBrk="1" hangingPunct="1"/>
            <a:r>
              <a:rPr lang="zh-CN" altLang="en-US">
                <a:latin typeface="华文新魏" panose="02010800040101010101" pitchFamily="2" charset="-122"/>
              </a:rPr>
              <a:t>各种</a:t>
            </a:r>
            <a:r>
              <a:rPr lang="zh-CN" altLang="en-US" b="1">
                <a:latin typeface="华文新魏" panose="02010800040101010101" pitchFamily="2" charset="-122"/>
              </a:rPr>
              <a:t>动态调度</a:t>
            </a:r>
            <a:r>
              <a:rPr lang="zh-CN" altLang="en-US">
                <a:latin typeface="华文新魏" panose="02010800040101010101" pitchFamily="2" charset="-122"/>
              </a:rPr>
              <a:t>（</a:t>
            </a:r>
            <a:r>
              <a:rPr lang="en-US" altLang="zh-CN">
                <a:latin typeface="华文新魏" panose="02010800040101010101" pitchFamily="2" charset="-122"/>
              </a:rPr>
              <a:t>Dynamic Scheduling</a:t>
            </a:r>
            <a:r>
              <a:rPr lang="zh-CN" altLang="en-US">
                <a:latin typeface="华文新魏" panose="02010800040101010101" pitchFamily="2" charset="-122"/>
              </a:rPr>
              <a:t>）技术是并行计算研究的热点，包括</a:t>
            </a:r>
            <a:r>
              <a:rPr lang="zh-CN" altLang="en-US" b="1">
                <a:latin typeface="华文新魏" panose="02010800040101010101" pitchFamily="2" charset="-122"/>
              </a:rPr>
              <a:t>基本自调度</a:t>
            </a:r>
            <a:r>
              <a:rPr lang="en-US" altLang="zh-CN" b="1">
                <a:latin typeface="华文新魏" panose="02010800040101010101" pitchFamily="2" charset="-122"/>
              </a:rPr>
              <a:t>SS</a:t>
            </a:r>
            <a:r>
              <a:rPr lang="zh-CN" altLang="en-US">
                <a:latin typeface="华文新魏" panose="02010800040101010101" pitchFamily="2" charset="-122"/>
              </a:rPr>
              <a:t>（</a:t>
            </a:r>
            <a:r>
              <a:rPr lang="en-US" altLang="zh-CN">
                <a:latin typeface="华文新魏" panose="02010800040101010101" pitchFamily="2" charset="-122"/>
              </a:rPr>
              <a:t>Self Scheduling</a:t>
            </a:r>
            <a:r>
              <a:rPr lang="zh-CN" altLang="en-US">
                <a:latin typeface="华文新魏" panose="02010800040101010101" pitchFamily="2" charset="-122"/>
              </a:rPr>
              <a:t>）、</a:t>
            </a:r>
            <a:r>
              <a:rPr lang="zh-CN" altLang="en-US" b="1">
                <a:latin typeface="华文新魏" panose="02010800040101010101" pitchFamily="2" charset="-122"/>
              </a:rPr>
              <a:t>块自调度</a:t>
            </a:r>
            <a:r>
              <a:rPr lang="en-US" altLang="zh-CN" b="1">
                <a:latin typeface="华文新魏" panose="02010800040101010101" pitchFamily="2" charset="-122"/>
              </a:rPr>
              <a:t>BSS</a:t>
            </a:r>
            <a:r>
              <a:rPr lang="zh-CN" altLang="en-US">
                <a:latin typeface="华文新魏" panose="02010800040101010101" pitchFamily="2" charset="-122"/>
              </a:rPr>
              <a:t>（</a:t>
            </a:r>
            <a:r>
              <a:rPr lang="en-US" altLang="zh-CN">
                <a:latin typeface="华文新魏" panose="02010800040101010101" pitchFamily="2" charset="-122"/>
              </a:rPr>
              <a:t>Block Self Scheduling</a:t>
            </a:r>
            <a:r>
              <a:rPr lang="zh-CN" altLang="en-US">
                <a:latin typeface="华文新魏" panose="02010800040101010101" pitchFamily="2" charset="-122"/>
              </a:rPr>
              <a:t>）、 </a:t>
            </a:r>
            <a:r>
              <a:rPr lang="zh-CN" altLang="en-US" b="1">
                <a:latin typeface="华文新魏" panose="02010800040101010101" pitchFamily="2" charset="-122"/>
              </a:rPr>
              <a:t>指导自调度</a:t>
            </a:r>
            <a:r>
              <a:rPr lang="en-US" altLang="zh-CN" b="1">
                <a:latin typeface="华文新魏" panose="02010800040101010101" pitchFamily="2" charset="-122"/>
              </a:rPr>
              <a:t>GSS</a:t>
            </a:r>
            <a:r>
              <a:rPr lang="zh-CN" altLang="en-US">
                <a:latin typeface="华文新魏" panose="02010800040101010101" pitchFamily="2" charset="-122"/>
              </a:rPr>
              <a:t>（</a:t>
            </a:r>
            <a:r>
              <a:rPr lang="en-US" altLang="zh-CN">
                <a:latin typeface="华文新魏" panose="02010800040101010101" pitchFamily="2" charset="-122"/>
              </a:rPr>
              <a:t>Guided Self Scheduling</a:t>
            </a:r>
            <a:r>
              <a:rPr lang="zh-CN" altLang="en-US">
                <a:latin typeface="华文新魏" panose="02010800040101010101" pitchFamily="2" charset="-122"/>
              </a:rPr>
              <a:t>）、</a:t>
            </a:r>
            <a:r>
              <a:rPr lang="zh-CN" altLang="en-US" b="1">
                <a:latin typeface="华文新魏" panose="02010800040101010101" pitchFamily="2" charset="-122"/>
              </a:rPr>
              <a:t>因子分解调度</a:t>
            </a:r>
            <a:r>
              <a:rPr lang="en-US" altLang="zh-CN" b="1">
                <a:latin typeface="华文新魏" panose="02010800040101010101" pitchFamily="2" charset="-122"/>
              </a:rPr>
              <a:t>FS</a:t>
            </a:r>
            <a:r>
              <a:rPr lang="zh-CN" altLang="en-US">
                <a:latin typeface="华文新魏" panose="02010800040101010101" pitchFamily="2" charset="-122"/>
              </a:rPr>
              <a:t>（</a:t>
            </a:r>
            <a:r>
              <a:rPr lang="en-US" altLang="zh-CN">
                <a:latin typeface="华文新魏" panose="02010800040101010101" pitchFamily="2" charset="-122"/>
              </a:rPr>
              <a:t>Factoring Scheduling</a:t>
            </a:r>
            <a:r>
              <a:rPr lang="zh-CN" altLang="en-US">
                <a:latin typeface="华文新魏" panose="02010800040101010101" pitchFamily="2" charset="-122"/>
              </a:rPr>
              <a:t>）、</a:t>
            </a:r>
            <a:r>
              <a:rPr lang="zh-CN" altLang="en-US" b="1">
                <a:latin typeface="华文新魏" panose="02010800040101010101" pitchFamily="2" charset="-122"/>
              </a:rPr>
              <a:t>梯形自调度</a:t>
            </a:r>
            <a:r>
              <a:rPr lang="en-US" altLang="zh-CN" b="1">
                <a:latin typeface="华文新魏" panose="02010800040101010101" pitchFamily="2" charset="-122"/>
              </a:rPr>
              <a:t>TSS</a:t>
            </a:r>
            <a:r>
              <a:rPr lang="zh-CN" altLang="en-US">
                <a:latin typeface="华文新魏" panose="02010800040101010101" pitchFamily="2" charset="-122"/>
              </a:rPr>
              <a:t>（</a:t>
            </a:r>
            <a:r>
              <a:rPr lang="en-US" altLang="zh-CN">
                <a:latin typeface="华文新魏" panose="02010800040101010101" pitchFamily="2" charset="-122"/>
              </a:rPr>
              <a:t>Trapezoid Self Scheduling</a:t>
            </a:r>
            <a:r>
              <a:rPr lang="zh-CN" altLang="en-US">
                <a:latin typeface="华文新魏" panose="02010800040101010101" pitchFamily="2" charset="-122"/>
              </a:rPr>
              <a:t>）、 </a:t>
            </a:r>
            <a:r>
              <a:rPr lang="zh-CN" altLang="en-US" b="1">
                <a:latin typeface="华文新魏" panose="02010800040101010101" pitchFamily="2" charset="-122"/>
              </a:rPr>
              <a:t>耦合调度</a:t>
            </a:r>
            <a:r>
              <a:rPr lang="en-US" altLang="zh-CN" b="1">
                <a:latin typeface="华文新魏" panose="02010800040101010101" pitchFamily="2" charset="-122"/>
              </a:rPr>
              <a:t>AS</a:t>
            </a:r>
            <a:r>
              <a:rPr lang="zh-CN" altLang="en-US">
                <a:latin typeface="华文新魏" panose="02010800040101010101" pitchFamily="2" charset="-122"/>
              </a:rPr>
              <a:t>（</a:t>
            </a:r>
            <a:r>
              <a:rPr lang="en-US" altLang="zh-CN">
                <a:latin typeface="华文新魏" panose="02010800040101010101" pitchFamily="2" charset="-122"/>
              </a:rPr>
              <a:t>Affinity Scheduling</a:t>
            </a:r>
            <a:r>
              <a:rPr lang="zh-CN" altLang="en-US">
                <a:latin typeface="华文新魏" panose="02010800040101010101" pitchFamily="2" charset="-122"/>
              </a:rPr>
              <a:t>）、</a:t>
            </a:r>
            <a:r>
              <a:rPr lang="zh-CN" altLang="en-US" b="1">
                <a:latin typeface="华文新魏" panose="02010800040101010101" pitchFamily="2" charset="-122"/>
              </a:rPr>
              <a:t>安全自调度</a:t>
            </a:r>
            <a:r>
              <a:rPr lang="en-US" altLang="zh-CN" b="1">
                <a:latin typeface="华文新魏" panose="02010800040101010101" pitchFamily="2" charset="-122"/>
              </a:rPr>
              <a:t>SSS</a:t>
            </a:r>
            <a:r>
              <a:rPr lang="zh-CN" altLang="en-US">
                <a:latin typeface="华文新魏" panose="02010800040101010101" pitchFamily="2" charset="-122"/>
              </a:rPr>
              <a:t>（</a:t>
            </a:r>
            <a:r>
              <a:rPr lang="en-US" altLang="zh-CN">
                <a:latin typeface="华文新魏" panose="02010800040101010101" pitchFamily="2" charset="-122"/>
              </a:rPr>
              <a:t>Safe Self Scheduling</a:t>
            </a:r>
            <a:r>
              <a:rPr lang="zh-CN" altLang="en-US">
                <a:latin typeface="华文新魏" panose="02010800040101010101" pitchFamily="2" charset="-122"/>
              </a:rPr>
              <a:t>）和</a:t>
            </a:r>
            <a:r>
              <a:rPr lang="zh-CN" altLang="en-US" b="1">
                <a:latin typeface="华文新魏" panose="02010800040101010101" pitchFamily="2" charset="-122"/>
              </a:rPr>
              <a:t>自适应耦合调度</a:t>
            </a:r>
            <a:r>
              <a:rPr lang="en-US" altLang="zh-CN" b="1">
                <a:latin typeface="华文新魏" panose="02010800040101010101" pitchFamily="2" charset="-122"/>
              </a:rPr>
              <a:t>AAS</a:t>
            </a:r>
            <a:r>
              <a:rPr lang="zh-CN" altLang="en-US">
                <a:latin typeface="华文新魏" panose="02010800040101010101" pitchFamily="2" charset="-122"/>
              </a:rPr>
              <a:t>（</a:t>
            </a:r>
            <a:r>
              <a:rPr lang="en-US" altLang="zh-CN">
                <a:latin typeface="华文新魏" panose="02010800040101010101" pitchFamily="2" charset="-122"/>
              </a:rPr>
              <a:t>Adapt Affinity Scheduling</a:t>
            </a:r>
            <a:r>
              <a:rPr lang="zh-CN" altLang="en-US">
                <a:latin typeface="华文新魏" panose="02010800040101010101" pitchFamily="2" charset="-122"/>
              </a:rPr>
              <a: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AA21A174-5870-4369-A8A2-D1230C090C89}"/>
              </a:ext>
            </a:extLst>
          </p:cNvPr>
          <p:cNvSpPr>
            <a:spLocks noGrp="1"/>
          </p:cNvSpPr>
          <p:nvPr>
            <p:ph type="title"/>
          </p:nvPr>
        </p:nvSpPr>
        <p:spPr/>
        <p:txBody>
          <a:bodyPr/>
          <a:lstStyle/>
          <a:p>
            <a:pPr eaLnBrk="1" hangingPunct="1"/>
            <a:r>
              <a:rPr lang="zh-CN" altLang="en-US" sz="4400">
                <a:latin typeface="华文行楷" panose="02010800040101010101" pitchFamily="2" charset="-122"/>
              </a:rPr>
              <a:t>经理</a:t>
            </a:r>
            <a:r>
              <a:rPr lang="en-US" altLang="zh-CN" sz="4400">
                <a:latin typeface="华文行楷" panose="02010800040101010101" pitchFamily="2" charset="-122"/>
              </a:rPr>
              <a:t>/</a:t>
            </a:r>
            <a:r>
              <a:rPr lang="zh-CN" altLang="en-US" sz="4400">
                <a:latin typeface="华文行楷" panose="02010800040101010101" pitchFamily="2" charset="-122"/>
              </a:rPr>
              <a:t>雇员模式任务调度</a:t>
            </a:r>
            <a:r>
              <a:rPr lang="zh-CN" altLang="en-US" sz="4400"/>
              <a:t> </a:t>
            </a:r>
          </a:p>
        </p:txBody>
      </p:sp>
      <p:sp>
        <p:nvSpPr>
          <p:cNvPr id="673795" name="Rectangle 3">
            <a:extLst>
              <a:ext uri="{FF2B5EF4-FFF2-40B4-BE49-F238E27FC236}">
                <a16:creationId xmlns:a16="http://schemas.microsoft.com/office/drawing/2014/main" id="{E15B5D6B-6479-4C91-A8DA-23D1CF997583}"/>
              </a:ext>
            </a:extLst>
          </p:cNvPr>
          <p:cNvSpPr>
            <a:spLocks noGrp="1"/>
          </p:cNvSpPr>
          <p:nvPr>
            <p:ph type="body" sz="half" idx="1"/>
          </p:nvPr>
        </p:nvSpPr>
        <p:spPr>
          <a:xfrm>
            <a:off x="539750" y="1484313"/>
            <a:ext cx="7994650" cy="4572000"/>
          </a:xfrm>
        </p:spPr>
        <p:txBody>
          <a:bodyPr/>
          <a:lstStyle/>
          <a:p>
            <a:pPr eaLnBrk="1" hangingPunct="1"/>
            <a:r>
              <a:rPr lang="zh-CN" altLang="en-US" sz="3200">
                <a:latin typeface="华文新魏" panose="02010800040101010101" pitchFamily="2" charset="-122"/>
              </a:rPr>
              <a:t>任务放在集中的或分散的任务池中，使用任务调度算法将池中的任务分配给特定的处理器。</a:t>
            </a:r>
            <a:endParaRPr lang="zh-CN" altLang="en-US" sz="2800">
              <a:latin typeface="华文新魏" panose="02010800040101010101" pitchFamily="2" charset="-122"/>
            </a:endParaRPr>
          </a:p>
          <a:p>
            <a:pPr eaLnBrk="1" hangingPunct="1"/>
            <a:endParaRPr lang="zh-CN" altLang="en-US" sz="3200">
              <a:latin typeface="华文新魏" panose="02010800040101010101" pitchFamily="2" charset="-122"/>
            </a:endParaRPr>
          </a:p>
          <a:p>
            <a:pPr eaLnBrk="1" hangingPunct="1">
              <a:buFont typeface="Wingdings" panose="05000000000000000000" pitchFamily="2" charset="2"/>
              <a:buNone/>
            </a:pPr>
            <a:endParaRPr lang="zh-CN" altLang="en-US" sz="2800">
              <a:latin typeface="华文新魏" panose="02010800040101010101" pitchFamily="2" charset="-122"/>
            </a:endParaRPr>
          </a:p>
          <a:p>
            <a:pPr eaLnBrk="1" hangingPunct="1">
              <a:buFont typeface="Wingdings" panose="05000000000000000000" pitchFamily="2" charset="2"/>
              <a:buNone/>
            </a:pPr>
            <a:endParaRPr lang="zh-CN" altLang="en-US" sz="2800">
              <a:latin typeface="华文新魏" panose="02010800040101010101" pitchFamily="2" charset="-122"/>
            </a:endParaRPr>
          </a:p>
          <a:p>
            <a:pPr eaLnBrk="1" hangingPunct="1">
              <a:buFont typeface="Wingdings" panose="05000000000000000000" pitchFamily="2" charset="2"/>
              <a:buNone/>
            </a:pPr>
            <a:endParaRPr lang="zh-CN" altLang="en-US" sz="2800">
              <a:latin typeface="华文新魏" panose="02010800040101010101" pitchFamily="2" charset="-122"/>
            </a:endParaRPr>
          </a:p>
          <a:p>
            <a:pPr eaLnBrk="1" hangingPunct="1"/>
            <a:endParaRPr lang="zh-CN" altLang="en-US" sz="2800">
              <a:latin typeface="华文新魏" panose="02010800040101010101" pitchFamily="2" charset="-122"/>
            </a:endParaRPr>
          </a:p>
        </p:txBody>
      </p:sp>
      <p:graphicFrame>
        <p:nvGraphicFramePr>
          <p:cNvPr id="673796" name="Object 4">
            <a:extLst>
              <a:ext uri="{FF2B5EF4-FFF2-40B4-BE49-F238E27FC236}">
                <a16:creationId xmlns:a16="http://schemas.microsoft.com/office/drawing/2014/main" id="{9FAFB3A4-D508-4481-BCDA-6DA509C5E259}"/>
              </a:ext>
            </a:extLst>
          </p:cNvPr>
          <p:cNvGraphicFramePr>
            <a:graphicFrameLocks noGrp="1" noChangeAspect="1"/>
          </p:cNvGraphicFramePr>
          <p:nvPr>
            <p:ph sz="half" idx="2"/>
          </p:nvPr>
        </p:nvGraphicFramePr>
        <p:xfrm>
          <a:off x="1908175" y="3284538"/>
          <a:ext cx="5011738" cy="2155825"/>
        </p:xfrm>
        <a:graphic>
          <a:graphicData uri="http://schemas.openxmlformats.org/presentationml/2006/ole">
            <mc:AlternateContent xmlns:mc="http://schemas.openxmlformats.org/markup-compatibility/2006">
              <mc:Choice xmlns:v="urn:schemas-microsoft-com:vml" Requires="v">
                <p:oleObj spid="_x0000_s49163" name="Visio" r:id="rId3" imgW="2147621" imgH="924154" progId="Visio.Drawing.6">
                  <p:embed/>
                </p:oleObj>
              </mc:Choice>
              <mc:Fallback>
                <p:oleObj name="Visio" r:id="rId3" imgW="2147621" imgH="924154"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175" y="3284538"/>
                        <a:ext cx="5011738" cy="2155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37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2" fill="hold" nodeType="clickEffect">
                                  <p:stCondLst>
                                    <p:cond delay="0"/>
                                  </p:stCondLst>
                                  <p:childTnLst>
                                    <p:set>
                                      <p:cBhvr>
                                        <p:cTn id="10" dur="1" fill="hold">
                                          <p:stCondLst>
                                            <p:cond delay="0"/>
                                          </p:stCondLst>
                                        </p:cTn>
                                        <p:tgtEl>
                                          <p:spTgt spid="673796"/>
                                        </p:tgtEl>
                                        <p:attrNameLst>
                                          <p:attrName>style.visibility</p:attrName>
                                        </p:attrNameLst>
                                      </p:cBhvr>
                                      <p:to>
                                        <p:strVal val="visible"/>
                                      </p:to>
                                    </p:set>
                                    <p:anim calcmode="lin" valueType="num">
                                      <p:cBhvr additive="base">
                                        <p:cTn id="11" dur="500" fill="hold"/>
                                        <p:tgtEl>
                                          <p:spTgt spid="673796"/>
                                        </p:tgtEl>
                                        <p:attrNameLst>
                                          <p:attrName>ppt_x</p:attrName>
                                        </p:attrNameLst>
                                      </p:cBhvr>
                                      <p:tavLst>
                                        <p:tav tm="0">
                                          <p:val>
                                            <p:strVal val="1+#ppt_w/2"/>
                                          </p:val>
                                        </p:tav>
                                        <p:tav tm="100000">
                                          <p:val>
                                            <p:strVal val="#ppt_x"/>
                                          </p:val>
                                        </p:tav>
                                      </p:tavLst>
                                    </p:anim>
                                    <p:anim calcmode="lin" valueType="num">
                                      <p:cBhvr additive="base">
                                        <p:cTn id="12" dur="500" fill="hold"/>
                                        <p:tgtEl>
                                          <p:spTgt spid="67379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379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1393" name="Group 65">
            <a:extLst>
              <a:ext uri="{FF2B5EF4-FFF2-40B4-BE49-F238E27FC236}">
                <a16:creationId xmlns:a16="http://schemas.microsoft.com/office/drawing/2014/main" id="{751CFFE7-2FC1-44B5-812F-9B009478DB29}"/>
              </a:ext>
            </a:extLst>
          </p:cNvPr>
          <p:cNvGraphicFramePr>
            <a:graphicFrameLocks noGrp="1"/>
          </p:cNvGraphicFramePr>
          <p:nvPr>
            <p:ph type="tbl" idx="1"/>
          </p:nvPr>
        </p:nvGraphicFramePr>
        <p:xfrm>
          <a:off x="539750" y="836613"/>
          <a:ext cx="7704138" cy="5451475"/>
        </p:xfrm>
        <a:graphic>
          <a:graphicData uri="http://schemas.openxmlformats.org/drawingml/2006/table">
            <a:tbl>
              <a:tblPr/>
              <a:tblGrid>
                <a:gridCol w="2663825">
                  <a:extLst>
                    <a:ext uri="{9D8B030D-6E8A-4147-A177-3AD203B41FA5}">
                      <a16:colId xmlns:a16="http://schemas.microsoft.com/office/drawing/2014/main" val="20000"/>
                    </a:ext>
                  </a:extLst>
                </a:gridCol>
                <a:gridCol w="1584325">
                  <a:extLst>
                    <a:ext uri="{9D8B030D-6E8A-4147-A177-3AD203B41FA5}">
                      <a16:colId xmlns:a16="http://schemas.microsoft.com/office/drawing/2014/main" val="20001"/>
                    </a:ext>
                  </a:extLst>
                </a:gridCol>
                <a:gridCol w="1655763">
                  <a:extLst>
                    <a:ext uri="{9D8B030D-6E8A-4147-A177-3AD203B41FA5}">
                      <a16:colId xmlns:a16="http://schemas.microsoft.com/office/drawing/2014/main" val="20002"/>
                    </a:ext>
                  </a:extLst>
                </a:gridCol>
                <a:gridCol w="1800225">
                  <a:extLst>
                    <a:ext uri="{9D8B030D-6E8A-4147-A177-3AD203B41FA5}">
                      <a16:colId xmlns:a16="http://schemas.microsoft.com/office/drawing/2014/main" val="20003"/>
                    </a:ext>
                  </a:extLst>
                </a:gridCol>
              </a:tblGrid>
              <a:tr h="711283">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2000" b="0" i="0" u="none" strike="noStrike" cap="none" normalizeH="0" baseline="0" dirty="0">
                          <a:ln>
                            <a:noFill/>
                          </a:ln>
                          <a:solidFill>
                            <a:schemeClr val="tx1"/>
                          </a:solidFill>
                          <a:effectLst>
                            <a:outerShdw blurRad="38100" dist="38100" dir="2700000" algn="tl">
                              <a:srgbClr val="C0C0C0"/>
                            </a:outerShdw>
                          </a:effectLst>
                          <a:latin typeface="Comic Sans MS" pitchFamily="66" charset="0"/>
                          <a:ea typeface="宋体" charset="-122"/>
                        </a:rPr>
                        <a:t>并行层次</a:t>
                      </a:r>
                    </a:p>
                  </a:txBody>
                  <a:tcPr marT="45725" marB="4572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2000" b="0" i="0" u="none" strike="noStrike" cap="none" normalizeH="0" baseline="0" dirty="0">
                          <a:ln>
                            <a:noFill/>
                          </a:ln>
                          <a:solidFill>
                            <a:schemeClr val="tx1"/>
                          </a:solidFill>
                          <a:effectLst>
                            <a:outerShdw blurRad="38100" dist="38100" dir="2700000" algn="tl">
                              <a:srgbClr val="C0C0C0"/>
                            </a:outerShdw>
                          </a:effectLst>
                          <a:latin typeface="Comic Sans MS" pitchFamily="66" charset="0"/>
                          <a:ea typeface="宋体" charset="-122"/>
                        </a:rPr>
                        <a:t>粒度（指令数）</a:t>
                      </a: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charset="-122"/>
                        </a:rPr>
                        <a:t>并行实施</a:t>
                      </a: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charset="-122"/>
                        </a:rPr>
                        <a:t>编程支持</a:t>
                      </a:r>
                    </a:p>
                  </a:txBody>
                  <a:tcPr marT="45725" marB="4572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310793">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2000" b="0" i="0" u="none" strike="noStrike" cap="none" normalizeH="0" baseline="0">
                          <a:ln>
                            <a:noFill/>
                          </a:ln>
                          <a:solidFill>
                            <a:schemeClr val="tx1"/>
                          </a:solidFill>
                          <a:effectLst/>
                          <a:latin typeface="Comic Sans MS" pitchFamily="66" charset="0"/>
                          <a:ea typeface="宋体" charset="-122"/>
                        </a:rPr>
                        <a:t>甚细粒度指令级并行</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en-US"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charset="-122"/>
                      </a:endParaRPr>
                    </a:p>
                  </a:txBody>
                  <a:tcPr marT="45725" marB="4572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charset="-122"/>
                        </a:rPr>
                        <a:t>几十条，如多指令发射、内存交叉存取</a:t>
                      </a: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charset="-122"/>
                        </a:rPr>
                        <a:t>硬件处理器</a:t>
                      </a: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en-US"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charset="-122"/>
                      </a:endParaRPr>
                    </a:p>
                  </a:txBody>
                  <a:tcPr marT="45725" marB="4572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143133">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2000" b="0" i="0" u="none" strike="noStrike" cap="none" normalizeH="0" baseline="0">
                          <a:ln>
                            <a:noFill/>
                          </a:ln>
                          <a:solidFill>
                            <a:schemeClr val="tx1"/>
                          </a:solidFill>
                          <a:effectLst/>
                          <a:latin typeface="Comic Sans MS" pitchFamily="66" charset="0"/>
                          <a:ea typeface="宋体" charset="-122"/>
                        </a:rPr>
                        <a:t>细粒度数据级并行</a:t>
                      </a:r>
                    </a:p>
                  </a:txBody>
                  <a:tcPr marT="45725" marB="4572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charset="-122"/>
                        </a:rPr>
                        <a:t>几百条，如循环指令块</a:t>
                      </a: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charset="-122"/>
                        </a:rPr>
                        <a:t>编译器</a:t>
                      </a: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charset="-122"/>
                        </a:rPr>
                        <a:t>共享变量</a:t>
                      </a:r>
                    </a:p>
                  </a:txBody>
                  <a:tcPr marT="45725" marB="4572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143133">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2000" b="0" i="0" u="none" strike="noStrike" cap="none" normalizeH="0" baseline="0">
                          <a:ln>
                            <a:noFill/>
                          </a:ln>
                          <a:solidFill>
                            <a:schemeClr val="tx1"/>
                          </a:solidFill>
                          <a:effectLst/>
                          <a:latin typeface="Comic Sans MS" pitchFamily="66" charset="0"/>
                          <a:ea typeface="宋体" charset="-122"/>
                        </a:rPr>
                        <a:t>中粒度控制级并行</a:t>
                      </a:r>
                    </a:p>
                  </a:txBody>
                  <a:tcPr marT="45725" marB="4572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charset="-122"/>
                        </a:rPr>
                        <a:t>几千条，如过程、函数</a:t>
                      </a: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charset="-122"/>
                        </a:rPr>
                        <a:t>程序员（编译器）</a:t>
                      </a: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charset="-122"/>
                        </a:rPr>
                        <a:t>共享变量、消息传递</a:t>
                      </a:r>
                    </a:p>
                  </a:txBody>
                  <a:tcPr marT="45725" marB="4572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143133">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2000" b="0" i="0" u="none" strike="noStrike" cap="none" normalizeH="0" baseline="0" dirty="0">
                          <a:ln>
                            <a:noFill/>
                          </a:ln>
                          <a:solidFill>
                            <a:schemeClr val="tx1"/>
                          </a:solidFill>
                          <a:effectLst/>
                          <a:latin typeface="Comic Sans MS" pitchFamily="66" charset="0"/>
                          <a:ea typeface="宋体" charset="-122"/>
                        </a:rPr>
                        <a:t>粗粒度任务级并行</a:t>
                      </a:r>
                    </a:p>
                  </a:txBody>
                  <a:tcPr marT="45725" marB="4572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charset="-122"/>
                        </a:rPr>
                        <a:t>数万条，如独立的作业任务</a:t>
                      </a: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2000" b="0" i="0" u="none" strike="noStrike" cap="none" normalizeH="0" baseline="0">
                          <a:ln>
                            <a:noFill/>
                          </a:ln>
                          <a:solidFill>
                            <a:schemeClr val="tx1"/>
                          </a:solidFill>
                          <a:effectLst>
                            <a:outerShdw blurRad="38100" dist="38100" dir="2700000" algn="tl">
                              <a:srgbClr val="C0C0C0"/>
                            </a:outerShdw>
                          </a:effectLst>
                          <a:latin typeface="Comic Sans MS" pitchFamily="66" charset="0"/>
                          <a:ea typeface="宋体" charset="-122"/>
                        </a:rPr>
                        <a:t>操作系统</a:t>
                      </a: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2000" b="0" i="0" u="none" strike="noStrike" cap="none" normalizeH="0" baseline="0" dirty="0">
                          <a:ln>
                            <a:noFill/>
                          </a:ln>
                          <a:solidFill>
                            <a:schemeClr val="tx1"/>
                          </a:solidFill>
                          <a:effectLst>
                            <a:outerShdw blurRad="38100" dist="38100" dir="2700000" algn="tl">
                              <a:srgbClr val="C0C0C0"/>
                            </a:outerShdw>
                          </a:effectLst>
                          <a:latin typeface="Comic Sans MS" pitchFamily="66" charset="0"/>
                          <a:ea typeface="宋体" charset="-122"/>
                        </a:rPr>
                        <a:t>消息传递</a:t>
                      </a:r>
                    </a:p>
                  </a:txBody>
                  <a:tcPr marT="45725" marB="4572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CF5594B6-60EE-4679-A244-A5EEC2C6435B}"/>
              </a:ext>
            </a:extLst>
          </p:cNvPr>
          <p:cNvSpPr>
            <a:spLocks noGrp="1"/>
          </p:cNvSpPr>
          <p:nvPr>
            <p:ph type="title"/>
          </p:nvPr>
        </p:nvSpPr>
        <p:spPr>
          <a:xfrm>
            <a:off x="539750" y="795338"/>
            <a:ext cx="7848600" cy="762000"/>
          </a:xfrm>
        </p:spPr>
        <p:txBody>
          <a:bodyPr/>
          <a:lstStyle/>
          <a:p>
            <a:pPr eaLnBrk="1" hangingPunct="1"/>
            <a:r>
              <a:rPr lang="zh-CN" altLang="en-US" sz="4400"/>
              <a:t>映射判据 </a:t>
            </a:r>
          </a:p>
        </p:txBody>
      </p:sp>
      <p:sp>
        <p:nvSpPr>
          <p:cNvPr id="675843" name="Rectangle 3">
            <a:extLst>
              <a:ext uri="{FF2B5EF4-FFF2-40B4-BE49-F238E27FC236}">
                <a16:creationId xmlns:a16="http://schemas.microsoft.com/office/drawing/2014/main" id="{FCE24B4C-CCF7-4DEE-8E8E-2718054BB1C1}"/>
              </a:ext>
            </a:extLst>
          </p:cNvPr>
          <p:cNvSpPr>
            <a:spLocks noGrp="1"/>
          </p:cNvSpPr>
          <p:nvPr>
            <p:ph sz="quarter" idx="1"/>
          </p:nvPr>
        </p:nvSpPr>
        <p:spPr>
          <a:xfrm>
            <a:off x="795338" y="1844675"/>
            <a:ext cx="7808912" cy="4032250"/>
          </a:xfrm>
        </p:spPr>
        <p:txBody>
          <a:bodyPr/>
          <a:lstStyle/>
          <a:p>
            <a:pPr eaLnBrk="1" hangingPunct="1"/>
            <a:r>
              <a:rPr lang="zh-CN" altLang="en-US" sz="3200">
                <a:latin typeface="华文新魏" panose="02010800040101010101" pitchFamily="2" charset="-122"/>
              </a:rPr>
              <a:t>采用集中式负载平衡方案，是否存在通信瓶颈？</a:t>
            </a:r>
          </a:p>
          <a:p>
            <a:pPr eaLnBrk="1" hangingPunct="1"/>
            <a:r>
              <a:rPr lang="zh-CN" altLang="en-US" sz="3200">
                <a:latin typeface="华文新魏" panose="02010800040101010101" pitchFamily="2" charset="-122"/>
              </a:rPr>
              <a:t>采用动态负载平衡方案，调度策略的成本如何？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58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7584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4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4">
            <a:extLst>
              <a:ext uri="{FF2B5EF4-FFF2-40B4-BE49-F238E27FC236}">
                <a16:creationId xmlns:a16="http://schemas.microsoft.com/office/drawing/2014/main" id="{34A2C29F-1C99-4D76-9EBF-C3FD200CE742}"/>
              </a:ext>
            </a:extLst>
          </p:cNvPr>
          <p:cNvSpPr txBox="1">
            <a:spLocks noChangeArrowheads="1"/>
          </p:cNvSpPr>
          <p:nvPr/>
        </p:nvSpPr>
        <p:spPr bwMode="auto">
          <a:xfrm>
            <a:off x="1692275" y="836613"/>
            <a:ext cx="59039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50000"/>
              </a:spcBef>
              <a:buClrTx/>
              <a:buSzTx/>
              <a:buFontTx/>
              <a:buNone/>
            </a:pPr>
            <a:endParaRPr lang="zh-CN" altLang="en-US" sz="2400">
              <a:latin typeface="Times New Roman" panose="02020603050405020304" pitchFamily="18" charset="0"/>
              <a:ea typeface="宋体" panose="02010600030101010101" pitchFamily="2" charset="-122"/>
            </a:endParaRPr>
          </a:p>
        </p:txBody>
      </p:sp>
      <p:sp>
        <p:nvSpPr>
          <p:cNvPr id="2055" name="Text Box 7">
            <a:extLst>
              <a:ext uri="{FF2B5EF4-FFF2-40B4-BE49-F238E27FC236}">
                <a16:creationId xmlns:a16="http://schemas.microsoft.com/office/drawing/2014/main" id="{4FFCEB34-602F-46BB-9655-5F1B21B6D70F}"/>
              </a:ext>
            </a:extLst>
          </p:cNvPr>
          <p:cNvSpPr txBox="1">
            <a:spLocks noChangeArrowheads="1"/>
          </p:cNvSpPr>
          <p:nvPr/>
        </p:nvSpPr>
        <p:spPr bwMode="auto">
          <a:xfrm>
            <a:off x="1042988" y="1844675"/>
            <a:ext cx="7273925" cy="1917700"/>
          </a:xfrm>
          <a:prstGeom prst="rect">
            <a:avLst/>
          </a:prstGeom>
          <a:noFill/>
          <a:ln w="9525">
            <a:noFill/>
            <a:miter lim="800000"/>
            <a:headEnd/>
            <a:tailEnd/>
          </a:ln>
          <a:effectLst/>
        </p:spPr>
        <p:txBody>
          <a:bodyPr>
            <a:spAutoFit/>
          </a:bodyPr>
          <a:lstStyle/>
          <a:p>
            <a:pPr marL="457200" indent="-457200" eaLnBrk="1" hangingPunct="1">
              <a:spcBef>
                <a:spcPct val="50000"/>
              </a:spcBef>
              <a:defRPr/>
            </a:pPr>
            <a:r>
              <a:rPr lang="zh-CN" altLang="en-US" b="1" dirty="0">
                <a:solidFill>
                  <a:schemeClr val="tx1"/>
                </a:solidFill>
                <a:effectLst>
                  <a:outerShdw blurRad="38100" dist="38100" dir="2700000" algn="tl">
                    <a:srgbClr val="C0C0C0"/>
                  </a:outerShdw>
                </a:effectLst>
              </a:rPr>
              <a:t>数据划分与处理器指派</a:t>
            </a:r>
            <a:endParaRPr lang="zh-CN" altLang="en-US" dirty="0">
              <a:solidFill>
                <a:schemeClr val="tx1"/>
              </a:solidFill>
              <a:latin typeface="Times New Roman" pitchFamily="18" charset="0"/>
              <a:ea typeface="宋体" pitchFamily="2" charset="-122"/>
            </a:endParaRPr>
          </a:p>
          <a:p>
            <a:pPr marL="457200" indent="-457200" eaLnBrk="1" hangingPunct="1">
              <a:spcBef>
                <a:spcPct val="50000"/>
              </a:spcBef>
              <a:buFontTx/>
              <a:buChar char="•"/>
              <a:defRPr/>
            </a:pPr>
            <a:r>
              <a:rPr lang="zh-CN" altLang="en-US" dirty="0">
                <a:solidFill>
                  <a:schemeClr val="tx1"/>
                </a:solidFill>
                <a:latin typeface="Times New Roman" pitchFamily="18" charset="0"/>
                <a:ea typeface="宋体" pitchFamily="2" charset="-122"/>
              </a:rPr>
              <a:t>带状划分方法 </a:t>
            </a:r>
            <a:r>
              <a:rPr lang="en-US" altLang="zh-CN" dirty="0">
                <a:solidFill>
                  <a:schemeClr val="tx1"/>
                </a:solidFill>
                <a:latin typeface="Times New Roman" pitchFamily="18" charset="0"/>
                <a:ea typeface="宋体" pitchFamily="2" charset="-122"/>
              </a:rPr>
              <a:t>:</a:t>
            </a:r>
            <a:r>
              <a:rPr lang="zh-CN" altLang="en-US" dirty="0">
                <a:solidFill>
                  <a:schemeClr val="tx1"/>
                </a:solidFill>
                <a:latin typeface="Times New Roman" pitchFamily="18" charset="0"/>
                <a:ea typeface="宋体" pitchFamily="2" charset="-122"/>
              </a:rPr>
              <a:t>又叫</a:t>
            </a:r>
            <a:r>
              <a:rPr lang="zh-CN" altLang="en-US" b="1" dirty="0">
                <a:solidFill>
                  <a:schemeClr val="tx1"/>
                </a:solidFill>
                <a:latin typeface="Times New Roman" pitchFamily="18" charset="0"/>
                <a:ea typeface="宋体" pitchFamily="2" charset="-122"/>
              </a:rPr>
              <a:t>行列划分</a:t>
            </a:r>
            <a:r>
              <a:rPr lang="zh-CN" altLang="en-US" dirty="0">
                <a:solidFill>
                  <a:schemeClr val="tx1"/>
                </a:solidFill>
                <a:latin typeface="Times New Roman" pitchFamily="18" charset="0"/>
                <a:ea typeface="宋体" pitchFamily="2" charset="-122"/>
              </a:rPr>
              <a:t>，就是将矩阵的整行或整列地分成若干组，各组指派给一个处理器。</a:t>
            </a:r>
          </a:p>
          <a:p>
            <a:pPr marL="457200" indent="-457200" eaLnBrk="1" hangingPunct="1">
              <a:spcBef>
                <a:spcPct val="50000"/>
              </a:spcBef>
              <a:buFontTx/>
              <a:buChar char="•"/>
              <a:defRPr/>
            </a:pPr>
            <a:endParaRPr lang="en-US" altLang="zh-CN" dirty="0">
              <a:solidFill>
                <a:schemeClr val="tx1"/>
              </a:solidFill>
              <a:latin typeface="Times New Roman" pitchFamily="18" charset="0"/>
              <a:ea typeface="宋体" pitchFamily="2" charset="-122"/>
            </a:endParaRPr>
          </a:p>
        </p:txBody>
      </p:sp>
      <p:sp>
        <p:nvSpPr>
          <p:cNvPr id="2057" name="Rectangle 9">
            <a:extLst>
              <a:ext uri="{FF2B5EF4-FFF2-40B4-BE49-F238E27FC236}">
                <a16:creationId xmlns:a16="http://schemas.microsoft.com/office/drawing/2014/main" id="{EEB31565-338A-4C0D-A871-BA62E8E0E186}"/>
              </a:ext>
            </a:extLst>
          </p:cNvPr>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pPr algn="ctr" eaLnBrk="1" hangingPunct="1">
              <a:spcBef>
                <a:spcPct val="20000"/>
              </a:spcBef>
              <a:defRPr/>
            </a:pPr>
            <a:endParaRPr lang="zh-CN" altLang="en-US">
              <a:effectLst>
                <a:outerShdw blurRad="38100" dist="38100" dir="2700000" algn="tl">
                  <a:srgbClr val="000000">
                    <a:alpha val="43137"/>
                  </a:srgbClr>
                </a:outerShdw>
              </a:effectLst>
            </a:endParaRPr>
          </a:p>
        </p:txBody>
      </p:sp>
      <p:graphicFrame>
        <p:nvGraphicFramePr>
          <p:cNvPr id="51205" name="Object 2">
            <a:extLst>
              <a:ext uri="{FF2B5EF4-FFF2-40B4-BE49-F238E27FC236}">
                <a16:creationId xmlns:a16="http://schemas.microsoft.com/office/drawing/2014/main" id="{B987D551-B373-4D73-BBCE-C27FAFFBA965}"/>
              </a:ext>
            </a:extLst>
          </p:cNvPr>
          <p:cNvGraphicFramePr>
            <a:graphicFrameLocks noChangeAspect="1"/>
          </p:cNvGraphicFramePr>
          <p:nvPr/>
        </p:nvGraphicFramePr>
        <p:xfrm>
          <a:off x="1835150" y="3141663"/>
          <a:ext cx="4772025" cy="2619375"/>
        </p:xfrm>
        <a:graphic>
          <a:graphicData uri="http://schemas.openxmlformats.org/presentationml/2006/ole">
            <mc:AlternateContent xmlns:mc="http://schemas.openxmlformats.org/markup-compatibility/2006">
              <mc:Choice xmlns:v="urn:schemas-microsoft-com:vml" Requires="v">
                <p:oleObj spid="_x0000_s51214" name="Visio" r:id="rId3" imgW="4784085" imgH="2663468" progId="Visio.Drawing.11">
                  <p:embed/>
                </p:oleObj>
              </mc:Choice>
              <mc:Fallback>
                <p:oleObj name="Visio" r:id="rId3" imgW="4784085" imgH="2663468" progId="Visio.Drawing.11">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3141663"/>
                        <a:ext cx="4772025" cy="261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206" name="Text Box 10">
            <a:extLst>
              <a:ext uri="{FF2B5EF4-FFF2-40B4-BE49-F238E27FC236}">
                <a16:creationId xmlns:a16="http://schemas.microsoft.com/office/drawing/2014/main" id="{C6076793-6F21-4C5F-AEBD-A26D909C7AAD}"/>
              </a:ext>
            </a:extLst>
          </p:cNvPr>
          <p:cNvSpPr txBox="1">
            <a:spLocks noChangeArrowheads="1"/>
          </p:cNvSpPr>
          <p:nvPr/>
        </p:nvSpPr>
        <p:spPr bwMode="auto">
          <a:xfrm>
            <a:off x="1835150" y="5949950"/>
            <a:ext cx="51133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50000"/>
              </a:spcBef>
              <a:buClrTx/>
              <a:buSzTx/>
              <a:buFontTx/>
              <a:buNone/>
            </a:pPr>
            <a:r>
              <a:rPr lang="zh-CN" altLang="en-US" sz="2400" b="1">
                <a:latin typeface="Times New Roman" panose="02020603050405020304" pitchFamily="18" charset="0"/>
                <a:ea typeface="宋体" panose="02010600030101010101" pitchFamily="2" charset="-122"/>
              </a:rPr>
              <a:t>四个处理器上</a:t>
            </a:r>
            <a:r>
              <a:rPr lang="en-US" altLang="zh-CN" sz="2400" b="1">
                <a:latin typeface="Times New Roman" panose="02020603050405020304" pitchFamily="18" charset="0"/>
                <a:ea typeface="宋体" panose="02010600030101010101" pitchFamily="2" charset="-122"/>
              </a:rPr>
              <a:t>16×16</a:t>
            </a:r>
            <a:r>
              <a:rPr lang="zh-CN" altLang="en-US" sz="2400" b="1">
                <a:latin typeface="Times New Roman" panose="02020603050405020304" pitchFamily="18" charset="0"/>
                <a:ea typeface="宋体" panose="02010600030101010101" pitchFamily="2" charset="-122"/>
              </a:rPr>
              <a:t>矩阵带状划分</a:t>
            </a:r>
          </a:p>
        </p:txBody>
      </p:sp>
      <p:sp>
        <p:nvSpPr>
          <p:cNvPr id="9" name="标题 8">
            <a:extLst>
              <a:ext uri="{FF2B5EF4-FFF2-40B4-BE49-F238E27FC236}">
                <a16:creationId xmlns:a16="http://schemas.microsoft.com/office/drawing/2014/main" id="{57CCF83B-DB9D-41C8-A725-C4C8FBD8831A}"/>
              </a:ext>
            </a:extLst>
          </p:cNvPr>
          <p:cNvSpPr>
            <a:spLocks noGrp="1"/>
          </p:cNvSpPr>
          <p:nvPr>
            <p:ph type="title" idx="4294967295"/>
          </p:nvPr>
        </p:nvSpPr>
        <p:spPr/>
        <p:txBody>
          <a:bodyPr/>
          <a:lstStyle/>
          <a:p>
            <a:pPr>
              <a:defRPr/>
            </a:pPr>
            <a:r>
              <a:rPr lang="zh-CN" altLang="zh-CN" sz="4000" b="1" dirty="0">
                <a:solidFill>
                  <a:schemeClr val="tx1"/>
                </a:solidFill>
                <a:latin typeface="Comic Sans MS"/>
                <a:ea typeface="华文行楷"/>
                <a:cs typeface="+mn-cs"/>
              </a:rPr>
              <a:t>循环程序并行化的一般方法</a:t>
            </a:r>
            <a:r>
              <a:rPr lang="zh-CN" altLang="zh-CN" sz="4000" dirty="0">
                <a:solidFill>
                  <a:schemeClr val="tx1"/>
                </a:solidFill>
                <a:latin typeface="Comic Sans MS"/>
                <a:ea typeface="Comic Sans MS"/>
                <a:cs typeface="+mn-cs"/>
              </a:rPr>
              <a:t> </a:t>
            </a:r>
            <a:endParaRPr lang="zh-CN"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427D34B4-0856-4364-B51C-89566BD34619}"/>
              </a:ext>
            </a:extLst>
          </p:cNvPr>
          <p:cNvSpPr>
            <a:spLocks noGrp="1"/>
          </p:cNvSpPr>
          <p:nvPr>
            <p:ph type="title"/>
          </p:nvPr>
        </p:nvSpPr>
        <p:spPr/>
        <p:txBody>
          <a:bodyPr/>
          <a:lstStyle/>
          <a:p>
            <a:r>
              <a:rPr lang="zh-CN" altLang="en-US" b="1"/>
              <a:t>循环程序并行化的一般方法</a:t>
            </a:r>
            <a:r>
              <a:rPr lang="zh-CN" altLang="en-US"/>
              <a:t> </a:t>
            </a:r>
          </a:p>
        </p:txBody>
      </p:sp>
      <p:sp>
        <p:nvSpPr>
          <p:cNvPr id="52227" name="Rectangle 3">
            <a:extLst>
              <a:ext uri="{FF2B5EF4-FFF2-40B4-BE49-F238E27FC236}">
                <a16:creationId xmlns:a16="http://schemas.microsoft.com/office/drawing/2014/main" id="{61377464-20AC-4F99-84B6-536AB988E3D6}"/>
              </a:ext>
            </a:extLst>
          </p:cNvPr>
          <p:cNvSpPr>
            <a:spLocks noGrp="1"/>
          </p:cNvSpPr>
          <p:nvPr>
            <p:ph type="body" idx="1"/>
          </p:nvPr>
        </p:nvSpPr>
        <p:spPr>
          <a:xfrm>
            <a:off x="611188" y="1484313"/>
            <a:ext cx="8532812" cy="4572000"/>
          </a:xfrm>
        </p:spPr>
        <p:txBody>
          <a:bodyPr/>
          <a:lstStyle/>
          <a:p>
            <a:pPr>
              <a:lnSpc>
                <a:spcPct val="80000"/>
              </a:lnSpc>
            </a:pPr>
            <a:r>
              <a:rPr lang="zh-CN" altLang="en-US" b="1"/>
              <a:t>数据划分与处理器指派</a:t>
            </a:r>
            <a:r>
              <a:rPr lang="zh-CN" altLang="en-US"/>
              <a:t> </a:t>
            </a:r>
            <a:endParaRPr lang="zh-CN" altLang="en-US" sz="1800" b="1"/>
          </a:p>
          <a:p>
            <a:pPr>
              <a:lnSpc>
                <a:spcPct val="80000"/>
              </a:lnSpc>
              <a:buFont typeface="Wingdings" panose="05000000000000000000" pitchFamily="2" charset="2"/>
              <a:buNone/>
            </a:pPr>
            <a:r>
              <a:rPr lang="zh-CN" altLang="en-US" sz="1800" b="1"/>
              <a:t>    </a:t>
            </a:r>
            <a:r>
              <a:rPr lang="zh-CN" altLang="en-US" sz="1600" b="1"/>
              <a:t>例 </a:t>
            </a:r>
            <a:r>
              <a:rPr lang="zh-CN" altLang="en-US" sz="1600"/>
              <a:t>设矩阵</a:t>
            </a:r>
            <a:r>
              <a:rPr lang="en-US" altLang="zh-CN" sz="1600"/>
              <a:t>A</a:t>
            </a:r>
            <a:r>
              <a:rPr lang="zh-CN" altLang="en-US" sz="1600"/>
              <a:t>有</a:t>
            </a:r>
            <a:r>
              <a:rPr lang="en-US" altLang="zh-CN" sz="1600"/>
              <a:t>n</a:t>
            </a:r>
            <a:r>
              <a:rPr lang="zh-CN" altLang="en-US" sz="1600"/>
              <a:t>行和</a:t>
            </a:r>
            <a:r>
              <a:rPr lang="en-US" altLang="zh-CN" sz="1600"/>
              <a:t>m</a:t>
            </a:r>
            <a:r>
              <a:rPr lang="zh-CN" altLang="en-US" sz="1600"/>
              <a:t>列，对其串行处理的程序段如下：</a:t>
            </a:r>
            <a:endParaRPr lang="zh-CN" altLang="en-US" sz="1600" b="1"/>
          </a:p>
          <a:p>
            <a:pPr>
              <a:lnSpc>
                <a:spcPct val="80000"/>
              </a:lnSpc>
              <a:buFont typeface="Wingdings" panose="05000000000000000000" pitchFamily="2" charset="2"/>
              <a:buNone/>
            </a:pPr>
            <a:r>
              <a:rPr lang="en-US" altLang="zh-CN" sz="1600" b="1"/>
              <a:t>    for</a:t>
            </a:r>
            <a:r>
              <a:rPr lang="en-US" altLang="zh-CN" sz="1600"/>
              <a:t> i=1 </a:t>
            </a:r>
            <a:r>
              <a:rPr lang="en-US" altLang="zh-CN" sz="1600" b="1"/>
              <a:t>to</a:t>
            </a:r>
            <a:r>
              <a:rPr lang="en-US" altLang="zh-CN" sz="1600"/>
              <a:t> n </a:t>
            </a:r>
            <a:r>
              <a:rPr lang="en-US" altLang="zh-CN" sz="1600" b="1"/>
              <a:t>do</a:t>
            </a:r>
            <a:r>
              <a:rPr lang="en-US" altLang="zh-CN" sz="1600"/>
              <a:t> </a:t>
            </a:r>
            <a:endParaRPr lang="en-US" altLang="zh-CN" sz="1600" b="1"/>
          </a:p>
          <a:p>
            <a:pPr>
              <a:lnSpc>
                <a:spcPct val="80000"/>
              </a:lnSpc>
              <a:buFont typeface="Wingdings" panose="05000000000000000000" pitchFamily="2" charset="2"/>
              <a:buNone/>
            </a:pPr>
            <a:r>
              <a:rPr lang="en-US" altLang="zh-CN" sz="1600" b="1"/>
              <a:t>    for</a:t>
            </a:r>
            <a:r>
              <a:rPr lang="en-US" altLang="zh-CN" sz="1600"/>
              <a:t> j=1 </a:t>
            </a:r>
            <a:r>
              <a:rPr lang="en-US" altLang="zh-CN" sz="1600" b="1"/>
              <a:t>to </a:t>
            </a:r>
            <a:r>
              <a:rPr lang="en-US" altLang="zh-CN" sz="1600"/>
              <a:t>m </a:t>
            </a:r>
            <a:r>
              <a:rPr lang="en-US" altLang="zh-CN" sz="1600" b="1"/>
              <a:t>do</a:t>
            </a:r>
            <a:endParaRPr lang="en-US" altLang="zh-CN" sz="1600"/>
          </a:p>
          <a:p>
            <a:pPr>
              <a:lnSpc>
                <a:spcPct val="80000"/>
              </a:lnSpc>
              <a:buFont typeface="Wingdings" panose="05000000000000000000" pitchFamily="2" charset="2"/>
              <a:buNone/>
            </a:pPr>
            <a:r>
              <a:rPr lang="en-US" altLang="zh-CN" sz="1600"/>
              <a:t>      Process(a[i,j])</a:t>
            </a:r>
            <a:endParaRPr lang="en-US" altLang="zh-CN" sz="1600" b="1"/>
          </a:p>
          <a:p>
            <a:pPr>
              <a:lnSpc>
                <a:spcPct val="80000"/>
              </a:lnSpc>
              <a:buFont typeface="Wingdings" panose="05000000000000000000" pitchFamily="2" charset="2"/>
              <a:buNone/>
            </a:pPr>
            <a:r>
              <a:rPr lang="en-US" altLang="zh-CN" sz="1600" b="1"/>
              <a:t>    endfor</a:t>
            </a:r>
          </a:p>
          <a:p>
            <a:pPr>
              <a:lnSpc>
                <a:spcPct val="80000"/>
              </a:lnSpc>
              <a:buFont typeface="Wingdings" panose="05000000000000000000" pitchFamily="2" charset="2"/>
              <a:buNone/>
            </a:pPr>
            <a:r>
              <a:rPr lang="en-US" altLang="zh-CN" sz="1600" b="1"/>
              <a:t>    endfor</a:t>
            </a:r>
            <a:endParaRPr lang="en-US" altLang="zh-CN" sz="1600"/>
          </a:p>
          <a:p>
            <a:pPr>
              <a:lnSpc>
                <a:spcPct val="80000"/>
              </a:lnSpc>
              <a:buFont typeface="Wingdings" panose="05000000000000000000" pitchFamily="2" charset="2"/>
              <a:buNone/>
            </a:pPr>
            <a:r>
              <a:rPr lang="zh-CN" altLang="en-US" sz="1600"/>
              <a:t>     其中，</a:t>
            </a:r>
            <a:r>
              <a:rPr lang="en-US" altLang="zh-CN" sz="1600"/>
              <a:t>Process(a[i,j])</a:t>
            </a:r>
            <a:r>
              <a:rPr lang="zh-CN" altLang="en-US" sz="1600"/>
              <a:t>表示对矩阵元素</a:t>
            </a:r>
            <a:r>
              <a:rPr lang="en-US" altLang="zh-CN" sz="1600"/>
              <a:t>a[i,j]</a:t>
            </a:r>
            <a:r>
              <a:rPr lang="zh-CN" altLang="en-US" sz="1600"/>
              <a:t>某种处理过程。设有</a:t>
            </a:r>
            <a:r>
              <a:rPr lang="en-US" altLang="zh-CN" sz="1600"/>
              <a:t>p</a:t>
            </a:r>
            <a:r>
              <a:rPr lang="zh-CN" altLang="en-US" sz="1600"/>
              <a:t>个处理器，令，</a:t>
            </a:r>
            <a:r>
              <a:rPr lang="en-US" altLang="zh-CN" sz="1600"/>
              <a:t>r=n/p</a:t>
            </a:r>
            <a:r>
              <a:rPr lang="zh-CN" altLang="en-US" sz="1600"/>
              <a:t>。</a:t>
            </a:r>
          </a:p>
          <a:p>
            <a:pPr>
              <a:lnSpc>
                <a:spcPct val="80000"/>
              </a:lnSpc>
              <a:buFont typeface="Wingdings" panose="05000000000000000000" pitchFamily="2" charset="2"/>
              <a:buNone/>
            </a:pPr>
            <a:r>
              <a:rPr lang="en-US" altLang="zh-CN" sz="1600" b="1"/>
              <a:t>    ⑴ </a:t>
            </a:r>
            <a:r>
              <a:rPr lang="zh-CN" altLang="en-US" sz="1600" b="1"/>
              <a:t>行划分：</a:t>
            </a:r>
            <a:r>
              <a:rPr lang="zh-CN" altLang="en-US" sz="1600"/>
              <a:t>在采用行划分的情况下，上文串行程序段可转化为如下的并行程序段：</a:t>
            </a:r>
            <a:endParaRPr lang="zh-CN" altLang="en-US" sz="1600" b="1"/>
          </a:p>
          <a:p>
            <a:pPr>
              <a:lnSpc>
                <a:spcPct val="80000"/>
              </a:lnSpc>
              <a:buFont typeface="Wingdings" panose="05000000000000000000" pitchFamily="2" charset="2"/>
              <a:buNone/>
            </a:pPr>
            <a:r>
              <a:rPr lang="en-US" altLang="zh-CN" sz="1600" b="1"/>
              <a:t>   for</a:t>
            </a:r>
            <a:r>
              <a:rPr lang="en-US" altLang="zh-CN" sz="1600"/>
              <a:t> k=1 </a:t>
            </a:r>
            <a:r>
              <a:rPr lang="en-US" altLang="zh-CN" sz="1600" b="1"/>
              <a:t>to</a:t>
            </a:r>
            <a:r>
              <a:rPr lang="en-US" altLang="zh-CN" sz="1600"/>
              <a:t> p </a:t>
            </a:r>
            <a:r>
              <a:rPr lang="en-US" altLang="zh-CN" sz="1600" b="1"/>
              <a:t>par-do</a:t>
            </a:r>
          </a:p>
          <a:p>
            <a:pPr>
              <a:lnSpc>
                <a:spcPct val="80000"/>
              </a:lnSpc>
              <a:buFont typeface="Wingdings" panose="05000000000000000000" pitchFamily="2" charset="2"/>
              <a:buNone/>
            </a:pPr>
            <a:r>
              <a:rPr lang="en-US" altLang="zh-CN" sz="1600" b="1"/>
              <a:t>   for</a:t>
            </a:r>
            <a:r>
              <a:rPr lang="en-US" altLang="zh-CN" sz="1600"/>
              <a:t> i1=1</a:t>
            </a:r>
            <a:r>
              <a:rPr lang="en-US" altLang="zh-CN" sz="1600" b="1"/>
              <a:t> to</a:t>
            </a:r>
            <a:r>
              <a:rPr lang="en-US" altLang="zh-CN" sz="1600"/>
              <a:t> r </a:t>
            </a:r>
            <a:r>
              <a:rPr lang="en-US" altLang="zh-CN" sz="1600" b="1"/>
              <a:t>do</a:t>
            </a:r>
          </a:p>
          <a:p>
            <a:pPr>
              <a:lnSpc>
                <a:spcPct val="80000"/>
              </a:lnSpc>
              <a:buFont typeface="Wingdings" panose="05000000000000000000" pitchFamily="2" charset="2"/>
              <a:buNone/>
            </a:pPr>
            <a:r>
              <a:rPr lang="en-US" altLang="zh-CN" sz="1600" b="1"/>
              <a:t>   for</a:t>
            </a:r>
            <a:r>
              <a:rPr lang="en-US" altLang="zh-CN" sz="1600"/>
              <a:t> j =1 </a:t>
            </a:r>
            <a:r>
              <a:rPr lang="en-US" altLang="zh-CN" sz="1600" b="1"/>
              <a:t>to</a:t>
            </a:r>
            <a:r>
              <a:rPr lang="en-US" altLang="zh-CN" sz="1600"/>
              <a:t> m</a:t>
            </a:r>
            <a:r>
              <a:rPr lang="en-US" altLang="zh-CN" sz="1600" b="1"/>
              <a:t> do</a:t>
            </a:r>
            <a:endParaRPr lang="en-US" altLang="zh-CN" sz="1600"/>
          </a:p>
          <a:p>
            <a:pPr>
              <a:lnSpc>
                <a:spcPct val="80000"/>
              </a:lnSpc>
              <a:buFont typeface="Wingdings" panose="05000000000000000000" pitchFamily="2" charset="2"/>
              <a:buNone/>
            </a:pPr>
            <a:r>
              <a:rPr lang="en-US" altLang="zh-CN" sz="1600"/>
              <a:t>    Process(a[(k-1)r+i1,j])</a:t>
            </a:r>
            <a:endParaRPr lang="en-US" altLang="zh-CN" sz="1600" b="1"/>
          </a:p>
          <a:p>
            <a:pPr>
              <a:lnSpc>
                <a:spcPct val="80000"/>
              </a:lnSpc>
              <a:buFont typeface="Wingdings" panose="05000000000000000000" pitchFamily="2" charset="2"/>
              <a:buNone/>
            </a:pPr>
            <a:r>
              <a:rPr lang="en-US" altLang="zh-CN" sz="1600" b="1"/>
              <a:t>   endfor</a:t>
            </a:r>
          </a:p>
          <a:p>
            <a:pPr>
              <a:lnSpc>
                <a:spcPct val="80000"/>
              </a:lnSpc>
              <a:buFont typeface="Wingdings" panose="05000000000000000000" pitchFamily="2" charset="2"/>
              <a:buNone/>
            </a:pPr>
            <a:r>
              <a:rPr lang="en-US" altLang="zh-CN" sz="1600" b="1"/>
              <a:t>   endfor</a:t>
            </a:r>
          </a:p>
          <a:p>
            <a:pPr>
              <a:lnSpc>
                <a:spcPct val="80000"/>
              </a:lnSpc>
              <a:buFont typeface="Wingdings" panose="05000000000000000000" pitchFamily="2" charset="2"/>
              <a:buNone/>
            </a:pPr>
            <a:r>
              <a:rPr lang="en-US" altLang="zh-CN" sz="1600" b="1"/>
              <a:t>   endfor</a:t>
            </a:r>
            <a:endParaRPr lang="en-US" altLang="zh-CN" sz="1600"/>
          </a:p>
          <a:p>
            <a:pPr>
              <a:lnSpc>
                <a:spcPct val="80000"/>
              </a:lnSpc>
              <a:buFont typeface="Wingdings" panose="05000000000000000000" pitchFamily="2" charset="2"/>
              <a:buNone/>
            </a:pPr>
            <a:r>
              <a:rPr lang="zh-CN" altLang="en-US" sz="1600"/>
              <a:t>    其中</a:t>
            </a:r>
            <a:r>
              <a:rPr lang="zh-CN" altLang="en-US" sz="1600">
                <a:latin typeface="Arial" panose="020B0604020202020204" pitchFamily="34" charset="0"/>
              </a:rPr>
              <a:t>“</a:t>
            </a:r>
            <a:r>
              <a:rPr lang="en-US" altLang="zh-CN" sz="1600"/>
              <a:t>par-do</a:t>
            </a:r>
            <a:r>
              <a:rPr lang="en-US" altLang="zh-CN" sz="1600">
                <a:latin typeface="Arial" panose="020B0604020202020204" pitchFamily="34" charset="0"/>
              </a:rPr>
              <a:t>”</a:t>
            </a:r>
            <a:r>
              <a:rPr lang="zh-CN" altLang="en-US" sz="1600"/>
              <a:t>表示对循环体用</a:t>
            </a:r>
            <a:r>
              <a:rPr lang="en-US" altLang="zh-CN" sz="1600"/>
              <a:t>p</a:t>
            </a:r>
            <a:r>
              <a:rPr lang="zh-CN" altLang="en-US" sz="1600"/>
              <a:t>个处理器并行执行。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8C68A99E-EA29-4311-87B5-0677AC171788}"/>
              </a:ext>
            </a:extLst>
          </p:cNvPr>
          <p:cNvSpPr>
            <a:spLocks noGrp="1"/>
          </p:cNvSpPr>
          <p:nvPr>
            <p:ph type="title"/>
          </p:nvPr>
        </p:nvSpPr>
        <p:spPr/>
        <p:txBody>
          <a:bodyPr/>
          <a:lstStyle/>
          <a:p>
            <a:r>
              <a:rPr lang="zh-CN" altLang="en-US" b="1"/>
              <a:t>循环程序并行化的一般方法</a:t>
            </a:r>
            <a:r>
              <a:rPr lang="zh-CN" altLang="en-US"/>
              <a:t> </a:t>
            </a:r>
          </a:p>
        </p:txBody>
      </p:sp>
      <p:sp>
        <p:nvSpPr>
          <p:cNvPr id="53251" name="Rectangle 3">
            <a:extLst>
              <a:ext uri="{FF2B5EF4-FFF2-40B4-BE49-F238E27FC236}">
                <a16:creationId xmlns:a16="http://schemas.microsoft.com/office/drawing/2014/main" id="{435E2D86-C93D-4B17-94E2-6F9661C6D089}"/>
              </a:ext>
            </a:extLst>
          </p:cNvPr>
          <p:cNvSpPr>
            <a:spLocks noGrp="1"/>
          </p:cNvSpPr>
          <p:nvPr>
            <p:ph type="body" idx="1"/>
          </p:nvPr>
        </p:nvSpPr>
        <p:spPr>
          <a:xfrm>
            <a:off x="457200" y="1219200"/>
            <a:ext cx="8229600" cy="4937125"/>
          </a:xfrm>
        </p:spPr>
        <p:txBody>
          <a:bodyPr/>
          <a:lstStyle/>
          <a:p>
            <a:pPr>
              <a:lnSpc>
                <a:spcPct val="80000"/>
              </a:lnSpc>
            </a:pPr>
            <a:r>
              <a:rPr lang="zh-CN" altLang="en-US" sz="2000" b="1"/>
              <a:t>数据划分与处理器指派</a:t>
            </a:r>
            <a:endParaRPr lang="en-US" altLang="zh-CN" sz="1600" b="1"/>
          </a:p>
          <a:p>
            <a:pPr>
              <a:lnSpc>
                <a:spcPct val="80000"/>
              </a:lnSpc>
              <a:buFont typeface="Wingdings" panose="05000000000000000000" pitchFamily="2" charset="2"/>
              <a:buNone/>
            </a:pPr>
            <a:r>
              <a:rPr lang="en-US" altLang="zh-CN" sz="1600" b="1"/>
              <a:t>  ⑵ </a:t>
            </a:r>
            <a:r>
              <a:rPr lang="zh-CN" altLang="en-US" sz="1600" b="1"/>
              <a:t>列划分：</a:t>
            </a:r>
            <a:r>
              <a:rPr lang="zh-CN" altLang="en-US" sz="1600"/>
              <a:t>在采用列划分的情况下，上文串行程序段可转化为如下的并行程序段：</a:t>
            </a:r>
            <a:endParaRPr lang="zh-CN" altLang="en-US" sz="1600" b="1"/>
          </a:p>
          <a:p>
            <a:pPr>
              <a:lnSpc>
                <a:spcPct val="80000"/>
              </a:lnSpc>
              <a:buFont typeface="Wingdings" panose="05000000000000000000" pitchFamily="2" charset="2"/>
              <a:buNone/>
            </a:pPr>
            <a:r>
              <a:rPr lang="en-US" altLang="zh-CN" sz="1600" b="1"/>
              <a:t>    for </a:t>
            </a:r>
            <a:r>
              <a:rPr lang="en-US" altLang="zh-CN" sz="1600"/>
              <a:t>k=1</a:t>
            </a:r>
            <a:r>
              <a:rPr lang="en-US" altLang="zh-CN" sz="1600" b="1"/>
              <a:t> to</a:t>
            </a:r>
            <a:r>
              <a:rPr lang="en-US" altLang="zh-CN" sz="1600"/>
              <a:t> p </a:t>
            </a:r>
            <a:r>
              <a:rPr lang="en-US" altLang="zh-CN" sz="1600" b="1"/>
              <a:t>par-do</a:t>
            </a:r>
          </a:p>
          <a:p>
            <a:pPr>
              <a:lnSpc>
                <a:spcPct val="80000"/>
              </a:lnSpc>
              <a:buFont typeface="Wingdings" panose="05000000000000000000" pitchFamily="2" charset="2"/>
              <a:buNone/>
            </a:pPr>
            <a:r>
              <a:rPr lang="en-US" altLang="zh-CN" sz="1600" b="1"/>
              <a:t>    for</a:t>
            </a:r>
            <a:r>
              <a:rPr lang="en-US" altLang="zh-CN" sz="1600"/>
              <a:t> j1=1</a:t>
            </a:r>
            <a:r>
              <a:rPr lang="en-US" altLang="zh-CN" sz="1600" b="1"/>
              <a:t> to</a:t>
            </a:r>
            <a:r>
              <a:rPr lang="en-US" altLang="zh-CN" sz="1600"/>
              <a:t> s </a:t>
            </a:r>
            <a:r>
              <a:rPr lang="en-US" altLang="zh-CN" sz="1600" b="1"/>
              <a:t>do</a:t>
            </a:r>
          </a:p>
          <a:p>
            <a:pPr>
              <a:lnSpc>
                <a:spcPct val="80000"/>
              </a:lnSpc>
              <a:buFont typeface="Wingdings" panose="05000000000000000000" pitchFamily="2" charset="2"/>
              <a:buNone/>
            </a:pPr>
            <a:r>
              <a:rPr lang="en-US" altLang="zh-CN" sz="1600" b="1"/>
              <a:t>    for</a:t>
            </a:r>
            <a:r>
              <a:rPr lang="en-US" altLang="zh-CN" sz="1600"/>
              <a:t> i=1 </a:t>
            </a:r>
            <a:r>
              <a:rPr lang="en-US" altLang="zh-CN" sz="1600" b="1"/>
              <a:t>to</a:t>
            </a:r>
            <a:r>
              <a:rPr lang="en-US" altLang="zh-CN" sz="1600"/>
              <a:t> n </a:t>
            </a:r>
            <a:r>
              <a:rPr lang="en-US" altLang="zh-CN" sz="1600" b="1"/>
              <a:t>do</a:t>
            </a:r>
            <a:endParaRPr lang="en-US" altLang="zh-CN" sz="1600"/>
          </a:p>
          <a:p>
            <a:pPr>
              <a:lnSpc>
                <a:spcPct val="80000"/>
              </a:lnSpc>
              <a:buFont typeface="Wingdings" panose="05000000000000000000" pitchFamily="2" charset="2"/>
              <a:buNone/>
            </a:pPr>
            <a:r>
              <a:rPr lang="en-US" altLang="zh-CN" sz="1600"/>
              <a:t>      Process(a[i, (k-1)s+</a:t>
            </a:r>
            <a:r>
              <a:rPr lang="en-US" altLang="zh-CN" sz="1600">
                <a:solidFill>
                  <a:srgbClr val="000000"/>
                </a:solidFill>
              </a:rPr>
              <a:t>	</a:t>
            </a:r>
            <a:r>
              <a:rPr lang="en-US" altLang="zh-CN" sz="1600"/>
              <a:t>j1])</a:t>
            </a:r>
            <a:endParaRPr lang="en-US" altLang="zh-CN" sz="1600" b="1"/>
          </a:p>
          <a:p>
            <a:pPr>
              <a:lnSpc>
                <a:spcPct val="80000"/>
              </a:lnSpc>
              <a:buFont typeface="Wingdings" panose="05000000000000000000" pitchFamily="2" charset="2"/>
              <a:buNone/>
            </a:pPr>
            <a:r>
              <a:rPr lang="en-US" altLang="zh-CN" sz="1600" b="1"/>
              <a:t>    endfor</a:t>
            </a:r>
          </a:p>
          <a:p>
            <a:pPr>
              <a:lnSpc>
                <a:spcPct val="80000"/>
              </a:lnSpc>
              <a:buFont typeface="Wingdings" panose="05000000000000000000" pitchFamily="2" charset="2"/>
              <a:buNone/>
            </a:pPr>
            <a:r>
              <a:rPr lang="en-US" altLang="zh-CN" sz="1600" b="1"/>
              <a:t>    endfor</a:t>
            </a:r>
          </a:p>
          <a:p>
            <a:pPr>
              <a:lnSpc>
                <a:spcPct val="80000"/>
              </a:lnSpc>
              <a:buFont typeface="Wingdings" panose="05000000000000000000" pitchFamily="2" charset="2"/>
              <a:buNone/>
            </a:pPr>
            <a:r>
              <a:rPr lang="en-US" altLang="zh-CN" sz="1600" b="1"/>
              <a:t>    endfor</a:t>
            </a:r>
          </a:p>
          <a:p>
            <a:pPr>
              <a:lnSpc>
                <a:spcPct val="80000"/>
              </a:lnSpc>
              <a:buFont typeface="Wingdings" panose="05000000000000000000" pitchFamily="2" charset="2"/>
              <a:buNone/>
            </a:pPr>
            <a:r>
              <a:rPr lang="en-US" altLang="zh-CN" sz="1600" b="1"/>
              <a:t>    ⑶</a:t>
            </a:r>
            <a:r>
              <a:rPr lang="zh-CN" altLang="en-US" sz="1600" b="1"/>
              <a:t>行循环划分：</a:t>
            </a:r>
            <a:r>
              <a:rPr lang="zh-CN" altLang="en-US" sz="1600"/>
              <a:t>在采用行循环划分的情况下，上文串行程序段可转化为如下的并行程序段：</a:t>
            </a:r>
            <a:endParaRPr lang="zh-CN" altLang="en-US" sz="1600" b="1"/>
          </a:p>
          <a:p>
            <a:pPr>
              <a:lnSpc>
                <a:spcPct val="80000"/>
              </a:lnSpc>
              <a:buFont typeface="Wingdings" panose="05000000000000000000" pitchFamily="2" charset="2"/>
              <a:buNone/>
            </a:pPr>
            <a:r>
              <a:rPr lang="en-US" altLang="zh-CN" sz="1600" b="1"/>
              <a:t>    for </a:t>
            </a:r>
            <a:r>
              <a:rPr lang="en-US" altLang="zh-CN" sz="1600"/>
              <a:t>k=1</a:t>
            </a:r>
            <a:r>
              <a:rPr lang="en-US" altLang="zh-CN" sz="1600" b="1"/>
              <a:t> to</a:t>
            </a:r>
            <a:r>
              <a:rPr lang="en-US" altLang="zh-CN" sz="1600"/>
              <a:t> p </a:t>
            </a:r>
            <a:r>
              <a:rPr lang="en-US" altLang="zh-CN" sz="1600" b="1"/>
              <a:t>par-do</a:t>
            </a:r>
          </a:p>
          <a:p>
            <a:pPr>
              <a:lnSpc>
                <a:spcPct val="80000"/>
              </a:lnSpc>
              <a:buFont typeface="Wingdings" panose="05000000000000000000" pitchFamily="2" charset="2"/>
              <a:buNone/>
            </a:pPr>
            <a:r>
              <a:rPr lang="en-US" altLang="zh-CN" sz="1600" b="1"/>
              <a:t>    for</a:t>
            </a:r>
            <a:r>
              <a:rPr lang="en-US" altLang="zh-CN" sz="1600"/>
              <a:t> i1=1 </a:t>
            </a:r>
            <a:r>
              <a:rPr lang="en-US" altLang="zh-CN" sz="1600" b="1"/>
              <a:t>to</a:t>
            </a:r>
            <a:r>
              <a:rPr lang="en-US" altLang="zh-CN" sz="1600"/>
              <a:t> r</a:t>
            </a:r>
            <a:r>
              <a:rPr lang="en-US" altLang="zh-CN" sz="1600" b="1"/>
              <a:t> do</a:t>
            </a:r>
          </a:p>
          <a:p>
            <a:pPr>
              <a:lnSpc>
                <a:spcPct val="80000"/>
              </a:lnSpc>
              <a:buFont typeface="Wingdings" panose="05000000000000000000" pitchFamily="2" charset="2"/>
              <a:buNone/>
            </a:pPr>
            <a:r>
              <a:rPr lang="en-US" altLang="zh-CN" sz="1600" b="1"/>
              <a:t>    for</a:t>
            </a:r>
            <a:r>
              <a:rPr lang="en-US" altLang="zh-CN" sz="1600"/>
              <a:t> j=1 </a:t>
            </a:r>
            <a:r>
              <a:rPr lang="en-US" altLang="zh-CN" sz="1600" b="1"/>
              <a:t>to </a:t>
            </a:r>
            <a:r>
              <a:rPr lang="en-US" altLang="zh-CN" sz="1600"/>
              <a:t>m </a:t>
            </a:r>
            <a:r>
              <a:rPr lang="en-US" altLang="zh-CN" sz="1600" b="1"/>
              <a:t>do</a:t>
            </a:r>
            <a:endParaRPr lang="en-US" altLang="zh-CN" sz="1600"/>
          </a:p>
          <a:p>
            <a:pPr>
              <a:lnSpc>
                <a:spcPct val="80000"/>
              </a:lnSpc>
              <a:buFont typeface="Wingdings" panose="05000000000000000000" pitchFamily="2" charset="2"/>
              <a:buNone/>
            </a:pPr>
            <a:r>
              <a:rPr lang="en-US" altLang="zh-CN" sz="1600"/>
              <a:t>      Process(a[i1-1]p+k,j)</a:t>
            </a:r>
            <a:endParaRPr lang="en-US" altLang="zh-CN" sz="1600" b="1"/>
          </a:p>
          <a:p>
            <a:pPr>
              <a:lnSpc>
                <a:spcPct val="80000"/>
              </a:lnSpc>
              <a:buFont typeface="Wingdings" panose="05000000000000000000" pitchFamily="2" charset="2"/>
              <a:buNone/>
            </a:pPr>
            <a:r>
              <a:rPr lang="en-US" altLang="zh-CN" sz="1600" b="1"/>
              <a:t>    endfor</a:t>
            </a:r>
          </a:p>
          <a:p>
            <a:pPr>
              <a:lnSpc>
                <a:spcPct val="80000"/>
              </a:lnSpc>
              <a:buFont typeface="Wingdings" panose="05000000000000000000" pitchFamily="2" charset="2"/>
              <a:buNone/>
            </a:pPr>
            <a:r>
              <a:rPr lang="en-US" altLang="zh-CN" sz="1600" b="1"/>
              <a:t>    endfor	</a:t>
            </a:r>
          </a:p>
          <a:p>
            <a:pPr>
              <a:lnSpc>
                <a:spcPct val="80000"/>
              </a:lnSpc>
              <a:buFont typeface="Wingdings" panose="05000000000000000000" pitchFamily="2" charset="2"/>
              <a:buNone/>
            </a:pPr>
            <a:r>
              <a:rPr lang="en-US" altLang="zh-CN" sz="1600" b="1"/>
              <a:t>    endfor</a:t>
            </a:r>
            <a:endParaRPr lang="zh-CN" altLang="en-US" sz="1600" b="1"/>
          </a:p>
        </p:txBody>
      </p:sp>
      <p:pic>
        <p:nvPicPr>
          <p:cNvPr id="53252" name="Picture 4">
            <a:extLst>
              <a:ext uri="{FF2B5EF4-FFF2-40B4-BE49-F238E27FC236}">
                <a16:creationId xmlns:a16="http://schemas.microsoft.com/office/drawing/2014/main" id="{F96582AC-0F66-494D-8359-FCC45BC6AE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00" y="4102100"/>
            <a:ext cx="4751388" cy="262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02920DB6-4D5B-464F-B76D-C71D5040AC13}"/>
              </a:ext>
            </a:extLst>
          </p:cNvPr>
          <p:cNvSpPr>
            <a:spLocks noGrp="1"/>
          </p:cNvSpPr>
          <p:nvPr>
            <p:ph type="title"/>
          </p:nvPr>
        </p:nvSpPr>
        <p:spPr/>
        <p:txBody>
          <a:bodyPr/>
          <a:lstStyle/>
          <a:p>
            <a:r>
              <a:rPr lang="zh-CN" altLang="en-US" b="1"/>
              <a:t>循环程序并行化的一般方法</a:t>
            </a:r>
            <a:r>
              <a:rPr lang="zh-CN" altLang="en-US"/>
              <a:t> </a:t>
            </a:r>
          </a:p>
        </p:txBody>
      </p:sp>
      <p:sp>
        <p:nvSpPr>
          <p:cNvPr id="54275" name="Rectangle 3">
            <a:extLst>
              <a:ext uri="{FF2B5EF4-FFF2-40B4-BE49-F238E27FC236}">
                <a16:creationId xmlns:a16="http://schemas.microsoft.com/office/drawing/2014/main" id="{6431AF02-0B51-4E55-A198-EB640C6D51AF}"/>
              </a:ext>
            </a:extLst>
          </p:cNvPr>
          <p:cNvSpPr>
            <a:spLocks noGrp="1"/>
          </p:cNvSpPr>
          <p:nvPr>
            <p:ph type="body" idx="1"/>
          </p:nvPr>
        </p:nvSpPr>
        <p:spPr>
          <a:xfrm>
            <a:off x="457200" y="1219200"/>
            <a:ext cx="8229600" cy="4937125"/>
          </a:xfrm>
        </p:spPr>
        <p:txBody>
          <a:bodyPr/>
          <a:lstStyle/>
          <a:p>
            <a:pPr>
              <a:lnSpc>
                <a:spcPct val="80000"/>
              </a:lnSpc>
            </a:pPr>
            <a:r>
              <a:rPr lang="zh-CN" altLang="en-US" sz="3200" b="1"/>
              <a:t>数据划分与处理器指派</a:t>
            </a:r>
            <a:endParaRPr lang="en-US" altLang="zh-CN" b="1"/>
          </a:p>
          <a:p>
            <a:pPr>
              <a:lnSpc>
                <a:spcPct val="80000"/>
              </a:lnSpc>
              <a:buFont typeface="Wingdings" panose="05000000000000000000" pitchFamily="2" charset="2"/>
              <a:buNone/>
            </a:pPr>
            <a:r>
              <a:rPr lang="en-US" altLang="zh-CN" b="1"/>
              <a:t>⑷	</a:t>
            </a:r>
            <a:r>
              <a:rPr lang="zh-CN" altLang="en-US" b="1"/>
              <a:t>列循环划分：</a:t>
            </a:r>
            <a:r>
              <a:rPr lang="zh-CN" altLang="en-US"/>
              <a:t>在采用列循环划分的情况下，上文串行程序段可转化为如下并行程序段：</a:t>
            </a:r>
            <a:endParaRPr lang="zh-CN" altLang="en-US" b="1"/>
          </a:p>
          <a:p>
            <a:pPr>
              <a:lnSpc>
                <a:spcPct val="80000"/>
              </a:lnSpc>
              <a:buFont typeface="Wingdings" panose="05000000000000000000" pitchFamily="2" charset="2"/>
              <a:buNone/>
            </a:pPr>
            <a:r>
              <a:rPr lang="en-US" altLang="zh-CN" b="1"/>
              <a:t>for </a:t>
            </a:r>
            <a:r>
              <a:rPr lang="en-US" altLang="zh-CN"/>
              <a:t>k=1 </a:t>
            </a:r>
            <a:r>
              <a:rPr lang="en-US" altLang="zh-CN" b="1"/>
              <a:t>to</a:t>
            </a:r>
            <a:r>
              <a:rPr lang="en-US" altLang="zh-CN"/>
              <a:t> p </a:t>
            </a:r>
            <a:r>
              <a:rPr lang="en-US" altLang="zh-CN" b="1"/>
              <a:t>par-do</a:t>
            </a:r>
          </a:p>
          <a:p>
            <a:pPr>
              <a:lnSpc>
                <a:spcPct val="80000"/>
              </a:lnSpc>
              <a:buFont typeface="Wingdings" panose="05000000000000000000" pitchFamily="2" charset="2"/>
              <a:buNone/>
            </a:pPr>
            <a:r>
              <a:rPr lang="en-US" altLang="zh-CN" b="1"/>
              <a:t>for</a:t>
            </a:r>
            <a:r>
              <a:rPr lang="en-US" altLang="zh-CN"/>
              <a:t> i=1 </a:t>
            </a:r>
            <a:r>
              <a:rPr lang="en-US" altLang="zh-CN" b="1"/>
              <a:t>to</a:t>
            </a:r>
            <a:r>
              <a:rPr lang="en-US" altLang="zh-CN"/>
              <a:t> n </a:t>
            </a:r>
            <a:r>
              <a:rPr lang="en-US" altLang="zh-CN" b="1"/>
              <a:t>do</a:t>
            </a:r>
          </a:p>
          <a:p>
            <a:pPr>
              <a:lnSpc>
                <a:spcPct val="80000"/>
              </a:lnSpc>
              <a:buFont typeface="Wingdings" panose="05000000000000000000" pitchFamily="2" charset="2"/>
              <a:buNone/>
            </a:pPr>
            <a:r>
              <a:rPr lang="en-US" altLang="zh-CN" b="1"/>
              <a:t>for</a:t>
            </a:r>
            <a:r>
              <a:rPr lang="en-US" altLang="zh-CN"/>
              <a:t> j1=1</a:t>
            </a:r>
            <a:r>
              <a:rPr lang="en-US" altLang="zh-CN" b="1"/>
              <a:t> to</a:t>
            </a:r>
            <a:r>
              <a:rPr lang="en-US" altLang="zh-CN"/>
              <a:t> s </a:t>
            </a:r>
            <a:r>
              <a:rPr lang="en-US" altLang="zh-CN" b="1"/>
              <a:t>do</a:t>
            </a:r>
            <a:endParaRPr lang="en-US" altLang="zh-CN"/>
          </a:p>
          <a:p>
            <a:pPr>
              <a:lnSpc>
                <a:spcPct val="80000"/>
              </a:lnSpc>
              <a:buFont typeface="Wingdings" panose="05000000000000000000" pitchFamily="2" charset="2"/>
              <a:buNone/>
            </a:pPr>
            <a:r>
              <a:rPr lang="en-US" altLang="zh-CN"/>
              <a:t>Process(a[i,(j1-1)p+k])</a:t>
            </a:r>
            <a:endParaRPr lang="en-US" altLang="zh-CN" b="1"/>
          </a:p>
          <a:p>
            <a:pPr>
              <a:lnSpc>
                <a:spcPct val="80000"/>
              </a:lnSpc>
              <a:buFont typeface="Wingdings" panose="05000000000000000000" pitchFamily="2" charset="2"/>
              <a:buNone/>
            </a:pPr>
            <a:r>
              <a:rPr lang="en-US" altLang="zh-CN" b="1"/>
              <a:t>endfor</a:t>
            </a:r>
          </a:p>
          <a:p>
            <a:pPr>
              <a:lnSpc>
                <a:spcPct val="80000"/>
              </a:lnSpc>
              <a:buFont typeface="Wingdings" panose="05000000000000000000" pitchFamily="2" charset="2"/>
              <a:buNone/>
            </a:pPr>
            <a:r>
              <a:rPr lang="en-US" altLang="zh-CN" b="1"/>
              <a:t>endfor</a:t>
            </a:r>
          </a:p>
          <a:p>
            <a:pPr>
              <a:lnSpc>
                <a:spcPct val="80000"/>
              </a:lnSpc>
              <a:buFont typeface="Wingdings" panose="05000000000000000000" pitchFamily="2" charset="2"/>
              <a:buNone/>
            </a:pPr>
            <a:r>
              <a:rPr lang="en-US" altLang="zh-CN" b="1"/>
              <a:t>endfor</a:t>
            </a:r>
            <a:endParaRPr lang="zh-CN" altLang="en-US" b="1"/>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77FD5B65-F03C-4BEE-ACD2-FAE52E4390AD}"/>
              </a:ext>
            </a:extLst>
          </p:cNvPr>
          <p:cNvSpPr>
            <a:spLocks noGrp="1"/>
          </p:cNvSpPr>
          <p:nvPr>
            <p:ph type="title"/>
          </p:nvPr>
        </p:nvSpPr>
        <p:spPr/>
        <p:txBody>
          <a:bodyPr/>
          <a:lstStyle/>
          <a:p>
            <a:r>
              <a:rPr lang="zh-CN" altLang="en-US" b="1"/>
              <a:t>循环程序并行化的一般方法</a:t>
            </a:r>
            <a:r>
              <a:rPr lang="zh-CN" altLang="en-US"/>
              <a:t> </a:t>
            </a:r>
          </a:p>
        </p:txBody>
      </p:sp>
      <p:sp>
        <p:nvSpPr>
          <p:cNvPr id="55299" name="Rectangle 3">
            <a:extLst>
              <a:ext uri="{FF2B5EF4-FFF2-40B4-BE49-F238E27FC236}">
                <a16:creationId xmlns:a16="http://schemas.microsoft.com/office/drawing/2014/main" id="{3E94436E-53AF-4DE7-B20E-C8CA05EF65E2}"/>
              </a:ext>
            </a:extLst>
          </p:cNvPr>
          <p:cNvSpPr>
            <a:spLocks noGrp="1"/>
          </p:cNvSpPr>
          <p:nvPr>
            <p:ph type="body" idx="1"/>
          </p:nvPr>
        </p:nvSpPr>
        <p:spPr>
          <a:xfrm>
            <a:off x="457200" y="1219200"/>
            <a:ext cx="8229600" cy="4937125"/>
          </a:xfrm>
        </p:spPr>
        <p:txBody>
          <a:bodyPr/>
          <a:lstStyle/>
          <a:p>
            <a:r>
              <a:rPr lang="zh-CN" altLang="en-US" sz="3200" b="1"/>
              <a:t>数据划分与处理器指派</a:t>
            </a:r>
            <a:endParaRPr lang="zh-CN" altLang="en-US" sz="3600"/>
          </a:p>
          <a:p>
            <a:pPr>
              <a:buFont typeface="Wingdings" panose="05000000000000000000" pitchFamily="2" charset="2"/>
              <a:buNone/>
            </a:pPr>
            <a:r>
              <a:rPr lang="zh-CN" altLang="en-US"/>
              <a:t>  </a:t>
            </a:r>
            <a:r>
              <a:rPr lang="en-US" altLang="zh-CN"/>
              <a:t>2</a:t>
            </a:r>
            <a:r>
              <a:rPr lang="zh-CN" altLang="en-US"/>
              <a:t>、</a:t>
            </a:r>
            <a:r>
              <a:rPr lang="zh-CN" altLang="en-US" sz="2800"/>
              <a:t>块状划分方法</a:t>
            </a:r>
          </a:p>
          <a:p>
            <a:pPr>
              <a:buFont typeface="Wingdings" panose="05000000000000000000" pitchFamily="2" charset="2"/>
              <a:buNone/>
            </a:pPr>
            <a:r>
              <a:rPr lang="zh-CN" altLang="en-US"/>
              <a:t>          所谓块状划分又叫</a:t>
            </a:r>
            <a:r>
              <a:rPr lang="zh-CN" altLang="en-US" b="1"/>
              <a:t>棋盘划分</a:t>
            </a:r>
            <a:r>
              <a:rPr lang="zh-CN" altLang="en-US"/>
              <a:t>（</a:t>
            </a:r>
            <a:r>
              <a:rPr lang="en-US" altLang="zh-CN"/>
              <a:t>Checker Board Partitioning</a:t>
            </a:r>
            <a:r>
              <a:rPr lang="zh-CN" altLang="en-US"/>
              <a:t>），就是将矩阵划分成若干个子矩阵，每个子矩阵指派给一个处理器，此时任一处理器均不包含整行或整列。 </a:t>
            </a:r>
          </a:p>
          <a:p>
            <a:pPr>
              <a:buFont typeface="Wingdings" panose="05000000000000000000" pitchFamily="2" charset="2"/>
              <a:buNone/>
            </a:pPr>
            <a:r>
              <a:rPr lang="zh-CN" altLang="en-US"/>
              <a:t>         可分为下图 </a:t>
            </a:r>
            <a:r>
              <a:rPr lang="en-US" altLang="zh-CN"/>
              <a:t>(a)</a:t>
            </a:r>
            <a:r>
              <a:rPr lang="zh-CN" altLang="en-US"/>
              <a:t>所示的</a:t>
            </a:r>
            <a:r>
              <a:rPr lang="zh-CN" altLang="en-US" b="1"/>
              <a:t>块棋盘划分</a:t>
            </a:r>
            <a:r>
              <a:rPr lang="zh-CN" altLang="en-US"/>
              <a:t>（</a:t>
            </a:r>
            <a:r>
              <a:rPr lang="en-US" altLang="zh-CN"/>
              <a:t>Block-checker Board Partitioning</a:t>
            </a:r>
            <a:r>
              <a:rPr lang="zh-CN" altLang="en-US"/>
              <a:t>）和图</a:t>
            </a:r>
            <a:r>
              <a:rPr lang="en-US" altLang="zh-CN"/>
              <a:t>(b)</a:t>
            </a:r>
            <a:r>
              <a:rPr lang="zh-CN" altLang="en-US"/>
              <a:t>所示的</a:t>
            </a:r>
            <a:r>
              <a:rPr lang="zh-CN" altLang="en-US" b="1"/>
              <a:t>循环棋盘划分</a:t>
            </a:r>
            <a:r>
              <a:rPr lang="zh-CN" altLang="en-US"/>
              <a:t>（</a:t>
            </a:r>
            <a:r>
              <a:rPr lang="en-US" altLang="zh-CN"/>
              <a:t>Cyclic-checker Board Partitioning</a:t>
            </a:r>
            <a:r>
              <a:rPr lang="zh-CN" altLang="en-US"/>
              <a:t>）。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A3E95DBA-6DE0-4CD2-8FB1-2B342DFC840D}"/>
              </a:ext>
            </a:extLst>
          </p:cNvPr>
          <p:cNvSpPr>
            <a:spLocks noGrp="1"/>
          </p:cNvSpPr>
          <p:nvPr>
            <p:ph type="title"/>
          </p:nvPr>
        </p:nvSpPr>
        <p:spPr/>
        <p:txBody>
          <a:bodyPr/>
          <a:lstStyle/>
          <a:p>
            <a:r>
              <a:rPr lang="zh-CN" altLang="en-US" b="1"/>
              <a:t>循环程序并行化的一般方法</a:t>
            </a:r>
            <a:r>
              <a:rPr lang="zh-CN" altLang="en-US"/>
              <a:t> </a:t>
            </a:r>
          </a:p>
        </p:txBody>
      </p:sp>
      <p:sp>
        <p:nvSpPr>
          <p:cNvPr id="7173" name="Rectangle 5">
            <a:extLst>
              <a:ext uri="{FF2B5EF4-FFF2-40B4-BE49-F238E27FC236}">
                <a16:creationId xmlns:a16="http://schemas.microsoft.com/office/drawing/2014/main" id="{745646C0-79FF-413F-9C8B-8AD2F6310531}"/>
              </a:ext>
            </a:extLst>
          </p:cNvPr>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pPr algn="ctr" eaLnBrk="1" hangingPunct="1">
              <a:spcBef>
                <a:spcPct val="20000"/>
              </a:spcBef>
              <a:defRPr/>
            </a:pPr>
            <a:endParaRPr lang="zh-CN" altLang="en-US">
              <a:effectLst>
                <a:outerShdw blurRad="38100" dist="38100" dir="2700000" algn="tl">
                  <a:srgbClr val="000000">
                    <a:alpha val="43137"/>
                  </a:srgbClr>
                </a:outerShdw>
              </a:effectLst>
            </a:endParaRPr>
          </a:p>
        </p:txBody>
      </p:sp>
      <p:graphicFrame>
        <p:nvGraphicFramePr>
          <p:cNvPr id="56324" name="Object 2">
            <a:extLst>
              <a:ext uri="{FF2B5EF4-FFF2-40B4-BE49-F238E27FC236}">
                <a16:creationId xmlns:a16="http://schemas.microsoft.com/office/drawing/2014/main" id="{40C39B1A-9000-492A-84EF-1A948007CAAD}"/>
              </a:ext>
            </a:extLst>
          </p:cNvPr>
          <p:cNvGraphicFramePr>
            <a:graphicFrameLocks noChangeAspect="1"/>
          </p:cNvGraphicFramePr>
          <p:nvPr/>
        </p:nvGraphicFramePr>
        <p:xfrm>
          <a:off x="1908175" y="2060575"/>
          <a:ext cx="4464050" cy="2327275"/>
        </p:xfrm>
        <a:graphic>
          <a:graphicData uri="http://schemas.openxmlformats.org/presentationml/2006/ole">
            <mc:AlternateContent xmlns:mc="http://schemas.openxmlformats.org/markup-compatibility/2006">
              <mc:Choice xmlns:v="urn:schemas-microsoft-com:vml" Requires="v">
                <p:oleObj spid="_x0000_s56333" name="Visio" r:id="rId3" imgW="3816186" imgH="1996384" progId="Visio.Drawing.6">
                  <p:embed/>
                </p:oleObj>
              </mc:Choice>
              <mc:Fallback>
                <p:oleObj name="Visio" r:id="rId3" imgW="3816186" imgH="1996384" progId="Visio.Drawing.6">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175" y="2060575"/>
                        <a:ext cx="4464050" cy="232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6325" name="Text Box 6">
            <a:extLst>
              <a:ext uri="{FF2B5EF4-FFF2-40B4-BE49-F238E27FC236}">
                <a16:creationId xmlns:a16="http://schemas.microsoft.com/office/drawing/2014/main" id="{4D51C341-A765-4DCC-9F0F-43E5F17EBCCE}"/>
              </a:ext>
            </a:extLst>
          </p:cNvPr>
          <p:cNvSpPr txBox="1">
            <a:spLocks noChangeArrowheads="1"/>
          </p:cNvSpPr>
          <p:nvPr/>
        </p:nvSpPr>
        <p:spPr bwMode="auto">
          <a:xfrm>
            <a:off x="1403350" y="4365625"/>
            <a:ext cx="6192838" cy="210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50000"/>
              </a:spcBef>
              <a:buClrTx/>
              <a:buSzTx/>
              <a:buFontTx/>
              <a:buNone/>
            </a:pPr>
            <a:r>
              <a:rPr lang="zh-CN" altLang="en-US" sz="2400" b="1">
                <a:latin typeface="Times New Roman" panose="02020603050405020304" pitchFamily="18" charset="0"/>
                <a:ea typeface="宋体" panose="02010600030101010101" pitchFamily="2" charset="-122"/>
              </a:rPr>
              <a:t>          四个处理器上</a:t>
            </a:r>
            <a:r>
              <a:rPr lang="en-US" altLang="zh-CN" sz="2400" b="1">
                <a:latin typeface="Times New Roman" panose="02020603050405020304" pitchFamily="18" charset="0"/>
                <a:ea typeface="宋体" panose="02010600030101010101" pitchFamily="2" charset="-122"/>
              </a:rPr>
              <a:t>4×4</a:t>
            </a:r>
            <a:r>
              <a:rPr lang="zh-CN" altLang="en-US" sz="2400" b="1">
                <a:latin typeface="Times New Roman" panose="02020603050405020304" pitchFamily="18" charset="0"/>
                <a:ea typeface="宋体" panose="02010600030101010101" pitchFamily="2" charset="-122"/>
              </a:rPr>
              <a:t>矩阵棋盘划分</a:t>
            </a:r>
          </a:p>
          <a:p>
            <a:pPr eaLnBrk="1" hangingPunct="1">
              <a:spcBef>
                <a:spcPct val="50000"/>
              </a:spcBef>
              <a:buClrTx/>
              <a:buSzTx/>
              <a:buFontTx/>
              <a:buNone/>
            </a:pPr>
            <a:r>
              <a:rPr lang="zh-CN" altLang="en-US" sz="2400" b="1">
                <a:latin typeface="Times New Roman" panose="02020603050405020304" pitchFamily="18" charset="0"/>
                <a:ea typeface="宋体" panose="02010600030101010101" pitchFamily="2" charset="-122"/>
              </a:rPr>
              <a:t>棋盘划分比带状划分可开发更高的并行度。例如，对于一个的方阵，棋盘划分最多可使用</a:t>
            </a:r>
            <a:r>
              <a:rPr lang="en-US" altLang="zh-CN" sz="2400" b="1">
                <a:latin typeface="Times New Roman" panose="02020603050405020304" pitchFamily="18" charset="0"/>
                <a:ea typeface="宋体" panose="02010600030101010101" pitchFamily="2" charset="-122"/>
              </a:rPr>
              <a:t>n2</a:t>
            </a:r>
            <a:r>
              <a:rPr lang="zh-CN" altLang="en-US" sz="2400" b="1">
                <a:latin typeface="Times New Roman" panose="02020603050405020304" pitchFamily="18" charset="0"/>
                <a:ea typeface="宋体" panose="02010600030101010101" pitchFamily="2" charset="-122"/>
              </a:rPr>
              <a:t>个处理器；而带状划分可用的处理器数不能多于</a:t>
            </a:r>
            <a:r>
              <a:rPr lang="en-US" altLang="zh-CN" sz="2400" b="1">
                <a:latin typeface="Times New Roman" panose="02020603050405020304" pitchFamily="18" charset="0"/>
                <a:ea typeface="宋体" panose="02010600030101010101" pitchFamily="2" charset="-122"/>
              </a:rPr>
              <a:t>n</a:t>
            </a:r>
            <a:r>
              <a:rPr lang="zh-CN" altLang="en-US" sz="2400" b="1">
                <a:latin typeface="Times New Roman" panose="02020603050405020304" pitchFamily="18" charset="0"/>
                <a:ea typeface="宋体" panose="02010600030101010101" pitchFamily="2" charset="-122"/>
              </a:rPr>
              <a:t>个。</a:t>
            </a:r>
            <a:r>
              <a:rPr lang="zh-CN" altLang="en-US" sz="2400">
                <a:latin typeface="Times New Roman" panose="02020603050405020304" pitchFamily="18" charset="0"/>
                <a:ea typeface="宋体" panose="02010600030101010101" pitchFamily="2" charset="-122"/>
              </a:rPr>
              <a:t> </a:t>
            </a:r>
          </a:p>
        </p:txBody>
      </p:sp>
      <p:sp>
        <p:nvSpPr>
          <p:cNvPr id="7168" name="Text Box 0">
            <a:extLst>
              <a:ext uri="{FF2B5EF4-FFF2-40B4-BE49-F238E27FC236}">
                <a16:creationId xmlns:a16="http://schemas.microsoft.com/office/drawing/2014/main" id="{31064A5E-485A-47B4-9287-97E645BA87CB}"/>
              </a:ext>
            </a:extLst>
          </p:cNvPr>
          <p:cNvSpPr txBox="1">
            <a:spLocks noChangeArrowheads="1"/>
          </p:cNvSpPr>
          <p:nvPr/>
        </p:nvSpPr>
        <p:spPr bwMode="auto">
          <a:xfrm>
            <a:off x="827088" y="1484313"/>
            <a:ext cx="3960812" cy="519112"/>
          </a:xfrm>
          <a:prstGeom prst="rect">
            <a:avLst/>
          </a:prstGeom>
          <a:noFill/>
          <a:ln w="9525">
            <a:noFill/>
            <a:miter lim="800000"/>
            <a:headEnd/>
            <a:tailEnd/>
          </a:ln>
          <a:effectLst/>
        </p:spPr>
        <p:txBody>
          <a:bodyPr>
            <a:spAutoFit/>
          </a:bodyPr>
          <a:lstStyle/>
          <a:p>
            <a:pPr algn="ctr" eaLnBrk="1" hangingPunct="1">
              <a:spcBef>
                <a:spcPct val="50000"/>
              </a:spcBef>
              <a:defRPr/>
            </a:pPr>
            <a:r>
              <a:rPr lang="zh-CN" altLang="en-US" sz="2800" b="1">
                <a:solidFill>
                  <a:schemeClr val="tx1"/>
                </a:solidFill>
                <a:effectLst>
                  <a:outerShdw blurRad="38100" dist="38100" dir="2700000" algn="tl">
                    <a:srgbClr val="C0C0C0"/>
                  </a:outerShdw>
                </a:effectLst>
              </a:rPr>
              <a:t>数据划分与处理器指派</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EAC496D5-6DA1-4B2D-AC1C-3742336ABA00}"/>
              </a:ext>
            </a:extLst>
          </p:cNvPr>
          <p:cNvSpPr>
            <a:spLocks noGrp="1"/>
          </p:cNvSpPr>
          <p:nvPr>
            <p:ph type="title"/>
          </p:nvPr>
        </p:nvSpPr>
        <p:spPr/>
        <p:txBody>
          <a:bodyPr/>
          <a:lstStyle/>
          <a:p>
            <a:r>
              <a:rPr lang="zh-CN" altLang="en-US" b="1"/>
              <a:t>循环程序并行化的一般方法</a:t>
            </a:r>
            <a:r>
              <a:rPr lang="zh-CN" altLang="en-US"/>
              <a:t> </a:t>
            </a:r>
          </a:p>
        </p:txBody>
      </p:sp>
      <p:sp>
        <p:nvSpPr>
          <p:cNvPr id="57347" name="Rectangle 3">
            <a:extLst>
              <a:ext uri="{FF2B5EF4-FFF2-40B4-BE49-F238E27FC236}">
                <a16:creationId xmlns:a16="http://schemas.microsoft.com/office/drawing/2014/main" id="{9B6EC498-2B6E-42D0-AD53-627FC023CECD}"/>
              </a:ext>
            </a:extLst>
          </p:cNvPr>
          <p:cNvSpPr>
            <a:spLocks noGrp="1"/>
          </p:cNvSpPr>
          <p:nvPr>
            <p:ph type="body" idx="1"/>
          </p:nvPr>
        </p:nvSpPr>
        <p:spPr>
          <a:xfrm>
            <a:off x="457200" y="1219200"/>
            <a:ext cx="8229600" cy="4937125"/>
          </a:xfrm>
        </p:spPr>
        <p:txBody>
          <a:bodyPr/>
          <a:lstStyle/>
          <a:p>
            <a:r>
              <a:rPr lang="zh-CN" altLang="en-US" sz="3200" b="1" dirty="0"/>
              <a:t>数据划分与处理器指派</a:t>
            </a:r>
            <a:endParaRPr lang="en-US" altLang="zh-CN" dirty="0"/>
          </a:p>
          <a:p>
            <a:pPr>
              <a:buFont typeface="Wingdings" panose="05000000000000000000" pitchFamily="2" charset="2"/>
              <a:buNone/>
            </a:pPr>
            <a:r>
              <a:rPr lang="en-US" altLang="zh-CN" dirty="0"/>
              <a:t>  3. </a:t>
            </a:r>
            <a:r>
              <a:rPr lang="zh-CN" altLang="en-US" dirty="0"/>
              <a:t>数据划分准则</a:t>
            </a:r>
            <a:r>
              <a:rPr lang="en-US" altLang="zh-CN" dirty="0"/>
              <a:t>:</a:t>
            </a:r>
          </a:p>
          <a:p>
            <a:pPr>
              <a:buFont typeface="Wingdings" panose="05000000000000000000" pitchFamily="2" charset="2"/>
              <a:buNone/>
            </a:pPr>
            <a:r>
              <a:rPr lang="en-US" altLang="zh-CN" dirty="0"/>
              <a:t>     </a:t>
            </a:r>
            <a:r>
              <a:rPr lang="en-US" altLang="zh-CN" b="1" dirty="0"/>
              <a:t>⑴ </a:t>
            </a:r>
            <a:r>
              <a:rPr lang="zh-CN" altLang="en-US" b="1" dirty="0"/>
              <a:t>并行粒度准则：</a:t>
            </a:r>
          </a:p>
          <a:p>
            <a:pPr>
              <a:buFont typeface="Wingdings" panose="05000000000000000000" pitchFamily="2" charset="2"/>
              <a:buNone/>
            </a:pPr>
            <a:r>
              <a:rPr lang="zh-CN" altLang="en-US" b="1" dirty="0"/>
              <a:t>       </a:t>
            </a:r>
            <a:r>
              <a:rPr lang="zh-CN" altLang="en-US" sz="2000" dirty="0"/>
              <a:t>若多处理机系统有</a:t>
            </a:r>
            <a:r>
              <a:rPr lang="en-US" altLang="zh-CN" sz="2000" dirty="0"/>
              <a:t>p</a:t>
            </a:r>
            <a:r>
              <a:rPr lang="zh-CN" altLang="en-US" sz="2000" dirty="0"/>
              <a:t>台处理器，所有工作的处理器均经由一单独的全局信号灯同步，要是某一项给定的任务在其完成后要求同步时的最坏时间复杂度为</a:t>
            </a:r>
            <a:r>
              <a:rPr lang="en-US" altLang="zh-CN" sz="2000" dirty="0"/>
              <a:t>t(n)</a:t>
            </a:r>
            <a:r>
              <a:rPr lang="zh-CN" altLang="en-US" sz="2000" dirty="0"/>
              <a:t>，那么最大可能加速比为          。</a:t>
            </a:r>
            <a:endParaRPr lang="en-US" altLang="zh-CN" sz="2000" dirty="0"/>
          </a:p>
          <a:p>
            <a:pPr>
              <a:buFont typeface="Wingdings" panose="05000000000000000000" pitchFamily="2" charset="2"/>
              <a:buNone/>
            </a:pPr>
            <a:r>
              <a:rPr lang="en-US" altLang="zh-CN" sz="2000" dirty="0"/>
              <a:t>  </a:t>
            </a:r>
            <a:r>
              <a:rPr lang="zh-CN" altLang="en-US" sz="2000" dirty="0"/>
              <a:t>如</a:t>
            </a:r>
            <a:r>
              <a:rPr lang="en-US" altLang="zh-CN" sz="2000" dirty="0"/>
              <a:t>n</a:t>
            </a:r>
            <a:r>
              <a:rPr lang="zh-CN" altLang="en-US" sz="2000" dirty="0"/>
              <a:t>阶矩阵相乘：</a:t>
            </a:r>
            <a:endParaRPr lang="en-US" altLang="zh-CN" sz="2000" dirty="0"/>
          </a:p>
          <a:p>
            <a:pPr>
              <a:buFont typeface="Wingdings" panose="05000000000000000000" pitchFamily="2" charset="2"/>
              <a:buNone/>
            </a:pPr>
            <a:r>
              <a:rPr lang="zh-CN" altLang="en-US" dirty="0"/>
              <a:t>     </a:t>
            </a:r>
            <a:r>
              <a:rPr lang="en-US" altLang="zh-CN" sz="2000" dirty="0"/>
              <a:t>for ( int </a:t>
            </a:r>
            <a:r>
              <a:rPr lang="en-US" altLang="zh-CN" sz="2000" dirty="0" err="1"/>
              <a:t>i</a:t>
            </a:r>
            <a:r>
              <a:rPr lang="en-US" altLang="zh-CN" sz="2000" dirty="0"/>
              <a:t> = 0; </a:t>
            </a:r>
            <a:r>
              <a:rPr lang="en-US" altLang="zh-CN" sz="2000" dirty="0" err="1"/>
              <a:t>i</a:t>
            </a:r>
            <a:r>
              <a:rPr lang="en-US" altLang="zh-CN" sz="2000" dirty="0"/>
              <a:t> &lt; n; </a:t>
            </a:r>
            <a:r>
              <a:rPr lang="en-US" altLang="zh-CN" sz="2000" dirty="0" err="1"/>
              <a:t>i</a:t>
            </a:r>
            <a:r>
              <a:rPr lang="en-US" altLang="zh-CN" sz="2000" dirty="0"/>
              <a:t>++ ) {</a:t>
            </a:r>
          </a:p>
          <a:p>
            <a:pPr>
              <a:buFont typeface="Wingdings" panose="05000000000000000000" pitchFamily="2" charset="2"/>
              <a:buNone/>
            </a:pPr>
            <a:r>
              <a:rPr lang="en-US" altLang="zh-CN" sz="2000" dirty="0"/>
              <a:t>        for ( int j = 0; j &lt; n; </a:t>
            </a:r>
            <a:r>
              <a:rPr lang="en-US" altLang="zh-CN" sz="2000" dirty="0" err="1"/>
              <a:t>j++</a:t>
            </a:r>
            <a:r>
              <a:rPr lang="en-US" altLang="zh-CN" sz="2000" dirty="0"/>
              <a:t> ) {</a:t>
            </a:r>
          </a:p>
          <a:p>
            <a:pPr>
              <a:buFont typeface="Wingdings" panose="05000000000000000000" pitchFamily="2" charset="2"/>
              <a:buNone/>
            </a:pPr>
            <a:r>
              <a:rPr lang="en-US" altLang="zh-CN" sz="2000" dirty="0"/>
              <a:t>            c [</a:t>
            </a:r>
            <a:r>
              <a:rPr lang="en-US" altLang="zh-CN" sz="2000" dirty="0" err="1"/>
              <a:t>i</a:t>
            </a:r>
            <a:r>
              <a:rPr lang="en-US" altLang="zh-CN" sz="2000" dirty="0"/>
              <a:t>][j] = 0;</a:t>
            </a:r>
          </a:p>
          <a:p>
            <a:pPr>
              <a:buFont typeface="Wingdings" panose="05000000000000000000" pitchFamily="2" charset="2"/>
              <a:buNone/>
            </a:pPr>
            <a:r>
              <a:rPr lang="en-US" altLang="zh-CN" sz="2000" dirty="0"/>
              <a:t>            for ( int k = 0; k &lt; n; k++ ) {</a:t>
            </a:r>
          </a:p>
          <a:p>
            <a:pPr>
              <a:buFont typeface="Wingdings" panose="05000000000000000000" pitchFamily="2" charset="2"/>
              <a:buNone/>
            </a:pPr>
            <a:r>
              <a:rPr lang="en-US" altLang="zh-CN" sz="2000" dirty="0"/>
              <a:t>                c[</a:t>
            </a:r>
            <a:r>
              <a:rPr lang="en-US" altLang="zh-CN" sz="2000" dirty="0" err="1"/>
              <a:t>i</a:t>
            </a:r>
            <a:r>
              <a:rPr lang="en-US" altLang="zh-CN" sz="2000" dirty="0"/>
              <a:t>][j] += a [</a:t>
            </a:r>
            <a:r>
              <a:rPr lang="en-US" altLang="zh-CN" sz="2000" dirty="0" err="1"/>
              <a:t>i</a:t>
            </a:r>
            <a:r>
              <a:rPr lang="en-US" altLang="zh-CN" sz="2000" dirty="0"/>
              <a:t>][k] * </a:t>
            </a:r>
            <a:r>
              <a:rPr lang="en-US" altLang="zh-CN" sz="2000" dirty="0" err="1"/>
              <a:t>bt</a:t>
            </a:r>
            <a:r>
              <a:rPr lang="en-US" altLang="zh-CN" sz="2000" dirty="0"/>
              <a:t>[j][k];</a:t>
            </a:r>
          </a:p>
          <a:p>
            <a:pPr>
              <a:buFont typeface="Wingdings" panose="05000000000000000000" pitchFamily="2" charset="2"/>
              <a:buNone/>
            </a:pPr>
            <a:r>
              <a:rPr lang="en-US" altLang="zh-CN" sz="2000" dirty="0"/>
              <a:t>            }</a:t>
            </a:r>
            <a:endParaRPr lang="zh-CN" altLang="en-US" sz="2000" dirty="0"/>
          </a:p>
          <a:p>
            <a:pPr>
              <a:buFont typeface="Wingdings" panose="05000000000000000000" pitchFamily="2" charset="2"/>
              <a:buNone/>
            </a:pPr>
            <a:r>
              <a:rPr lang="en-US" altLang="zh-CN" b="1" dirty="0"/>
              <a:t>   </a:t>
            </a:r>
            <a:endParaRPr lang="en-US" altLang="zh-CN" dirty="0"/>
          </a:p>
        </p:txBody>
      </p:sp>
      <p:sp>
        <p:nvSpPr>
          <p:cNvPr id="11267" name="Rectangle 3">
            <a:extLst>
              <a:ext uri="{FF2B5EF4-FFF2-40B4-BE49-F238E27FC236}">
                <a16:creationId xmlns:a16="http://schemas.microsoft.com/office/drawing/2014/main" id="{BD09C1A3-7157-4FBA-AFB8-C02A6D083701}"/>
              </a:ext>
            </a:extLst>
          </p:cNvPr>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pPr algn="ctr" eaLnBrk="1" hangingPunct="1">
              <a:spcBef>
                <a:spcPct val="20000"/>
              </a:spcBef>
              <a:defRPr/>
            </a:pPr>
            <a:endParaRPr lang="zh-CN" altLang="en-US">
              <a:effectLst>
                <a:outerShdw blurRad="38100" dist="38100" dir="2700000" algn="tl">
                  <a:srgbClr val="000000">
                    <a:alpha val="43137"/>
                  </a:srgbClr>
                </a:outerShdw>
              </a:effectLst>
            </a:endParaRPr>
          </a:p>
        </p:txBody>
      </p:sp>
      <p:graphicFrame>
        <p:nvGraphicFramePr>
          <p:cNvPr id="57349" name="Object 2">
            <a:extLst>
              <a:ext uri="{FF2B5EF4-FFF2-40B4-BE49-F238E27FC236}">
                <a16:creationId xmlns:a16="http://schemas.microsoft.com/office/drawing/2014/main" id="{2374C300-5D79-4896-9B0D-47060A6B46AE}"/>
              </a:ext>
            </a:extLst>
          </p:cNvPr>
          <p:cNvGraphicFramePr>
            <a:graphicFrameLocks noChangeAspect="1"/>
          </p:cNvGraphicFramePr>
          <p:nvPr/>
        </p:nvGraphicFramePr>
        <p:xfrm>
          <a:off x="5867400" y="3500438"/>
          <a:ext cx="719138" cy="366712"/>
        </p:xfrm>
        <a:graphic>
          <a:graphicData uri="http://schemas.openxmlformats.org/presentationml/2006/ole">
            <mc:AlternateContent xmlns:mc="http://schemas.openxmlformats.org/markup-compatibility/2006">
              <mc:Choice xmlns:v="urn:schemas-microsoft-com:vml" Requires="v">
                <p:oleObj spid="_x0000_s57356" name="Equation" r:id="rId3" imgW="507780" imgH="253890" progId="Equation.DSMT4">
                  <p:embed/>
                </p:oleObj>
              </mc:Choice>
              <mc:Fallback>
                <p:oleObj name="Equation" r:id="rId3" imgW="507780" imgH="25389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3500438"/>
                        <a:ext cx="7191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a:extLst>
              <a:ext uri="{FF2B5EF4-FFF2-40B4-BE49-F238E27FC236}">
                <a16:creationId xmlns:a16="http://schemas.microsoft.com/office/drawing/2014/main" id="{D8EE1F6A-5DF1-46D1-9E6B-8A9425D0684E}"/>
              </a:ext>
            </a:extLst>
          </p:cNvPr>
          <p:cNvSpPr>
            <a:spLocks noGrp="1"/>
          </p:cNvSpPr>
          <p:nvPr>
            <p:ph type="title"/>
          </p:nvPr>
        </p:nvSpPr>
        <p:spPr/>
        <p:txBody>
          <a:bodyPr/>
          <a:lstStyle/>
          <a:p>
            <a:endParaRPr lang="zh-CN" altLang="en-US"/>
          </a:p>
        </p:txBody>
      </p:sp>
      <p:sp>
        <p:nvSpPr>
          <p:cNvPr id="58371" name="内容占位符 2">
            <a:extLst>
              <a:ext uri="{FF2B5EF4-FFF2-40B4-BE49-F238E27FC236}">
                <a16:creationId xmlns:a16="http://schemas.microsoft.com/office/drawing/2014/main" id="{C960310A-39DF-45C4-9E9E-BB352B51AE74}"/>
              </a:ext>
            </a:extLst>
          </p:cNvPr>
          <p:cNvSpPr>
            <a:spLocks noGrp="1"/>
          </p:cNvSpPr>
          <p:nvPr>
            <p:ph sz="quarter" idx="1"/>
          </p:nvPr>
        </p:nvSpPr>
        <p:spPr>
          <a:xfrm>
            <a:off x="457200" y="1219200"/>
            <a:ext cx="8229600" cy="4937125"/>
          </a:xfrm>
        </p:spPr>
        <p:txBody>
          <a:bodyPr/>
          <a:lstStyle/>
          <a:p>
            <a:r>
              <a:rPr lang="zh-CN" altLang="en-US"/>
              <a:t>最内层复杂度为</a:t>
            </a:r>
            <a:r>
              <a:rPr lang="en-US" altLang="zh-CN"/>
              <a:t>O(n)</a:t>
            </a:r>
            <a:r>
              <a:rPr lang="zh-CN" altLang="en-US"/>
              <a:t>，能优化的最大加速比为</a:t>
            </a:r>
            <a:endParaRPr lang="en-US" altLang="zh-CN"/>
          </a:p>
          <a:p>
            <a:r>
              <a:rPr lang="zh-CN" altLang="en-US"/>
              <a:t>中间层以内复杂度为</a:t>
            </a:r>
            <a:r>
              <a:rPr lang="en-US" altLang="zh-CN"/>
              <a:t>O(n</a:t>
            </a:r>
            <a:r>
              <a:rPr lang="en-US" altLang="zh-CN" baseline="30000"/>
              <a:t>2</a:t>
            </a:r>
            <a:r>
              <a:rPr lang="en-US" altLang="zh-CN"/>
              <a:t>)</a:t>
            </a:r>
            <a:r>
              <a:rPr lang="zh-CN" altLang="en-US"/>
              <a:t>，能优化的最大加速比为</a:t>
            </a:r>
            <a:r>
              <a:rPr lang="en-US" altLang="zh-CN"/>
              <a:t>O(n)</a:t>
            </a:r>
          </a:p>
          <a:p>
            <a:r>
              <a:rPr lang="zh-CN" altLang="en-US"/>
              <a:t>全部循环的复杂度为</a:t>
            </a:r>
            <a:r>
              <a:rPr lang="en-US" altLang="zh-CN"/>
              <a:t>O(n</a:t>
            </a:r>
            <a:r>
              <a:rPr lang="en-US" altLang="zh-CN" baseline="30000"/>
              <a:t>3</a:t>
            </a:r>
            <a:r>
              <a:rPr lang="en-US" altLang="zh-CN"/>
              <a:t>)</a:t>
            </a:r>
            <a:r>
              <a:rPr lang="zh-CN" altLang="en-US"/>
              <a:t> ，能优化的最大加速比为</a:t>
            </a:r>
            <a:r>
              <a:rPr lang="en-US" altLang="zh-CN"/>
              <a:t>O(n</a:t>
            </a:r>
            <a:r>
              <a:rPr lang="en-US" altLang="zh-CN" baseline="30000"/>
              <a:t>1.5</a:t>
            </a:r>
            <a:r>
              <a:rPr lang="en-US" altLang="zh-CN"/>
              <a:t>)</a:t>
            </a:r>
            <a:endParaRPr lang="zh-CN" altLang="en-US"/>
          </a:p>
        </p:txBody>
      </p:sp>
      <p:graphicFrame>
        <p:nvGraphicFramePr>
          <p:cNvPr id="58373" name="Object 2">
            <a:extLst>
              <a:ext uri="{FF2B5EF4-FFF2-40B4-BE49-F238E27FC236}">
                <a16:creationId xmlns:a16="http://schemas.microsoft.com/office/drawing/2014/main" id="{F68D12D0-7622-4B60-BA4A-2833C85FECA7}"/>
              </a:ext>
            </a:extLst>
          </p:cNvPr>
          <p:cNvGraphicFramePr>
            <a:graphicFrameLocks noChangeAspect="1"/>
          </p:cNvGraphicFramePr>
          <p:nvPr/>
        </p:nvGraphicFramePr>
        <p:xfrm>
          <a:off x="7596188" y="1341438"/>
          <a:ext cx="457200" cy="241300"/>
        </p:xfrm>
        <a:graphic>
          <a:graphicData uri="http://schemas.openxmlformats.org/presentationml/2006/ole">
            <mc:AlternateContent xmlns:mc="http://schemas.openxmlformats.org/markup-compatibility/2006">
              <mc:Choice xmlns:v="urn:schemas-microsoft-com:vml" Requires="v">
                <p:oleObj spid="_x0000_s58380" name="Equation" r:id="rId3" imgW="457200" imgH="241300" progId="Equation.DSMT4">
                  <p:embed/>
                </p:oleObj>
              </mc:Choice>
              <mc:Fallback>
                <p:oleObj name="Equation" r:id="rId3" imgW="457200" imgH="2413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96188" y="1341438"/>
                        <a:ext cx="457200" cy="24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F9F1A6ED-A28D-49FD-A39F-EC47C1699FBF}"/>
              </a:ext>
            </a:extLst>
          </p:cNvPr>
          <p:cNvSpPr>
            <a:spLocks noGrp="1"/>
          </p:cNvSpPr>
          <p:nvPr>
            <p:ph type="title"/>
          </p:nvPr>
        </p:nvSpPr>
        <p:spPr/>
        <p:txBody>
          <a:bodyPr/>
          <a:lstStyle/>
          <a:p>
            <a:r>
              <a:rPr lang="zh-CN" altLang="en-US" b="1"/>
              <a:t>循环程序并行化的一般方法</a:t>
            </a:r>
            <a:r>
              <a:rPr lang="zh-CN" altLang="en-US"/>
              <a:t> </a:t>
            </a:r>
          </a:p>
        </p:txBody>
      </p:sp>
      <p:sp>
        <p:nvSpPr>
          <p:cNvPr id="59395" name="Rectangle 3">
            <a:extLst>
              <a:ext uri="{FF2B5EF4-FFF2-40B4-BE49-F238E27FC236}">
                <a16:creationId xmlns:a16="http://schemas.microsoft.com/office/drawing/2014/main" id="{8BCA9347-CB9D-46E8-AA7C-EA7FF849FE00}"/>
              </a:ext>
            </a:extLst>
          </p:cNvPr>
          <p:cNvSpPr>
            <a:spLocks noGrp="1"/>
          </p:cNvSpPr>
          <p:nvPr>
            <p:ph type="body" idx="1"/>
          </p:nvPr>
        </p:nvSpPr>
        <p:spPr>
          <a:xfrm>
            <a:off x="539750" y="1268413"/>
            <a:ext cx="8229600" cy="4937125"/>
          </a:xfrm>
        </p:spPr>
        <p:txBody>
          <a:bodyPr/>
          <a:lstStyle/>
          <a:p>
            <a:r>
              <a:rPr lang="zh-CN" altLang="en-US" sz="3200" b="1"/>
              <a:t>数据划分与处理器指派</a:t>
            </a:r>
            <a:endParaRPr lang="en-US" altLang="zh-CN"/>
          </a:p>
          <a:p>
            <a:pPr>
              <a:buFont typeface="Wingdings" panose="05000000000000000000" pitchFamily="2" charset="2"/>
              <a:buNone/>
            </a:pPr>
            <a:r>
              <a:rPr lang="en-US" altLang="zh-CN"/>
              <a:t>  3. </a:t>
            </a:r>
            <a:r>
              <a:rPr lang="zh-CN" altLang="en-US"/>
              <a:t>数据划分准则</a:t>
            </a:r>
            <a:r>
              <a:rPr lang="en-US" altLang="zh-CN"/>
              <a:t>:</a:t>
            </a:r>
          </a:p>
          <a:p>
            <a:pPr>
              <a:buFont typeface="Wingdings" panose="05000000000000000000" pitchFamily="2" charset="2"/>
              <a:buNone/>
            </a:pPr>
            <a:r>
              <a:rPr lang="en-US" altLang="zh-CN" b="1"/>
              <a:t>⑵ </a:t>
            </a:r>
            <a:r>
              <a:rPr lang="zh-CN" altLang="en-US" b="1"/>
              <a:t>数据相关性准则</a:t>
            </a:r>
            <a:r>
              <a:rPr lang="zh-CN" altLang="en-US"/>
              <a:t>：</a:t>
            </a:r>
          </a:p>
          <a:p>
            <a:pPr>
              <a:buFont typeface="Wingdings" panose="05000000000000000000" pitchFamily="2" charset="2"/>
              <a:buNone/>
            </a:pPr>
            <a:r>
              <a:rPr lang="zh-CN" altLang="en-US"/>
              <a:t>          </a:t>
            </a:r>
            <a:r>
              <a:rPr lang="zh-CN" altLang="en-US" sz="2000"/>
              <a:t>划分后的数据要指派给各处理器去执行一些操作，所以划分应该减少处理器间的通信，把那些彼此相关的数据尽可能分配到同一个处理器上，以使各处理器能独立地工作或只进行少量的通信。</a:t>
            </a:r>
            <a:r>
              <a:rPr lang="zh-CN" altLang="en-US"/>
              <a:t>  </a:t>
            </a:r>
            <a:endParaRPr lang="en-US" altLang="zh-CN"/>
          </a:p>
        </p:txBody>
      </p:sp>
      <p:sp>
        <p:nvSpPr>
          <p:cNvPr id="11267" name="Rectangle 3">
            <a:extLst>
              <a:ext uri="{FF2B5EF4-FFF2-40B4-BE49-F238E27FC236}">
                <a16:creationId xmlns:a16="http://schemas.microsoft.com/office/drawing/2014/main" id="{1BE8B407-DFF4-4209-B242-A8E44F0FD44D}"/>
              </a:ext>
            </a:extLst>
          </p:cNvPr>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pPr algn="ctr" eaLnBrk="1" hangingPunct="1">
              <a:spcBef>
                <a:spcPct val="20000"/>
              </a:spcBef>
              <a:defRPr/>
            </a:pPr>
            <a:endParaRPr lang="zh-CN" altLang="en-US">
              <a:effectLst>
                <a:outerShdw blurRad="38100" dist="38100" dir="2700000" algn="tl">
                  <a:srgbClr val="000000">
                    <a:alpha val="43137"/>
                  </a:srgbClr>
                </a:outerShdw>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A0BF894E-C3F1-4194-9078-995D268D1845}"/>
              </a:ext>
            </a:extLst>
          </p:cNvPr>
          <p:cNvSpPr>
            <a:spLocks noGrp="1"/>
          </p:cNvSpPr>
          <p:nvPr>
            <p:ph type="title"/>
          </p:nvPr>
        </p:nvSpPr>
        <p:spPr/>
        <p:txBody>
          <a:bodyPr/>
          <a:lstStyle/>
          <a:p>
            <a:pPr eaLnBrk="1" hangingPunct="1"/>
            <a:r>
              <a:rPr lang="zh-CN" altLang="en-US"/>
              <a:t>并行程序开发策略</a:t>
            </a:r>
          </a:p>
        </p:txBody>
      </p:sp>
      <p:sp>
        <p:nvSpPr>
          <p:cNvPr id="614405" name="Rectangle 5">
            <a:extLst>
              <a:ext uri="{FF2B5EF4-FFF2-40B4-BE49-F238E27FC236}">
                <a16:creationId xmlns:a16="http://schemas.microsoft.com/office/drawing/2014/main" id="{89551F84-ED76-463E-A15E-8AC45888B17F}"/>
              </a:ext>
            </a:extLst>
          </p:cNvPr>
          <p:cNvSpPr>
            <a:spLocks noChangeArrowheads="1"/>
          </p:cNvSpPr>
          <p:nvPr/>
        </p:nvSpPr>
        <p:spPr bwMode="auto">
          <a:xfrm>
            <a:off x="0" y="2352675"/>
            <a:ext cx="9144000" cy="0"/>
          </a:xfrm>
          <a:prstGeom prst="rect">
            <a:avLst/>
          </a:prstGeom>
          <a:noFill/>
          <a:ln w="9525">
            <a:noFill/>
            <a:miter lim="800000"/>
            <a:headEnd/>
            <a:tailEnd/>
          </a:ln>
          <a:effectLst/>
        </p:spPr>
        <p:txBody>
          <a:bodyPr wrap="none" anchor="ctr">
            <a:spAutoFit/>
          </a:bodyP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graphicFrame>
        <p:nvGraphicFramePr>
          <p:cNvPr id="15364" name="Object 4">
            <a:extLst>
              <a:ext uri="{FF2B5EF4-FFF2-40B4-BE49-F238E27FC236}">
                <a16:creationId xmlns:a16="http://schemas.microsoft.com/office/drawing/2014/main" id="{24675648-BFEC-4B25-AB36-016AF0916DF8}"/>
              </a:ext>
            </a:extLst>
          </p:cNvPr>
          <p:cNvGraphicFramePr>
            <a:graphicFrameLocks noChangeAspect="1"/>
          </p:cNvGraphicFramePr>
          <p:nvPr/>
        </p:nvGraphicFramePr>
        <p:xfrm>
          <a:off x="1116013" y="1773238"/>
          <a:ext cx="6624637" cy="4032250"/>
        </p:xfrm>
        <a:graphic>
          <a:graphicData uri="http://schemas.openxmlformats.org/presentationml/2006/ole">
            <mc:AlternateContent xmlns:mc="http://schemas.openxmlformats.org/markup-compatibility/2006">
              <mc:Choice xmlns:v="urn:schemas-microsoft-com:vml" Requires="v">
                <p:oleObj spid="_x0000_s15371" name="Visio" r:id="rId3" imgW="5870448" imgH="2971800" progId="Visio.Drawing.6">
                  <p:embed/>
                </p:oleObj>
              </mc:Choice>
              <mc:Fallback>
                <p:oleObj name="Visio" r:id="rId3" imgW="5870448" imgH="2971800"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1773238"/>
                        <a:ext cx="6624637"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266AC04A-531F-4D07-AC85-91D245E3D0FE}"/>
              </a:ext>
            </a:extLst>
          </p:cNvPr>
          <p:cNvSpPr>
            <a:spLocks noGrp="1"/>
          </p:cNvSpPr>
          <p:nvPr>
            <p:ph type="title"/>
          </p:nvPr>
        </p:nvSpPr>
        <p:spPr/>
        <p:txBody>
          <a:bodyPr/>
          <a:lstStyle/>
          <a:p>
            <a:r>
              <a:rPr lang="zh-CN" altLang="en-US" b="1"/>
              <a:t>循环程序并行化的一般方法</a:t>
            </a:r>
          </a:p>
        </p:txBody>
      </p:sp>
      <p:sp>
        <p:nvSpPr>
          <p:cNvPr id="60419" name="Rectangle 3">
            <a:extLst>
              <a:ext uri="{FF2B5EF4-FFF2-40B4-BE49-F238E27FC236}">
                <a16:creationId xmlns:a16="http://schemas.microsoft.com/office/drawing/2014/main" id="{76A4867A-31DD-4241-B099-61BE4B72113A}"/>
              </a:ext>
            </a:extLst>
          </p:cNvPr>
          <p:cNvSpPr>
            <a:spLocks noGrp="1"/>
          </p:cNvSpPr>
          <p:nvPr>
            <p:ph type="body" idx="1"/>
          </p:nvPr>
        </p:nvSpPr>
        <p:spPr>
          <a:xfrm>
            <a:off x="684213" y="1196975"/>
            <a:ext cx="7848600" cy="5184775"/>
          </a:xfrm>
        </p:spPr>
        <p:txBody>
          <a:bodyPr/>
          <a:lstStyle/>
          <a:p>
            <a:pPr>
              <a:lnSpc>
                <a:spcPct val="80000"/>
              </a:lnSpc>
            </a:pPr>
            <a:r>
              <a:rPr lang="zh-CN" altLang="en-US" sz="2000" b="1"/>
              <a:t>数据划分与处理器指派</a:t>
            </a:r>
          </a:p>
          <a:p>
            <a:pPr>
              <a:lnSpc>
                <a:spcPct val="80000"/>
              </a:lnSpc>
              <a:buFont typeface="Wingdings" panose="05000000000000000000" pitchFamily="2" charset="2"/>
              <a:buNone/>
            </a:pPr>
            <a:r>
              <a:rPr lang="zh-CN" altLang="en-US" sz="1600" b="1"/>
              <a:t>  </a:t>
            </a:r>
            <a:r>
              <a:rPr lang="en-US" altLang="zh-CN" sz="1600" b="1"/>
              <a:t>4. </a:t>
            </a:r>
            <a:r>
              <a:rPr lang="zh-CN" altLang="en-US" sz="1800" b="1"/>
              <a:t>基于数据内部相关分析的划分</a:t>
            </a:r>
          </a:p>
          <a:p>
            <a:pPr>
              <a:lnSpc>
                <a:spcPct val="80000"/>
              </a:lnSpc>
              <a:buFont typeface="Wingdings" panose="05000000000000000000" pitchFamily="2" charset="2"/>
              <a:buNone/>
            </a:pPr>
            <a:r>
              <a:rPr lang="zh-CN" altLang="en-US" sz="1800" b="1"/>
              <a:t>      数据内部相关分析是指同一数据划分的相关分析。</a:t>
            </a:r>
          </a:p>
          <a:p>
            <a:pPr>
              <a:lnSpc>
                <a:spcPct val="80000"/>
              </a:lnSpc>
              <a:buFont typeface="Wingdings" panose="05000000000000000000" pitchFamily="2" charset="2"/>
              <a:buNone/>
            </a:pPr>
            <a:r>
              <a:rPr lang="zh-CN" altLang="en-US" sz="1800" b="1"/>
              <a:t>   例</a:t>
            </a:r>
            <a:r>
              <a:rPr lang="en-US" altLang="zh-CN" sz="1800" b="1"/>
              <a:t> </a:t>
            </a:r>
            <a:r>
              <a:rPr lang="zh-CN" altLang="en-US" sz="1800" b="1"/>
              <a:t>设</a:t>
            </a:r>
            <a:r>
              <a:rPr lang="en-US" altLang="zh-CN" sz="1800" b="1"/>
              <a:t>A</a:t>
            </a:r>
            <a:r>
              <a:rPr lang="zh-CN" altLang="en-US" sz="1800" b="1"/>
              <a:t>为一个</a:t>
            </a:r>
            <a:r>
              <a:rPr lang="en-US" altLang="zh-CN" sz="1800" b="1"/>
              <a:t>n</a:t>
            </a:r>
            <a:r>
              <a:rPr lang="zh-CN" altLang="en-US" sz="1800" b="1"/>
              <a:t>阶方阵，有如下串行程序段：</a:t>
            </a:r>
          </a:p>
          <a:p>
            <a:pPr>
              <a:lnSpc>
                <a:spcPct val="80000"/>
              </a:lnSpc>
              <a:buFont typeface="Wingdings" panose="05000000000000000000" pitchFamily="2" charset="2"/>
              <a:buNone/>
            </a:pPr>
            <a:r>
              <a:rPr lang="zh-CN" altLang="en-US" sz="1400" b="1"/>
              <a:t>   			</a:t>
            </a:r>
            <a:r>
              <a:rPr lang="en-US" altLang="zh-CN" sz="1600" b="1"/>
              <a:t>for i=1 to n do</a:t>
            </a:r>
          </a:p>
          <a:p>
            <a:pPr>
              <a:lnSpc>
                <a:spcPct val="80000"/>
              </a:lnSpc>
              <a:buFont typeface="Wingdings" panose="05000000000000000000" pitchFamily="2" charset="2"/>
              <a:buNone/>
            </a:pPr>
            <a:r>
              <a:rPr lang="en-US" altLang="zh-CN" sz="1600" b="1"/>
              <a:t>   				for j=1 to n do</a:t>
            </a:r>
          </a:p>
          <a:p>
            <a:pPr>
              <a:lnSpc>
                <a:spcPct val="80000"/>
              </a:lnSpc>
              <a:buFont typeface="Wingdings" panose="05000000000000000000" pitchFamily="2" charset="2"/>
              <a:buNone/>
            </a:pPr>
            <a:r>
              <a:rPr lang="en-US" altLang="zh-CN" sz="1600" b="1"/>
              <a:t>   					a[i,j] = a[i-1,j]</a:t>
            </a:r>
          </a:p>
          <a:p>
            <a:pPr>
              <a:lnSpc>
                <a:spcPct val="80000"/>
              </a:lnSpc>
              <a:buFont typeface="Wingdings" panose="05000000000000000000" pitchFamily="2" charset="2"/>
              <a:buNone/>
            </a:pPr>
            <a:r>
              <a:rPr lang="en-US" altLang="zh-CN" sz="1600" b="1"/>
              <a:t>   				endfor</a:t>
            </a:r>
          </a:p>
          <a:p>
            <a:pPr>
              <a:lnSpc>
                <a:spcPct val="80000"/>
              </a:lnSpc>
              <a:buFont typeface="Wingdings" panose="05000000000000000000" pitchFamily="2" charset="2"/>
              <a:buNone/>
            </a:pPr>
            <a:r>
              <a:rPr lang="en-US" altLang="zh-CN" sz="1600" b="1"/>
              <a:t>   			endfor</a:t>
            </a:r>
            <a:r>
              <a:rPr lang="en-US" altLang="zh-CN" sz="1600"/>
              <a:t> </a:t>
            </a:r>
            <a:r>
              <a:rPr lang="zh-CN" altLang="en-US" sz="1600"/>
              <a:t> </a:t>
            </a:r>
          </a:p>
          <a:p>
            <a:pPr>
              <a:lnSpc>
                <a:spcPct val="80000"/>
              </a:lnSpc>
              <a:buFont typeface="Wingdings" panose="05000000000000000000" pitchFamily="2" charset="2"/>
              <a:buNone/>
            </a:pPr>
            <a:r>
              <a:rPr lang="zh-CN" altLang="en-US" sz="1400"/>
              <a:t>   </a:t>
            </a:r>
            <a:r>
              <a:rPr lang="zh-CN" altLang="en-US" sz="1800"/>
              <a:t>分析矩阵</a:t>
            </a:r>
            <a:r>
              <a:rPr lang="en-US" altLang="zh-CN" sz="1800"/>
              <a:t>A</a:t>
            </a:r>
            <a:r>
              <a:rPr lang="zh-CN" altLang="en-US" sz="1800"/>
              <a:t>的元素行相关，各列之间数据无任何相关关系。因此对矩阵</a:t>
            </a:r>
            <a:r>
              <a:rPr lang="en-US" altLang="zh-CN" sz="1800"/>
              <a:t>A</a:t>
            </a:r>
            <a:r>
              <a:rPr lang="zh-CN" altLang="en-US" sz="1800"/>
              <a:t>可按列划分。</a:t>
            </a:r>
          </a:p>
          <a:p>
            <a:pPr>
              <a:lnSpc>
                <a:spcPct val="80000"/>
              </a:lnSpc>
              <a:buFont typeface="Wingdings" panose="05000000000000000000" pitchFamily="2" charset="2"/>
              <a:buNone/>
            </a:pPr>
            <a:r>
              <a:rPr lang="zh-CN" altLang="en-US" sz="1800"/>
              <a:t>  串行程序段可转化为如下并行程序段：</a:t>
            </a:r>
          </a:p>
          <a:p>
            <a:pPr>
              <a:lnSpc>
                <a:spcPct val="80000"/>
              </a:lnSpc>
              <a:buFont typeface="Wingdings" panose="05000000000000000000" pitchFamily="2" charset="2"/>
              <a:buNone/>
            </a:pPr>
            <a:r>
              <a:rPr lang="zh-CN" altLang="en-US" sz="1400"/>
              <a:t>			</a:t>
            </a:r>
            <a:r>
              <a:rPr lang="en-US" altLang="zh-CN" sz="1600" b="1"/>
              <a:t>for</a:t>
            </a:r>
            <a:r>
              <a:rPr lang="en-US" altLang="zh-CN" sz="1600"/>
              <a:t> k=1</a:t>
            </a:r>
            <a:r>
              <a:rPr lang="en-US" altLang="zh-CN" sz="1600" b="1"/>
              <a:t> to</a:t>
            </a:r>
            <a:r>
              <a:rPr lang="en-US" altLang="zh-CN" sz="1600"/>
              <a:t> P </a:t>
            </a:r>
            <a:r>
              <a:rPr lang="en-US" altLang="zh-CN" sz="1600" b="1"/>
              <a:t>Par-do</a:t>
            </a:r>
            <a:endParaRPr lang="en-US" altLang="zh-CN" sz="1600"/>
          </a:p>
          <a:p>
            <a:pPr>
              <a:lnSpc>
                <a:spcPct val="80000"/>
              </a:lnSpc>
              <a:buFont typeface="Wingdings" panose="05000000000000000000" pitchFamily="2" charset="2"/>
              <a:buNone/>
            </a:pPr>
            <a:r>
              <a:rPr lang="en-US" altLang="zh-CN" sz="1600"/>
              <a:t>				</a:t>
            </a:r>
            <a:r>
              <a:rPr lang="en-US" altLang="zh-CN" sz="1600" b="1"/>
              <a:t>for </a:t>
            </a:r>
            <a:r>
              <a:rPr lang="en-US" altLang="zh-CN" sz="1600"/>
              <a:t>j1=1</a:t>
            </a:r>
            <a:r>
              <a:rPr lang="en-US" altLang="zh-CN" sz="1600" b="1"/>
              <a:t> to</a:t>
            </a:r>
            <a:r>
              <a:rPr lang="en-US" altLang="zh-CN" sz="1600"/>
              <a:t> m </a:t>
            </a:r>
            <a:r>
              <a:rPr lang="en-US" altLang="zh-CN" sz="1600" b="1"/>
              <a:t>do</a:t>
            </a:r>
            <a:endParaRPr lang="en-US" altLang="zh-CN" sz="1600"/>
          </a:p>
          <a:p>
            <a:pPr>
              <a:lnSpc>
                <a:spcPct val="80000"/>
              </a:lnSpc>
              <a:buFont typeface="Wingdings" panose="05000000000000000000" pitchFamily="2" charset="2"/>
              <a:buNone/>
            </a:pPr>
            <a:r>
              <a:rPr lang="en-US" altLang="zh-CN" sz="1600"/>
              <a:t>			</a:t>
            </a:r>
            <a:r>
              <a:rPr lang="en-US" altLang="zh-CN" sz="1600" b="1"/>
              <a:t>		for</a:t>
            </a:r>
            <a:r>
              <a:rPr lang="en-US" altLang="zh-CN" sz="1600"/>
              <a:t> i=1</a:t>
            </a:r>
            <a:r>
              <a:rPr lang="en-US" altLang="zh-CN" sz="1600" b="1"/>
              <a:t> to </a:t>
            </a:r>
            <a:r>
              <a:rPr lang="en-US" altLang="zh-CN" sz="1600"/>
              <a:t>n </a:t>
            </a:r>
            <a:r>
              <a:rPr lang="en-US" altLang="zh-CN" sz="1600" b="1"/>
              <a:t>do</a:t>
            </a:r>
            <a:endParaRPr lang="en-US" altLang="zh-CN" sz="1600"/>
          </a:p>
          <a:p>
            <a:pPr>
              <a:lnSpc>
                <a:spcPct val="80000"/>
              </a:lnSpc>
              <a:buFont typeface="Wingdings" panose="05000000000000000000" pitchFamily="2" charset="2"/>
              <a:buNone/>
            </a:pPr>
            <a:r>
              <a:rPr lang="en-US" altLang="zh-CN" sz="1600"/>
              <a:t>						a[i,(k-1)m+j1]=a[i-1,(k-1)m+j1]</a:t>
            </a:r>
          </a:p>
          <a:p>
            <a:pPr>
              <a:lnSpc>
                <a:spcPct val="80000"/>
              </a:lnSpc>
              <a:buFont typeface="Wingdings" panose="05000000000000000000" pitchFamily="2" charset="2"/>
              <a:buNone/>
            </a:pPr>
            <a:r>
              <a:rPr lang="en-US" altLang="zh-CN" sz="1600"/>
              <a:t>			</a:t>
            </a:r>
            <a:r>
              <a:rPr lang="en-US" altLang="zh-CN" sz="1600" b="1"/>
              <a:t>		endfor</a:t>
            </a:r>
          </a:p>
          <a:p>
            <a:pPr>
              <a:lnSpc>
                <a:spcPct val="80000"/>
              </a:lnSpc>
              <a:buFont typeface="Wingdings" panose="05000000000000000000" pitchFamily="2" charset="2"/>
              <a:buNone/>
            </a:pPr>
            <a:r>
              <a:rPr lang="en-US" altLang="zh-CN" sz="1600" b="1"/>
              <a:t>				endfor</a:t>
            </a:r>
          </a:p>
          <a:p>
            <a:pPr>
              <a:lnSpc>
                <a:spcPct val="80000"/>
              </a:lnSpc>
              <a:buFont typeface="Wingdings" panose="05000000000000000000" pitchFamily="2" charset="2"/>
              <a:buNone/>
            </a:pPr>
            <a:r>
              <a:rPr lang="en-US" altLang="zh-CN" sz="1600" b="1"/>
              <a:t>			endfor</a:t>
            </a:r>
          </a:p>
          <a:p>
            <a:pPr>
              <a:lnSpc>
                <a:spcPct val="80000"/>
              </a:lnSpc>
              <a:buFont typeface="Wingdings" panose="05000000000000000000" pitchFamily="2" charset="2"/>
              <a:buNone/>
            </a:pPr>
            <a:endParaRPr lang="zh-CN" altLang="en-US" sz="1600"/>
          </a:p>
          <a:p>
            <a:pPr>
              <a:lnSpc>
                <a:spcPct val="80000"/>
              </a:lnSpc>
              <a:buFont typeface="Wingdings" panose="05000000000000000000" pitchFamily="2" charset="2"/>
              <a:buNone/>
            </a:pPr>
            <a:endParaRPr lang="zh-CN" altLang="en-US" sz="1400"/>
          </a:p>
          <a:p>
            <a:pPr>
              <a:lnSpc>
                <a:spcPct val="80000"/>
              </a:lnSpc>
              <a:buFont typeface="Wingdings" panose="05000000000000000000" pitchFamily="2" charset="2"/>
              <a:buNone/>
            </a:pPr>
            <a:endParaRPr lang="zh-CN" altLang="en-US" sz="1400"/>
          </a:p>
          <a:p>
            <a:pPr>
              <a:lnSpc>
                <a:spcPct val="80000"/>
              </a:lnSpc>
              <a:buFont typeface="Wingdings" panose="05000000000000000000" pitchFamily="2" charset="2"/>
              <a:buNone/>
            </a:pPr>
            <a:endParaRPr lang="zh-CN" altLang="en-US" sz="800"/>
          </a:p>
          <a:p>
            <a:pPr>
              <a:lnSpc>
                <a:spcPct val="80000"/>
              </a:lnSpc>
              <a:buFont typeface="Wingdings" panose="05000000000000000000" pitchFamily="2" charset="2"/>
              <a:buNone/>
            </a:pPr>
            <a:endParaRPr lang="zh-CN" altLang="en-US" sz="800"/>
          </a:p>
          <a:p>
            <a:pPr>
              <a:lnSpc>
                <a:spcPct val="80000"/>
              </a:lnSpc>
              <a:buFont typeface="Wingdings" panose="05000000000000000000" pitchFamily="2" charset="2"/>
              <a:buNone/>
            </a:pPr>
            <a:r>
              <a:rPr lang="zh-CN" altLang="en-US" sz="800"/>
              <a:t>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5D285C0F-DB74-4402-9424-AE430766C71A}"/>
              </a:ext>
            </a:extLst>
          </p:cNvPr>
          <p:cNvSpPr>
            <a:spLocks noGrp="1"/>
          </p:cNvSpPr>
          <p:nvPr>
            <p:ph type="title"/>
          </p:nvPr>
        </p:nvSpPr>
        <p:spPr>
          <a:xfrm>
            <a:off x="539750" y="0"/>
            <a:ext cx="8229600" cy="792163"/>
          </a:xfrm>
        </p:spPr>
        <p:txBody>
          <a:bodyPr/>
          <a:lstStyle/>
          <a:p>
            <a:r>
              <a:rPr lang="zh-CN" altLang="en-US" b="1"/>
              <a:t>循环程序并行化的一般方法</a:t>
            </a:r>
          </a:p>
        </p:txBody>
      </p:sp>
      <p:sp>
        <p:nvSpPr>
          <p:cNvPr id="61443" name="Rectangle 3">
            <a:extLst>
              <a:ext uri="{FF2B5EF4-FFF2-40B4-BE49-F238E27FC236}">
                <a16:creationId xmlns:a16="http://schemas.microsoft.com/office/drawing/2014/main" id="{2D3677D9-20B9-402B-823D-8ACEE72B7B26}"/>
              </a:ext>
            </a:extLst>
          </p:cNvPr>
          <p:cNvSpPr>
            <a:spLocks noGrp="1"/>
          </p:cNvSpPr>
          <p:nvPr>
            <p:ph type="body" idx="1"/>
          </p:nvPr>
        </p:nvSpPr>
        <p:spPr>
          <a:xfrm>
            <a:off x="457200" y="836613"/>
            <a:ext cx="8229600" cy="5319712"/>
          </a:xfrm>
        </p:spPr>
        <p:txBody>
          <a:bodyPr/>
          <a:lstStyle/>
          <a:p>
            <a:pPr>
              <a:lnSpc>
                <a:spcPct val="80000"/>
              </a:lnSpc>
            </a:pPr>
            <a:r>
              <a:rPr lang="zh-CN" altLang="en-US" sz="1800" b="1"/>
              <a:t>数据划分与处理器指派</a:t>
            </a:r>
          </a:p>
          <a:p>
            <a:pPr>
              <a:lnSpc>
                <a:spcPct val="80000"/>
              </a:lnSpc>
              <a:buFont typeface="Wingdings" panose="05000000000000000000" pitchFamily="2" charset="2"/>
              <a:buNone/>
            </a:pPr>
            <a:r>
              <a:rPr lang="zh-CN" altLang="en-US" sz="1800" b="1"/>
              <a:t>  </a:t>
            </a:r>
            <a:r>
              <a:rPr lang="en-US" altLang="zh-CN" sz="1800" b="1"/>
              <a:t>4. </a:t>
            </a:r>
            <a:r>
              <a:rPr lang="zh-CN" altLang="en-US" sz="1800" b="1"/>
              <a:t>基于数据内部相关分析的划分</a:t>
            </a:r>
          </a:p>
          <a:p>
            <a:pPr>
              <a:lnSpc>
                <a:spcPct val="80000"/>
              </a:lnSpc>
              <a:buFont typeface="Wingdings" panose="05000000000000000000" pitchFamily="2" charset="2"/>
              <a:buNone/>
            </a:pPr>
            <a:r>
              <a:rPr lang="zh-CN" altLang="en-US" sz="900" b="1"/>
              <a:t>    </a:t>
            </a:r>
            <a:r>
              <a:rPr lang="zh-CN" altLang="en-US" sz="1200" b="1"/>
              <a:t>	</a:t>
            </a:r>
            <a:r>
              <a:rPr lang="zh-CN" altLang="en-US" sz="1800" b="1"/>
              <a:t>例</a:t>
            </a:r>
            <a:r>
              <a:rPr lang="en-US" altLang="zh-CN" sz="1800" b="1"/>
              <a:t> </a:t>
            </a:r>
            <a:r>
              <a:rPr lang="zh-CN" altLang="en-US" sz="1800" b="1"/>
              <a:t>设</a:t>
            </a:r>
            <a:r>
              <a:rPr lang="en-US" altLang="zh-CN" sz="1800" b="1"/>
              <a:t>A</a:t>
            </a:r>
            <a:r>
              <a:rPr lang="zh-CN" altLang="en-US" sz="1800" b="1"/>
              <a:t>为矩阵，有如下串行程序段：</a:t>
            </a:r>
          </a:p>
          <a:p>
            <a:pPr>
              <a:lnSpc>
                <a:spcPct val="80000"/>
              </a:lnSpc>
              <a:buFont typeface="Wingdings" panose="05000000000000000000" pitchFamily="2" charset="2"/>
              <a:buNone/>
            </a:pPr>
            <a:r>
              <a:rPr lang="zh-CN" altLang="en-US" sz="1200" b="1"/>
              <a:t>			</a:t>
            </a:r>
            <a:r>
              <a:rPr lang="en-US" altLang="zh-CN" sz="1600" b="1"/>
              <a:t>for i=1 to n do</a:t>
            </a:r>
          </a:p>
          <a:p>
            <a:pPr>
              <a:lnSpc>
                <a:spcPct val="80000"/>
              </a:lnSpc>
              <a:buFont typeface="Wingdings" panose="05000000000000000000" pitchFamily="2" charset="2"/>
              <a:buNone/>
            </a:pPr>
            <a:r>
              <a:rPr lang="en-US" altLang="zh-CN" sz="1600" b="1"/>
              <a:t>				for j=1 to n do</a:t>
            </a:r>
          </a:p>
          <a:p>
            <a:pPr>
              <a:lnSpc>
                <a:spcPct val="80000"/>
              </a:lnSpc>
              <a:buFont typeface="Wingdings" panose="05000000000000000000" pitchFamily="2" charset="2"/>
              <a:buNone/>
            </a:pPr>
            <a:r>
              <a:rPr lang="en-US" altLang="zh-CN" sz="1600" b="1"/>
              <a:t>					a[3i,2j] = a[3i-2,2j-1]</a:t>
            </a:r>
          </a:p>
          <a:p>
            <a:pPr>
              <a:lnSpc>
                <a:spcPct val="80000"/>
              </a:lnSpc>
              <a:buFont typeface="Wingdings" panose="05000000000000000000" pitchFamily="2" charset="2"/>
              <a:buNone/>
            </a:pPr>
            <a:r>
              <a:rPr lang="en-US" altLang="zh-CN" sz="1600" b="1"/>
              <a:t>				endfor</a:t>
            </a:r>
          </a:p>
          <a:p>
            <a:pPr>
              <a:lnSpc>
                <a:spcPct val="80000"/>
              </a:lnSpc>
              <a:buFont typeface="Wingdings" panose="05000000000000000000" pitchFamily="2" charset="2"/>
              <a:buNone/>
            </a:pPr>
            <a:r>
              <a:rPr lang="en-US" altLang="zh-CN" sz="1600" b="1"/>
              <a:t>			endfor</a:t>
            </a:r>
            <a:r>
              <a:rPr lang="en-US" altLang="zh-CN" sz="1600"/>
              <a:t> </a:t>
            </a:r>
          </a:p>
          <a:p>
            <a:pPr>
              <a:lnSpc>
                <a:spcPct val="80000"/>
              </a:lnSpc>
              <a:buFont typeface="Wingdings" panose="05000000000000000000" pitchFamily="2" charset="2"/>
              <a:buNone/>
            </a:pPr>
            <a:r>
              <a:rPr lang="zh-CN" altLang="en-US" sz="1600"/>
              <a:t>其相关方向向量为，可知行和列间同时存在数据相关。在此我们可以试用行划分、列划分和方块划分</a:t>
            </a:r>
            <a:r>
              <a:rPr lang="en-US" altLang="zh-CN" sz="1600"/>
              <a:t>. </a:t>
            </a:r>
          </a:p>
          <a:p>
            <a:pPr>
              <a:lnSpc>
                <a:spcPct val="80000"/>
              </a:lnSpc>
              <a:buFont typeface="Wingdings" panose="05000000000000000000" pitchFamily="2" charset="2"/>
              <a:buNone/>
            </a:pPr>
            <a:r>
              <a:rPr lang="zh-CN" altLang="en-US" sz="1600"/>
              <a:t>在行划分的情况下令               </a:t>
            </a:r>
            <a:r>
              <a:rPr lang="en-US" altLang="zh-CN" sz="1600"/>
              <a:t>,</a:t>
            </a:r>
            <a:r>
              <a:rPr lang="zh-CN" altLang="en-US" sz="1600"/>
              <a:t>上例的串行程序段可以转化为如下的并行程序段：</a:t>
            </a:r>
          </a:p>
          <a:p>
            <a:pPr>
              <a:lnSpc>
                <a:spcPct val="80000"/>
              </a:lnSpc>
              <a:buFont typeface="Wingdings" panose="05000000000000000000" pitchFamily="2" charset="2"/>
              <a:buNone/>
            </a:pPr>
            <a:r>
              <a:rPr lang="zh-CN" altLang="en-US" sz="900"/>
              <a:t>		</a:t>
            </a:r>
            <a:r>
              <a:rPr lang="en-US" altLang="zh-CN" sz="1600" b="1"/>
              <a:t>for</a:t>
            </a:r>
            <a:r>
              <a:rPr lang="en-US" altLang="zh-CN" sz="1600"/>
              <a:t> k=1</a:t>
            </a:r>
            <a:r>
              <a:rPr lang="en-US" altLang="zh-CN" sz="1600" b="1"/>
              <a:t> to</a:t>
            </a:r>
            <a:r>
              <a:rPr lang="en-US" altLang="zh-CN" sz="1600"/>
              <a:t> P </a:t>
            </a:r>
            <a:r>
              <a:rPr lang="en-US" altLang="zh-CN" sz="1600" b="1"/>
              <a:t>Par-do</a:t>
            </a:r>
            <a:endParaRPr lang="en-US" altLang="zh-CN" sz="1600"/>
          </a:p>
          <a:p>
            <a:pPr>
              <a:lnSpc>
                <a:spcPct val="80000"/>
              </a:lnSpc>
              <a:buFont typeface="Wingdings" panose="05000000000000000000" pitchFamily="2" charset="2"/>
              <a:buNone/>
            </a:pPr>
            <a:r>
              <a:rPr lang="en-US" altLang="zh-CN" sz="1600"/>
              <a:t>			</a:t>
            </a:r>
            <a:r>
              <a:rPr lang="en-US" altLang="zh-CN" sz="1600" b="1"/>
              <a:t>for </a:t>
            </a:r>
            <a:r>
              <a:rPr lang="en-US" altLang="zh-CN" sz="1600"/>
              <a:t>i1=1</a:t>
            </a:r>
            <a:r>
              <a:rPr lang="en-US" altLang="zh-CN" sz="1600" b="1"/>
              <a:t> to</a:t>
            </a:r>
            <a:r>
              <a:rPr lang="en-US" altLang="zh-CN" sz="1600"/>
              <a:t> m </a:t>
            </a:r>
            <a:r>
              <a:rPr lang="en-US" altLang="zh-CN" sz="1600" b="1"/>
              <a:t>do</a:t>
            </a:r>
            <a:endParaRPr lang="en-US" altLang="zh-CN" sz="1600"/>
          </a:p>
          <a:p>
            <a:pPr>
              <a:lnSpc>
                <a:spcPct val="80000"/>
              </a:lnSpc>
              <a:buFont typeface="Wingdings" panose="05000000000000000000" pitchFamily="2" charset="2"/>
              <a:buNone/>
            </a:pPr>
            <a:r>
              <a:rPr lang="en-US" altLang="zh-CN" sz="1600"/>
              <a:t>			</a:t>
            </a:r>
            <a:r>
              <a:rPr lang="en-US" altLang="zh-CN" sz="1600" b="1"/>
              <a:t>	for</a:t>
            </a:r>
            <a:r>
              <a:rPr lang="en-US" altLang="zh-CN" sz="1600"/>
              <a:t> j=1</a:t>
            </a:r>
            <a:r>
              <a:rPr lang="en-US" altLang="zh-CN" sz="1600" b="1"/>
              <a:t> to </a:t>
            </a:r>
            <a:r>
              <a:rPr lang="en-US" altLang="zh-CN" sz="1600"/>
              <a:t>n </a:t>
            </a:r>
            <a:r>
              <a:rPr lang="en-US" altLang="zh-CN" sz="1600" b="1"/>
              <a:t>do</a:t>
            </a:r>
            <a:endParaRPr lang="en-US" altLang="zh-CN" sz="1600"/>
          </a:p>
          <a:p>
            <a:pPr>
              <a:lnSpc>
                <a:spcPct val="80000"/>
              </a:lnSpc>
              <a:buFont typeface="Wingdings" panose="05000000000000000000" pitchFamily="2" charset="2"/>
              <a:buNone/>
            </a:pPr>
            <a:r>
              <a:rPr lang="en-US" altLang="zh-CN" sz="1600"/>
              <a:t>					a[3(k-1)m+3i1,2j]=a[ 3(k-1)m+3i1-2 ,2j-1]</a:t>
            </a:r>
          </a:p>
          <a:p>
            <a:pPr>
              <a:lnSpc>
                <a:spcPct val="80000"/>
              </a:lnSpc>
              <a:buFont typeface="Wingdings" panose="05000000000000000000" pitchFamily="2" charset="2"/>
              <a:buNone/>
            </a:pPr>
            <a:r>
              <a:rPr lang="en-US" altLang="zh-CN" sz="1600"/>
              <a:t>			</a:t>
            </a:r>
            <a:r>
              <a:rPr lang="en-US" altLang="zh-CN" sz="1600" b="1"/>
              <a:t>	endfor</a:t>
            </a:r>
          </a:p>
          <a:p>
            <a:pPr>
              <a:lnSpc>
                <a:spcPct val="80000"/>
              </a:lnSpc>
              <a:buFont typeface="Wingdings" panose="05000000000000000000" pitchFamily="2" charset="2"/>
              <a:buNone/>
            </a:pPr>
            <a:r>
              <a:rPr lang="en-US" altLang="zh-CN" sz="1600" b="1"/>
              <a:t>			endfor</a:t>
            </a:r>
          </a:p>
          <a:p>
            <a:pPr>
              <a:lnSpc>
                <a:spcPct val="80000"/>
              </a:lnSpc>
              <a:buFont typeface="Wingdings" panose="05000000000000000000" pitchFamily="2" charset="2"/>
              <a:buNone/>
            </a:pPr>
            <a:r>
              <a:rPr lang="en-US" altLang="zh-CN" sz="1600" b="1"/>
              <a:t>		endfor</a:t>
            </a:r>
          </a:p>
          <a:p>
            <a:pPr>
              <a:lnSpc>
                <a:spcPct val="80000"/>
              </a:lnSpc>
              <a:buFont typeface="Wingdings" panose="05000000000000000000" pitchFamily="2" charset="2"/>
              <a:buNone/>
            </a:pPr>
            <a:endParaRPr lang="zh-CN" altLang="en-US" sz="1600" b="1"/>
          </a:p>
          <a:p>
            <a:pPr>
              <a:lnSpc>
                <a:spcPct val="80000"/>
              </a:lnSpc>
              <a:buFont typeface="Wingdings" panose="05000000000000000000" pitchFamily="2" charset="2"/>
              <a:buNone/>
            </a:pPr>
            <a:endParaRPr lang="zh-CN" altLang="en-US" sz="1400" b="1"/>
          </a:p>
          <a:p>
            <a:pPr>
              <a:lnSpc>
                <a:spcPct val="80000"/>
              </a:lnSpc>
              <a:buFont typeface="Wingdings" panose="05000000000000000000" pitchFamily="2" charset="2"/>
              <a:buNone/>
            </a:pPr>
            <a:endParaRPr lang="zh-CN" altLang="en-US" sz="900" b="1"/>
          </a:p>
          <a:p>
            <a:pPr>
              <a:lnSpc>
                <a:spcPct val="80000"/>
              </a:lnSpc>
              <a:buFont typeface="Wingdings" panose="05000000000000000000" pitchFamily="2" charset="2"/>
              <a:buNone/>
            </a:pPr>
            <a:endParaRPr lang="zh-CN" altLang="en-US" sz="900" b="1"/>
          </a:p>
          <a:p>
            <a:pPr>
              <a:lnSpc>
                <a:spcPct val="80000"/>
              </a:lnSpc>
              <a:buFont typeface="Wingdings" panose="05000000000000000000" pitchFamily="2" charset="2"/>
              <a:buNone/>
            </a:pPr>
            <a:endParaRPr lang="zh-CN" altLang="en-US" sz="900" b="1"/>
          </a:p>
          <a:p>
            <a:pPr>
              <a:lnSpc>
                <a:spcPct val="80000"/>
              </a:lnSpc>
              <a:buFont typeface="Wingdings" panose="05000000000000000000" pitchFamily="2" charset="2"/>
              <a:buNone/>
            </a:pPr>
            <a:endParaRPr lang="zh-CN" altLang="en-US" sz="900" b="1"/>
          </a:p>
        </p:txBody>
      </p:sp>
      <p:sp>
        <p:nvSpPr>
          <p:cNvPr id="13317" name="Rectangle 5">
            <a:extLst>
              <a:ext uri="{FF2B5EF4-FFF2-40B4-BE49-F238E27FC236}">
                <a16:creationId xmlns:a16="http://schemas.microsoft.com/office/drawing/2014/main" id="{3B5E709D-C804-465A-AB27-777E1552F063}"/>
              </a:ext>
            </a:extLst>
          </p:cNvPr>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pPr algn="ctr" eaLnBrk="1" hangingPunct="1">
              <a:spcBef>
                <a:spcPct val="20000"/>
              </a:spcBef>
              <a:defRPr/>
            </a:pPr>
            <a:endParaRPr lang="zh-CN" altLang="en-US">
              <a:effectLst>
                <a:outerShdw blurRad="38100" dist="38100" dir="2700000" algn="tl">
                  <a:srgbClr val="000000">
                    <a:alpha val="43137"/>
                  </a:srgbClr>
                </a:outerShdw>
              </a:effectLst>
            </a:endParaRPr>
          </a:p>
        </p:txBody>
      </p:sp>
      <p:graphicFrame>
        <p:nvGraphicFramePr>
          <p:cNvPr id="61445" name="Object 2">
            <a:extLst>
              <a:ext uri="{FF2B5EF4-FFF2-40B4-BE49-F238E27FC236}">
                <a16:creationId xmlns:a16="http://schemas.microsoft.com/office/drawing/2014/main" id="{18985579-1E2B-4F64-B88A-9F398B94E3D0}"/>
              </a:ext>
            </a:extLst>
          </p:cNvPr>
          <p:cNvGraphicFramePr>
            <a:graphicFrameLocks noChangeAspect="1"/>
          </p:cNvGraphicFramePr>
          <p:nvPr/>
        </p:nvGraphicFramePr>
        <p:xfrm>
          <a:off x="2411413" y="3500438"/>
          <a:ext cx="863600" cy="355600"/>
        </p:xfrm>
        <a:graphic>
          <a:graphicData uri="http://schemas.openxmlformats.org/presentationml/2006/ole">
            <mc:AlternateContent xmlns:mc="http://schemas.openxmlformats.org/markup-compatibility/2006">
              <mc:Choice xmlns:v="urn:schemas-microsoft-com:vml" Requires="v">
                <p:oleObj spid="_x0000_s61452" name="公式" r:id="rId3" imgW="698500" imgH="228600" progId="Equation.3">
                  <p:embed/>
                </p:oleObj>
              </mc:Choice>
              <mc:Fallback>
                <p:oleObj name="公式" r:id="rId3" imgW="698500" imgH="2286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413" y="3500438"/>
                        <a:ext cx="863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3600BFC7-C3F6-4EA1-82F8-3CDA51BEC0BA}"/>
              </a:ext>
            </a:extLst>
          </p:cNvPr>
          <p:cNvSpPr>
            <a:spLocks noGrp="1"/>
          </p:cNvSpPr>
          <p:nvPr>
            <p:ph type="title"/>
          </p:nvPr>
        </p:nvSpPr>
        <p:spPr/>
        <p:txBody>
          <a:bodyPr/>
          <a:lstStyle/>
          <a:p>
            <a:r>
              <a:rPr lang="zh-CN" altLang="en-US" b="1"/>
              <a:t>循环程序并行化的一般方法</a:t>
            </a:r>
          </a:p>
        </p:txBody>
      </p:sp>
      <p:sp>
        <p:nvSpPr>
          <p:cNvPr id="62467" name="Rectangle 3">
            <a:extLst>
              <a:ext uri="{FF2B5EF4-FFF2-40B4-BE49-F238E27FC236}">
                <a16:creationId xmlns:a16="http://schemas.microsoft.com/office/drawing/2014/main" id="{74184801-BA22-4515-8D92-CB11091B8020}"/>
              </a:ext>
            </a:extLst>
          </p:cNvPr>
          <p:cNvSpPr>
            <a:spLocks noGrp="1"/>
          </p:cNvSpPr>
          <p:nvPr>
            <p:ph type="body" idx="1"/>
          </p:nvPr>
        </p:nvSpPr>
        <p:spPr>
          <a:xfrm>
            <a:off x="457200" y="1219200"/>
            <a:ext cx="8229600" cy="4937125"/>
          </a:xfrm>
        </p:spPr>
        <p:txBody>
          <a:bodyPr/>
          <a:lstStyle/>
          <a:p>
            <a:pPr>
              <a:lnSpc>
                <a:spcPct val="80000"/>
              </a:lnSpc>
            </a:pPr>
            <a:r>
              <a:rPr lang="zh-CN" altLang="en-US" sz="2000"/>
              <a:t>循环重构 </a:t>
            </a:r>
          </a:p>
          <a:p>
            <a:pPr>
              <a:lnSpc>
                <a:spcPct val="80000"/>
              </a:lnSpc>
              <a:buFont typeface="Wingdings" panose="05000000000000000000" pitchFamily="2" charset="2"/>
              <a:buNone/>
            </a:pPr>
            <a:r>
              <a:rPr lang="zh-CN" altLang="en-US" sz="2000"/>
              <a:t>   </a:t>
            </a:r>
            <a:r>
              <a:rPr lang="en-US" altLang="zh-CN" sz="2000"/>
              <a:t>1. </a:t>
            </a:r>
            <a:r>
              <a:rPr lang="zh-CN" altLang="en-US" sz="2000"/>
              <a:t>循环交换</a:t>
            </a:r>
          </a:p>
          <a:p>
            <a:pPr>
              <a:lnSpc>
                <a:spcPct val="80000"/>
              </a:lnSpc>
              <a:buFont typeface="Wingdings" panose="05000000000000000000" pitchFamily="2" charset="2"/>
              <a:buNone/>
            </a:pPr>
            <a:r>
              <a:rPr lang="zh-CN" altLang="en-US" sz="1800"/>
              <a:t>    通过交换内外循环的先后次序对循环体结构进行调整，以实现划分后处理器内部数据的局部相关，从而减少通信开销，提高计算的并行性。对如下循环：</a:t>
            </a:r>
            <a:endParaRPr lang="zh-CN" altLang="en-US" sz="1800" b="1"/>
          </a:p>
          <a:p>
            <a:pPr>
              <a:lnSpc>
                <a:spcPct val="80000"/>
              </a:lnSpc>
              <a:buFont typeface="Wingdings" panose="05000000000000000000" pitchFamily="2" charset="2"/>
              <a:buNone/>
            </a:pPr>
            <a:r>
              <a:rPr lang="en-US" altLang="zh-CN" sz="1600" b="1"/>
              <a:t>                for</a:t>
            </a:r>
            <a:r>
              <a:rPr lang="en-US" altLang="zh-CN" sz="1600"/>
              <a:t> i= 1 </a:t>
            </a:r>
            <a:r>
              <a:rPr lang="en-US" altLang="zh-CN" sz="1600" b="1"/>
              <a:t>to</a:t>
            </a:r>
            <a:r>
              <a:rPr lang="en-US" altLang="zh-CN" sz="1600"/>
              <a:t> n </a:t>
            </a:r>
            <a:r>
              <a:rPr lang="en-US" altLang="zh-CN" sz="1600" b="1"/>
              <a:t>do</a:t>
            </a:r>
          </a:p>
          <a:p>
            <a:pPr>
              <a:lnSpc>
                <a:spcPct val="80000"/>
              </a:lnSpc>
              <a:buFont typeface="Wingdings" panose="05000000000000000000" pitchFamily="2" charset="2"/>
              <a:buNone/>
            </a:pPr>
            <a:r>
              <a:rPr lang="en-US" altLang="zh-CN" sz="1600" b="1"/>
              <a:t>                     for </a:t>
            </a:r>
            <a:r>
              <a:rPr lang="en-US" altLang="zh-CN" sz="1600"/>
              <a:t>j= 1</a:t>
            </a:r>
            <a:r>
              <a:rPr lang="en-US" altLang="zh-CN" sz="1600" b="1"/>
              <a:t> to</a:t>
            </a:r>
            <a:r>
              <a:rPr lang="en-US" altLang="zh-CN" sz="1600"/>
              <a:t> n </a:t>
            </a:r>
            <a:r>
              <a:rPr lang="en-US" altLang="zh-CN" sz="1600" b="1"/>
              <a:t>do</a:t>
            </a:r>
            <a:endParaRPr lang="en-US" altLang="zh-CN" sz="1600"/>
          </a:p>
          <a:p>
            <a:pPr>
              <a:lnSpc>
                <a:spcPct val="80000"/>
              </a:lnSpc>
              <a:buFont typeface="Wingdings" panose="05000000000000000000" pitchFamily="2" charset="2"/>
              <a:buNone/>
            </a:pPr>
            <a:r>
              <a:rPr lang="en-US" altLang="zh-CN" sz="1600"/>
              <a:t>                                     a[i,j] = a[i-1,j] </a:t>
            </a:r>
          </a:p>
          <a:p>
            <a:pPr>
              <a:lnSpc>
                <a:spcPct val="80000"/>
              </a:lnSpc>
              <a:buFont typeface="Wingdings" panose="05000000000000000000" pitchFamily="2" charset="2"/>
              <a:buNone/>
            </a:pPr>
            <a:r>
              <a:rPr lang="en-US" altLang="zh-CN" sz="1600"/>
              <a:t>			</a:t>
            </a:r>
            <a:r>
              <a:rPr lang="en-US" altLang="zh-CN" sz="1600" b="1"/>
              <a:t>endfor</a:t>
            </a:r>
          </a:p>
          <a:p>
            <a:pPr>
              <a:lnSpc>
                <a:spcPct val="80000"/>
              </a:lnSpc>
              <a:buFont typeface="Wingdings" panose="05000000000000000000" pitchFamily="2" charset="2"/>
              <a:buNone/>
            </a:pPr>
            <a:r>
              <a:rPr lang="en-US" altLang="zh-CN" sz="1600" b="1"/>
              <a:t>		      endfor</a:t>
            </a:r>
          </a:p>
          <a:p>
            <a:pPr>
              <a:lnSpc>
                <a:spcPct val="80000"/>
              </a:lnSpc>
              <a:buFont typeface="Wingdings" panose="05000000000000000000" pitchFamily="2" charset="2"/>
              <a:buNone/>
            </a:pPr>
            <a:r>
              <a:rPr lang="zh-CN" altLang="en-US" sz="1800"/>
              <a:t>     按数据相关性准则，   的相关方向向量为      ，应该对矩阵</a:t>
            </a:r>
            <a:r>
              <a:rPr lang="en-US" altLang="zh-CN" sz="1800"/>
              <a:t>A</a:t>
            </a:r>
            <a:r>
              <a:rPr lang="zh-CN" altLang="en-US" sz="1800"/>
              <a:t>按列划分，按并行粒度准则，循环的最外层是</a:t>
            </a:r>
            <a:r>
              <a:rPr lang="en-US" altLang="zh-CN" sz="1800"/>
              <a:t>i</a:t>
            </a:r>
            <a:r>
              <a:rPr lang="zh-CN" altLang="en-US" sz="1800"/>
              <a:t>，应该对矩阵</a:t>
            </a:r>
            <a:r>
              <a:rPr lang="en-US" altLang="zh-CN" sz="1800"/>
              <a:t>A</a:t>
            </a:r>
            <a:r>
              <a:rPr lang="zh-CN" altLang="en-US" sz="1800"/>
              <a:t>按行划分，两条准则发生矛盾。现交换</a:t>
            </a:r>
            <a:r>
              <a:rPr lang="en-US" altLang="zh-CN" sz="1800"/>
              <a:t>I,j</a:t>
            </a:r>
            <a:r>
              <a:rPr lang="zh-CN" altLang="en-US" sz="1800"/>
              <a:t>循环的先后次序。通过重构得到如下并行程序：</a:t>
            </a:r>
          </a:p>
          <a:p>
            <a:pPr>
              <a:lnSpc>
                <a:spcPct val="80000"/>
              </a:lnSpc>
              <a:buFont typeface="Wingdings" panose="05000000000000000000" pitchFamily="2" charset="2"/>
              <a:buNone/>
            </a:pPr>
            <a:r>
              <a:rPr lang="en-US" altLang="zh-CN" sz="1600"/>
              <a:t>                for j= 1 to n par-do</a:t>
            </a:r>
          </a:p>
          <a:p>
            <a:pPr>
              <a:lnSpc>
                <a:spcPct val="80000"/>
              </a:lnSpc>
              <a:buFont typeface="Wingdings" panose="05000000000000000000" pitchFamily="2" charset="2"/>
              <a:buNone/>
            </a:pPr>
            <a:r>
              <a:rPr lang="en-US" altLang="zh-CN" sz="1600"/>
              <a:t>                         for i= 1 to n do</a:t>
            </a:r>
          </a:p>
          <a:p>
            <a:pPr>
              <a:lnSpc>
                <a:spcPct val="80000"/>
              </a:lnSpc>
              <a:buFont typeface="Wingdings" panose="05000000000000000000" pitchFamily="2" charset="2"/>
              <a:buNone/>
            </a:pPr>
            <a:r>
              <a:rPr lang="en-US" altLang="zh-CN" sz="1600"/>
              <a:t>                               a[i,j] = a[i-1,j] </a:t>
            </a:r>
          </a:p>
          <a:p>
            <a:pPr>
              <a:lnSpc>
                <a:spcPct val="80000"/>
              </a:lnSpc>
              <a:buFont typeface="Wingdings" panose="05000000000000000000" pitchFamily="2" charset="2"/>
              <a:buNone/>
            </a:pPr>
            <a:r>
              <a:rPr lang="en-US" altLang="zh-CN" sz="1600"/>
              <a:t>		         endfor</a:t>
            </a:r>
          </a:p>
          <a:p>
            <a:pPr>
              <a:lnSpc>
                <a:spcPct val="80000"/>
              </a:lnSpc>
              <a:buFont typeface="Wingdings" panose="05000000000000000000" pitchFamily="2" charset="2"/>
              <a:buNone/>
            </a:pPr>
            <a:r>
              <a:rPr lang="en-US" altLang="zh-CN" sz="1600"/>
              <a:t>		endfor</a:t>
            </a:r>
            <a:endParaRPr lang="zh-CN" altLang="en-US" sz="1600"/>
          </a:p>
        </p:txBody>
      </p:sp>
      <p:sp>
        <p:nvSpPr>
          <p:cNvPr id="43013" name="Rectangle 5">
            <a:extLst>
              <a:ext uri="{FF2B5EF4-FFF2-40B4-BE49-F238E27FC236}">
                <a16:creationId xmlns:a16="http://schemas.microsoft.com/office/drawing/2014/main" id="{FD9D933C-85C2-402C-8FE0-3EC0EDA6D01A}"/>
              </a:ext>
            </a:extLst>
          </p:cNvPr>
          <p:cNvSpPr>
            <a:spLocks noChangeArrowheads="1"/>
          </p:cNvSpPr>
          <p:nvPr/>
        </p:nvSpPr>
        <p:spPr bwMode="auto">
          <a:xfrm>
            <a:off x="0" y="3333750"/>
            <a:ext cx="9144000" cy="0"/>
          </a:xfrm>
          <a:prstGeom prst="rect">
            <a:avLst/>
          </a:prstGeom>
          <a:noFill/>
          <a:ln w="9525">
            <a:noFill/>
            <a:miter lim="800000"/>
            <a:headEnd/>
            <a:tailEnd/>
          </a:ln>
          <a:effectLst/>
        </p:spPr>
        <p:txBody>
          <a:bodyPr wrap="none" anchor="ctr">
            <a:spAutoFit/>
          </a:bodyPr>
          <a:lstStyle/>
          <a:p>
            <a:pPr algn="ctr" eaLnBrk="1" hangingPunct="1">
              <a:spcBef>
                <a:spcPct val="20000"/>
              </a:spcBef>
              <a:defRPr/>
            </a:pPr>
            <a:endParaRPr lang="zh-CN" altLang="en-US">
              <a:effectLst>
                <a:outerShdw blurRad="38100" dist="38100" dir="2700000" algn="tl">
                  <a:srgbClr val="000000">
                    <a:alpha val="43137"/>
                  </a:srgbClr>
                </a:outerShdw>
              </a:effectLst>
            </a:endParaRPr>
          </a:p>
        </p:txBody>
      </p:sp>
      <p:graphicFrame>
        <p:nvGraphicFramePr>
          <p:cNvPr id="62469" name="Object 2">
            <a:extLst>
              <a:ext uri="{FF2B5EF4-FFF2-40B4-BE49-F238E27FC236}">
                <a16:creationId xmlns:a16="http://schemas.microsoft.com/office/drawing/2014/main" id="{5FD18BC1-681A-41F2-A74A-20BC96762783}"/>
              </a:ext>
            </a:extLst>
          </p:cNvPr>
          <p:cNvGraphicFramePr>
            <a:graphicFrameLocks noChangeAspect="1"/>
          </p:cNvGraphicFramePr>
          <p:nvPr/>
        </p:nvGraphicFramePr>
        <p:xfrm>
          <a:off x="2843213" y="3716338"/>
          <a:ext cx="360362" cy="300037"/>
        </p:xfrm>
        <a:graphic>
          <a:graphicData uri="http://schemas.openxmlformats.org/presentationml/2006/ole">
            <mc:AlternateContent xmlns:mc="http://schemas.openxmlformats.org/markup-compatibility/2006">
              <mc:Choice xmlns:v="urn:schemas-microsoft-com:vml" Requires="v">
                <p:oleObj spid="_x0000_s62484" name="公式" r:id="rId3" imgW="228600" imgH="190500" progId="Equation.3">
                  <p:embed/>
                </p:oleObj>
              </mc:Choice>
              <mc:Fallback>
                <p:oleObj name="公式" r:id="rId3" imgW="228600" imgH="1905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213" y="3716338"/>
                        <a:ext cx="360362"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3015" name="Rectangle 7">
            <a:extLst>
              <a:ext uri="{FF2B5EF4-FFF2-40B4-BE49-F238E27FC236}">
                <a16:creationId xmlns:a16="http://schemas.microsoft.com/office/drawing/2014/main" id="{5887A2D6-DD69-4512-A541-64163D1199B2}"/>
              </a:ext>
            </a:extLst>
          </p:cNvPr>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pPr algn="ctr" eaLnBrk="1" hangingPunct="1">
              <a:spcBef>
                <a:spcPct val="20000"/>
              </a:spcBef>
              <a:defRPr/>
            </a:pPr>
            <a:endParaRPr lang="zh-CN" altLang="en-US">
              <a:effectLst>
                <a:outerShdw blurRad="38100" dist="38100" dir="2700000" algn="tl">
                  <a:srgbClr val="000000">
                    <a:alpha val="43137"/>
                  </a:srgbClr>
                </a:outerShdw>
              </a:effectLst>
            </a:endParaRPr>
          </a:p>
        </p:txBody>
      </p:sp>
      <p:graphicFrame>
        <p:nvGraphicFramePr>
          <p:cNvPr id="62471" name="Object 3">
            <a:extLst>
              <a:ext uri="{FF2B5EF4-FFF2-40B4-BE49-F238E27FC236}">
                <a16:creationId xmlns:a16="http://schemas.microsoft.com/office/drawing/2014/main" id="{71F6E19D-F4BB-4993-84DF-F9B208E74B55}"/>
              </a:ext>
            </a:extLst>
          </p:cNvPr>
          <p:cNvGraphicFramePr>
            <a:graphicFrameLocks noChangeAspect="1"/>
          </p:cNvGraphicFramePr>
          <p:nvPr/>
        </p:nvGraphicFramePr>
        <p:xfrm>
          <a:off x="5003800" y="3716338"/>
          <a:ext cx="503238" cy="301625"/>
        </p:xfrm>
        <a:graphic>
          <a:graphicData uri="http://schemas.openxmlformats.org/presentationml/2006/ole">
            <mc:AlternateContent xmlns:mc="http://schemas.openxmlformats.org/markup-compatibility/2006">
              <mc:Choice xmlns:v="urn:schemas-microsoft-com:vml" Requires="v">
                <p:oleObj spid="_x0000_s62485" name="公式" r:id="rId5" imgW="381000" imgH="228600" progId="Equation.3">
                  <p:embed/>
                </p:oleObj>
              </mc:Choice>
              <mc:Fallback>
                <p:oleObj name="公式" r:id="rId5" imgW="381000" imgH="2286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03800" y="3716338"/>
                        <a:ext cx="503238"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23950FC7-8B7B-4521-AF25-1041D261B486}"/>
              </a:ext>
            </a:extLst>
          </p:cNvPr>
          <p:cNvSpPr>
            <a:spLocks noGrp="1"/>
          </p:cNvSpPr>
          <p:nvPr>
            <p:ph type="title"/>
          </p:nvPr>
        </p:nvSpPr>
        <p:spPr/>
        <p:txBody>
          <a:bodyPr/>
          <a:lstStyle/>
          <a:p>
            <a:r>
              <a:rPr lang="zh-CN" altLang="en-US" b="1"/>
              <a:t>循环程序并行化的一般方法</a:t>
            </a:r>
          </a:p>
        </p:txBody>
      </p:sp>
      <p:sp>
        <p:nvSpPr>
          <p:cNvPr id="63491" name="Rectangle 3">
            <a:extLst>
              <a:ext uri="{FF2B5EF4-FFF2-40B4-BE49-F238E27FC236}">
                <a16:creationId xmlns:a16="http://schemas.microsoft.com/office/drawing/2014/main" id="{18CA2BC8-1122-44B5-9A91-5E8B5D0E37ED}"/>
              </a:ext>
            </a:extLst>
          </p:cNvPr>
          <p:cNvSpPr>
            <a:spLocks noGrp="1"/>
          </p:cNvSpPr>
          <p:nvPr>
            <p:ph type="body" idx="1"/>
          </p:nvPr>
        </p:nvSpPr>
        <p:spPr>
          <a:xfrm>
            <a:off x="611188" y="1412875"/>
            <a:ext cx="8066087" cy="4845050"/>
          </a:xfrm>
        </p:spPr>
        <p:txBody>
          <a:bodyPr/>
          <a:lstStyle/>
          <a:p>
            <a:pPr>
              <a:lnSpc>
                <a:spcPct val="80000"/>
              </a:lnSpc>
            </a:pPr>
            <a:r>
              <a:rPr lang="zh-CN" altLang="en-US"/>
              <a:t>循环重构 </a:t>
            </a:r>
          </a:p>
          <a:p>
            <a:pPr>
              <a:lnSpc>
                <a:spcPct val="80000"/>
              </a:lnSpc>
              <a:buFont typeface="Wingdings" panose="05000000000000000000" pitchFamily="2" charset="2"/>
              <a:buNone/>
            </a:pPr>
            <a:r>
              <a:rPr lang="zh-CN" altLang="en-US"/>
              <a:t>   </a:t>
            </a:r>
            <a:r>
              <a:rPr lang="en-US" altLang="zh-CN"/>
              <a:t>1. </a:t>
            </a:r>
            <a:r>
              <a:rPr lang="zh-CN" altLang="en-US"/>
              <a:t>循环交换</a:t>
            </a:r>
          </a:p>
          <a:p>
            <a:pPr>
              <a:lnSpc>
                <a:spcPct val="80000"/>
              </a:lnSpc>
              <a:buFont typeface="Wingdings" panose="05000000000000000000" pitchFamily="2" charset="2"/>
              <a:buNone/>
            </a:pPr>
            <a:r>
              <a:rPr lang="zh-CN" altLang="en-US" sz="1800"/>
              <a:t>    上例中，对</a:t>
            </a:r>
            <a:r>
              <a:rPr lang="en-US" altLang="zh-CN" sz="1800" i="1"/>
              <a:t>i</a:t>
            </a:r>
            <a:r>
              <a:rPr lang="zh-CN" altLang="en-US" sz="1800"/>
              <a:t>的循环具有相关性，对它应该串行执行，因此可利用循环交换，使无相关性的分量调换至最外层。在循环交换时，应该注意循环初值和终值的变化，对于如下循环：</a:t>
            </a:r>
            <a:endParaRPr lang="zh-CN" altLang="en-US" sz="1800" b="1"/>
          </a:p>
          <a:p>
            <a:pPr>
              <a:lnSpc>
                <a:spcPct val="80000"/>
              </a:lnSpc>
              <a:buFont typeface="Wingdings" panose="05000000000000000000" pitchFamily="2" charset="2"/>
              <a:buNone/>
            </a:pPr>
            <a:r>
              <a:rPr lang="en-US" altLang="zh-CN" sz="1800" b="1"/>
              <a:t>                   for</a:t>
            </a:r>
            <a:r>
              <a:rPr lang="en-US" altLang="zh-CN" sz="1800"/>
              <a:t> i=1 </a:t>
            </a:r>
            <a:r>
              <a:rPr lang="en-US" altLang="zh-CN" sz="1800" b="1"/>
              <a:t>to</a:t>
            </a:r>
            <a:r>
              <a:rPr lang="en-US" altLang="zh-CN" sz="1800"/>
              <a:t> n </a:t>
            </a:r>
            <a:r>
              <a:rPr lang="en-US" altLang="zh-CN" sz="1800" b="1"/>
              <a:t>do</a:t>
            </a:r>
          </a:p>
          <a:p>
            <a:pPr>
              <a:lnSpc>
                <a:spcPct val="80000"/>
              </a:lnSpc>
              <a:buFont typeface="Wingdings" panose="05000000000000000000" pitchFamily="2" charset="2"/>
              <a:buNone/>
            </a:pPr>
            <a:r>
              <a:rPr lang="en-US" altLang="zh-CN" sz="1800" b="1"/>
              <a:t>                      for</a:t>
            </a:r>
            <a:r>
              <a:rPr lang="en-US" altLang="zh-CN" sz="1800"/>
              <a:t> j=i+1 </a:t>
            </a:r>
            <a:r>
              <a:rPr lang="en-US" altLang="zh-CN" sz="1800" b="1"/>
              <a:t>to</a:t>
            </a:r>
            <a:r>
              <a:rPr lang="en-US" altLang="zh-CN" sz="1800"/>
              <a:t> n </a:t>
            </a:r>
            <a:r>
              <a:rPr lang="en-US" altLang="zh-CN" sz="1800" b="1"/>
              <a:t>do</a:t>
            </a:r>
            <a:endParaRPr lang="en-US" altLang="zh-CN" sz="1800"/>
          </a:p>
          <a:p>
            <a:pPr>
              <a:lnSpc>
                <a:spcPct val="80000"/>
              </a:lnSpc>
              <a:buFont typeface="Wingdings" panose="05000000000000000000" pitchFamily="2" charset="2"/>
              <a:buNone/>
            </a:pPr>
            <a:r>
              <a:rPr lang="en-US" altLang="zh-CN" sz="1800"/>
              <a:t>                                       Process(a[i,j])</a:t>
            </a:r>
          </a:p>
          <a:p>
            <a:pPr>
              <a:lnSpc>
                <a:spcPct val="80000"/>
              </a:lnSpc>
              <a:buFont typeface="Wingdings" panose="05000000000000000000" pitchFamily="2" charset="2"/>
              <a:buNone/>
            </a:pPr>
            <a:r>
              <a:rPr lang="en-US" altLang="zh-CN" sz="1800"/>
              <a:t>			     </a:t>
            </a:r>
            <a:r>
              <a:rPr lang="en-US" altLang="zh-CN" sz="1800" b="1"/>
              <a:t>endfor</a:t>
            </a:r>
          </a:p>
          <a:p>
            <a:pPr>
              <a:lnSpc>
                <a:spcPct val="80000"/>
              </a:lnSpc>
              <a:buFont typeface="Wingdings" panose="05000000000000000000" pitchFamily="2" charset="2"/>
              <a:buNone/>
            </a:pPr>
            <a:r>
              <a:rPr lang="en-US" altLang="zh-CN" sz="1800" b="1"/>
              <a:t>			endfor</a:t>
            </a:r>
            <a:endParaRPr lang="en-US" altLang="zh-CN" sz="1800"/>
          </a:p>
          <a:p>
            <a:pPr>
              <a:lnSpc>
                <a:spcPct val="80000"/>
              </a:lnSpc>
              <a:buFont typeface="Wingdings" panose="05000000000000000000" pitchFamily="2" charset="2"/>
              <a:buNone/>
            </a:pPr>
            <a:r>
              <a:rPr lang="zh-CN" altLang="en-US" sz="1800"/>
              <a:t>   由于内层循环</a:t>
            </a:r>
            <a:r>
              <a:rPr lang="en-US" altLang="zh-CN" sz="1800" i="1"/>
              <a:t>j</a:t>
            </a:r>
            <a:r>
              <a:rPr lang="zh-CN" altLang="en-US" sz="1800"/>
              <a:t>的初值是外层循环</a:t>
            </a:r>
            <a:r>
              <a:rPr lang="en-US" altLang="zh-CN" sz="1800" i="1"/>
              <a:t>i</a:t>
            </a:r>
            <a:r>
              <a:rPr lang="zh-CN" altLang="en-US" sz="1800"/>
              <a:t>的函数，在循环交换后，这样的初值和终值也相应地变化为：</a:t>
            </a:r>
            <a:endParaRPr lang="zh-CN" altLang="en-US" sz="1800" b="1"/>
          </a:p>
          <a:p>
            <a:pPr>
              <a:lnSpc>
                <a:spcPct val="80000"/>
              </a:lnSpc>
              <a:buFont typeface="Wingdings" panose="05000000000000000000" pitchFamily="2" charset="2"/>
              <a:buNone/>
            </a:pPr>
            <a:r>
              <a:rPr lang="en-US" altLang="zh-CN" sz="1800" b="1"/>
              <a:t>                 for</a:t>
            </a:r>
            <a:r>
              <a:rPr lang="en-US" altLang="zh-CN" sz="1800"/>
              <a:t> j=2 </a:t>
            </a:r>
            <a:r>
              <a:rPr lang="en-US" altLang="zh-CN" sz="1800" b="1"/>
              <a:t>to </a:t>
            </a:r>
            <a:r>
              <a:rPr lang="en-US" altLang="zh-CN" sz="1800"/>
              <a:t>n </a:t>
            </a:r>
            <a:r>
              <a:rPr lang="en-US" altLang="zh-CN" sz="1800" b="1"/>
              <a:t>do</a:t>
            </a:r>
          </a:p>
          <a:p>
            <a:pPr>
              <a:lnSpc>
                <a:spcPct val="80000"/>
              </a:lnSpc>
              <a:buFont typeface="Wingdings" panose="05000000000000000000" pitchFamily="2" charset="2"/>
              <a:buNone/>
            </a:pPr>
            <a:r>
              <a:rPr lang="en-US" altLang="zh-CN" sz="1800" b="1"/>
              <a:t>                       for</a:t>
            </a:r>
            <a:r>
              <a:rPr lang="en-US" altLang="zh-CN" sz="1800"/>
              <a:t> i=1</a:t>
            </a:r>
            <a:r>
              <a:rPr lang="en-US" altLang="zh-CN" sz="1800" b="1"/>
              <a:t> to</a:t>
            </a:r>
            <a:r>
              <a:rPr lang="en-US" altLang="zh-CN" sz="1800"/>
              <a:t> j-1 </a:t>
            </a:r>
            <a:r>
              <a:rPr lang="en-US" altLang="zh-CN" sz="1800" b="1"/>
              <a:t>do</a:t>
            </a:r>
            <a:endParaRPr lang="en-US" altLang="zh-CN" sz="1800"/>
          </a:p>
          <a:p>
            <a:pPr>
              <a:lnSpc>
                <a:spcPct val="80000"/>
              </a:lnSpc>
              <a:buFont typeface="Wingdings" panose="05000000000000000000" pitchFamily="2" charset="2"/>
              <a:buNone/>
            </a:pPr>
            <a:r>
              <a:rPr lang="en-US" altLang="zh-CN" sz="1800"/>
              <a:t>                                         Process(a[i,j])</a:t>
            </a:r>
          </a:p>
          <a:p>
            <a:pPr>
              <a:lnSpc>
                <a:spcPct val="80000"/>
              </a:lnSpc>
              <a:buFont typeface="Wingdings" panose="05000000000000000000" pitchFamily="2" charset="2"/>
              <a:buNone/>
            </a:pPr>
            <a:r>
              <a:rPr lang="en-US" altLang="zh-CN" sz="1800"/>
              <a:t>			       </a:t>
            </a:r>
            <a:r>
              <a:rPr lang="en-US" altLang="zh-CN" sz="1800" b="1"/>
              <a:t>endfor</a:t>
            </a:r>
          </a:p>
          <a:p>
            <a:pPr>
              <a:lnSpc>
                <a:spcPct val="80000"/>
              </a:lnSpc>
              <a:buFont typeface="Wingdings" panose="05000000000000000000" pitchFamily="2" charset="2"/>
              <a:buNone/>
            </a:pPr>
            <a:r>
              <a:rPr lang="en-US" altLang="zh-CN" sz="1800" b="1"/>
              <a:t>                 endfor</a:t>
            </a:r>
            <a:endParaRPr lang="zh-CN" altLang="en-US" sz="1800" b="1"/>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FC40A3E5-B5C9-4993-A588-A922B34F975E}"/>
              </a:ext>
            </a:extLst>
          </p:cNvPr>
          <p:cNvSpPr>
            <a:spLocks noGrp="1"/>
          </p:cNvSpPr>
          <p:nvPr>
            <p:ph type="title"/>
          </p:nvPr>
        </p:nvSpPr>
        <p:spPr/>
        <p:txBody>
          <a:bodyPr/>
          <a:lstStyle/>
          <a:p>
            <a:r>
              <a:rPr lang="zh-CN" altLang="en-US" b="1"/>
              <a:t>循环程序并行化的一般方法</a:t>
            </a:r>
          </a:p>
        </p:txBody>
      </p:sp>
      <p:sp>
        <p:nvSpPr>
          <p:cNvPr id="64515" name="Rectangle 3">
            <a:extLst>
              <a:ext uri="{FF2B5EF4-FFF2-40B4-BE49-F238E27FC236}">
                <a16:creationId xmlns:a16="http://schemas.microsoft.com/office/drawing/2014/main" id="{83A5FA79-3F70-41A0-905B-BBC4261158BA}"/>
              </a:ext>
            </a:extLst>
          </p:cNvPr>
          <p:cNvSpPr>
            <a:spLocks noGrp="1"/>
          </p:cNvSpPr>
          <p:nvPr>
            <p:ph type="body" idx="1"/>
          </p:nvPr>
        </p:nvSpPr>
        <p:spPr>
          <a:xfrm>
            <a:off x="457200" y="1219200"/>
            <a:ext cx="8229600" cy="4937125"/>
          </a:xfrm>
        </p:spPr>
        <p:txBody>
          <a:bodyPr/>
          <a:lstStyle/>
          <a:p>
            <a:r>
              <a:rPr lang="zh-CN" altLang="en-US" sz="2000"/>
              <a:t>循环重构 </a:t>
            </a:r>
          </a:p>
          <a:p>
            <a:pPr>
              <a:buFont typeface="Wingdings" panose="05000000000000000000" pitchFamily="2" charset="2"/>
              <a:buNone/>
            </a:pPr>
            <a:r>
              <a:rPr lang="zh-CN" altLang="en-US" sz="2000"/>
              <a:t>  </a:t>
            </a:r>
            <a:r>
              <a:rPr lang="en-US" altLang="zh-CN"/>
              <a:t>2. </a:t>
            </a:r>
            <a:r>
              <a:rPr lang="zh-CN" altLang="en-US"/>
              <a:t>拉伸法</a:t>
            </a:r>
          </a:p>
          <a:p>
            <a:pPr>
              <a:buFont typeface="Wingdings" panose="05000000000000000000" pitchFamily="2" charset="2"/>
              <a:buNone/>
            </a:pPr>
            <a:r>
              <a:rPr lang="zh-CN" altLang="en-US" sz="1600" b="1"/>
              <a:t>   例</a:t>
            </a:r>
            <a:r>
              <a:rPr lang="zh-CN" altLang="en-US" sz="1600"/>
              <a:t>在下列程序中：</a:t>
            </a:r>
            <a:endParaRPr lang="zh-CN" altLang="en-US" sz="1600" b="1"/>
          </a:p>
          <a:p>
            <a:pPr>
              <a:buFont typeface="Wingdings" panose="05000000000000000000" pitchFamily="2" charset="2"/>
              <a:buNone/>
            </a:pPr>
            <a:r>
              <a:rPr lang="en-US" altLang="zh-CN" sz="1600" b="1"/>
              <a:t>             for</a:t>
            </a:r>
            <a:r>
              <a:rPr lang="en-US" altLang="zh-CN" sz="1600"/>
              <a:t> i=1 </a:t>
            </a:r>
            <a:r>
              <a:rPr lang="en-US" altLang="zh-CN" sz="1600" b="1"/>
              <a:t>to</a:t>
            </a:r>
            <a:r>
              <a:rPr lang="en-US" altLang="zh-CN" sz="1600"/>
              <a:t> n </a:t>
            </a:r>
            <a:r>
              <a:rPr lang="en-US" altLang="zh-CN" sz="1600" b="1"/>
              <a:t>do</a:t>
            </a:r>
          </a:p>
          <a:p>
            <a:pPr>
              <a:buFont typeface="Wingdings" panose="05000000000000000000" pitchFamily="2" charset="2"/>
              <a:buNone/>
            </a:pPr>
            <a:r>
              <a:rPr lang="en-US" altLang="zh-CN" sz="1600" b="1"/>
              <a:t>                  for</a:t>
            </a:r>
            <a:r>
              <a:rPr lang="en-US" altLang="zh-CN" sz="1600"/>
              <a:t> j=1 </a:t>
            </a:r>
            <a:r>
              <a:rPr lang="en-US" altLang="zh-CN" sz="1600" b="1"/>
              <a:t>to</a:t>
            </a:r>
            <a:r>
              <a:rPr lang="en-US" altLang="zh-CN" sz="1600"/>
              <a:t> n </a:t>
            </a:r>
            <a:r>
              <a:rPr lang="en-US" altLang="zh-CN" sz="1600" b="1"/>
              <a:t>do</a:t>
            </a:r>
            <a:endParaRPr lang="en-US" altLang="zh-CN" sz="1600"/>
          </a:p>
          <a:p>
            <a:pPr>
              <a:buFont typeface="Wingdings" panose="05000000000000000000" pitchFamily="2" charset="2"/>
              <a:buNone/>
            </a:pPr>
            <a:r>
              <a:rPr lang="en-US" altLang="zh-CN" sz="1600"/>
              <a:t>                                  a[i,j]=a[i-1,j] + a[i,j-1]</a:t>
            </a:r>
          </a:p>
          <a:p>
            <a:pPr>
              <a:buFont typeface="Wingdings" panose="05000000000000000000" pitchFamily="2" charset="2"/>
              <a:buNone/>
            </a:pPr>
            <a:r>
              <a:rPr lang="en-US" altLang="zh-CN" sz="1600"/>
              <a:t>		           </a:t>
            </a:r>
            <a:r>
              <a:rPr lang="en-US" altLang="zh-CN" sz="1600" b="1"/>
              <a:t>endfor</a:t>
            </a:r>
          </a:p>
          <a:p>
            <a:pPr>
              <a:buFont typeface="Wingdings" panose="05000000000000000000" pitchFamily="2" charset="2"/>
              <a:buNone/>
            </a:pPr>
            <a:r>
              <a:rPr lang="en-US" altLang="zh-CN" sz="1600" b="1"/>
              <a:t>		   endfor</a:t>
            </a:r>
          </a:p>
          <a:p>
            <a:pPr>
              <a:buFont typeface="Wingdings" panose="05000000000000000000" pitchFamily="2" charset="2"/>
              <a:buNone/>
            </a:pPr>
            <a:r>
              <a:rPr lang="zh-CN" altLang="en-US" sz="1600" b="1"/>
              <a:t>   有两个相关向量：     及        。</a:t>
            </a:r>
          </a:p>
          <a:p>
            <a:pPr>
              <a:buFont typeface="Wingdings" panose="05000000000000000000" pitchFamily="2" charset="2"/>
              <a:buNone/>
            </a:pPr>
            <a:r>
              <a:rPr lang="zh-CN" altLang="en-US" sz="1600" b="1"/>
              <a:t>由于行列间皆存在相关关系，所以既不能进行行</a:t>
            </a:r>
          </a:p>
          <a:p>
            <a:pPr>
              <a:buFont typeface="Wingdings" panose="05000000000000000000" pitchFamily="2" charset="2"/>
              <a:buNone/>
            </a:pPr>
            <a:r>
              <a:rPr lang="zh-CN" altLang="en-US" sz="1600" b="1"/>
              <a:t>列块划分、方块划分，也不能进行行列循环划分。</a:t>
            </a:r>
          </a:p>
          <a:p>
            <a:pPr>
              <a:buFont typeface="Wingdings" panose="05000000000000000000" pitchFamily="2" charset="2"/>
              <a:buNone/>
            </a:pPr>
            <a:r>
              <a:rPr lang="zh-CN" altLang="en-US" sz="1600" b="1"/>
              <a:t>但如果我们对</a:t>
            </a:r>
            <a:r>
              <a:rPr lang="en-US" altLang="zh-CN" sz="1600" b="1" i="1"/>
              <a:t>j</a:t>
            </a:r>
            <a:r>
              <a:rPr lang="zh-CN" altLang="en-US" sz="1600" b="1"/>
              <a:t>循环用</a:t>
            </a:r>
            <a:r>
              <a:rPr lang="en-US" altLang="zh-CN" sz="1600" b="1" i="1"/>
              <a:t>i</a:t>
            </a:r>
            <a:r>
              <a:rPr lang="zh-CN" altLang="en-US" sz="1600" b="1"/>
              <a:t>循环进行拉伸，拉伸系数为</a:t>
            </a:r>
          </a:p>
          <a:p>
            <a:pPr>
              <a:buFont typeface="Wingdings" panose="05000000000000000000" pitchFamily="2" charset="2"/>
              <a:buNone/>
            </a:pPr>
            <a:r>
              <a:rPr lang="en-US" altLang="zh-CN" sz="1600" b="1"/>
              <a:t>1</a:t>
            </a:r>
            <a:r>
              <a:rPr lang="zh-CN" altLang="en-US" sz="1600" b="1"/>
              <a:t>，得到如下程序：</a:t>
            </a:r>
            <a:r>
              <a:rPr lang="zh-CN" altLang="en-US" sz="1600"/>
              <a:t>  </a:t>
            </a:r>
            <a:r>
              <a:rPr lang="en-US" altLang="zh-CN" sz="1600" b="1"/>
              <a:t>for</a:t>
            </a:r>
            <a:r>
              <a:rPr lang="en-US" altLang="zh-CN" sz="1600"/>
              <a:t> i=1 </a:t>
            </a:r>
            <a:r>
              <a:rPr lang="en-US" altLang="zh-CN" sz="1600" b="1"/>
              <a:t>to</a:t>
            </a:r>
            <a:r>
              <a:rPr lang="en-US" altLang="zh-CN" sz="1600"/>
              <a:t> n </a:t>
            </a:r>
            <a:r>
              <a:rPr lang="en-US" altLang="zh-CN" sz="1600" b="1"/>
              <a:t>do</a:t>
            </a:r>
          </a:p>
          <a:p>
            <a:pPr>
              <a:buFont typeface="Wingdings" panose="05000000000000000000" pitchFamily="2" charset="2"/>
              <a:buNone/>
            </a:pPr>
            <a:r>
              <a:rPr lang="en-US" altLang="zh-CN" sz="1600" b="1"/>
              <a:t>                         for</a:t>
            </a:r>
            <a:r>
              <a:rPr lang="en-US" altLang="zh-CN" sz="1600"/>
              <a:t> j=i+1</a:t>
            </a:r>
            <a:r>
              <a:rPr lang="en-US" altLang="zh-CN" sz="1600" b="1"/>
              <a:t> to </a:t>
            </a:r>
            <a:r>
              <a:rPr lang="en-US" altLang="zh-CN" sz="1600"/>
              <a:t>i+n </a:t>
            </a:r>
            <a:r>
              <a:rPr lang="en-US" altLang="zh-CN" sz="1600" b="1"/>
              <a:t>do</a:t>
            </a:r>
            <a:endParaRPr lang="en-US" altLang="zh-CN" sz="1600"/>
          </a:p>
          <a:p>
            <a:pPr>
              <a:buFont typeface="Wingdings" panose="05000000000000000000" pitchFamily="2" charset="2"/>
              <a:buNone/>
            </a:pPr>
            <a:r>
              <a:rPr lang="en-US" altLang="zh-CN" sz="1600"/>
              <a:t>                                              a[i,j-i]=a[i-1,j-i] + a[i,j-i-1]</a:t>
            </a:r>
          </a:p>
          <a:p>
            <a:pPr>
              <a:buFont typeface="Wingdings" panose="05000000000000000000" pitchFamily="2" charset="2"/>
              <a:buNone/>
            </a:pPr>
            <a:r>
              <a:rPr lang="en-US" altLang="zh-CN" sz="1600"/>
              <a:t>			       </a:t>
            </a:r>
            <a:r>
              <a:rPr lang="en-US" altLang="zh-CN" sz="1600" b="1"/>
              <a:t>endfor</a:t>
            </a:r>
          </a:p>
          <a:p>
            <a:pPr>
              <a:buFont typeface="Wingdings" panose="05000000000000000000" pitchFamily="2" charset="2"/>
              <a:buNone/>
            </a:pPr>
            <a:r>
              <a:rPr lang="en-US" altLang="zh-CN" sz="1600" b="1"/>
              <a:t>			endfor</a:t>
            </a:r>
            <a:endParaRPr lang="zh-CN" altLang="en-US" sz="1600" b="1"/>
          </a:p>
        </p:txBody>
      </p:sp>
      <p:sp>
        <p:nvSpPr>
          <p:cNvPr id="45061" name="Rectangle 5">
            <a:extLst>
              <a:ext uri="{FF2B5EF4-FFF2-40B4-BE49-F238E27FC236}">
                <a16:creationId xmlns:a16="http://schemas.microsoft.com/office/drawing/2014/main" id="{9087D083-FC6A-491D-B1F7-BC197C4FC3AA}"/>
              </a:ext>
            </a:extLst>
          </p:cNvPr>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pPr algn="ctr" eaLnBrk="1" hangingPunct="1">
              <a:spcBef>
                <a:spcPct val="20000"/>
              </a:spcBef>
              <a:defRPr/>
            </a:pPr>
            <a:endParaRPr lang="zh-CN" altLang="en-US">
              <a:effectLst>
                <a:outerShdw blurRad="38100" dist="38100" dir="2700000" algn="tl">
                  <a:srgbClr val="000000">
                    <a:alpha val="43137"/>
                  </a:srgbClr>
                </a:outerShdw>
              </a:effectLst>
            </a:endParaRPr>
          </a:p>
        </p:txBody>
      </p:sp>
      <p:graphicFrame>
        <p:nvGraphicFramePr>
          <p:cNvPr id="64517" name="Object 2">
            <a:extLst>
              <a:ext uri="{FF2B5EF4-FFF2-40B4-BE49-F238E27FC236}">
                <a16:creationId xmlns:a16="http://schemas.microsoft.com/office/drawing/2014/main" id="{BF037E64-7262-41DB-BD8F-912A65F6900D}"/>
              </a:ext>
            </a:extLst>
          </p:cNvPr>
          <p:cNvGraphicFramePr>
            <a:graphicFrameLocks noChangeAspect="1"/>
          </p:cNvGraphicFramePr>
          <p:nvPr/>
        </p:nvGraphicFramePr>
        <p:xfrm>
          <a:off x="2195513" y="4005263"/>
          <a:ext cx="574675" cy="344487"/>
        </p:xfrm>
        <a:graphic>
          <a:graphicData uri="http://schemas.openxmlformats.org/presentationml/2006/ole">
            <mc:AlternateContent xmlns:mc="http://schemas.openxmlformats.org/markup-compatibility/2006">
              <mc:Choice xmlns:v="urn:schemas-microsoft-com:vml" Requires="v">
                <p:oleObj spid="_x0000_s64541" name="公式" r:id="rId3" imgW="381000" imgH="228600" progId="Equation.3">
                  <p:embed/>
                </p:oleObj>
              </mc:Choice>
              <mc:Fallback>
                <p:oleObj name="公式" r:id="rId3" imgW="381000" imgH="2286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513" y="4005263"/>
                        <a:ext cx="574675" cy="34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5063" name="Rectangle 7">
            <a:extLst>
              <a:ext uri="{FF2B5EF4-FFF2-40B4-BE49-F238E27FC236}">
                <a16:creationId xmlns:a16="http://schemas.microsoft.com/office/drawing/2014/main" id="{06B5F5A9-2928-48D7-AC61-B06E4D972CD4}"/>
              </a:ext>
            </a:extLst>
          </p:cNvPr>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pPr algn="ctr" eaLnBrk="1" hangingPunct="1">
              <a:spcBef>
                <a:spcPct val="20000"/>
              </a:spcBef>
              <a:defRPr/>
            </a:pPr>
            <a:endParaRPr lang="zh-CN" altLang="en-US">
              <a:effectLst>
                <a:outerShdw blurRad="38100" dist="38100" dir="2700000" algn="tl">
                  <a:srgbClr val="000000">
                    <a:alpha val="43137"/>
                  </a:srgbClr>
                </a:outerShdw>
              </a:effectLst>
            </a:endParaRPr>
          </a:p>
        </p:txBody>
      </p:sp>
      <p:graphicFrame>
        <p:nvGraphicFramePr>
          <p:cNvPr id="64519" name="Object 3">
            <a:extLst>
              <a:ext uri="{FF2B5EF4-FFF2-40B4-BE49-F238E27FC236}">
                <a16:creationId xmlns:a16="http://schemas.microsoft.com/office/drawing/2014/main" id="{DD7293EF-43F2-444B-AC05-D66D115A7365}"/>
              </a:ext>
            </a:extLst>
          </p:cNvPr>
          <p:cNvGraphicFramePr>
            <a:graphicFrameLocks noChangeAspect="1"/>
          </p:cNvGraphicFramePr>
          <p:nvPr/>
        </p:nvGraphicFramePr>
        <p:xfrm>
          <a:off x="2916238" y="4005263"/>
          <a:ext cx="574675" cy="344487"/>
        </p:xfrm>
        <a:graphic>
          <a:graphicData uri="http://schemas.openxmlformats.org/presentationml/2006/ole">
            <mc:AlternateContent xmlns:mc="http://schemas.openxmlformats.org/markup-compatibility/2006">
              <mc:Choice xmlns:v="urn:schemas-microsoft-com:vml" Requires="v">
                <p:oleObj spid="_x0000_s64542" name="公式" r:id="rId5" imgW="381000" imgH="228600" progId="Equation.3">
                  <p:embed/>
                </p:oleObj>
              </mc:Choice>
              <mc:Fallback>
                <p:oleObj name="公式" r:id="rId5" imgW="381000" imgH="2286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6238" y="4005263"/>
                        <a:ext cx="574675" cy="34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5065" name="Rectangle 9">
            <a:extLst>
              <a:ext uri="{FF2B5EF4-FFF2-40B4-BE49-F238E27FC236}">
                <a16:creationId xmlns:a16="http://schemas.microsoft.com/office/drawing/2014/main" id="{7F09B335-5CB8-44D2-9E69-84F00CE72E98}"/>
              </a:ext>
            </a:extLst>
          </p:cNvPr>
          <p:cNvSpPr>
            <a:spLocks noChangeArrowheads="1"/>
          </p:cNvSpPr>
          <p:nvPr/>
        </p:nvSpPr>
        <p:spPr bwMode="auto">
          <a:xfrm>
            <a:off x="0" y="2519363"/>
            <a:ext cx="9144000" cy="0"/>
          </a:xfrm>
          <a:prstGeom prst="rect">
            <a:avLst/>
          </a:prstGeom>
          <a:noFill/>
          <a:ln w="9525">
            <a:noFill/>
            <a:miter lim="800000"/>
            <a:headEnd/>
            <a:tailEnd/>
          </a:ln>
          <a:effectLst/>
        </p:spPr>
        <p:txBody>
          <a:bodyPr wrap="none" anchor="ctr">
            <a:spAutoFit/>
          </a:bodyPr>
          <a:lstStyle/>
          <a:p>
            <a:pPr algn="ctr" eaLnBrk="1" hangingPunct="1">
              <a:spcBef>
                <a:spcPct val="20000"/>
              </a:spcBef>
              <a:defRPr/>
            </a:pPr>
            <a:endParaRPr lang="zh-CN" altLang="en-US">
              <a:effectLst>
                <a:outerShdw blurRad="38100" dist="38100" dir="2700000" algn="tl">
                  <a:srgbClr val="000000">
                    <a:alpha val="43137"/>
                  </a:srgbClr>
                </a:outerShdw>
              </a:effectLst>
            </a:endParaRPr>
          </a:p>
        </p:txBody>
      </p:sp>
      <p:graphicFrame>
        <p:nvGraphicFramePr>
          <p:cNvPr id="64521" name="Object 4">
            <a:extLst>
              <a:ext uri="{FF2B5EF4-FFF2-40B4-BE49-F238E27FC236}">
                <a16:creationId xmlns:a16="http://schemas.microsoft.com/office/drawing/2014/main" id="{D92DC5D0-13E1-4C37-AA8F-BA1464F0B473}"/>
              </a:ext>
            </a:extLst>
          </p:cNvPr>
          <p:cNvGraphicFramePr>
            <a:graphicFrameLocks noChangeAspect="1"/>
          </p:cNvGraphicFramePr>
          <p:nvPr/>
        </p:nvGraphicFramePr>
        <p:xfrm>
          <a:off x="5076825" y="2133600"/>
          <a:ext cx="2663825" cy="2570163"/>
        </p:xfrm>
        <a:graphic>
          <a:graphicData uri="http://schemas.openxmlformats.org/presentationml/2006/ole">
            <mc:AlternateContent xmlns:mc="http://schemas.openxmlformats.org/markup-compatibility/2006">
              <mc:Choice xmlns:v="urn:schemas-microsoft-com:vml" Requires="v">
                <p:oleObj spid="_x0000_s64543" name="Visio" r:id="rId7" imgW="1888410" imgH="1820927" progId="Visio.Drawing.6">
                  <p:embed/>
                </p:oleObj>
              </mc:Choice>
              <mc:Fallback>
                <p:oleObj name="Visio" r:id="rId7" imgW="1888410" imgH="1820927" progId="Visio.Drawing.6">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76825" y="2133600"/>
                        <a:ext cx="2663825" cy="2570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5066" name="Text Box 10">
            <a:extLst>
              <a:ext uri="{FF2B5EF4-FFF2-40B4-BE49-F238E27FC236}">
                <a16:creationId xmlns:a16="http://schemas.microsoft.com/office/drawing/2014/main" id="{2F2A7207-CCDA-4E58-AF05-E83920BA97FE}"/>
              </a:ext>
            </a:extLst>
          </p:cNvPr>
          <p:cNvSpPr txBox="1">
            <a:spLocks noChangeArrowheads="1"/>
          </p:cNvSpPr>
          <p:nvPr/>
        </p:nvSpPr>
        <p:spPr bwMode="auto">
          <a:xfrm>
            <a:off x="5148263" y="4868863"/>
            <a:ext cx="3240087" cy="457200"/>
          </a:xfrm>
          <a:prstGeom prst="rect">
            <a:avLst/>
          </a:prstGeom>
          <a:noFill/>
          <a:ln w="9525">
            <a:noFill/>
            <a:miter lim="800000"/>
            <a:headEnd/>
            <a:tailEnd/>
          </a:ln>
          <a:effectLst/>
        </p:spPr>
        <p:txBody>
          <a:bodyPr>
            <a:spAutoFit/>
          </a:bodyPr>
          <a:lstStyle/>
          <a:p>
            <a:pPr algn="ctr" eaLnBrk="1" hangingPunct="1">
              <a:spcBef>
                <a:spcPct val="50000"/>
              </a:spcBef>
              <a:defRPr/>
            </a:pPr>
            <a:r>
              <a:rPr lang="zh-CN" altLang="en-US" dirty="0">
                <a:solidFill>
                  <a:srgbClr val="00B0F0"/>
                </a:solidFill>
                <a:effectLst>
                  <a:outerShdw blurRad="38100" dist="38100" dir="2700000" algn="tl">
                    <a:srgbClr val="C0C0C0"/>
                  </a:outerShdw>
                </a:effectLst>
              </a:rPr>
              <a:t>拉伸前的数据相关图 </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A2A8D208-6833-43B1-A5AC-2C95EDF95D52}"/>
              </a:ext>
            </a:extLst>
          </p:cNvPr>
          <p:cNvSpPr>
            <a:spLocks noGrp="1"/>
          </p:cNvSpPr>
          <p:nvPr>
            <p:ph type="title"/>
          </p:nvPr>
        </p:nvSpPr>
        <p:spPr/>
        <p:txBody>
          <a:bodyPr/>
          <a:lstStyle/>
          <a:p>
            <a:r>
              <a:rPr lang="zh-CN" altLang="en-US" b="1"/>
              <a:t>循环程序并行化的一般方法</a:t>
            </a:r>
          </a:p>
        </p:txBody>
      </p:sp>
      <p:sp>
        <p:nvSpPr>
          <p:cNvPr id="65539" name="Rectangle 3">
            <a:extLst>
              <a:ext uri="{FF2B5EF4-FFF2-40B4-BE49-F238E27FC236}">
                <a16:creationId xmlns:a16="http://schemas.microsoft.com/office/drawing/2014/main" id="{AAC026C8-1FB5-473C-B50A-87C60A49E53D}"/>
              </a:ext>
            </a:extLst>
          </p:cNvPr>
          <p:cNvSpPr>
            <a:spLocks noGrp="1"/>
          </p:cNvSpPr>
          <p:nvPr>
            <p:ph type="body" idx="1"/>
          </p:nvPr>
        </p:nvSpPr>
        <p:spPr>
          <a:xfrm>
            <a:off x="457200" y="1219200"/>
            <a:ext cx="8229600" cy="4937125"/>
          </a:xfrm>
        </p:spPr>
        <p:txBody>
          <a:bodyPr/>
          <a:lstStyle/>
          <a:p>
            <a:r>
              <a:rPr lang="zh-CN" altLang="en-US" sz="2000"/>
              <a:t>循环重构 </a:t>
            </a:r>
          </a:p>
          <a:p>
            <a:pPr>
              <a:buFont typeface="Wingdings" panose="05000000000000000000" pitchFamily="2" charset="2"/>
              <a:buNone/>
            </a:pPr>
            <a:r>
              <a:rPr lang="zh-CN" altLang="en-US" sz="2000"/>
              <a:t>  </a:t>
            </a:r>
            <a:r>
              <a:rPr lang="en-US" altLang="zh-CN" sz="2000"/>
              <a:t>2. </a:t>
            </a:r>
            <a:r>
              <a:rPr lang="zh-CN" altLang="en-US" sz="2000"/>
              <a:t>拉伸法</a:t>
            </a:r>
          </a:p>
          <a:p>
            <a:pPr>
              <a:buFont typeface="Wingdings" panose="05000000000000000000" pitchFamily="2" charset="2"/>
              <a:buNone/>
            </a:pPr>
            <a:endParaRPr lang="zh-CN" altLang="en-US" sz="2000"/>
          </a:p>
          <a:p>
            <a:pPr>
              <a:buFont typeface="Wingdings" panose="05000000000000000000" pitchFamily="2" charset="2"/>
              <a:buNone/>
            </a:pPr>
            <a:endParaRPr lang="zh-CN" altLang="en-US" sz="2000"/>
          </a:p>
          <a:p>
            <a:pPr>
              <a:buFont typeface="Wingdings" panose="05000000000000000000" pitchFamily="2" charset="2"/>
              <a:buNone/>
            </a:pPr>
            <a:endParaRPr lang="zh-CN" altLang="en-US" sz="2000"/>
          </a:p>
          <a:p>
            <a:pPr>
              <a:buFont typeface="Wingdings" panose="05000000000000000000" pitchFamily="2" charset="2"/>
              <a:buNone/>
            </a:pPr>
            <a:endParaRPr lang="zh-CN" altLang="en-US" sz="2000"/>
          </a:p>
          <a:p>
            <a:pPr>
              <a:buFont typeface="Wingdings" panose="05000000000000000000" pitchFamily="2" charset="2"/>
              <a:buNone/>
            </a:pPr>
            <a:endParaRPr lang="zh-CN" altLang="en-US" sz="2000"/>
          </a:p>
          <a:p>
            <a:pPr>
              <a:buFont typeface="Wingdings" panose="05000000000000000000" pitchFamily="2" charset="2"/>
              <a:buNone/>
            </a:pPr>
            <a:r>
              <a:rPr lang="zh-CN" altLang="en-US" sz="1600"/>
              <a:t>由图可见，对相同</a:t>
            </a:r>
            <a:r>
              <a:rPr lang="en-US" altLang="zh-CN" sz="1600" i="1"/>
              <a:t>j</a:t>
            </a:r>
            <a:r>
              <a:rPr lang="zh-CN" altLang="en-US" sz="1600"/>
              <a:t>值，沿</a:t>
            </a:r>
            <a:r>
              <a:rPr lang="en-US" altLang="zh-CN" sz="1600" i="1"/>
              <a:t>i</a:t>
            </a:r>
            <a:r>
              <a:rPr lang="zh-CN" altLang="en-US" sz="1600"/>
              <a:t>方向的计算无相关关系，因此交换</a:t>
            </a:r>
            <a:r>
              <a:rPr lang="en-US" altLang="zh-CN" sz="1600" i="1"/>
              <a:t>i</a:t>
            </a:r>
            <a:r>
              <a:rPr lang="zh-CN" altLang="en-US" sz="1600"/>
              <a:t>，</a:t>
            </a:r>
            <a:r>
              <a:rPr lang="en-US" altLang="zh-CN" sz="1600" i="1"/>
              <a:t>j</a:t>
            </a:r>
            <a:r>
              <a:rPr lang="zh-CN" altLang="en-US" sz="1600"/>
              <a:t>循环先后次序，</a:t>
            </a:r>
            <a:r>
              <a:rPr lang="en-US" altLang="zh-CN" sz="1600" i="1"/>
              <a:t>i</a:t>
            </a:r>
            <a:r>
              <a:rPr lang="zh-CN" altLang="en-US" sz="1600"/>
              <a:t>循环可并行执行，得到如下并行程序：</a:t>
            </a:r>
            <a:endParaRPr lang="zh-CN" altLang="en-US" sz="1600" b="1"/>
          </a:p>
          <a:p>
            <a:pPr>
              <a:buFont typeface="Wingdings" panose="05000000000000000000" pitchFamily="2" charset="2"/>
              <a:buNone/>
            </a:pPr>
            <a:r>
              <a:rPr lang="en-US" altLang="zh-CN" sz="1600" b="1"/>
              <a:t>        for</a:t>
            </a:r>
            <a:r>
              <a:rPr lang="en-US" altLang="zh-CN" sz="1600"/>
              <a:t> j=2</a:t>
            </a:r>
            <a:r>
              <a:rPr lang="en-US" altLang="zh-CN" sz="1600" b="1"/>
              <a:t> to </a:t>
            </a:r>
            <a:r>
              <a:rPr lang="en-US" altLang="zh-CN" sz="1600"/>
              <a:t>2n</a:t>
            </a:r>
            <a:r>
              <a:rPr lang="en-US" altLang="zh-CN" sz="1600" b="1"/>
              <a:t> do</a:t>
            </a:r>
          </a:p>
          <a:p>
            <a:pPr>
              <a:buFont typeface="Wingdings" panose="05000000000000000000" pitchFamily="2" charset="2"/>
              <a:buNone/>
            </a:pPr>
            <a:r>
              <a:rPr lang="en-US" altLang="zh-CN" sz="1600" b="1"/>
              <a:t>              for </a:t>
            </a:r>
            <a:r>
              <a:rPr lang="en-US" altLang="zh-CN" sz="1600"/>
              <a:t>i=max(1,j-n)</a:t>
            </a:r>
            <a:r>
              <a:rPr lang="en-US" altLang="zh-CN" sz="1600" b="1"/>
              <a:t> to</a:t>
            </a:r>
            <a:r>
              <a:rPr lang="en-US" altLang="zh-CN" sz="1600"/>
              <a:t> min(n,j+1) </a:t>
            </a:r>
            <a:r>
              <a:rPr lang="en-US" altLang="zh-CN" sz="1600" b="1"/>
              <a:t>par-do</a:t>
            </a:r>
            <a:endParaRPr lang="en-US" altLang="zh-CN" sz="1600"/>
          </a:p>
          <a:p>
            <a:pPr>
              <a:buFont typeface="Wingdings" panose="05000000000000000000" pitchFamily="2" charset="2"/>
              <a:buNone/>
            </a:pPr>
            <a:r>
              <a:rPr lang="en-US" altLang="zh-CN" sz="1600"/>
              <a:t>                              a[i,j-i]=a[i-1,j-i] + a[i,j-i-1]</a:t>
            </a:r>
          </a:p>
          <a:p>
            <a:pPr>
              <a:buFont typeface="Wingdings" panose="05000000000000000000" pitchFamily="2" charset="2"/>
              <a:buNone/>
            </a:pPr>
            <a:r>
              <a:rPr lang="en-US" altLang="zh-CN" sz="1600"/>
              <a:t>		     </a:t>
            </a:r>
            <a:r>
              <a:rPr lang="en-US" altLang="zh-CN" sz="1600" b="1"/>
              <a:t>endfor</a:t>
            </a:r>
          </a:p>
          <a:p>
            <a:pPr>
              <a:buFont typeface="Wingdings" panose="05000000000000000000" pitchFamily="2" charset="2"/>
              <a:buNone/>
            </a:pPr>
            <a:r>
              <a:rPr lang="en-US" altLang="zh-CN" sz="1600" b="1"/>
              <a:t>	     endfor</a:t>
            </a:r>
            <a:endParaRPr lang="en-US" altLang="zh-CN" sz="1600"/>
          </a:p>
          <a:p>
            <a:pPr>
              <a:buFont typeface="Wingdings" panose="05000000000000000000" pitchFamily="2" charset="2"/>
              <a:buNone/>
            </a:pPr>
            <a:r>
              <a:rPr lang="zh-CN" altLang="en-US" sz="1600"/>
              <a:t>由上述程序可见，由于各行之间的计算可以并行，因此对</a:t>
            </a:r>
            <a:r>
              <a:rPr lang="en-US" altLang="zh-CN" sz="1600" i="1"/>
              <a:t>A</a:t>
            </a:r>
            <a:r>
              <a:rPr lang="zh-CN" altLang="en-US" sz="1600"/>
              <a:t>矩阵进行行块划分 </a:t>
            </a:r>
          </a:p>
          <a:p>
            <a:pPr>
              <a:buFont typeface="Wingdings" panose="05000000000000000000" pitchFamily="2" charset="2"/>
              <a:buNone/>
            </a:pPr>
            <a:endParaRPr lang="zh-CN" altLang="en-US" sz="1600"/>
          </a:p>
        </p:txBody>
      </p:sp>
      <p:sp>
        <p:nvSpPr>
          <p:cNvPr id="46085" name="Rectangle 5">
            <a:extLst>
              <a:ext uri="{FF2B5EF4-FFF2-40B4-BE49-F238E27FC236}">
                <a16:creationId xmlns:a16="http://schemas.microsoft.com/office/drawing/2014/main" id="{04BC7F31-3584-43B4-A1E6-0B39B3882000}"/>
              </a:ext>
            </a:extLst>
          </p:cNvPr>
          <p:cNvSpPr>
            <a:spLocks noChangeArrowheads="1"/>
          </p:cNvSpPr>
          <p:nvPr/>
        </p:nvSpPr>
        <p:spPr bwMode="auto">
          <a:xfrm>
            <a:off x="0" y="2681288"/>
            <a:ext cx="9144000" cy="0"/>
          </a:xfrm>
          <a:prstGeom prst="rect">
            <a:avLst/>
          </a:prstGeom>
          <a:noFill/>
          <a:ln w="9525">
            <a:noFill/>
            <a:miter lim="800000"/>
            <a:headEnd/>
            <a:tailEnd/>
          </a:ln>
          <a:effectLst/>
        </p:spPr>
        <p:txBody>
          <a:bodyPr wrap="none" anchor="ctr">
            <a:spAutoFit/>
          </a:bodyPr>
          <a:lstStyle/>
          <a:p>
            <a:pPr algn="ctr" eaLnBrk="1" hangingPunct="1">
              <a:spcBef>
                <a:spcPct val="20000"/>
              </a:spcBef>
              <a:defRPr/>
            </a:pPr>
            <a:endParaRPr lang="zh-CN" altLang="en-US">
              <a:effectLst>
                <a:outerShdw blurRad="38100" dist="38100" dir="2700000" algn="tl">
                  <a:srgbClr val="000000">
                    <a:alpha val="43137"/>
                  </a:srgbClr>
                </a:outerShdw>
              </a:effectLst>
            </a:endParaRPr>
          </a:p>
        </p:txBody>
      </p:sp>
      <p:graphicFrame>
        <p:nvGraphicFramePr>
          <p:cNvPr id="65541" name="Object 2">
            <a:extLst>
              <a:ext uri="{FF2B5EF4-FFF2-40B4-BE49-F238E27FC236}">
                <a16:creationId xmlns:a16="http://schemas.microsoft.com/office/drawing/2014/main" id="{18515DD2-21E5-4513-9F03-CE6C32346DD0}"/>
              </a:ext>
            </a:extLst>
          </p:cNvPr>
          <p:cNvGraphicFramePr>
            <a:graphicFrameLocks noChangeAspect="1"/>
          </p:cNvGraphicFramePr>
          <p:nvPr/>
        </p:nvGraphicFramePr>
        <p:xfrm>
          <a:off x="3276600" y="1412875"/>
          <a:ext cx="5688013" cy="2173288"/>
        </p:xfrm>
        <a:graphic>
          <a:graphicData uri="http://schemas.openxmlformats.org/presentationml/2006/ole">
            <mc:AlternateContent xmlns:mc="http://schemas.openxmlformats.org/markup-compatibility/2006">
              <mc:Choice xmlns:v="urn:schemas-microsoft-com:vml" Requires="v">
                <p:oleObj spid="_x0000_s65549" name="Visio" r:id="rId3" imgW="3916286" imgH="1494757" progId="Visio.Drawing.6">
                  <p:embed/>
                </p:oleObj>
              </mc:Choice>
              <mc:Fallback>
                <p:oleObj name="Visio" r:id="rId3" imgW="3916286" imgH="1494757" progId="Visio.Drawing.6">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1412875"/>
                        <a:ext cx="5688013" cy="2173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6086" name="Text Box 6">
            <a:extLst>
              <a:ext uri="{FF2B5EF4-FFF2-40B4-BE49-F238E27FC236}">
                <a16:creationId xmlns:a16="http://schemas.microsoft.com/office/drawing/2014/main" id="{AB4A27F0-32B0-4374-848E-6400BCFC3DC3}"/>
              </a:ext>
            </a:extLst>
          </p:cNvPr>
          <p:cNvSpPr txBox="1">
            <a:spLocks noChangeArrowheads="1"/>
          </p:cNvSpPr>
          <p:nvPr/>
        </p:nvSpPr>
        <p:spPr bwMode="auto">
          <a:xfrm>
            <a:off x="4859338" y="3644900"/>
            <a:ext cx="3600450" cy="457200"/>
          </a:xfrm>
          <a:prstGeom prst="rect">
            <a:avLst/>
          </a:prstGeom>
          <a:noFill/>
          <a:ln w="9525">
            <a:noFill/>
            <a:miter lim="800000"/>
            <a:headEnd/>
            <a:tailEnd/>
          </a:ln>
          <a:effectLst/>
        </p:spPr>
        <p:txBody>
          <a:bodyPr>
            <a:spAutoFit/>
          </a:bodyPr>
          <a:lstStyle/>
          <a:p>
            <a:pPr algn="ctr" eaLnBrk="1" hangingPunct="1">
              <a:spcBef>
                <a:spcPct val="50000"/>
              </a:spcBef>
              <a:defRPr/>
            </a:pPr>
            <a:r>
              <a:rPr lang="zh-CN" altLang="en-US" dirty="0">
                <a:solidFill>
                  <a:srgbClr val="00B0F0"/>
                </a:solidFill>
                <a:effectLst>
                  <a:outerShdw blurRad="38100" dist="38100" dir="2700000" algn="tl">
                    <a:srgbClr val="C0C0C0"/>
                  </a:outerShdw>
                </a:effectLst>
              </a:rPr>
              <a:t>拉伸后的数据相关图 </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9668C478-CF24-47CA-B405-179770FF4A83}"/>
              </a:ext>
            </a:extLst>
          </p:cNvPr>
          <p:cNvSpPr>
            <a:spLocks noGrp="1"/>
          </p:cNvSpPr>
          <p:nvPr>
            <p:ph type="title"/>
          </p:nvPr>
        </p:nvSpPr>
        <p:spPr/>
        <p:txBody>
          <a:bodyPr/>
          <a:lstStyle/>
          <a:p>
            <a:r>
              <a:rPr lang="zh-CN" altLang="en-US" b="1"/>
              <a:t>循环程序并行化的一般方法</a:t>
            </a:r>
          </a:p>
        </p:txBody>
      </p:sp>
      <p:sp>
        <p:nvSpPr>
          <p:cNvPr id="66563" name="Rectangle 3">
            <a:extLst>
              <a:ext uri="{FF2B5EF4-FFF2-40B4-BE49-F238E27FC236}">
                <a16:creationId xmlns:a16="http://schemas.microsoft.com/office/drawing/2014/main" id="{44B880AA-9522-4315-9A2A-7A16D55523D1}"/>
              </a:ext>
            </a:extLst>
          </p:cNvPr>
          <p:cNvSpPr>
            <a:spLocks noGrp="1"/>
          </p:cNvSpPr>
          <p:nvPr>
            <p:ph type="body" idx="1"/>
          </p:nvPr>
        </p:nvSpPr>
        <p:spPr>
          <a:xfrm>
            <a:off x="457200" y="1219200"/>
            <a:ext cx="8229600" cy="4937125"/>
          </a:xfrm>
        </p:spPr>
        <p:txBody>
          <a:bodyPr/>
          <a:lstStyle/>
          <a:p>
            <a:r>
              <a:rPr lang="zh-CN" altLang="en-US"/>
              <a:t>循环重构 </a:t>
            </a:r>
          </a:p>
          <a:p>
            <a:pPr>
              <a:buFont typeface="Wingdings" panose="05000000000000000000" pitchFamily="2" charset="2"/>
              <a:buNone/>
            </a:pPr>
            <a:r>
              <a:rPr lang="zh-CN" altLang="en-US" sz="2000"/>
              <a:t>  </a:t>
            </a:r>
            <a:r>
              <a:rPr lang="en-US" altLang="zh-CN" sz="2000"/>
              <a:t>2. </a:t>
            </a:r>
            <a:r>
              <a:rPr lang="zh-CN" altLang="en-US" sz="2000"/>
              <a:t>拉伸法</a:t>
            </a:r>
          </a:p>
          <a:p>
            <a:pPr>
              <a:buFont typeface="Wingdings" panose="05000000000000000000" pitchFamily="2" charset="2"/>
              <a:buNone/>
            </a:pPr>
            <a:r>
              <a:rPr lang="zh-CN" altLang="en-US" sz="1600" b="1"/>
              <a:t>例</a:t>
            </a:r>
            <a:r>
              <a:rPr lang="en-US" altLang="zh-CN" sz="1600" b="1"/>
              <a:t>.</a:t>
            </a:r>
            <a:r>
              <a:rPr lang="zh-CN" altLang="en-US" sz="1600"/>
              <a:t>设</a:t>
            </a:r>
            <a:r>
              <a:rPr lang="en-US" altLang="zh-CN" sz="1600" i="1"/>
              <a:t>A</a:t>
            </a:r>
            <a:r>
              <a:rPr lang="zh-CN" altLang="en-US" sz="1600"/>
              <a:t>为</a:t>
            </a:r>
            <a:r>
              <a:rPr lang="en-US" altLang="zh-CN" sz="1600" i="1"/>
              <a:t>n</a:t>
            </a:r>
            <a:r>
              <a:rPr lang="zh-CN" altLang="en-US" sz="1600"/>
              <a:t>阶矩阵，有串行程序如下：</a:t>
            </a:r>
            <a:endParaRPr lang="zh-CN" altLang="en-US" sz="1600" b="1"/>
          </a:p>
          <a:p>
            <a:pPr>
              <a:buFont typeface="Wingdings" panose="05000000000000000000" pitchFamily="2" charset="2"/>
              <a:buNone/>
            </a:pPr>
            <a:r>
              <a:rPr lang="en-US" altLang="zh-CN" sz="1600" b="1"/>
              <a:t>            for</a:t>
            </a:r>
            <a:r>
              <a:rPr lang="en-US" altLang="zh-CN" sz="1600"/>
              <a:t> i=1</a:t>
            </a:r>
            <a:r>
              <a:rPr lang="en-US" altLang="zh-CN" sz="1600" b="1"/>
              <a:t> to</a:t>
            </a:r>
            <a:r>
              <a:rPr lang="en-US" altLang="zh-CN" sz="1600"/>
              <a:t> n </a:t>
            </a:r>
            <a:r>
              <a:rPr lang="en-US" altLang="zh-CN" sz="1600" b="1"/>
              <a:t>do</a:t>
            </a:r>
          </a:p>
          <a:p>
            <a:pPr>
              <a:buFont typeface="Wingdings" panose="05000000000000000000" pitchFamily="2" charset="2"/>
              <a:buNone/>
            </a:pPr>
            <a:r>
              <a:rPr lang="en-US" altLang="zh-CN" sz="1600" b="1"/>
              <a:t>               for</a:t>
            </a:r>
            <a:r>
              <a:rPr lang="en-US" altLang="zh-CN" sz="1600"/>
              <a:t> j=1 </a:t>
            </a:r>
            <a:r>
              <a:rPr lang="en-US" altLang="zh-CN" sz="1600" b="1"/>
              <a:t>to</a:t>
            </a:r>
            <a:r>
              <a:rPr lang="en-US" altLang="zh-CN" sz="1600"/>
              <a:t> n </a:t>
            </a:r>
            <a:r>
              <a:rPr lang="en-US" altLang="zh-CN" sz="1600" b="1"/>
              <a:t>do</a:t>
            </a:r>
            <a:endParaRPr lang="en-US" altLang="zh-CN" sz="1600"/>
          </a:p>
          <a:p>
            <a:pPr>
              <a:buFont typeface="Wingdings" panose="05000000000000000000" pitchFamily="2" charset="2"/>
              <a:buNone/>
            </a:pPr>
            <a:r>
              <a:rPr lang="en-US" altLang="zh-CN" sz="1600"/>
              <a:t>                             a[i,j]=(a[i,j+1]+a[i,j-1]+a[i+1,j]+a[i-1,j])/4</a:t>
            </a:r>
          </a:p>
          <a:p>
            <a:pPr>
              <a:buFont typeface="Wingdings" panose="05000000000000000000" pitchFamily="2" charset="2"/>
              <a:buNone/>
            </a:pPr>
            <a:r>
              <a:rPr lang="en-US" altLang="zh-CN" sz="1600"/>
              <a:t>		      </a:t>
            </a:r>
            <a:r>
              <a:rPr lang="en-US" altLang="zh-CN" sz="1600" b="1"/>
              <a:t>endfor</a:t>
            </a:r>
          </a:p>
          <a:p>
            <a:pPr>
              <a:buFont typeface="Wingdings" panose="05000000000000000000" pitchFamily="2" charset="2"/>
              <a:buNone/>
            </a:pPr>
            <a:r>
              <a:rPr lang="en-US" altLang="zh-CN" sz="1600" b="1"/>
              <a:t>		 endfor</a:t>
            </a:r>
            <a:endParaRPr lang="zh-CN" altLang="en-US" sz="1600" b="1"/>
          </a:p>
        </p:txBody>
      </p:sp>
      <p:sp>
        <p:nvSpPr>
          <p:cNvPr id="47109" name="Rectangle 5">
            <a:extLst>
              <a:ext uri="{FF2B5EF4-FFF2-40B4-BE49-F238E27FC236}">
                <a16:creationId xmlns:a16="http://schemas.microsoft.com/office/drawing/2014/main" id="{06163B68-12F2-420A-879F-A23D4F99B70E}"/>
              </a:ext>
            </a:extLst>
          </p:cNvPr>
          <p:cNvSpPr>
            <a:spLocks noChangeArrowheads="1"/>
          </p:cNvSpPr>
          <p:nvPr/>
        </p:nvSpPr>
        <p:spPr bwMode="auto">
          <a:xfrm>
            <a:off x="0" y="2519363"/>
            <a:ext cx="9144000" cy="0"/>
          </a:xfrm>
          <a:prstGeom prst="rect">
            <a:avLst/>
          </a:prstGeom>
          <a:noFill/>
          <a:ln w="9525">
            <a:noFill/>
            <a:miter lim="800000"/>
            <a:headEnd/>
            <a:tailEnd/>
          </a:ln>
          <a:effectLst/>
        </p:spPr>
        <p:txBody>
          <a:bodyPr wrap="none" anchor="ctr">
            <a:spAutoFit/>
          </a:bodyPr>
          <a:lstStyle/>
          <a:p>
            <a:pPr algn="ctr" eaLnBrk="1" hangingPunct="1">
              <a:spcBef>
                <a:spcPct val="20000"/>
              </a:spcBef>
              <a:defRPr/>
            </a:pPr>
            <a:endParaRPr lang="zh-CN" altLang="en-US">
              <a:effectLst>
                <a:outerShdw blurRad="38100" dist="38100" dir="2700000" algn="tl">
                  <a:srgbClr val="000000">
                    <a:alpha val="43137"/>
                  </a:srgbClr>
                </a:outerShdw>
              </a:effectLst>
            </a:endParaRPr>
          </a:p>
        </p:txBody>
      </p:sp>
      <p:graphicFrame>
        <p:nvGraphicFramePr>
          <p:cNvPr id="66565" name="Object 2">
            <a:extLst>
              <a:ext uri="{FF2B5EF4-FFF2-40B4-BE49-F238E27FC236}">
                <a16:creationId xmlns:a16="http://schemas.microsoft.com/office/drawing/2014/main" id="{4F2F5A5C-3DB8-4202-AC38-330607498DE7}"/>
              </a:ext>
            </a:extLst>
          </p:cNvPr>
          <p:cNvGraphicFramePr>
            <a:graphicFrameLocks noChangeAspect="1"/>
          </p:cNvGraphicFramePr>
          <p:nvPr/>
        </p:nvGraphicFramePr>
        <p:xfrm>
          <a:off x="2987675" y="4005263"/>
          <a:ext cx="4897438" cy="2298700"/>
        </p:xfrm>
        <a:graphic>
          <a:graphicData uri="http://schemas.openxmlformats.org/presentationml/2006/ole">
            <mc:AlternateContent xmlns:mc="http://schemas.openxmlformats.org/markup-compatibility/2006">
              <mc:Choice xmlns:v="urn:schemas-microsoft-com:vml" Requires="v">
                <p:oleObj spid="_x0000_s66573" name="Visio" r:id="rId3" imgW="3873960" imgH="1818720" progId="Visio.Drawing.6">
                  <p:embed/>
                </p:oleObj>
              </mc:Choice>
              <mc:Fallback>
                <p:oleObj name="Visio" r:id="rId3" imgW="3873960" imgH="1818720" progId="Visio.Drawing.6">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675" y="4005263"/>
                        <a:ext cx="4897438" cy="229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110" name="Text Box 6">
            <a:extLst>
              <a:ext uri="{FF2B5EF4-FFF2-40B4-BE49-F238E27FC236}">
                <a16:creationId xmlns:a16="http://schemas.microsoft.com/office/drawing/2014/main" id="{BF9736A2-E174-4EA3-BEAA-99AEA288D2D3}"/>
              </a:ext>
            </a:extLst>
          </p:cNvPr>
          <p:cNvSpPr txBox="1">
            <a:spLocks noChangeArrowheads="1"/>
          </p:cNvSpPr>
          <p:nvPr/>
        </p:nvSpPr>
        <p:spPr bwMode="auto">
          <a:xfrm>
            <a:off x="3708400" y="6308725"/>
            <a:ext cx="4032250" cy="457200"/>
          </a:xfrm>
          <a:prstGeom prst="rect">
            <a:avLst/>
          </a:prstGeom>
          <a:noFill/>
          <a:ln w="9525">
            <a:noFill/>
            <a:miter lim="800000"/>
            <a:headEnd/>
            <a:tailEnd/>
          </a:ln>
          <a:effectLst/>
        </p:spPr>
        <p:txBody>
          <a:bodyPr>
            <a:spAutoFit/>
          </a:bodyPr>
          <a:lstStyle/>
          <a:p>
            <a:pPr algn="ctr" eaLnBrk="1" hangingPunct="1">
              <a:spcBef>
                <a:spcPct val="50000"/>
              </a:spcBef>
              <a:defRPr/>
            </a:pPr>
            <a:r>
              <a:rPr lang="en-US" altLang="zh-CN" dirty="0">
                <a:solidFill>
                  <a:srgbClr val="00B0F0"/>
                </a:solidFill>
                <a:effectLst>
                  <a:outerShdw blurRad="38100" dist="38100" dir="2700000" algn="tl">
                    <a:srgbClr val="C0C0C0"/>
                  </a:outerShdw>
                </a:effectLst>
              </a:rPr>
              <a:t>n=5</a:t>
            </a:r>
            <a:r>
              <a:rPr lang="zh-CN" altLang="en-US" dirty="0">
                <a:solidFill>
                  <a:srgbClr val="00B0F0"/>
                </a:solidFill>
                <a:effectLst>
                  <a:outerShdw blurRad="38100" dist="38100" dir="2700000" algn="tl">
                    <a:srgbClr val="C0C0C0"/>
                  </a:outerShdw>
                </a:effectLst>
              </a:rPr>
              <a:t>时的数据相关图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5644CAEB-C5C1-407C-9ACC-7D826880F5C8}"/>
              </a:ext>
            </a:extLst>
          </p:cNvPr>
          <p:cNvSpPr>
            <a:spLocks noGrp="1"/>
          </p:cNvSpPr>
          <p:nvPr>
            <p:ph type="title"/>
          </p:nvPr>
        </p:nvSpPr>
        <p:spPr/>
        <p:txBody>
          <a:bodyPr/>
          <a:lstStyle/>
          <a:p>
            <a:r>
              <a:rPr lang="zh-CN" altLang="en-US" b="1"/>
              <a:t>循环程序并行化的一般方法</a:t>
            </a:r>
          </a:p>
        </p:txBody>
      </p:sp>
      <p:sp>
        <p:nvSpPr>
          <p:cNvPr id="67587" name="Rectangle 3">
            <a:extLst>
              <a:ext uri="{FF2B5EF4-FFF2-40B4-BE49-F238E27FC236}">
                <a16:creationId xmlns:a16="http://schemas.microsoft.com/office/drawing/2014/main" id="{0DF6EC8D-8877-42B6-8B9E-A64D792F421A}"/>
              </a:ext>
            </a:extLst>
          </p:cNvPr>
          <p:cNvSpPr>
            <a:spLocks noGrp="1"/>
          </p:cNvSpPr>
          <p:nvPr>
            <p:ph type="body" idx="1"/>
          </p:nvPr>
        </p:nvSpPr>
        <p:spPr>
          <a:xfrm>
            <a:off x="457200" y="1219200"/>
            <a:ext cx="8229600" cy="4937125"/>
          </a:xfrm>
        </p:spPr>
        <p:txBody>
          <a:bodyPr/>
          <a:lstStyle/>
          <a:p>
            <a:pPr>
              <a:lnSpc>
                <a:spcPct val="80000"/>
              </a:lnSpc>
            </a:pPr>
            <a:r>
              <a:rPr lang="zh-CN" altLang="en-US"/>
              <a:t>循环重构</a:t>
            </a:r>
            <a:r>
              <a:rPr lang="zh-CN" altLang="en-US" sz="2000"/>
              <a:t> </a:t>
            </a:r>
          </a:p>
          <a:p>
            <a:pPr>
              <a:lnSpc>
                <a:spcPct val="80000"/>
              </a:lnSpc>
              <a:buFont typeface="Wingdings" panose="05000000000000000000" pitchFamily="2" charset="2"/>
              <a:buNone/>
            </a:pPr>
            <a:r>
              <a:rPr lang="zh-CN" altLang="en-US" sz="2000"/>
              <a:t>  </a:t>
            </a:r>
            <a:r>
              <a:rPr lang="en-US" altLang="zh-CN" sz="2000"/>
              <a:t>2. </a:t>
            </a:r>
            <a:r>
              <a:rPr lang="zh-CN" altLang="en-US" sz="2000"/>
              <a:t>拉伸法</a:t>
            </a:r>
          </a:p>
          <a:p>
            <a:pPr>
              <a:lnSpc>
                <a:spcPct val="80000"/>
              </a:lnSpc>
              <a:buFont typeface="Wingdings" panose="05000000000000000000" pitchFamily="2" charset="2"/>
              <a:buNone/>
            </a:pPr>
            <a:r>
              <a:rPr lang="zh-CN" altLang="en-US" sz="1400"/>
              <a:t>      </a:t>
            </a:r>
            <a:r>
              <a:rPr lang="zh-CN" altLang="en-US" sz="1600"/>
              <a:t>若按串行程序所定义的执行顺序，对</a:t>
            </a:r>
            <a:r>
              <a:rPr lang="en-US" altLang="zh-CN" sz="1600" i="1"/>
              <a:t>A</a:t>
            </a:r>
            <a:r>
              <a:rPr lang="zh-CN" altLang="en-US" sz="1600"/>
              <a:t>中的元素的可并行执行顺序如前面图所示。图中</a:t>
            </a:r>
            <a:r>
              <a:rPr lang="en-US" altLang="zh-CN" sz="1600"/>
              <a:t>(</a:t>
            </a:r>
            <a:r>
              <a:rPr lang="en-US" altLang="zh-CN" sz="1600" i="1"/>
              <a:t>i,j</a:t>
            </a:r>
            <a:r>
              <a:rPr lang="en-US" altLang="zh-CN" sz="1600"/>
              <a:t>)</a:t>
            </a:r>
            <a:r>
              <a:rPr lang="zh-CN" altLang="en-US" sz="1600"/>
              <a:t>位置上的数字</a:t>
            </a:r>
            <a:r>
              <a:rPr lang="en-US" altLang="zh-CN" sz="1600" i="1"/>
              <a:t>T</a:t>
            </a:r>
            <a:r>
              <a:rPr lang="zh-CN" altLang="en-US" sz="1600"/>
              <a:t>表示元素</a:t>
            </a:r>
            <a:r>
              <a:rPr lang="en-US" altLang="zh-CN" sz="1600"/>
              <a:t>a[</a:t>
            </a:r>
            <a:r>
              <a:rPr lang="en-US" altLang="zh-CN" sz="1600" i="1"/>
              <a:t>i,j</a:t>
            </a:r>
            <a:r>
              <a:rPr lang="en-US" altLang="zh-CN" sz="1600"/>
              <a:t>]</a:t>
            </a:r>
            <a:r>
              <a:rPr lang="zh-CN" altLang="en-US" sz="1600"/>
              <a:t>可并行计算的时间。例如</a:t>
            </a:r>
            <a:r>
              <a:rPr lang="en-US" altLang="zh-CN" sz="1600"/>
              <a:t>a[1,1]</a:t>
            </a:r>
            <a:r>
              <a:rPr lang="zh-CN" altLang="en-US" sz="1600"/>
              <a:t>可在</a:t>
            </a:r>
            <a:r>
              <a:rPr lang="en-US" altLang="zh-CN" sz="1600" i="1"/>
              <a:t>T</a:t>
            </a:r>
            <a:r>
              <a:rPr lang="en-US" altLang="zh-CN" sz="1600"/>
              <a:t>=1</a:t>
            </a:r>
            <a:r>
              <a:rPr lang="zh-CN" altLang="en-US" sz="1600"/>
              <a:t>时计算，</a:t>
            </a:r>
            <a:r>
              <a:rPr lang="en-US" altLang="zh-CN" sz="1600"/>
              <a:t>a[2,1]</a:t>
            </a:r>
            <a:r>
              <a:rPr lang="zh-CN" altLang="en-US" sz="1600"/>
              <a:t>及</a:t>
            </a:r>
            <a:r>
              <a:rPr lang="en-US" altLang="zh-CN" sz="1600"/>
              <a:t>a[1,2]</a:t>
            </a:r>
            <a:r>
              <a:rPr lang="zh-CN" altLang="en-US" sz="1600"/>
              <a:t>可在</a:t>
            </a:r>
            <a:r>
              <a:rPr lang="en-US" altLang="zh-CN" sz="1600" i="1"/>
              <a:t>T</a:t>
            </a:r>
            <a:r>
              <a:rPr lang="en-US" altLang="zh-CN" sz="1600"/>
              <a:t>=2</a:t>
            </a:r>
            <a:r>
              <a:rPr lang="zh-CN" altLang="en-US" sz="1600"/>
              <a:t>时并行计算等。即：沿对角线方向上的计算可以并行。为了挖掘此并行性，我们采用拉伸法对串行程序进行改造。对循环</a:t>
            </a:r>
            <a:r>
              <a:rPr lang="en-US" altLang="zh-CN" sz="1600" i="1"/>
              <a:t>j</a:t>
            </a:r>
            <a:r>
              <a:rPr lang="zh-CN" altLang="en-US" sz="1600"/>
              <a:t>利用循环</a:t>
            </a:r>
            <a:r>
              <a:rPr lang="en-US" altLang="zh-CN" sz="1600" i="1"/>
              <a:t>i</a:t>
            </a:r>
            <a:r>
              <a:rPr lang="zh-CN" altLang="en-US" sz="1600"/>
              <a:t>进行拉伸，拉伸系数为</a:t>
            </a:r>
            <a:r>
              <a:rPr lang="en-US" altLang="zh-CN" sz="1600"/>
              <a:t>1</a:t>
            </a:r>
            <a:r>
              <a:rPr lang="zh-CN" altLang="en-US" sz="1600"/>
              <a:t>，得到如下程序：</a:t>
            </a:r>
            <a:endParaRPr lang="zh-CN" altLang="en-US" sz="1600" b="1"/>
          </a:p>
          <a:p>
            <a:pPr>
              <a:lnSpc>
                <a:spcPct val="80000"/>
              </a:lnSpc>
              <a:buFont typeface="Wingdings" panose="05000000000000000000" pitchFamily="2" charset="2"/>
              <a:buNone/>
            </a:pPr>
            <a:r>
              <a:rPr lang="en-US" altLang="zh-CN" sz="1400" b="1"/>
              <a:t>              for </a:t>
            </a:r>
            <a:r>
              <a:rPr lang="en-US" altLang="zh-CN" sz="1400"/>
              <a:t>i=1</a:t>
            </a:r>
            <a:r>
              <a:rPr lang="en-US" altLang="zh-CN" sz="1400" b="1"/>
              <a:t> to</a:t>
            </a:r>
            <a:r>
              <a:rPr lang="en-US" altLang="zh-CN" sz="1400"/>
              <a:t> n </a:t>
            </a:r>
            <a:r>
              <a:rPr lang="en-US" altLang="zh-CN" sz="1400" b="1"/>
              <a:t>do</a:t>
            </a:r>
          </a:p>
          <a:p>
            <a:pPr>
              <a:lnSpc>
                <a:spcPct val="80000"/>
              </a:lnSpc>
              <a:buFont typeface="Wingdings" panose="05000000000000000000" pitchFamily="2" charset="2"/>
              <a:buNone/>
            </a:pPr>
            <a:r>
              <a:rPr lang="en-US" altLang="zh-CN" sz="1400" b="1"/>
              <a:t>                   for</a:t>
            </a:r>
            <a:r>
              <a:rPr lang="en-US" altLang="zh-CN" sz="1400"/>
              <a:t> j=1+i </a:t>
            </a:r>
            <a:r>
              <a:rPr lang="en-US" altLang="zh-CN" sz="1400" b="1"/>
              <a:t>to</a:t>
            </a:r>
            <a:r>
              <a:rPr lang="en-US" altLang="zh-CN" sz="1400"/>
              <a:t> n+i </a:t>
            </a:r>
            <a:r>
              <a:rPr lang="en-US" altLang="zh-CN" sz="1400" b="1"/>
              <a:t>do</a:t>
            </a:r>
            <a:endParaRPr lang="en-US" altLang="zh-CN" sz="1400"/>
          </a:p>
          <a:p>
            <a:pPr>
              <a:lnSpc>
                <a:spcPct val="80000"/>
              </a:lnSpc>
              <a:buFont typeface="Wingdings" panose="05000000000000000000" pitchFamily="2" charset="2"/>
              <a:buNone/>
            </a:pPr>
            <a:r>
              <a:rPr lang="en-US" altLang="zh-CN" sz="1400"/>
              <a:t>                                      a[i,j-i]=(a[i,j+1-i]+a[i,j-1-i]+a[i+1,j-i]+a[i-1,j-i])/4</a:t>
            </a:r>
          </a:p>
          <a:p>
            <a:pPr>
              <a:lnSpc>
                <a:spcPct val="80000"/>
              </a:lnSpc>
              <a:buFont typeface="Wingdings" panose="05000000000000000000" pitchFamily="2" charset="2"/>
              <a:buNone/>
            </a:pPr>
            <a:r>
              <a:rPr lang="en-US" altLang="zh-CN" sz="1400"/>
              <a:t>		           </a:t>
            </a:r>
            <a:r>
              <a:rPr lang="en-US" altLang="zh-CN" sz="1400" b="1"/>
              <a:t>endfor</a:t>
            </a:r>
          </a:p>
          <a:p>
            <a:pPr>
              <a:lnSpc>
                <a:spcPct val="80000"/>
              </a:lnSpc>
              <a:buFont typeface="Wingdings" panose="05000000000000000000" pitchFamily="2" charset="2"/>
              <a:buNone/>
            </a:pPr>
            <a:r>
              <a:rPr lang="en-US" altLang="zh-CN" sz="1400" b="1"/>
              <a:t>		  endfor</a:t>
            </a:r>
          </a:p>
          <a:p>
            <a:pPr>
              <a:lnSpc>
                <a:spcPct val="80000"/>
              </a:lnSpc>
              <a:buFont typeface="Wingdings" panose="05000000000000000000" pitchFamily="2" charset="2"/>
              <a:buNone/>
            </a:pPr>
            <a:r>
              <a:rPr lang="zh-CN" altLang="en-US" sz="1400"/>
              <a:t>     </a:t>
            </a:r>
            <a:r>
              <a:rPr lang="zh-CN" altLang="en-US" sz="1600"/>
              <a:t>通过交换内外循环的先后次序，得到如下并行程序：</a:t>
            </a:r>
            <a:endParaRPr lang="zh-CN" altLang="en-US" sz="1600" b="1"/>
          </a:p>
          <a:p>
            <a:pPr>
              <a:lnSpc>
                <a:spcPct val="80000"/>
              </a:lnSpc>
              <a:buFont typeface="Wingdings" panose="05000000000000000000" pitchFamily="2" charset="2"/>
              <a:buNone/>
            </a:pPr>
            <a:r>
              <a:rPr lang="en-US" altLang="zh-CN" sz="1400" b="1"/>
              <a:t>               for</a:t>
            </a:r>
            <a:r>
              <a:rPr lang="en-US" altLang="zh-CN" sz="1400"/>
              <a:t> j=2 </a:t>
            </a:r>
            <a:r>
              <a:rPr lang="en-US" altLang="zh-CN" sz="1400" b="1"/>
              <a:t>to </a:t>
            </a:r>
            <a:r>
              <a:rPr lang="en-US" altLang="zh-CN" sz="1400"/>
              <a:t>2n </a:t>
            </a:r>
            <a:r>
              <a:rPr lang="en-US" altLang="zh-CN" sz="1400" b="1"/>
              <a:t>do</a:t>
            </a:r>
          </a:p>
          <a:p>
            <a:pPr>
              <a:lnSpc>
                <a:spcPct val="80000"/>
              </a:lnSpc>
              <a:buFont typeface="Wingdings" panose="05000000000000000000" pitchFamily="2" charset="2"/>
              <a:buNone/>
            </a:pPr>
            <a:r>
              <a:rPr lang="en-US" altLang="zh-CN" sz="1400" b="1"/>
              <a:t>                   for </a:t>
            </a:r>
            <a:r>
              <a:rPr lang="en-US" altLang="zh-CN" sz="1400"/>
              <a:t>i=max(1,j-n) </a:t>
            </a:r>
            <a:r>
              <a:rPr lang="en-US" altLang="zh-CN" sz="1400" b="1"/>
              <a:t>to </a:t>
            </a:r>
            <a:r>
              <a:rPr lang="en-US" altLang="zh-CN" sz="1400"/>
              <a:t>min(n,j-1) </a:t>
            </a:r>
            <a:r>
              <a:rPr lang="en-US" altLang="zh-CN" sz="1400" b="1"/>
              <a:t>par-do</a:t>
            </a:r>
            <a:endParaRPr lang="en-US" altLang="zh-CN" sz="1400"/>
          </a:p>
          <a:p>
            <a:pPr>
              <a:lnSpc>
                <a:spcPct val="80000"/>
              </a:lnSpc>
              <a:buFont typeface="Wingdings" panose="05000000000000000000" pitchFamily="2" charset="2"/>
              <a:buNone/>
            </a:pPr>
            <a:r>
              <a:rPr lang="en-US" altLang="zh-CN" sz="1400"/>
              <a:t>                                        a[i,j-i]=(a[i,j+1-i]+a[i,j-1-i]+a[i+1,j-i]+a[i-1,j-i])/4</a:t>
            </a:r>
          </a:p>
          <a:p>
            <a:pPr>
              <a:lnSpc>
                <a:spcPct val="80000"/>
              </a:lnSpc>
              <a:buFont typeface="Wingdings" panose="05000000000000000000" pitchFamily="2" charset="2"/>
              <a:buNone/>
            </a:pPr>
            <a:r>
              <a:rPr lang="en-US" altLang="zh-CN" sz="1400"/>
              <a:t>		           </a:t>
            </a:r>
            <a:r>
              <a:rPr lang="en-US" altLang="zh-CN" sz="1400" b="1"/>
              <a:t>endfor</a:t>
            </a:r>
          </a:p>
          <a:p>
            <a:pPr>
              <a:lnSpc>
                <a:spcPct val="80000"/>
              </a:lnSpc>
              <a:buFont typeface="Wingdings" panose="05000000000000000000" pitchFamily="2" charset="2"/>
              <a:buNone/>
            </a:pPr>
            <a:r>
              <a:rPr lang="en-US" altLang="zh-CN" sz="1400" b="1"/>
              <a:t>		   endfor</a:t>
            </a:r>
            <a:endParaRPr lang="en-US" altLang="zh-CN" sz="1400"/>
          </a:p>
          <a:p>
            <a:pPr>
              <a:lnSpc>
                <a:spcPct val="80000"/>
              </a:lnSpc>
              <a:buFont typeface="Wingdings" panose="05000000000000000000" pitchFamily="2" charset="2"/>
              <a:buNone/>
            </a:pPr>
            <a:r>
              <a:rPr lang="zh-CN" altLang="en-US" sz="1400"/>
              <a:t>     </a:t>
            </a:r>
            <a:r>
              <a:rPr lang="zh-CN" altLang="en-US" sz="1600"/>
              <a:t>调整后的内层循环将被并行执行，即在同一列的各行之间并行。因此对</a:t>
            </a:r>
            <a:r>
              <a:rPr lang="en-US" altLang="zh-CN" sz="1600" i="1"/>
              <a:t>A</a:t>
            </a:r>
            <a:r>
              <a:rPr lang="zh-CN" altLang="en-US" sz="1600"/>
              <a:t>进行行块划分。</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BD3E6815-9D26-46B1-A5CA-03AF1024A1ED}"/>
              </a:ext>
            </a:extLst>
          </p:cNvPr>
          <p:cNvSpPr>
            <a:spLocks noGrp="1"/>
          </p:cNvSpPr>
          <p:nvPr>
            <p:ph type="title"/>
          </p:nvPr>
        </p:nvSpPr>
        <p:spPr/>
        <p:txBody>
          <a:bodyPr/>
          <a:lstStyle/>
          <a:p>
            <a:r>
              <a:rPr lang="zh-CN" altLang="en-US" b="1"/>
              <a:t>循环程序并行化的一般方法</a:t>
            </a:r>
          </a:p>
        </p:txBody>
      </p:sp>
      <p:sp>
        <p:nvSpPr>
          <p:cNvPr id="68611" name="Rectangle 3">
            <a:extLst>
              <a:ext uri="{FF2B5EF4-FFF2-40B4-BE49-F238E27FC236}">
                <a16:creationId xmlns:a16="http://schemas.microsoft.com/office/drawing/2014/main" id="{EEE95072-679D-4205-862C-FCC8319AF59F}"/>
              </a:ext>
            </a:extLst>
          </p:cNvPr>
          <p:cNvSpPr>
            <a:spLocks noGrp="1"/>
          </p:cNvSpPr>
          <p:nvPr>
            <p:ph type="body" idx="1"/>
          </p:nvPr>
        </p:nvSpPr>
        <p:spPr>
          <a:xfrm>
            <a:off x="457200" y="1219200"/>
            <a:ext cx="8229600" cy="4937125"/>
          </a:xfrm>
        </p:spPr>
        <p:txBody>
          <a:bodyPr/>
          <a:lstStyle/>
          <a:p>
            <a:r>
              <a:rPr lang="zh-CN" altLang="en-US" sz="2800"/>
              <a:t>循环重构</a:t>
            </a:r>
            <a:r>
              <a:rPr lang="zh-CN" altLang="en-US" sz="1800"/>
              <a:t> </a:t>
            </a:r>
          </a:p>
          <a:p>
            <a:pPr>
              <a:buFont typeface="Wingdings" panose="05000000000000000000" pitchFamily="2" charset="2"/>
              <a:buNone/>
            </a:pPr>
            <a:r>
              <a:rPr lang="zh-CN" altLang="en-US" sz="2000"/>
              <a:t>  </a:t>
            </a:r>
            <a:r>
              <a:rPr lang="en-US" altLang="zh-CN"/>
              <a:t>3. </a:t>
            </a:r>
            <a:r>
              <a:rPr lang="zh-CN" altLang="en-US"/>
              <a:t>分裂法</a:t>
            </a:r>
            <a:r>
              <a:rPr lang="zh-CN" altLang="en-US" sz="2000"/>
              <a:t> </a:t>
            </a:r>
          </a:p>
          <a:p>
            <a:pPr>
              <a:buFont typeface="Wingdings" panose="05000000000000000000" pitchFamily="2" charset="2"/>
              <a:buNone/>
            </a:pPr>
            <a:r>
              <a:rPr lang="zh-CN" altLang="en-US"/>
              <a:t>           分裂法是一种通过将循环迭代空间细分成相同形状和大小的数据块以达到局部化相关关系的变换方法。变换之后，一个子数据块内部的全部迭代被同一个处理器执行，只有在子数据块之间计算才需要通信。</a:t>
            </a:r>
          </a:p>
          <a:p>
            <a:pPr>
              <a:buFont typeface="Wingdings" panose="05000000000000000000" pitchFamily="2" charset="2"/>
              <a:buNone/>
            </a:pPr>
            <a:r>
              <a:rPr lang="zh-CN" altLang="en-US"/>
              <a:t>           分裂法的变换分两步进行：第一步，将原算法中的每重循环按块连续划分，细化为双重嵌套循环，外层对子块进行循环，内层对块内数据进行循环；第二步，将所有对子块的循环交换至经变换后循环体的最外层以并行执行。 </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AD87AEF5-A30A-40C8-B50B-1BFB2B96E2A8}"/>
              </a:ext>
            </a:extLst>
          </p:cNvPr>
          <p:cNvSpPr>
            <a:spLocks noGrp="1"/>
          </p:cNvSpPr>
          <p:nvPr>
            <p:ph type="title"/>
          </p:nvPr>
        </p:nvSpPr>
        <p:spPr/>
        <p:txBody>
          <a:bodyPr/>
          <a:lstStyle/>
          <a:p>
            <a:r>
              <a:rPr lang="zh-CN" altLang="en-US" b="1"/>
              <a:t>循环程序并行化的一般方法</a:t>
            </a:r>
          </a:p>
        </p:txBody>
      </p:sp>
      <p:sp>
        <p:nvSpPr>
          <p:cNvPr id="69635" name="Rectangle 3">
            <a:extLst>
              <a:ext uri="{FF2B5EF4-FFF2-40B4-BE49-F238E27FC236}">
                <a16:creationId xmlns:a16="http://schemas.microsoft.com/office/drawing/2014/main" id="{EEDB24E9-3D12-4E79-A41B-EE7B188C00E1}"/>
              </a:ext>
            </a:extLst>
          </p:cNvPr>
          <p:cNvSpPr>
            <a:spLocks noGrp="1"/>
          </p:cNvSpPr>
          <p:nvPr>
            <p:ph type="body" idx="1"/>
          </p:nvPr>
        </p:nvSpPr>
        <p:spPr>
          <a:xfrm>
            <a:off x="457200" y="1219200"/>
            <a:ext cx="8229600" cy="4937125"/>
          </a:xfrm>
        </p:spPr>
        <p:txBody>
          <a:bodyPr/>
          <a:lstStyle/>
          <a:p>
            <a:pPr>
              <a:lnSpc>
                <a:spcPct val="80000"/>
              </a:lnSpc>
            </a:pPr>
            <a:r>
              <a:rPr lang="zh-CN" altLang="en-US" sz="2000"/>
              <a:t>循环重构 </a:t>
            </a:r>
          </a:p>
          <a:p>
            <a:pPr>
              <a:lnSpc>
                <a:spcPct val="80000"/>
              </a:lnSpc>
              <a:buFont typeface="Wingdings" panose="05000000000000000000" pitchFamily="2" charset="2"/>
              <a:buNone/>
            </a:pPr>
            <a:r>
              <a:rPr lang="zh-CN" altLang="en-US" sz="2000"/>
              <a:t>  </a:t>
            </a:r>
            <a:r>
              <a:rPr lang="en-US" altLang="zh-CN" sz="2000"/>
              <a:t>3. </a:t>
            </a:r>
            <a:r>
              <a:rPr lang="zh-CN" altLang="en-US" sz="2000"/>
              <a:t>分裂法</a:t>
            </a:r>
          </a:p>
          <a:p>
            <a:pPr>
              <a:lnSpc>
                <a:spcPct val="80000"/>
              </a:lnSpc>
              <a:buFont typeface="Wingdings" panose="05000000000000000000" pitchFamily="2" charset="2"/>
              <a:buNone/>
            </a:pPr>
            <a:r>
              <a:rPr lang="zh-CN" altLang="en-US" sz="1600" b="1"/>
              <a:t>例</a:t>
            </a:r>
            <a:r>
              <a:rPr lang="en-US" altLang="zh-CN" sz="1600" b="1"/>
              <a:t>.</a:t>
            </a:r>
            <a:r>
              <a:rPr lang="zh-CN" altLang="en-US" sz="1600"/>
              <a:t>设</a:t>
            </a:r>
            <a:r>
              <a:rPr lang="en-US" altLang="zh-CN" sz="1600" i="1"/>
              <a:t>A</a:t>
            </a:r>
            <a:r>
              <a:rPr lang="zh-CN" altLang="en-US" sz="1600"/>
              <a:t>，</a:t>
            </a:r>
            <a:r>
              <a:rPr lang="en-US" altLang="zh-CN" sz="1600" i="1"/>
              <a:t>B</a:t>
            </a:r>
            <a:r>
              <a:rPr lang="zh-CN" altLang="en-US" sz="1600"/>
              <a:t>，</a:t>
            </a:r>
            <a:r>
              <a:rPr lang="en-US" altLang="zh-CN" sz="1600" i="1"/>
              <a:t>C</a:t>
            </a:r>
            <a:r>
              <a:rPr lang="zh-CN" altLang="en-US" sz="1600"/>
              <a:t>为</a:t>
            </a:r>
            <a:r>
              <a:rPr lang="en-US" altLang="zh-CN" sz="1600" i="1"/>
              <a:t>n</a:t>
            </a:r>
            <a:r>
              <a:rPr lang="zh-CN" altLang="en-US" sz="1600"/>
              <a:t>阶矩阵，有串行程序如下：</a:t>
            </a:r>
            <a:endParaRPr lang="zh-CN" altLang="en-US" sz="1600" b="1"/>
          </a:p>
          <a:p>
            <a:pPr>
              <a:lnSpc>
                <a:spcPct val="80000"/>
              </a:lnSpc>
              <a:buFont typeface="Wingdings" panose="05000000000000000000" pitchFamily="2" charset="2"/>
              <a:buNone/>
            </a:pPr>
            <a:r>
              <a:rPr lang="en-US" altLang="zh-CN" sz="1400" b="1"/>
              <a:t>    for </a:t>
            </a:r>
            <a:r>
              <a:rPr lang="en-US" altLang="zh-CN" sz="1400"/>
              <a:t>i= 1 </a:t>
            </a:r>
            <a:r>
              <a:rPr lang="en-US" altLang="zh-CN" sz="1400" b="1"/>
              <a:t>to</a:t>
            </a:r>
            <a:r>
              <a:rPr lang="en-US" altLang="zh-CN" sz="1400"/>
              <a:t> n </a:t>
            </a:r>
            <a:r>
              <a:rPr lang="en-US" altLang="zh-CN" sz="1400" b="1"/>
              <a:t>do</a:t>
            </a:r>
          </a:p>
          <a:p>
            <a:pPr>
              <a:lnSpc>
                <a:spcPct val="80000"/>
              </a:lnSpc>
              <a:buFont typeface="Wingdings" panose="05000000000000000000" pitchFamily="2" charset="2"/>
              <a:buNone/>
            </a:pPr>
            <a:r>
              <a:rPr lang="en-US" altLang="zh-CN" sz="1400" b="1"/>
              <a:t>       for</a:t>
            </a:r>
            <a:r>
              <a:rPr lang="en-US" altLang="zh-CN" sz="1400"/>
              <a:t> j=1</a:t>
            </a:r>
            <a:r>
              <a:rPr lang="en-US" altLang="zh-CN" sz="1400" b="1"/>
              <a:t> to</a:t>
            </a:r>
            <a:r>
              <a:rPr lang="en-US" altLang="zh-CN" sz="1400"/>
              <a:t> n </a:t>
            </a:r>
            <a:r>
              <a:rPr lang="en-US" altLang="zh-CN" sz="1400" b="1"/>
              <a:t>do</a:t>
            </a:r>
            <a:endParaRPr lang="en-US" altLang="zh-CN" sz="1400"/>
          </a:p>
          <a:p>
            <a:pPr>
              <a:lnSpc>
                <a:spcPct val="80000"/>
              </a:lnSpc>
              <a:buFont typeface="Wingdings" panose="05000000000000000000" pitchFamily="2" charset="2"/>
              <a:buNone/>
            </a:pPr>
            <a:r>
              <a:rPr lang="en-US" altLang="zh-CN" sz="1400"/>
              <a:t>              A[i,j]=A[i,j]+B[i,j]</a:t>
            </a:r>
          </a:p>
          <a:p>
            <a:pPr>
              <a:lnSpc>
                <a:spcPct val="80000"/>
              </a:lnSpc>
              <a:buFont typeface="Wingdings" panose="05000000000000000000" pitchFamily="2" charset="2"/>
              <a:buNone/>
            </a:pPr>
            <a:r>
              <a:rPr lang="en-US" altLang="zh-CN" sz="1400"/>
              <a:t>               C[i,j]=2*A[i-1,j]</a:t>
            </a:r>
          </a:p>
          <a:p>
            <a:pPr>
              <a:lnSpc>
                <a:spcPct val="80000"/>
              </a:lnSpc>
              <a:buFont typeface="Wingdings" panose="05000000000000000000" pitchFamily="2" charset="2"/>
              <a:buNone/>
            </a:pPr>
            <a:r>
              <a:rPr lang="en-US" altLang="zh-CN" sz="1400"/>
              <a:t>	    </a:t>
            </a:r>
            <a:r>
              <a:rPr lang="en-US" altLang="zh-CN" sz="1400" b="1"/>
              <a:t>endfor</a:t>
            </a:r>
          </a:p>
          <a:p>
            <a:pPr>
              <a:lnSpc>
                <a:spcPct val="80000"/>
              </a:lnSpc>
              <a:buFont typeface="Wingdings" panose="05000000000000000000" pitchFamily="2" charset="2"/>
              <a:buNone/>
            </a:pPr>
            <a:r>
              <a:rPr lang="en-US" altLang="zh-CN" sz="1400" b="1"/>
              <a:t>    endfor</a:t>
            </a:r>
            <a:endParaRPr lang="en-US" altLang="zh-CN" sz="1400"/>
          </a:p>
          <a:p>
            <a:pPr>
              <a:lnSpc>
                <a:spcPct val="80000"/>
              </a:lnSpc>
              <a:buFont typeface="Wingdings" panose="05000000000000000000" pitchFamily="2" charset="2"/>
              <a:buNone/>
            </a:pPr>
            <a:r>
              <a:rPr lang="zh-CN" altLang="en-US" sz="1600"/>
              <a:t>经分裂法变换后，得到如下并行程序：</a:t>
            </a:r>
            <a:endParaRPr lang="zh-CN" altLang="en-US" sz="1600" b="1"/>
          </a:p>
          <a:p>
            <a:pPr>
              <a:lnSpc>
                <a:spcPct val="80000"/>
              </a:lnSpc>
              <a:buFont typeface="Wingdings" panose="05000000000000000000" pitchFamily="2" charset="2"/>
              <a:buNone/>
            </a:pPr>
            <a:r>
              <a:rPr lang="en-US" altLang="zh-CN" sz="1400" b="1"/>
              <a:t>         for</a:t>
            </a:r>
            <a:r>
              <a:rPr lang="en-US" altLang="zh-CN" sz="1400"/>
              <a:t> it=1 </a:t>
            </a:r>
            <a:r>
              <a:rPr lang="en-US" altLang="zh-CN" sz="1400" b="1"/>
              <a:t>to</a:t>
            </a:r>
            <a:r>
              <a:rPr lang="en-US" altLang="zh-CN" sz="1400"/>
              <a:t> n </a:t>
            </a:r>
            <a:r>
              <a:rPr lang="en-US" altLang="zh-CN" sz="1400" b="1"/>
              <a:t>step</a:t>
            </a:r>
            <a:r>
              <a:rPr lang="en-US" altLang="zh-CN" sz="1400"/>
              <a:t> ss </a:t>
            </a:r>
            <a:r>
              <a:rPr lang="en-US" altLang="zh-CN" sz="1400" b="1"/>
              <a:t>par-do</a:t>
            </a:r>
          </a:p>
          <a:p>
            <a:pPr>
              <a:lnSpc>
                <a:spcPct val="80000"/>
              </a:lnSpc>
              <a:buFont typeface="Wingdings" panose="05000000000000000000" pitchFamily="2" charset="2"/>
              <a:buNone/>
            </a:pPr>
            <a:r>
              <a:rPr lang="en-US" altLang="zh-CN" sz="1400" b="1"/>
              <a:t>             for</a:t>
            </a:r>
            <a:r>
              <a:rPr lang="en-US" altLang="zh-CN" sz="1400"/>
              <a:t> jt=1 </a:t>
            </a:r>
            <a:r>
              <a:rPr lang="en-US" altLang="zh-CN" sz="1400" b="1"/>
              <a:t>to</a:t>
            </a:r>
            <a:r>
              <a:rPr lang="en-US" altLang="zh-CN" sz="1400"/>
              <a:t> n </a:t>
            </a:r>
            <a:r>
              <a:rPr lang="en-US" altLang="zh-CN" sz="1400" b="1"/>
              <a:t>step </a:t>
            </a:r>
            <a:r>
              <a:rPr lang="en-US" altLang="zh-CN" sz="1400"/>
              <a:t>ss </a:t>
            </a:r>
            <a:r>
              <a:rPr lang="en-US" altLang="zh-CN" sz="1400" b="1"/>
              <a:t>par-do</a:t>
            </a:r>
          </a:p>
          <a:p>
            <a:pPr>
              <a:lnSpc>
                <a:spcPct val="80000"/>
              </a:lnSpc>
              <a:buFont typeface="Wingdings" panose="05000000000000000000" pitchFamily="2" charset="2"/>
              <a:buNone/>
            </a:pPr>
            <a:r>
              <a:rPr lang="en-US" altLang="zh-CN" sz="1400" b="1"/>
              <a:t>                for</a:t>
            </a:r>
            <a:r>
              <a:rPr lang="en-US" altLang="zh-CN" sz="1400"/>
              <a:t> i=it </a:t>
            </a:r>
            <a:r>
              <a:rPr lang="en-US" altLang="zh-CN" sz="1400" b="1"/>
              <a:t>to</a:t>
            </a:r>
            <a:r>
              <a:rPr lang="en-US" altLang="zh-CN" sz="1400"/>
              <a:t> min(n,it+ss-1) </a:t>
            </a:r>
            <a:r>
              <a:rPr lang="en-US" altLang="zh-CN" sz="1400" b="1"/>
              <a:t>do</a:t>
            </a:r>
          </a:p>
          <a:p>
            <a:pPr>
              <a:lnSpc>
                <a:spcPct val="80000"/>
              </a:lnSpc>
              <a:buFont typeface="Wingdings" panose="05000000000000000000" pitchFamily="2" charset="2"/>
              <a:buNone/>
            </a:pPr>
            <a:r>
              <a:rPr lang="en-US" altLang="zh-CN" sz="1400" b="1"/>
              <a:t>                    for</a:t>
            </a:r>
            <a:r>
              <a:rPr lang="en-US" altLang="zh-CN" sz="1400"/>
              <a:t> j=jt </a:t>
            </a:r>
            <a:r>
              <a:rPr lang="en-US" altLang="zh-CN" sz="1400" b="1"/>
              <a:t>to </a:t>
            </a:r>
            <a:r>
              <a:rPr lang="en-US" altLang="zh-CN" sz="1400"/>
              <a:t>min(n,jt+ss-1) </a:t>
            </a:r>
            <a:r>
              <a:rPr lang="en-US" altLang="zh-CN" sz="1400" b="1"/>
              <a:t>do</a:t>
            </a:r>
            <a:endParaRPr lang="en-US" altLang="zh-CN" sz="1400"/>
          </a:p>
          <a:p>
            <a:pPr>
              <a:lnSpc>
                <a:spcPct val="80000"/>
              </a:lnSpc>
              <a:buFont typeface="Wingdings" panose="05000000000000000000" pitchFamily="2" charset="2"/>
              <a:buNone/>
            </a:pPr>
            <a:r>
              <a:rPr lang="en-US" altLang="zh-CN" sz="1400"/>
              <a:t>                                    A[i,j]=A[i,j]+B[i,j]</a:t>
            </a:r>
          </a:p>
          <a:p>
            <a:pPr>
              <a:lnSpc>
                <a:spcPct val="80000"/>
              </a:lnSpc>
              <a:buFont typeface="Wingdings" panose="05000000000000000000" pitchFamily="2" charset="2"/>
              <a:buNone/>
            </a:pPr>
            <a:r>
              <a:rPr lang="en-US" altLang="zh-CN" sz="1400"/>
              <a:t>                                     C[i,j]=2*A[i-1,j] </a:t>
            </a:r>
          </a:p>
          <a:p>
            <a:pPr>
              <a:lnSpc>
                <a:spcPct val="80000"/>
              </a:lnSpc>
              <a:buFont typeface="Wingdings" panose="05000000000000000000" pitchFamily="2" charset="2"/>
              <a:buNone/>
            </a:pPr>
            <a:r>
              <a:rPr lang="en-US" altLang="zh-CN" sz="1400"/>
              <a:t>		             </a:t>
            </a:r>
            <a:r>
              <a:rPr lang="en-US" altLang="zh-CN" sz="1400" b="1"/>
              <a:t>endfor</a:t>
            </a:r>
          </a:p>
          <a:p>
            <a:pPr>
              <a:lnSpc>
                <a:spcPct val="80000"/>
              </a:lnSpc>
              <a:buFont typeface="Wingdings" panose="05000000000000000000" pitchFamily="2" charset="2"/>
              <a:buNone/>
            </a:pPr>
            <a:r>
              <a:rPr lang="en-US" altLang="zh-CN" sz="1400" b="1"/>
              <a:t>		     endfor</a:t>
            </a:r>
          </a:p>
          <a:p>
            <a:pPr>
              <a:lnSpc>
                <a:spcPct val="80000"/>
              </a:lnSpc>
              <a:buFont typeface="Wingdings" panose="05000000000000000000" pitchFamily="2" charset="2"/>
              <a:buNone/>
            </a:pPr>
            <a:r>
              <a:rPr lang="en-US" altLang="zh-CN" sz="1400" b="1"/>
              <a:t>		  endfor</a:t>
            </a:r>
          </a:p>
          <a:p>
            <a:pPr>
              <a:lnSpc>
                <a:spcPct val="80000"/>
              </a:lnSpc>
              <a:buFont typeface="Wingdings" panose="05000000000000000000" pitchFamily="2" charset="2"/>
              <a:buNone/>
            </a:pPr>
            <a:r>
              <a:rPr lang="en-US" altLang="zh-CN" sz="1400" b="1"/>
              <a:t>	     endfor</a:t>
            </a:r>
            <a:r>
              <a:rPr lang="en-US" altLang="zh-CN" sz="1400"/>
              <a:t> </a:t>
            </a:r>
            <a:endParaRPr lang="zh-CN" altLang="en-US" sz="1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7C305674-0201-4660-9930-C9910A457B2D}"/>
              </a:ext>
            </a:extLst>
          </p:cNvPr>
          <p:cNvSpPr>
            <a:spLocks noGrp="1"/>
          </p:cNvSpPr>
          <p:nvPr>
            <p:ph type="title"/>
          </p:nvPr>
        </p:nvSpPr>
        <p:spPr/>
        <p:txBody>
          <a:bodyPr/>
          <a:lstStyle/>
          <a:p>
            <a:pPr eaLnBrk="1" hangingPunct="1"/>
            <a:r>
              <a:rPr lang="zh-CN" altLang="en-US"/>
              <a:t>并行编程模式</a:t>
            </a:r>
          </a:p>
        </p:txBody>
      </p:sp>
      <p:sp>
        <p:nvSpPr>
          <p:cNvPr id="16387" name="Rectangle 3">
            <a:extLst>
              <a:ext uri="{FF2B5EF4-FFF2-40B4-BE49-F238E27FC236}">
                <a16:creationId xmlns:a16="http://schemas.microsoft.com/office/drawing/2014/main" id="{43377554-0272-4ED2-9F36-73DBAC867676}"/>
              </a:ext>
            </a:extLst>
          </p:cNvPr>
          <p:cNvSpPr>
            <a:spLocks noGrp="1"/>
          </p:cNvSpPr>
          <p:nvPr>
            <p:ph sz="quarter" idx="1"/>
          </p:nvPr>
        </p:nvSpPr>
        <p:spPr>
          <a:xfrm>
            <a:off x="457200" y="1219200"/>
            <a:ext cx="8229600" cy="4937125"/>
          </a:xfrm>
        </p:spPr>
        <p:txBody>
          <a:bodyPr/>
          <a:lstStyle/>
          <a:p>
            <a:pPr eaLnBrk="1" hangingPunct="1"/>
            <a:r>
              <a:rPr lang="zh-CN" altLang="en-US"/>
              <a:t>主</a:t>
            </a:r>
            <a:r>
              <a:rPr lang="en-US" altLang="zh-CN"/>
              <a:t>-</a:t>
            </a:r>
            <a:r>
              <a:rPr lang="zh-CN" altLang="en-US"/>
              <a:t>从式（</a:t>
            </a:r>
            <a:r>
              <a:rPr lang="en-US" altLang="zh-CN"/>
              <a:t>Master-Slave</a:t>
            </a:r>
            <a:r>
              <a:rPr lang="zh-CN" altLang="en-US"/>
              <a:t>）</a:t>
            </a:r>
          </a:p>
          <a:p>
            <a:pPr eaLnBrk="1" hangingPunct="1"/>
            <a:endParaRPr lang="zh-CN" altLang="en-US"/>
          </a:p>
          <a:p>
            <a:pPr eaLnBrk="1" hangingPunct="1"/>
            <a:r>
              <a:rPr lang="zh-CN" altLang="en-US"/>
              <a:t>单程序多数据流（</a:t>
            </a:r>
            <a:r>
              <a:rPr lang="en-US" altLang="zh-CN"/>
              <a:t>Single Program Multiple Data </a:t>
            </a:r>
            <a:r>
              <a:rPr lang="zh-CN" altLang="en-US"/>
              <a:t>）</a:t>
            </a:r>
          </a:p>
          <a:p>
            <a:pPr eaLnBrk="1" hangingPunct="1"/>
            <a:endParaRPr lang="zh-CN" altLang="en-US"/>
          </a:p>
          <a:p>
            <a:pPr eaLnBrk="1" hangingPunct="1"/>
            <a:r>
              <a:rPr lang="zh-CN" altLang="en-US"/>
              <a:t>数据流水线（</a:t>
            </a:r>
            <a:r>
              <a:rPr lang="en-US" altLang="zh-CN"/>
              <a:t>Data Pipelining</a:t>
            </a:r>
            <a:r>
              <a:rPr lang="zh-CN" altLang="en-US"/>
              <a:t>）</a:t>
            </a:r>
          </a:p>
          <a:p>
            <a:pPr eaLnBrk="1" hangingPunct="1"/>
            <a:endParaRPr lang="zh-CN" altLang="en-US"/>
          </a:p>
          <a:p>
            <a:pPr eaLnBrk="1" hangingPunct="1"/>
            <a:r>
              <a:rPr lang="zh-CN" altLang="en-US"/>
              <a:t>分治策略（</a:t>
            </a:r>
            <a:r>
              <a:rPr lang="en-US" altLang="zh-CN"/>
              <a:t>Divide and Conquer</a:t>
            </a:r>
            <a:r>
              <a:rPr lang="zh-CN" altLang="en-US"/>
              <a:t>）</a:t>
            </a:r>
          </a:p>
          <a:p>
            <a:pPr eaLnBrk="1" hangingPunct="1"/>
            <a:endParaRPr lang="en-US" altLang="zh-CN"/>
          </a:p>
          <a:p>
            <a:pPr eaLnBrk="1" hangingPunct="1"/>
            <a:endParaRPr lang="zh-CN" alt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CF4CFBC5-212D-405B-AEAD-425453823373}"/>
              </a:ext>
            </a:extLst>
          </p:cNvPr>
          <p:cNvSpPr>
            <a:spLocks noGrp="1"/>
          </p:cNvSpPr>
          <p:nvPr>
            <p:ph type="title"/>
          </p:nvPr>
        </p:nvSpPr>
        <p:spPr/>
        <p:txBody>
          <a:bodyPr/>
          <a:lstStyle/>
          <a:p>
            <a:r>
              <a:rPr lang="zh-CN" altLang="en-US" b="1"/>
              <a:t>循环程序并行化的一般方法</a:t>
            </a:r>
          </a:p>
        </p:txBody>
      </p:sp>
      <p:sp>
        <p:nvSpPr>
          <p:cNvPr id="70659" name="Rectangle 3">
            <a:extLst>
              <a:ext uri="{FF2B5EF4-FFF2-40B4-BE49-F238E27FC236}">
                <a16:creationId xmlns:a16="http://schemas.microsoft.com/office/drawing/2014/main" id="{AF05603D-EDD7-4C21-957F-82F6562E77AE}"/>
              </a:ext>
            </a:extLst>
          </p:cNvPr>
          <p:cNvSpPr>
            <a:spLocks noGrp="1"/>
          </p:cNvSpPr>
          <p:nvPr>
            <p:ph type="body" idx="1"/>
          </p:nvPr>
        </p:nvSpPr>
        <p:spPr>
          <a:xfrm>
            <a:off x="457200" y="1219200"/>
            <a:ext cx="8229600" cy="4937125"/>
          </a:xfrm>
        </p:spPr>
        <p:txBody>
          <a:bodyPr/>
          <a:lstStyle/>
          <a:p>
            <a:pPr>
              <a:lnSpc>
                <a:spcPct val="80000"/>
              </a:lnSpc>
            </a:pPr>
            <a:r>
              <a:rPr lang="zh-CN" altLang="en-US"/>
              <a:t>循环重构 </a:t>
            </a:r>
          </a:p>
          <a:p>
            <a:pPr>
              <a:lnSpc>
                <a:spcPct val="80000"/>
              </a:lnSpc>
              <a:buFont typeface="Wingdings" panose="05000000000000000000" pitchFamily="2" charset="2"/>
              <a:buNone/>
            </a:pPr>
            <a:r>
              <a:rPr lang="zh-CN" altLang="en-US" sz="2000"/>
              <a:t>  </a:t>
            </a:r>
            <a:r>
              <a:rPr lang="en-US" altLang="zh-CN" sz="2000"/>
              <a:t>3. </a:t>
            </a:r>
            <a:r>
              <a:rPr lang="zh-CN" altLang="en-US" sz="2000"/>
              <a:t>分裂法</a:t>
            </a:r>
          </a:p>
          <a:p>
            <a:pPr>
              <a:lnSpc>
                <a:spcPct val="80000"/>
              </a:lnSpc>
              <a:buFont typeface="Wingdings" panose="05000000000000000000" pitchFamily="2" charset="2"/>
              <a:buNone/>
            </a:pPr>
            <a:r>
              <a:rPr lang="zh-CN" altLang="en-US" sz="1600"/>
              <a:t>            </a:t>
            </a:r>
            <a:r>
              <a:rPr lang="zh-CN" altLang="en-US" sz="1800"/>
              <a:t>并行计算中，将同一子块内的全部计算加载到一个处理器上执行。不同处理器执行不同子块。经分裂变换，矩阵</a:t>
            </a:r>
            <a:r>
              <a:rPr lang="en-US" altLang="zh-CN" sz="1800" i="1"/>
              <a:t>A</a:t>
            </a:r>
            <a:r>
              <a:rPr lang="zh-CN" altLang="en-US" sz="1800"/>
              <a:t>、</a:t>
            </a:r>
            <a:r>
              <a:rPr lang="en-US" altLang="zh-CN" sz="1800" i="1"/>
              <a:t>B</a:t>
            </a:r>
            <a:r>
              <a:rPr lang="zh-CN" altLang="en-US" sz="1800"/>
              <a:t>、</a:t>
            </a:r>
            <a:r>
              <a:rPr lang="en-US" altLang="zh-CN" sz="1800" i="1"/>
              <a:t>C</a:t>
            </a:r>
            <a:r>
              <a:rPr lang="zh-CN" altLang="en-US" sz="1800"/>
              <a:t>的数据都进行了方块划分，其中对</a:t>
            </a:r>
            <a:r>
              <a:rPr lang="en-US" altLang="zh-CN" sz="1800" i="1"/>
              <a:t>C</a:t>
            </a:r>
            <a:r>
              <a:rPr lang="zh-CN" altLang="en-US" sz="1800"/>
              <a:t>数据的行向分割比</a:t>
            </a:r>
            <a:r>
              <a:rPr lang="en-US" altLang="zh-CN" sz="1800" i="1"/>
              <a:t>A</a:t>
            </a:r>
            <a:r>
              <a:rPr lang="zh-CN" altLang="en-US" sz="1800"/>
              <a:t>、</a:t>
            </a:r>
            <a:r>
              <a:rPr lang="en-US" altLang="zh-CN" sz="1800" i="1"/>
              <a:t>B</a:t>
            </a:r>
            <a:r>
              <a:rPr lang="zh-CN" altLang="en-US" sz="1800"/>
              <a:t>低一格。</a:t>
            </a:r>
          </a:p>
          <a:p>
            <a:pPr>
              <a:lnSpc>
                <a:spcPct val="80000"/>
              </a:lnSpc>
              <a:buFont typeface="Wingdings" panose="05000000000000000000" pitchFamily="2" charset="2"/>
              <a:buNone/>
            </a:pPr>
            <a:endParaRPr lang="zh-CN" altLang="en-US" sz="1600"/>
          </a:p>
          <a:p>
            <a:pPr>
              <a:lnSpc>
                <a:spcPct val="80000"/>
              </a:lnSpc>
              <a:buFont typeface="Wingdings" panose="05000000000000000000" pitchFamily="2" charset="2"/>
              <a:buNone/>
            </a:pPr>
            <a:endParaRPr lang="zh-CN" altLang="en-US" sz="1600"/>
          </a:p>
          <a:p>
            <a:pPr>
              <a:lnSpc>
                <a:spcPct val="80000"/>
              </a:lnSpc>
              <a:buFont typeface="Wingdings" panose="05000000000000000000" pitchFamily="2" charset="2"/>
              <a:buNone/>
            </a:pPr>
            <a:endParaRPr lang="zh-CN" altLang="en-US" sz="1600"/>
          </a:p>
          <a:p>
            <a:pPr>
              <a:lnSpc>
                <a:spcPct val="80000"/>
              </a:lnSpc>
              <a:buFont typeface="Wingdings" panose="05000000000000000000" pitchFamily="2" charset="2"/>
              <a:buNone/>
            </a:pPr>
            <a:endParaRPr lang="zh-CN" altLang="en-US" sz="1600"/>
          </a:p>
          <a:p>
            <a:pPr>
              <a:lnSpc>
                <a:spcPct val="80000"/>
              </a:lnSpc>
              <a:buFont typeface="Wingdings" panose="05000000000000000000" pitchFamily="2" charset="2"/>
              <a:buNone/>
            </a:pPr>
            <a:endParaRPr lang="zh-CN" altLang="en-US" sz="1600"/>
          </a:p>
          <a:p>
            <a:pPr>
              <a:lnSpc>
                <a:spcPct val="80000"/>
              </a:lnSpc>
              <a:buFont typeface="Wingdings" panose="05000000000000000000" pitchFamily="2" charset="2"/>
              <a:buNone/>
            </a:pPr>
            <a:endParaRPr lang="zh-CN" altLang="en-US" sz="1600"/>
          </a:p>
          <a:p>
            <a:pPr>
              <a:lnSpc>
                <a:spcPct val="80000"/>
              </a:lnSpc>
              <a:buFont typeface="Wingdings" panose="05000000000000000000" pitchFamily="2" charset="2"/>
              <a:buNone/>
            </a:pPr>
            <a:endParaRPr lang="zh-CN" altLang="en-US" sz="1600"/>
          </a:p>
          <a:p>
            <a:pPr>
              <a:lnSpc>
                <a:spcPct val="80000"/>
              </a:lnSpc>
              <a:buFont typeface="Wingdings" panose="05000000000000000000" pitchFamily="2" charset="2"/>
              <a:buNone/>
            </a:pPr>
            <a:endParaRPr lang="zh-CN" altLang="en-US" sz="1600"/>
          </a:p>
          <a:p>
            <a:pPr>
              <a:lnSpc>
                <a:spcPct val="80000"/>
              </a:lnSpc>
              <a:buFont typeface="Wingdings" panose="05000000000000000000" pitchFamily="2" charset="2"/>
              <a:buNone/>
            </a:pPr>
            <a:endParaRPr lang="zh-CN" altLang="en-US" sz="1400"/>
          </a:p>
          <a:p>
            <a:pPr>
              <a:lnSpc>
                <a:spcPct val="80000"/>
              </a:lnSpc>
              <a:buFont typeface="Wingdings" panose="05000000000000000000" pitchFamily="2" charset="2"/>
              <a:buNone/>
            </a:pPr>
            <a:endParaRPr lang="zh-CN" altLang="en-US" sz="1400"/>
          </a:p>
          <a:p>
            <a:pPr>
              <a:lnSpc>
                <a:spcPct val="80000"/>
              </a:lnSpc>
              <a:buFont typeface="Wingdings" panose="05000000000000000000" pitchFamily="2" charset="2"/>
              <a:buNone/>
            </a:pPr>
            <a:endParaRPr lang="zh-CN" altLang="en-US" sz="1400"/>
          </a:p>
          <a:p>
            <a:pPr>
              <a:lnSpc>
                <a:spcPct val="80000"/>
              </a:lnSpc>
              <a:buFont typeface="Wingdings" panose="05000000000000000000" pitchFamily="2" charset="2"/>
              <a:buNone/>
            </a:pPr>
            <a:endParaRPr lang="zh-CN" altLang="en-US" sz="1400"/>
          </a:p>
          <a:p>
            <a:pPr>
              <a:lnSpc>
                <a:spcPct val="80000"/>
              </a:lnSpc>
              <a:buFont typeface="Wingdings" panose="05000000000000000000" pitchFamily="2" charset="2"/>
              <a:buNone/>
            </a:pPr>
            <a:r>
              <a:rPr lang="zh-CN" altLang="en-US" sz="1800"/>
              <a:t>通过此例，可以发现分裂变换既提高了计算的并行性，又控制了通信开销。</a:t>
            </a:r>
          </a:p>
        </p:txBody>
      </p:sp>
      <p:sp>
        <p:nvSpPr>
          <p:cNvPr id="51205" name="Rectangle 5">
            <a:extLst>
              <a:ext uri="{FF2B5EF4-FFF2-40B4-BE49-F238E27FC236}">
                <a16:creationId xmlns:a16="http://schemas.microsoft.com/office/drawing/2014/main" id="{E9ACAA58-3EBD-46AC-8362-9602FFD2EAD3}"/>
              </a:ext>
            </a:extLst>
          </p:cNvPr>
          <p:cNvSpPr>
            <a:spLocks noChangeArrowheads="1"/>
          </p:cNvSpPr>
          <p:nvPr/>
        </p:nvSpPr>
        <p:spPr bwMode="auto">
          <a:xfrm>
            <a:off x="0" y="2819400"/>
            <a:ext cx="9144000" cy="0"/>
          </a:xfrm>
          <a:prstGeom prst="rect">
            <a:avLst/>
          </a:prstGeom>
          <a:noFill/>
          <a:ln w="9525">
            <a:noFill/>
            <a:miter lim="800000"/>
            <a:headEnd/>
            <a:tailEnd/>
          </a:ln>
          <a:effectLst/>
        </p:spPr>
        <p:txBody>
          <a:bodyPr wrap="none" anchor="ctr">
            <a:spAutoFit/>
          </a:bodyPr>
          <a:lstStyle/>
          <a:p>
            <a:pPr algn="ctr" eaLnBrk="1" hangingPunct="1">
              <a:spcBef>
                <a:spcPct val="20000"/>
              </a:spcBef>
              <a:defRPr/>
            </a:pPr>
            <a:endParaRPr lang="zh-CN" altLang="en-US">
              <a:effectLst>
                <a:outerShdw blurRad="38100" dist="38100" dir="2700000" algn="tl">
                  <a:srgbClr val="000000">
                    <a:alpha val="43137"/>
                  </a:srgbClr>
                </a:outerShdw>
              </a:effectLst>
            </a:endParaRPr>
          </a:p>
        </p:txBody>
      </p:sp>
      <p:graphicFrame>
        <p:nvGraphicFramePr>
          <p:cNvPr id="70661" name="Object 2">
            <a:extLst>
              <a:ext uri="{FF2B5EF4-FFF2-40B4-BE49-F238E27FC236}">
                <a16:creationId xmlns:a16="http://schemas.microsoft.com/office/drawing/2014/main" id="{510122E3-90BD-4A82-91C1-0D2B221087D1}"/>
              </a:ext>
            </a:extLst>
          </p:cNvPr>
          <p:cNvGraphicFramePr>
            <a:graphicFrameLocks noChangeAspect="1"/>
          </p:cNvGraphicFramePr>
          <p:nvPr/>
        </p:nvGraphicFramePr>
        <p:xfrm>
          <a:off x="2051050" y="3284538"/>
          <a:ext cx="4248150" cy="1908175"/>
        </p:xfrm>
        <a:graphic>
          <a:graphicData uri="http://schemas.openxmlformats.org/presentationml/2006/ole">
            <mc:AlternateContent xmlns:mc="http://schemas.openxmlformats.org/markup-compatibility/2006">
              <mc:Choice xmlns:v="urn:schemas-microsoft-com:vml" Requires="v">
                <p:oleObj spid="_x0000_s70669" name="Visio" r:id="rId3" imgW="2716207" imgH="1224824" progId="Visio.Drawing.6">
                  <p:embed/>
                </p:oleObj>
              </mc:Choice>
              <mc:Fallback>
                <p:oleObj name="Visio" r:id="rId3" imgW="2716207" imgH="1224824" progId="Visio.Drawing.6">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050" y="3284538"/>
                        <a:ext cx="4248150" cy="190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206" name="Text Box 6">
            <a:extLst>
              <a:ext uri="{FF2B5EF4-FFF2-40B4-BE49-F238E27FC236}">
                <a16:creationId xmlns:a16="http://schemas.microsoft.com/office/drawing/2014/main" id="{F6897B36-BEFF-4F1A-847C-5B29DDEE1DEB}"/>
              </a:ext>
            </a:extLst>
          </p:cNvPr>
          <p:cNvSpPr txBox="1">
            <a:spLocks noChangeArrowheads="1"/>
          </p:cNvSpPr>
          <p:nvPr/>
        </p:nvSpPr>
        <p:spPr bwMode="auto">
          <a:xfrm>
            <a:off x="2411413" y="5373688"/>
            <a:ext cx="3529012" cy="457200"/>
          </a:xfrm>
          <a:prstGeom prst="rect">
            <a:avLst/>
          </a:prstGeom>
          <a:noFill/>
          <a:ln w="9525">
            <a:noFill/>
            <a:miter lim="800000"/>
            <a:headEnd/>
            <a:tailEnd/>
          </a:ln>
          <a:effectLst/>
        </p:spPr>
        <p:txBody>
          <a:bodyPr>
            <a:spAutoFit/>
          </a:bodyPr>
          <a:lstStyle/>
          <a:p>
            <a:pPr algn="ctr" eaLnBrk="1" hangingPunct="1">
              <a:spcBef>
                <a:spcPct val="50000"/>
              </a:spcBef>
              <a:defRPr/>
            </a:pPr>
            <a:r>
              <a:rPr lang="zh-CN" altLang="en-US" dirty="0">
                <a:solidFill>
                  <a:srgbClr val="00B0F0"/>
                </a:solidFill>
                <a:effectLst>
                  <a:outerShdw blurRad="38100" dist="38100" dir="2700000" algn="tl">
                    <a:srgbClr val="C0C0C0"/>
                  </a:outerShdw>
                </a:effectLst>
              </a:rPr>
              <a:t>数据</a:t>
            </a:r>
            <a:r>
              <a:rPr lang="en-US" altLang="zh-CN" dirty="0">
                <a:solidFill>
                  <a:srgbClr val="00B0F0"/>
                </a:solidFill>
                <a:effectLst>
                  <a:outerShdw blurRad="38100" dist="38100" dir="2700000" algn="tl">
                    <a:srgbClr val="C0C0C0"/>
                  </a:outerShdw>
                </a:effectLst>
              </a:rPr>
              <a:t>A,B,C</a:t>
            </a:r>
            <a:r>
              <a:rPr lang="zh-CN" altLang="en-US" dirty="0">
                <a:solidFill>
                  <a:srgbClr val="00B0F0"/>
                </a:solidFill>
                <a:effectLst>
                  <a:outerShdw blurRad="38100" dist="38100" dir="2700000" algn="tl">
                    <a:srgbClr val="C0C0C0"/>
                  </a:outerShdw>
                </a:effectLst>
              </a:rPr>
              <a:t>的划分图 </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34A1A391-97A0-4D98-929B-F35C328C4886}"/>
              </a:ext>
            </a:extLst>
          </p:cNvPr>
          <p:cNvSpPr>
            <a:spLocks noGrp="1"/>
          </p:cNvSpPr>
          <p:nvPr>
            <p:ph type="title"/>
          </p:nvPr>
        </p:nvSpPr>
        <p:spPr>
          <a:xfrm>
            <a:off x="457200" y="152400"/>
            <a:ext cx="8229600" cy="539750"/>
          </a:xfrm>
        </p:spPr>
        <p:txBody>
          <a:bodyPr/>
          <a:lstStyle/>
          <a:p>
            <a:r>
              <a:rPr lang="zh-CN" altLang="en-US" b="1"/>
              <a:t>循环程序并行化的一般方法</a:t>
            </a:r>
          </a:p>
        </p:txBody>
      </p:sp>
      <p:sp>
        <p:nvSpPr>
          <p:cNvPr id="71683" name="Rectangle 3">
            <a:extLst>
              <a:ext uri="{FF2B5EF4-FFF2-40B4-BE49-F238E27FC236}">
                <a16:creationId xmlns:a16="http://schemas.microsoft.com/office/drawing/2014/main" id="{EED548EF-F391-4CE4-B2CE-5079AB205035}"/>
              </a:ext>
            </a:extLst>
          </p:cNvPr>
          <p:cNvSpPr>
            <a:spLocks noGrp="1"/>
          </p:cNvSpPr>
          <p:nvPr>
            <p:ph type="body" idx="1"/>
          </p:nvPr>
        </p:nvSpPr>
        <p:spPr>
          <a:xfrm>
            <a:off x="457200" y="692150"/>
            <a:ext cx="8229600" cy="5464175"/>
          </a:xfrm>
        </p:spPr>
        <p:txBody>
          <a:bodyPr/>
          <a:lstStyle/>
          <a:p>
            <a:pPr>
              <a:lnSpc>
                <a:spcPct val="80000"/>
              </a:lnSpc>
            </a:pPr>
            <a:r>
              <a:rPr lang="zh-CN" altLang="en-US"/>
              <a:t>循环重构</a:t>
            </a:r>
            <a:r>
              <a:rPr lang="zh-CN" altLang="en-US" sz="2000"/>
              <a:t> </a:t>
            </a:r>
          </a:p>
          <a:p>
            <a:pPr>
              <a:lnSpc>
                <a:spcPct val="80000"/>
              </a:lnSpc>
              <a:buFont typeface="Wingdings" panose="05000000000000000000" pitchFamily="2" charset="2"/>
              <a:buNone/>
            </a:pPr>
            <a:r>
              <a:rPr lang="zh-CN" altLang="en-US" sz="2000"/>
              <a:t>  </a:t>
            </a:r>
            <a:r>
              <a:rPr lang="en-US" altLang="zh-CN" sz="2000"/>
              <a:t>4. </a:t>
            </a:r>
            <a:r>
              <a:rPr lang="zh-CN" altLang="en-US" sz="2000"/>
              <a:t>轮转法 </a:t>
            </a:r>
          </a:p>
          <a:p>
            <a:pPr>
              <a:lnSpc>
                <a:spcPct val="80000"/>
              </a:lnSpc>
              <a:buFont typeface="Wingdings" panose="05000000000000000000" pitchFamily="2" charset="2"/>
              <a:buNone/>
            </a:pPr>
            <a:r>
              <a:rPr lang="zh-CN" altLang="en-US" sz="1600"/>
              <a:t>            </a:t>
            </a:r>
            <a:r>
              <a:rPr lang="zh-CN" altLang="en-US" sz="2000"/>
              <a:t>对于初值为</a:t>
            </a:r>
            <a:r>
              <a:rPr lang="en-US" altLang="zh-CN" sz="2000"/>
              <a:t>0</a:t>
            </a:r>
            <a:r>
              <a:rPr lang="zh-CN" altLang="en-US" sz="2000"/>
              <a:t>，步长为</a:t>
            </a:r>
            <a:r>
              <a:rPr lang="en-US" altLang="zh-CN" sz="2000"/>
              <a:t>1</a:t>
            </a:r>
            <a:r>
              <a:rPr lang="zh-CN" altLang="en-US" sz="2000"/>
              <a:t>的循环，称之为正规循环。对正规循环可以通过实施轮转法来挖掘其中的并行性，对于非正规的循环，我们总可以通过简单的下标变换使之变为正规循环。</a:t>
            </a:r>
            <a:endParaRPr lang="zh-CN" altLang="en-US" sz="1600"/>
          </a:p>
          <a:p>
            <a:pPr>
              <a:lnSpc>
                <a:spcPct val="80000"/>
              </a:lnSpc>
              <a:buFont typeface="Wingdings" panose="05000000000000000000" pitchFamily="2" charset="2"/>
              <a:buNone/>
            </a:pPr>
            <a:r>
              <a:rPr lang="zh-CN" altLang="en-US" sz="2000"/>
              <a:t>         对于如下正规循环：</a:t>
            </a:r>
            <a:endParaRPr lang="zh-CN" altLang="en-US" sz="2000" b="1"/>
          </a:p>
          <a:p>
            <a:pPr>
              <a:lnSpc>
                <a:spcPct val="80000"/>
              </a:lnSpc>
              <a:buFont typeface="Wingdings" panose="05000000000000000000" pitchFamily="2" charset="2"/>
              <a:buNone/>
            </a:pPr>
            <a:r>
              <a:rPr lang="en-US" altLang="zh-CN" sz="1600" b="1"/>
              <a:t>           for</a:t>
            </a:r>
            <a:r>
              <a:rPr lang="en-US" altLang="zh-CN" sz="1600"/>
              <a:t> i=0 </a:t>
            </a:r>
            <a:r>
              <a:rPr lang="en-US" altLang="zh-CN" sz="1600" b="1"/>
              <a:t>to </a:t>
            </a:r>
            <a:r>
              <a:rPr lang="en-US" altLang="zh-CN" sz="1600"/>
              <a:t>n-1 </a:t>
            </a:r>
            <a:r>
              <a:rPr lang="en-US" altLang="zh-CN" sz="1600" b="1"/>
              <a:t>do</a:t>
            </a:r>
          </a:p>
          <a:p>
            <a:pPr>
              <a:lnSpc>
                <a:spcPct val="80000"/>
              </a:lnSpc>
              <a:buFont typeface="Wingdings" panose="05000000000000000000" pitchFamily="2" charset="2"/>
              <a:buNone/>
            </a:pPr>
            <a:r>
              <a:rPr lang="en-US" altLang="zh-CN" sz="1600" b="1"/>
              <a:t>                    for</a:t>
            </a:r>
            <a:r>
              <a:rPr lang="en-US" altLang="zh-CN" sz="1600"/>
              <a:t> j=0 </a:t>
            </a:r>
            <a:r>
              <a:rPr lang="en-US" altLang="zh-CN" sz="1600" b="1"/>
              <a:t>to</a:t>
            </a:r>
            <a:r>
              <a:rPr lang="en-US" altLang="zh-CN" sz="1600"/>
              <a:t> m-1 </a:t>
            </a:r>
            <a:r>
              <a:rPr lang="en-US" altLang="zh-CN" sz="1600" b="1"/>
              <a:t>do</a:t>
            </a:r>
            <a:endParaRPr lang="en-US" altLang="zh-CN" sz="1600"/>
          </a:p>
          <a:p>
            <a:pPr>
              <a:lnSpc>
                <a:spcPct val="80000"/>
              </a:lnSpc>
              <a:buFont typeface="Wingdings" panose="05000000000000000000" pitchFamily="2" charset="2"/>
              <a:buNone/>
            </a:pPr>
            <a:r>
              <a:rPr lang="en-US" altLang="zh-CN" sz="1600"/>
              <a:t>                                      Process(a[i,j])</a:t>
            </a:r>
          </a:p>
          <a:p>
            <a:pPr>
              <a:lnSpc>
                <a:spcPct val="80000"/>
              </a:lnSpc>
              <a:buFont typeface="Wingdings" panose="05000000000000000000" pitchFamily="2" charset="2"/>
              <a:buNone/>
            </a:pPr>
            <a:r>
              <a:rPr lang="en-US" altLang="zh-CN" sz="1600"/>
              <a:t>			</a:t>
            </a:r>
            <a:r>
              <a:rPr lang="en-US" altLang="zh-CN" sz="1600" b="1"/>
              <a:t>endfor</a:t>
            </a:r>
          </a:p>
          <a:p>
            <a:pPr>
              <a:lnSpc>
                <a:spcPct val="80000"/>
              </a:lnSpc>
              <a:buFont typeface="Wingdings" panose="05000000000000000000" pitchFamily="2" charset="2"/>
              <a:buNone/>
            </a:pPr>
            <a:r>
              <a:rPr lang="en-US" altLang="zh-CN" sz="1600" b="1"/>
              <a:t>		 endfor</a:t>
            </a:r>
            <a:endParaRPr lang="en-US" altLang="zh-CN" sz="1600"/>
          </a:p>
          <a:p>
            <a:pPr>
              <a:lnSpc>
                <a:spcPct val="80000"/>
              </a:lnSpc>
              <a:buFont typeface="Wingdings" panose="05000000000000000000" pitchFamily="2" charset="2"/>
              <a:buNone/>
            </a:pPr>
            <a:r>
              <a:rPr lang="zh-CN" altLang="en-US" sz="1600"/>
              <a:t>     </a:t>
            </a:r>
            <a:r>
              <a:rPr lang="zh-CN" altLang="en-US" sz="2000"/>
              <a:t>轮转法的作法与拉伸法很类似，对循环</a:t>
            </a:r>
            <a:r>
              <a:rPr lang="en-US" altLang="zh-CN" sz="2000" i="1"/>
              <a:t>j</a:t>
            </a:r>
            <a:r>
              <a:rPr lang="zh-CN" altLang="en-US" sz="2000"/>
              <a:t>和循环</a:t>
            </a:r>
            <a:r>
              <a:rPr lang="en-US" altLang="zh-CN" sz="2000" i="1"/>
              <a:t>i</a:t>
            </a:r>
            <a:r>
              <a:rPr lang="zh-CN" altLang="en-US" sz="2000"/>
              <a:t>进行拉伸，拉伸系数为</a:t>
            </a:r>
            <a:r>
              <a:rPr lang="en-US" altLang="zh-CN" sz="2000"/>
              <a:t>1</a:t>
            </a:r>
            <a:r>
              <a:rPr lang="zh-CN" altLang="en-US" sz="2000"/>
              <a:t>，可得如下并行程序：</a:t>
            </a:r>
            <a:endParaRPr lang="zh-CN" altLang="en-US" sz="1600" b="1"/>
          </a:p>
          <a:p>
            <a:pPr>
              <a:lnSpc>
                <a:spcPct val="80000"/>
              </a:lnSpc>
              <a:buFont typeface="Wingdings" panose="05000000000000000000" pitchFamily="2" charset="2"/>
              <a:buNone/>
            </a:pPr>
            <a:r>
              <a:rPr lang="en-US" altLang="zh-CN" sz="1600" b="1"/>
              <a:t>           for</a:t>
            </a:r>
            <a:r>
              <a:rPr lang="en-US" altLang="zh-CN" sz="1600"/>
              <a:t> i=0</a:t>
            </a:r>
            <a:r>
              <a:rPr lang="en-US" altLang="zh-CN" sz="1600" b="1"/>
              <a:t> to </a:t>
            </a:r>
            <a:r>
              <a:rPr lang="en-US" altLang="zh-CN" sz="1600"/>
              <a:t>n-1 </a:t>
            </a:r>
            <a:r>
              <a:rPr lang="en-US" altLang="zh-CN" sz="1600" b="1"/>
              <a:t>do</a:t>
            </a:r>
          </a:p>
          <a:p>
            <a:pPr>
              <a:lnSpc>
                <a:spcPct val="80000"/>
              </a:lnSpc>
              <a:buFont typeface="Wingdings" panose="05000000000000000000" pitchFamily="2" charset="2"/>
              <a:buNone/>
            </a:pPr>
            <a:r>
              <a:rPr lang="en-US" altLang="zh-CN" sz="1600" b="1"/>
              <a:t>               for</a:t>
            </a:r>
            <a:r>
              <a:rPr lang="en-US" altLang="zh-CN" sz="1600"/>
              <a:t> j=0 </a:t>
            </a:r>
            <a:r>
              <a:rPr lang="en-US" altLang="zh-CN" sz="1600" b="1"/>
              <a:t>to</a:t>
            </a:r>
            <a:r>
              <a:rPr lang="en-US" altLang="zh-CN" sz="1600"/>
              <a:t> m-1 </a:t>
            </a:r>
            <a:r>
              <a:rPr lang="en-US" altLang="zh-CN" sz="1600" b="1"/>
              <a:t>par-do</a:t>
            </a:r>
            <a:endParaRPr lang="en-US" altLang="zh-CN" sz="1600"/>
          </a:p>
          <a:p>
            <a:pPr>
              <a:lnSpc>
                <a:spcPct val="80000"/>
              </a:lnSpc>
              <a:buFont typeface="Wingdings" panose="05000000000000000000" pitchFamily="2" charset="2"/>
              <a:buNone/>
            </a:pPr>
            <a:r>
              <a:rPr lang="en-US" altLang="zh-CN" sz="1600"/>
              <a:t>                                 Process(a[i,(j+i)mod m])</a:t>
            </a:r>
          </a:p>
          <a:p>
            <a:pPr>
              <a:lnSpc>
                <a:spcPct val="80000"/>
              </a:lnSpc>
              <a:buFont typeface="Wingdings" panose="05000000000000000000" pitchFamily="2" charset="2"/>
              <a:buNone/>
            </a:pPr>
            <a:r>
              <a:rPr lang="en-US" altLang="zh-CN" sz="1600"/>
              <a:t>		       </a:t>
            </a:r>
            <a:r>
              <a:rPr lang="en-US" altLang="zh-CN" sz="1600" b="1"/>
              <a:t>endfor</a:t>
            </a:r>
          </a:p>
          <a:p>
            <a:pPr>
              <a:lnSpc>
                <a:spcPct val="80000"/>
              </a:lnSpc>
              <a:buFont typeface="Wingdings" panose="05000000000000000000" pitchFamily="2" charset="2"/>
              <a:buNone/>
            </a:pPr>
            <a:r>
              <a:rPr lang="en-US" altLang="zh-CN" sz="1600" b="1"/>
              <a:t>		endfor</a:t>
            </a:r>
            <a:endParaRPr lang="zh-CN" altLang="en-US" sz="1600" b="1"/>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45377AEA-3AC4-4E4E-B7C2-1DFEC3F3375A}"/>
              </a:ext>
            </a:extLst>
          </p:cNvPr>
          <p:cNvSpPr>
            <a:spLocks noGrp="1"/>
          </p:cNvSpPr>
          <p:nvPr>
            <p:ph type="title"/>
          </p:nvPr>
        </p:nvSpPr>
        <p:spPr/>
        <p:txBody>
          <a:bodyPr/>
          <a:lstStyle/>
          <a:p>
            <a:r>
              <a:rPr lang="zh-CN" altLang="en-US" b="1"/>
              <a:t>循环程序并行化的一般方法</a:t>
            </a:r>
          </a:p>
        </p:txBody>
      </p:sp>
      <p:sp>
        <p:nvSpPr>
          <p:cNvPr id="72707" name="Rectangle 3">
            <a:extLst>
              <a:ext uri="{FF2B5EF4-FFF2-40B4-BE49-F238E27FC236}">
                <a16:creationId xmlns:a16="http://schemas.microsoft.com/office/drawing/2014/main" id="{B33A2B85-55AC-427E-950B-F4BBE78FAA81}"/>
              </a:ext>
            </a:extLst>
          </p:cNvPr>
          <p:cNvSpPr>
            <a:spLocks noGrp="1"/>
          </p:cNvSpPr>
          <p:nvPr>
            <p:ph type="body" idx="1"/>
          </p:nvPr>
        </p:nvSpPr>
        <p:spPr>
          <a:xfrm>
            <a:off x="457200" y="1219200"/>
            <a:ext cx="8229600" cy="4937125"/>
          </a:xfrm>
        </p:spPr>
        <p:txBody>
          <a:bodyPr/>
          <a:lstStyle/>
          <a:p>
            <a:pPr>
              <a:lnSpc>
                <a:spcPct val="80000"/>
              </a:lnSpc>
            </a:pPr>
            <a:r>
              <a:rPr lang="zh-CN" altLang="en-US"/>
              <a:t>循环重构 </a:t>
            </a:r>
          </a:p>
          <a:p>
            <a:pPr>
              <a:lnSpc>
                <a:spcPct val="80000"/>
              </a:lnSpc>
              <a:buFont typeface="Wingdings" panose="05000000000000000000" pitchFamily="2" charset="2"/>
              <a:buNone/>
            </a:pPr>
            <a:r>
              <a:rPr lang="zh-CN" altLang="en-US" sz="1800"/>
              <a:t>  </a:t>
            </a:r>
            <a:r>
              <a:rPr lang="en-US" altLang="zh-CN" sz="2000"/>
              <a:t>5. </a:t>
            </a:r>
            <a:r>
              <a:rPr lang="zh-CN" altLang="en-US" sz="2000"/>
              <a:t>并列法 </a:t>
            </a:r>
          </a:p>
          <a:p>
            <a:pPr>
              <a:lnSpc>
                <a:spcPct val="80000"/>
              </a:lnSpc>
              <a:buFont typeface="Wingdings" panose="05000000000000000000" pitchFamily="2" charset="2"/>
              <a:buNone/>
            </a:pPr>
            <a:r>
              <a:rPr lang="zh-CN" altLang="en-US" sz="1400"/>
              <a:t>             </a:t>
            </a:r>
            <a:r>
              <a:rPr lang="zh-CN" altLang="en-US" sz="1600"/>
              <a:t>并列法将循环体中无相关关系可以互相并行的部分折分成几个并列的循环，使这几个循环之间可以互相并行执行，以如下循环为例：</a:t>
            </a:r>
            <a:endParaRPr lang="zh-CN" altLang="en-US" sz="1600" b="1"/>
          </a:p>
          <a:p>
            <a:pPr>
              <a:lnSpc>
                <a:spcPct val="80000"/>
              </a:lnSpc>
              <a:buFont typeface="Wingdings" panose="05000000000000000000" pitchFamily="2" charset="2"/>
              <a:buNone/>
            </a:pPr>
            <a:r>
              <a:rPr lang="en-US" altLang="zh-CN" sz="1400" b="1"/>
              <a:t>            for</a:t>
            </a:r>
            <a:r>
              <a:rPr lang="en-US" altLang="zh-CN" sz="1400"/>
              <a:t> i=1 </a:t>
            </a:r>
            <a:r>
              <a:rPr lang="en-US" altLang="zh-CN" sz="1400" b="1"/>
              <a:t>to</a:t>
            </a:r>
            <a:r>
              <a:rPr lang="en-US" altLang="zh-CN" sz="1400"/>
              <a:t> n </a:t>
            </a:r>
            <a:r>
              <a:rPr lang="en-US" altLang="zh-CN" sz="1400" b="1"/>
              <a:t>do</a:t>
            </a:r>
          </a:p>
          <a:p>
            <a:pPr>
              <a:lnSpc>
                <a:spcPct val="80000"/>
              </a:lnSpc>
              <a:buFont typeface="Wingdings" panose="05000000000000000000" pitchFamily="2" charset="2"/>
              <a:buNone/>
            </a:pPr>
            <a:r>
              <a:rPr lang="en-US" altLang="zh-CN" sz="1400" b="1"/>
              <a:t>                for</a:t>
            </a:r>
            <a:r>
              <a:rPr lang="en-US" altLang="zh-CN" sz="1400"/>
              <a:t> j=1 </a:t>
            </a:r>
            <a:r>
              <a:rPr lang="en-US" altLang="zh-CN" sz="1400" b="1"/>
              <a:t>to</a:t>
            </a:r>
            <a:r>
              <a:rPr lang="en-US" altLang="zh-CN" sz="1400"/>
              <a:t> n </a:t>
            </a:r>
            <a:r>
              <a:rPr lang="en-US" altLang="zh-CN" sz="1400" b="1"/>
              <a:t>do</a:t>
            </a:r>
            <a:endParaRPr lang="en-US" altLang="zh-CN" sz="1400"/>
          </a:p>
          <a:p>
            <a:pPr>
              <a:lnSpc>
                <a:spcPct val="80000"/>
              </a:lnSpc>
              <a:buFont typeface="Wingdings" panose="05000000000000000000" pitchFamily="2" charset="2"/>
              <a:buNone/>
            </a:pPr>
            <a:r>
              <a:rPr lang="en-US" altLang="zh-CN" sz="1400"/>
              <a:t>                               S1;S2;</a:t>
            </a:r>
            <a:r>
              <a:rPr lang="en-US" altLang="zh-CN" sz="1400">
                <a:latin typeface="Arial" panose="020B0604020202020204" pitchFamily="34" charset="0"/>
              </a:rPr>
              <a:t>…</a:t>
            </a:r>
            <a:r>
              <a:rPr lang="en-US" altLang="zh-CN" sz="1400"/>
              <a:t>;Sm</a:t>
            </a:r>
          </a:p>
          <a:p>
            <a:pPr>
              <a:lnSpc>
                <a:spcPct val="80000"/>
              </a:lnSpc>
              <a:buFont typeface="Wingdings" panose="05000000000000000000" pitchFamily="2" charset="2"/>
              <a:buNone/>
            </a:pPr>
            <a:r>
              <a:rPr lang="en-US" altLang="zh-CN" sz="1400"/>
              <a:t>		      </a:t>
            </a:r>
            <a:r>
              <a:rPr lang="en-US" altLang="zh-CN" sz="1400" b="1"/>
              <a:t>endfor</a:t>
            </a:r>
          </a:p>
          <a:p>
            <a:pPr>
              <a:lnSpc>
                <a:spcPct val="80000"/>
              </a:lnSpc>
              <a:buFont typeface="Wingdings" panose="05000000000000000000" pitchFamily="2" charset="2"/>
              <a:buNone/>
            </a:pPr>
            <a:r>
              <a:rPr lang="en-US" altLang="zh-CN" sz="1400" b="1"/>
              <a:t>		endfor</a:t>
            </a:r>
            <a:endParaRPr lang="en-US" altLang="zh-CN" sz="1400"/>
          </a:p>
          <a:p>
            <a:pPr>
              <a:lnSpc>
                <a:spcPct val="80000"/>
              </a:lnSpc>
              <a:buFont typeface="Wingdings" panose="05000000000000000000" pitchFamily="2" charset="2"/>
              <a:buNone/>
            </a:pPr>
            <a:r>
              <a:rPr lang="zh-CN" altLang="en-US" sz="1400"/>
              <a:t>             </a:t>
            </a:r>
            <a:r>
              <a:rPr lang="zh-CN" altLang="en-US" sz="1600"/>
              <a:t>这里</a:t>
            </a:r>
            <a:r>
              <a:rPr lang="en-US" altLang="zh-CN" sz="1600"/>
              <a:t>S1,S2,</a:t>
            </a:r>
            <a:r>
              <a:rPr lang="en-US" altLang="zh-CN" sz="1600">
                <a:latin typeface="Arial" panose="020B0604020202020204" pitchFamily="34" charset="0"/>
              </a:rPr>
              <a:t>…</a:t>
            </a:r>
            <a:r>
              <a:rPr lang="en-US" altLang="zh-CN" sz="1600"/>
              <a:t>,Sm</a:t>
            </a:r>
            <a:r>
              <a:rPr lang="zh-CN" altLang="en-US" sz="1600"/>
              <a:t>为相互之间无相关关系的程序段，而且在任意</a:t>
            </a:r>
            <a:r>
              <a:rPr lang="en-US" altLang="zh-CN" sz="1600"/>
              <a:t>Sk</a:t>
            </a:r>
            <a:r>
              <a:rPr lang="zh-CN" altLang="en-US" sz="1600"/>
              <a:t>与</a:t>
            </a:r>
            <a:r>
              <a:rPr lang="en-US" altLang="zh-CN" sz="1600"/>
              <a:t>Sl</a:t>
            </a:r>
            <a:r>
              <a:rPr lang="zh-CN" altLang="en-US" sz="1600"/>
              <a:t>对循环变量</a:t>
            </a:r>
            <a:r>
              <a:rPr lang="en-US" altLang="zh-CN" sz="1600" i="1"/>
              <a:t>i</a:t>
            </a:r>
            <a:r>
              <a:rPr lang="zh-CN" altLang="en-US" sz="1600"/>
              <a:t>，</a:t>
            </a:r>
            <a:r>
              <a:rPr lang="en-US" altLang="zh-CN" sz="1600" i="1"/>
              <a:t>j</a:t>
            </a:r>
            <a:r>
              <a:rPr lang="zh-CN" altLang="en-US" sz="1600"/>
              <a:t>的任不同取值的计算之间也无相关关系。则上述串行程序可变换为如下并行程序：</a:t>
            </a:r>
            <a:endParaRPr lang="zh-CN" altLang="en-US" sz="1600" b="1"/>
          </a:p>
          <a:p>
            <a:pPr>
              <a:lnSpc>
                <a:spcPct val="80000"/>
              </a:lnSpc>
              <a:buFont typeface="Wingdings" panose="05000000000000000000" pitchFamily="2" charset="2"/>
              <a:buNone/>
            </a:pPr>
            <a:r>
              <a:rPr lang="en-US" altLang="zh-CN" sz="1400" b="1"/>
              <a:t>                     for</a:t>
            </a:r>
            <a:r>
              <a:rPr lang="en-US" altLang="zh-CN" sz="1400"/>
              <a:t> k=1 </a:t>
            </a:r>
            <a:r>
              <a:rPr lang="en-US" altLang="zh-CN" sz="1400" b="1"/>
              <a:t>to</a:t>
            </a:r>
            <a:r>
              <a:rPr lang="en-US" altLang="zh-CN" sz="1400"/>
              <a:t> m </a:t>
            </a:r>
            <a:r>
              <a:rPr lang="en-US" altLang="zh-CN" sz="1400" b="1"/>
              <a:t>par-do</a:t>
            </a:r>
          </a:p>
          <a:p>
            <a:pPr>
              <a:lnSpc>
                <a:spcPct val="80000"/>
              </a:lnSpc>
              <a:buFont typeface="Wingdings" panose="05000000000000000000" pitchFamily="2" charset="2"/>
              <a:buNone/>
            </a:pPr>
            <a:r>
              <a:rPr lang="en-US" altLang="zh-CN" sz="1400" b="1"/>
              <a:t>                            for</a:t>
            </a:r>
            <a:r>
              <a:rPr lang="en-US" altLang="zh-CN" sz="1400"/>
              <a:t> i=1 </a:t>
            </a:r>
            <a:r>
              <a:rPr lang="en-US" altLang="zh-CN" sz="1400" b="1"/>
              <a:t>to</a:t>
            </a:r>
            <a:r>
              <a:rPr lang="en-US" altLang="zh-CN" sz="1400"/>
              <a:t> n </a:t>
            </a:r>
            <a:r>
              <a:rPr lang="en-US" altLang="zh-CN" sz="1400" b="1"/>
              <a:t>do</a:t>
            </a:r>
          </a:p>
          <a:p>
            <a:pPr>
              <a:lnSpc>
                <a:spcPct val="80000"/>
              </a:lnSpc>
              <a:buFont typeface="Wingdings" panose="05000000000000000000" pitchFamily="2" charset="2"/>
              <a:buNone/>
            </a:pPr>
            <a:r>
              <a:rPr lang="en-US" altLang="zh-CN" sz="1400" b="1"/>
              <a:t>                                   for</a:t>
            </a:r>
            <a:r>
              <a:rPr lang="en-US" altLang="zh-CN" sz="1400"/>
              <a:t> j=1 </a:t>
            </a:r>
            <a:r>
              <a:rPr lang="en-US" altLang="zh-CN" sz="1400" b="1"/>
              <a:t>to</a:t>
            </a:r>
            <a:r>
              <a:rPr lang="en-US" altLang="zh-CN" sz="1400"/>
              <a:t> n </a:t>
            </a:r>
            <a:r>
              <a:rPr lang="en-US" altLang="zh-CN" sz="1400" b="1"/>
              <a:t>do</a:t>
            </a:r>
            <a:endParaRPr lang="en-US" altLang="zh-CN" sz="1400"/>
          </a:p>
          <a:p>
            <a:pPr>
              <a:lnSpc>
                <a:spcPct val="80000"/>
              </a:lnSpc>
              <a:buFont typeface="Wingdings" panose="05000000000000000000" pitchFamily="2" charset="2"/>
              <a:buNone/>
            </a:pPr>
            <a:r>
              <a:rPr lang="en-US" altLang="zh-CN" sz="1400"/>
              <a:t>                                                                Sk</a:t>
            </a:r>
          </a:p>
          <a:p>
            <a:pPr>
              <a:lnSpc>
                <a:spcPct val="80000"/>
              </a:lnSpc>
              <a:buFont typeface="Wingdings" panose="05000000000000000000" pitchFamily="2" charset="2"/>
              <a:buNone/>
            </a:pPr>
            <a:r>
              <a:rPr lang="en-US" altLang="zh-CN" sz="1400"/>
              <a:t>				</a:t>
            </a:r>
            <a:r>
              <a:rPr lang="en-US" altLang="zh-CN" sz="1400" b="1"/>
              <a:t>endfor</a:t>
            </a:r>
            <a:endParaRPr lang="en-US" altLang="zh-CN" sz="1400"/>
          </a:p>
          <a:p>
            <a:pPr>
              <a:lnSpc>
                <a:spcPct val="80000"/>
              </a:lnSpc>
              <a:buFont typeface="Wingdings" panose="05000000000000000000" pitchFamily="2" charset="2"/>
              <a:buNone/>
            </a:pPr>
            <a:r>
              <a:rPr lang="en-US" altLang="zh-CN" sz="1400"/>
              <a:t>			       </a:t>
            </a:r>
            <a:r>
              <a:rPr lang="en-US" altLang="zh-CN" sz="1400" b="1"/>
              <a:t>endfor</a:t>
            </a:r>
          </a:p>
          <a:p>
            <a:pPr>
              <a:lnSpc>
                <a:spcPct val="80000"/>
              </a:lnSpc>
              <a:buFont typeface="Wingdings" panose="05000000000000000000" pitchFamily="2" charset="2"/>
              <a:buNone/>
            </a:pPr>
            <a:r>
              <a:rPr lang="en-US" altLang="zh-CN" sz="1400" b="1"/>
              <a:t>		         endfor</a:t>
            </a:r>
            <a:endParaRPr lang="en-US" altLang="zh-CN" sz="1400"/>
          </a:p>
          <a:p>
            <a:pPr>
              <a:lnSpc>
                <a:spcPct val="80000"/>
              </a:lnSpc>
              <a:buFont typeface="Wingdings" panose="05000000000000000000" pitchFamily="2" charset="2"/>
              <a:buNone/>
            </a:pPr>
            <a:r>
              <a:rPr lang="zh-CN" altLang="en-US" sz="1400"/>
              <a:t>    </a:t>
            </a:r>
            <a:r>
              <a:rPr lang="zh-CN" altLang="en-US" sz="1600"/>
              <a:t>如何从循环体中划分出几个独立的模块，这要使用功能分解的方法。</a:t>
            </a:r>
            <a:r>
              <a:rPr lang="zh-CN" altLang="en-US" sz="1400"/>
              <a:t> </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E06CA173-91F2-4FE3-A3C5-A7341AD5BEF1}"/>
              </a:ext>
            </a:extLst>
          </p:cNvPr>
          <p:cNvSpPr>
            <a:spLocks noGrp="1"/>
          </p:cNvSpPr>
          <p:nvPr>
            <p:ph type="title"/>
          </p:nvPr>
        </p:nvSpPr>
        <p:spPr>
          <a:xfrm>
            <a:off x="468313" y="188913"/>
            <a:ext cx="8229600" cy="630237"/>
          </a:xfrm>
        </p:spPr>
        <p:txBody>
          <a:bodyPr/>
          <a:lstStyle/>
          <a:p>
            <a:r>
              <a:rPr lang="zh-CN" altLang="en-US" b="1"/>
              <a:t>循环程序并行化的一般方法</a:t>
            </a:r>
          </a:p>
        </p:txBody>
      </p:sp>
      <p:sp>
        <p:nvSpPr>
          <p:cNvPr id="73731" name="Rectangle 3">
            <a:extLst>
              <a:ext uri="{FF2B5EF4-FFF2-40B4-BE49-F238E27FC236}">
                <a16:creationId xmlns:a16="http://schemas.microsoft.com/office/drawing/2014/main" id="{FDCCB180-AAA4-40D4-9FCF-F171E89F5456}"/>
              </a:ext>
            </a:extLst>
          </p:cNvPr>
          <p:cNvSpPr>
            <a:spLocks noGrp="1"/>
          </p:cNvSpPr>
          <p:nvPr>
            <p:ph type="body" idx="1"/>
          </p:nvPr>
        </p:nvSpPr>
        <p:spPr>
          <a:xfrm>
            <a:off x="323850" y="908050"/>
            <a:ext cx="8351838" cy="5256213"/>
          </a:xfrm>
        </p:spPr>
        <p:txBody>
          <a:bodyPr/>
          <a:lstStyle/>
          <a:p>
            <a:pPr>
              <a:lnSpc>
                <a:spcPct val="80000"/>
              </a:lnSpc>
            </a:pPr>
            <a:r>
              <a:rPr lang="zh-CN" altLang="en-US" sz="1800"/>
              <a:t>循环重构 </a:t>
            </a:r>
          </a:p>
          <a:p>
            <a:pPr>
              <a:lnSpc>
                <a:spcPct val="80000"/>
              </a:lnSpc>
              <a:buFont typeface="Wingdings" panose="05000000000000000000" pitchFamily="2" charset="2"/>
              <a:buNone/>
            </a:pPr>
            <a:r>
              <a:rPr lang="zh-CN" altLang="en-US" sz="1600"/>
              <a:t>  </a:t>
            </a:r>
            <a:r>
              <a:rPr lang="en-US" altLang="zh-CN" sz="1600"/>
              <a:t>5. </a:t>
            </a:r>
            <a:r>
              <a:rPr lang="zh-CN" altLang="en-US" sz="1600"/>
              <a:t>并列法</a:t>
            </a:r>
          </a:p>
          <a:p>
            <a:pPr>
              <a:lnSpc>
                <a:spcPct val="80000"/>
              </a:lnSpc>
              <a:buFont typeface="Wingdings" panose="05000000000000000000" pitchFamily="2" charset="2"/>
              <a:buNone/>
            </a:pPr>
            <a:r>
              <a:rPr lang="zh-CN" altLang="en-US" sz="800" b="1"/>
              <a:t>       </a:t>
            </a:r>
            <a:r>
              <a:rPr lang="zh-CN" altLang="en-US" sz="1400" b="1"/>
              <a:t>例</a:t>
            </a:r>
            <a:r>
              <a:rPr lang="en-US" altLang="zh-CN" sz="1400"/>
              <a:t> </a:t>
            </a:r>
            <a:r>
              <a:rPr lang="zh-CN" altLang="en-US" sz="1400"/>
              <a:t>我们以对称方阵</a:t>
            </a:r>
            <a:r>
              <a:rPr lang="en-US" altLang="zh-CN" sz="1400"/>
              <a:t>CHOLESKY</a:t>
            </a:r>
            <a:r>
              <a:rPr lang="zh-CN" altLang="en-US" sz="1400"/>
              <a:t>分解为例，说明利用循环重构的过程。</a:t>
            </a:r>
            <a:r>
              <a:rPr lang="en-US" altLang="zh-CN" sz="1400"/>
              <a:t>CHOLESKY</a:t>
            </a:r>
            <a:r>
              <a:rPr lang="zh-CN" altLang="en-US" sz="1400"/>
              <a:t>分解串行算法如下</a:t>
            </a:r>
            <a:r>
              <a:rPr lang="zh-CN" altLang="en-GB" sz="1400"/>
              <a:t>：</a:t>
            </a:r>
            <a:endParaRPr lang="zh-CN" altLang="en-US" sz="1400"/>
          </a:p>
          <a:p>
            <a:pPr>
              <a:lnSpc>
                <a:spcPct val="80000"/>
              </a:lnSpc>
              <a:buFont typeface="Wingdings" panose="05000000000000000000" pitchFamily="2" charset="2"/>
              <a:buNone/>
            </a:pPr>
            <a:r>
              <a:rPr lang="zh-CN" altLang="en-US" sz="800"/>
              <a:t>          </a:t>
            </a:r>
            <a:r>
              <a:rPr lang="zh-CN" altLang="en-US" sz="1400"/>
              <a:t>输入：对称矩阵</a:t>
            </a:r>
            <a:r>
              <a:rPr lang="en-US" altLang="zh-CN" sz="1400"/>
              <a:t>A</a:t>
            </a:r>
          </a:p>
          <a:p>
            <a:pPr>
              <a:lnSpc>
                <a:spcPct val="80000"/>
              </a:lnSpc>
              <a:buFont typeface="Wingdings" panose="05000000000000000000" pitchFamily="2" charset="2"/>
              <a:buNone/>
            </a:pPr>
            <a:r>
              <a:rPr lang="zh-CN" altLang="en-US" sz="1400"/>
              <a:t>          输出：下三角矩阵</a:t>
            </a:r>
            <a:r>
              <a:rPr lang="en-US" altLang="zh-CN" sz="1400"/>
              <a:t>L</a:t>
            </a:r>
            <a:r>
              <a:rPr lang="zh-CN" altLang="en-US" sz="1400"/>
              <a:t>，使得</a:t>
            </a:r>
            <a:r>
              <a:rPr lang="en-US" altLang="zh-CN" sz="1400"/>
              <a:t>A=LLT</a:t>
            </a:r>
            <a:endParaRPr lang="en-US" altLang="zh-CN" sz="1400" b="1"/>
          </a:p>
          <a:p>
            <a:pPr>
              <a:lnSpc>
                <a:spcPct val="80000"/>
              </a:lnSpc>
              <a:buFont typeface="Wingdings" panose="05000000000000000000" pitchFamily="2" charset="2"/>
              <a:buNone/>
            </a:pPr>
            <a:r>
              <a:rPr lang="en-US" altLang="zh-CN" sz="1400" b="1"/>
              <a:t>       PROCEDURE </a:t>
            </a:r>
            <a:r>
              <a:rPr lang="en-US" altLang="zh-CN" sz="1400"/>
              <a:t> CHOLESKY(A)</a:t>
            </a:r>
            <a:endParaRPr lang="en-US" altLang="zh-CN" sz="1400" b="1"/>
          </a:p>
          <a:p>
            <a:pPr>
              <a:lnSpc>
                <a:spcPct val="80000"/>
              </a:lnSpc>
              <a:buFont typeface="Wingdings" panose="05000000000000000000" pitchFamily="2" charset="2"/>
              <a:buNone/>
            </a:pPr>
            <a:r>
              <a:rPr lang="en-US" altLang="zh-CN" sz="1400" b="1"/>
              <a:t>       Begin</a:t>
            </a:r>
          </a:p>
          <a:p>
            <a:pPr>
              <a:lnSpc>
                <a:spcPct val="80000"/>
              </a:lnSpc>
              <a:buFont typeface="Wingdings" panose="05000000000000000000" pitchFamily="2" charset="2"/>
              <a:buNone/>
            </a:pPr>
            <a:r>
              <a:rPr lang="en-US" altLang="zh-CN" sz="1400" b="1"/>
              <a:t>          for</a:t>
            </a:r>
            <a:r>
              <a:rPr lang="en-US" altLang="zh-CN" sz="1400"/>
              <a:t> k=1 </a:t>
            </a:r>
            <a:r>
              <a:rPr lang="en-US" altLang="zh-CN" sz="1400" b="1"/>
              <a:t>to</a:t>
            </a:r>
            <a:r>
              <a:rPr lang="en-US" altLang="zh-CN" sz="1400"/>
              <a:t> n </a:t>
            </a:r>
            <a:r>
              <a:rPr lang="en-US" altLang="zh-CN" sz="1400" b="1"/>
              <a:t>do</a:t>
            </a:r>
            <a:endParaRPr lang="en-US" altLang="zh-CN" sz="1400"/>
          </a:p>
          <a:p>
            <a:pPr>
              <a:lnSpc>
                <a:spcPct val="80000"/>
              </a:lnSpc>
              <a:buFont typeface="Wingdings" panose="05000000000000000000" pitchFamily="2" charset="2"/>
              <a:buNone/>
            </a:pPr>
            <a:r>
              <a:rPr lang="en-US" altLang="zh-CN" sz="1400"/>
              <a:t>                  a[k,k]=sqrt(a[k,k])</a:t>
            </a:r>
          </a:p>
          <a:p>
            <a:pPr>
              <a:lnSpc>
                <a:spcPct val="80000"/>
              </a:lnSpc>
              <a:buFont typeface="Wingdings" panose="05000000000000000000" pitchFamily="2" charset="2"/>
              <a:buNone/>
            </a:pPr>
            <a:r>
              <a:rPr lang="en-US" altLang="zh-CN" sz="1400"/>
              <a:t>                  </a:t>
            </a:r>
            <a:r>
              <a:rPr lang="en-US" altLang="zh-CN" sz="1400" b="1"/>
              <a:t>for</a:t>
            </a:r>
            <a:r>
              <a:rPr lang="en-US" altLang="zh-CN" sz="1400"/>
              <a:t> i=k+1 </a:t>
            </a:r>
            <a:r>
              <a:rPr lang="en-US" altLang="zh-CN" sz="1400" b="1"/>
              <a:t>to</a:t>
            </a:r>
            <a:r>
              <a:rPr lang="en-US" altLang="zh-CN" sz="1400"/>
              <a:t> n </a:t>
            </a:r>
            <a:r>
              <a:rPr lang="en-US" altLang="zh-CN" sz="1400" b="1"/>
              <a:t>do</a:t>
            </a:r>
            <a:endParaRPr lang="en-US" altLang="zh-CN" sz="1400"/>
          </a:p>
          <a:p>
            <a:pPr>
              <a:lnSpc>
                <a:spcPct val="80000"/>
              </a:lnSpc>
              <a:buFont typeface="Wingdings" panose="05000000000000000000" pitchFamily="2" charset="2"/>
              <a:buNone/>
            </a:pPr>
            <a:r>
              <a:rPr lang="en-US" altLang="zh-CN" sz="1400"/>
              <a:t>                       a[i,k]=a[i,k]/a[k,k]</a:t>
            </a:r>
          </a:p>
          <a:p>
            <a:pPr>
              <a:lnSpc>
                <a:spcPct val="80000"/>
              </a:lnSpc>
              <a:buFont typeface="Wingdings" panose="05000000000000000000" pitchFamily="2" charset="2"/>
              <a:buNone/>
            </a:pPr>
            <a:r>
              <a:rPr lang="en-US" altLang="zh-CN" sz="1400"/>
              <a:t>                       </a:t>
            </a:r>
            <a:r>
              <a:rPr lang="en-US" altLang="zh-CN" sz="1400" b="1"/>
              <a:t>for </a:t>
            </a:r>
            <a:r>
              <a:rPr lang="en-US" altLang="zh-CN" sz="1400"/>
              <a:t>j=k+1</a:t>
            </a:r>
            <a:r>
              <a:rPr lang="en-US" altLang="zh-CN" sz="1400" b="1"/>
              <a:t> to</a:t>
            </a:r>
            <a:r>
              <a:rPr lang="en-US" altLang="zh-CN" sz="1400"/>
              <a:t> i</a:t>
            </a:r>
            <a:r>
              <a:rPr lang="en-US" altLang="zh-CN" sz="1400" b="1"/>
              <a:t> do</a:t>
            </a:r>
            <a:endParaRPr lang="en-US" altLang="zh-CN" sz="1400"/>
          </a:p>
          <a:p>
            <a:pPr>
              <a:lnSpc>
                <a:spcPct val="80000"/>
              </a:lnSpc>
              <a:buFont typeface="Wingdings" panose="05000000000000000000" pitchFamily="2" charset="2"/>
              <a:buNone/>
            </a:pPr>
            <a:r>
              <a:rPr lang="en-US" altLang="zh-CN" sz="1400"/>
              <a:t>                            a[i,j]=a[i,j]-a[i,k]*a[j,k]</a:t>
            </a:r>
            <a:endParaRPr lang="en-US" altLang="zh-CN" sz="1400" b="1"/>
          </a:p>
          <a:p>
            <a:pPr>
              <a:lnSpc>
                <a:spcPct val="80000"/>
              </a:lnSpc>
              <a:buFont typeface="Wingdings" panose="05000000000000000000" pitchFamily="2" charset="2"/>
              <a:buNone/>
            </a:pPr>
            <a:r>
              <a:rPr lang="en-US" altLang="zh-CN" sz="1400" b="1"/>
              <a:t>                 endfor</a:t>
            </a:r>
          </a:p>
          <a:p>
            <a:pPr>
              <a:lnSpc>
                <a:spcPct val="80000"/>
              </a:lnSpc>
              <a:buFont typeface="Wingdings" panose="05000000000000000000" pitchFamily="2" charset="2"/>
              <a:buNone/>
            </a:pPr>
            <a:r>
              <a:rPr lang="en-US" altLang="zh-CN" sz="1400" b="1"/>
              <a:t>             endfor</a:t>
            </a:r>
          </a:p>
          <a:p>
            <a:pPr>
              <a:lnSpc>
                <a:spcPct val="80000"/>
              </a:lnSpc>
              <a:buFont typeface="Wingdings" panose="05000000000000000000" pitchFamily="2" charset="2"/>
              <a:buNone/>
            </a:pPr>
            <a:r>
              <a:rPr lang="en-US" altLang="zh-CN" sz="1400" b="1"/>
              <a:t>         endfor</a:t>
            </a:r>
          </a:p>
          <a:p>
            <a:pPr>
              <a:lnSpc>
                <a:spcPct val="80000"/>
              </a:lnSpc>
              <a:buFont typeface="Wingdings" panose="05000000000000000000" pitchFamily="2" charset="2"/>
              <a:buNone/>
            </a:pPr>
            <a:r>
              <a:rPr lang="en-US" altLang="zh-CN" sz="1400" b="1"/>
              <a:t>         for</a:t>
            </a:r>
            <a:r>
              <a:rPr lang="en-US" altLang="zh-CN" sz="1400"/>
              <a:t> i=1</a:t>
            </a:r>
            <a:r>
              <a:rPr lang="en-US" altLang="zh-CN" sz="1400" b="1"/>
              <a:t> to </a:t>
            </a:r>
            <a:r>
              <a:rPr lang="en-US" altLang="zh-CN" sz="1400"/>
              <a:t>n </a:t>
            </a:r>
            <a:r>
              <a:rPr lang="en-US" altLang="zh-CN" sz="1400" b="1"/>
              <a:t>do</a:t>
            </a:r>
            <a:endParaRPr lang="en-US" altLang="zh-CN" sz="1400"/>
          </a:p>
          <a:p>
            <a:pPr>
              <a:lnSpc>
                <a:spcPct val="80000"/>
              </a:lnSpc>
              <a:buFont typeface="Wingdings" panose="05000000000000000000" pitchFamily="2" charset="2"/>
              <a:buNone/>
            </a:pPr>
            <a:r>
              <a:rPr lang="en-US" altLang="zh-CN" sz="1400"/>
              <a:t>                   </a:t>
            </a:r>
            <a:r>
              <a:rPr lang="en-US" altLang="zh-CN" sz="1400" b="1"/>
              <a:t>for </a:t>
            </a:r>
            <a:r>
              <a:rPr lang="en-US" altLang="zh-CN" sz="1400"/>
              <a:t>j=1</a:t>
            </a:r>
            <a:r>
              <a:rPr lang="en-US" altLang="zh-CN" sz="1400" b="1"/>
              <a:t> to</a:t>
            </a:r>
            <a:r>
              <a:rPr lang="en-US" altLang="zh-CN" sz="1400"/>
              <a:t> n </a:t>
            </a:r>
            <a:r>
              <a:rPr lang="en-US" altLang="zh-CN" sz="1400" b="1"/>
              <a:t>do</a:t>
            </a:r>
            <a:endParaRPr lang="en-US" altLang="zh-CN" sz="1400"/>
          </a:p>
          <a:p>
            <a:pPr>
              <a:lnSpc>
                <a:spcPct val="80000"/>
              </a:lnSpc>
              <a:buFont typeface="Wingdings" panose="05000000000000000000" pitchFamily="2" charset="2"/>
              <a:buNone/>
            </a:pPr>
            <a:r>
              <a:rPr lang="en-US" altLang="zh-CN" sz="1400"/>
              <a:t>                          </a:t>
            </a:r>
            <a:r>
              <a:rPr lang="en-US" altLang="zh-CN" sz="1400" b="1"/>
              <a:t>if</a:t>
            </a:r>
            <a:r>
              <a:rPr lang="en-US" altLang="zh-CN" sz="1400"/>
              <a:t>  (i</a:t>
            </a:r>
            <a:r>
              <a:rPr lang="en-GB" altLang="zh-CN" sz="1400"/>
              <a:t>≥</a:t>
            </a:r>
            <a:r>
              <a:rPr lang="en-US" altLang="zh-CN" sz="1400"/>
              <a:t>j)  </a:t>
            </a:r>
            <a:r>
              <a:rPr lang="en-US" altLang="zh-CN" sz="1400" b="1"/>
              <a:t>then</a:t>
            </a:r>
            <a:r>
              <a:rPr lang="en-US" altLang="zh-CN" sz="1400"/>
              <a:t>  l[i,j]=a[i,j] </a:t>
            </a:r>
            <a:r>
              <a:rPr lang="en-US" altLang="zh-CN" sz="1400" b="1"/>
              <a:t>endif</a:t>
            </a:r>
            <a:endParaRPr lang="en-US" altLang="zh-CN" sz="1400"/>
          </a:p>
          <a:p>
            <a:pPr>
              <a:lnSpc>
                <a:spcPct val="80000"/>
              </a:lnSpc>
              <a:buFont typeface="Wingdings" panose="05000000000000000000" pitchFamily="2" charset="2"/>
              <a:buNone/>
            </a:pPr>
            <a:r>
              <a:rPr lang="en-US" altLang="zh-CN" sz="1400"/>
              <a:t>  </a:t>
            </a:r>
            <a:r>
              <a:rPr lang="en-US" altLang="zh-CN" sz="1400" b="1"/>
              <a:t>            endfor</a:t>
            </a:r>
          </a:p>
          <a:p>
            <a:pPr>
              <a:lnSpc>
                <a:spcPct val="80000"/>
              </a:lnSpc>
              <a:buFont typeface="Wingdings" panose="05000000000000000000" pitchFamily="2" charset="2"/>
              <a:buNone/>
            </a:pPr>
            <a:r>
              <a:rPr lang="en-US" altLang="zh-CN" sz="1400" b="1"/>
              <a:t>         endfor</a:t>
            </a:r>
            <a:endParaRPr lang="en-US" altLang="zh-CN" sz="1400"/>
          </a:p>
          <a:p>
            <a:pPr>
              <a:lnSpc>
                <a:spcPct val="80000"/>
              </a:lnSpc>
              <a:buFont typeface="Wingdings" panose="05000000000000000000" pitchFamily="2" charset="2"/>
              <a:buNone/>
            </a:pPr>
            <a:r>
              <a:rPr lang="en-US" altLang="zh-CN" sz="1400"/>
              <a:t>            OUTPUT  L</a:t>
            </a:r>
          </a:p>
          <a:p>
            <a:pPr>
              <a:lnSpc>
                <a:spcPct val="80000"/>
              </a:lnSpc>
              <a:buFont typeface="Wingdings" panose="05000000000000000000" pitchFamily="2" charset="2"/>
              <a:buNone/>
            </a:pPr>
            <a:r>
              <a:rPr lang="en-US" altLang="zh-CN" sz="1400"/>
              <a:t>       End </a:t>
            </a:r>
            <a:endParaRPr lang="zh-CN" altLang="en-US" sz="140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B494E86D-AB5E-48E5-AC04-3F524D3A18D2}"/>
              </a:ext>
            </a:extLst>
          </p:cNvPr>
          <p:cNvSpPr>
            <a:spLocks noGrp="1"/>
          </p:cNvSpPr>
          <p:nvPr>
            <p:ph type="title"/>
          </p:nvPr>
        </p:nvSpPr>
        <p:spPr/>
        <p:txBody>
          <a:bodyPr/>
          <a:lstStyle/>
          <a:p>
            <a:r>
              <a:rPr lang="zh-CN" altLang="en-US" b="1"/>
              <a:t>循环程序并行化的一般方法</a:t>
            </a:r>
          </a:p>
        </p:txBody>
      </p:sp>
      <p:sp>
        <p:nvSpPr>
          <p:cNvPr id="74755" name="Rectangle 3">
            <a:extLst>
              <a:ext uri="{FF2B5EF4-FFF2-40B4-BE49-F238E27FC236}">
                <a16:creationId xmlns:a16="http://schemas.microsoft.com/office/drawing/2014/main" id="{7BCDEBE9-82CA-42FD-AAF6-742C42AE11A3}"/>
              </a:ext>
            </a:extLst>
          </p:cNvPr>
          <p:cNvSpPr>
            <a:spLocks noGrp="1"/>
          </p:cNvSpPr>
          <p:nvPr>
            <p:ph type="body" idx="1"/>
          </p:nvPr>
        </p:nvSpPr>
        <p:spPr>
          <a:xfrm>
            <a:off x="457200" y="1219200"/>
            <a:ext cx="8229600" cy="4937125"/>
          </a:xfrm>
        </p:spPr>
        <p:txBody>
          <a:bodyPr/>
          <a:lstStyle/>
          <a:p>
            <a:pPr>
              <a:lnSpc>
                <a:spcPct val="90000"/>
              </a:lnSpc>
            </a:pPr>
            <a:r>
              <a:rPr lang="zh-CN" altLang="en-US" sz="2800"/>
              <a:t>循环重构 </a:t>
            </a:r>
          </a:p>
          <a:p>
            <a:pPr>
              <a:lnSpc>
                <a:spcPct val="90000"/>
              </a:lnSpc>
              <a:buFont typeface="Wingdings" panose="05000000000000000000" pitchFamily="2" charset="2"/>
              <a:buNone/>
            </a:pPr>
            <a:r>
              <a:rPr lang="zh-CN" altLang="en-US"/>
              <a:t>  </a:t>
            </a:r>
            <a:r>
              <a:rPr lang="en-US" altLang="zh-CN"/>
              <a:t>5. </a:t>
            </a:r>
            <a:r>
              <a:rPr lang="zh-CN" altLang="en-US"/>
              <a:t>并列法</a:t>
            </a:r>
          </a:p>
          <a:p>
            <a:pPr>
              <a:lnSpc>
                <a:spcPct val="90000"/>
              </a:lnSpc>
              <a:buFont typeface="Wingdings" panose="05000000000000000000" pitchFamily="2" charset="2"/>
              <a:buNone/>
            </a:pPr>
            <a:r>
              <a:rPr lang="zh-CN" altLang="en-US" sz="2000"/>
              <a:t>           在</a:t>
            </a:r>
            <a:r>
              <a:rPr lang="en-US" altLang="zh-CN" sz="2000"/>
              <a:t>CHOLESKY</a:t>
            </a:r>
            <a:r>
              <a:rPr lang="zh-CN" altLang="en-US" sz="2000"/>
              <a:t>分解算法中，尽管是循环的最外层，但循环决定了对主元素的选择，而对不同主元素的处理不能同时进行，故循环必须串行执行。由于</a:t>
            </a:r>
            <a:r>
              <a:rPr lang="en-US" altLang="zh-CN" sz="2000" i="1"/>
              <a:t>i</a:t>
            </a:r>
            <a:r>
              <a:rPr lang="zh-CN" altLang="en-US" sz="2000"/>
              <a:t>循环在外层，按并行性粒度准则，应该按行划分。考虑到处理器的负载平衡，我们采用行交叉划分。分析上述</a:t>
            </a:r>
            <a:r>
              <a:rPr lang="en-US" altLang="zh-CN" sz="2000"/>
              <a:t>CHOLESKY</a:t>
            </a:r>
            <a:r>
              <a:rPr lang="zh-CN" altLang="en-US" sz="2000"/>
              <a:t>分解的过程，可发现同一列的计算用到了同一个</a:t>
            </a:r>
            <a:r>
              <a:rPr lang="en-US" altLang="zh-CN" sz="2000" i="1"/>
              <a:t>a</a:t>
            </a:r>
            <a:r>
              <a:rPr lang="en-US" altLang="zh-CN" sz="2000"/>
              <a:t>[</a:t>
            </a:r>
            <a:r>
              <a:rPr lang="en-US" altLang="zh-CN" sz="2000" i="1"/>
              <a:t>j,k</a:t>
            </a:r>
            <a:r>
              <a:rPr lang="en-US" altLang="zh-CN" sz="2000"/>
              <a:t>]</a:t>
            </a:r>
            <a:r>
              <a:rPr lang="zh-CN" altLang="en-US" sz="2000"/>
              <a:t>。可将对它的计算独立出来，然后广播至其余同列数据所在的处理器，为此我们使用并列法将原串行程序中的</a:t>
            </a:r>
            <a:r>
              <a:rPr lang="en-US" altLang="zh-CN" sz="2000" i="1"/>
              <a:t>i</a:t>
            </a:r>
            <a:r>
              <a:rPr lang="zh-CN" altLang="en-US" sz="2000"/>
              <a:t>循环的循环体分成两部分，将对</a:t>
            </a:r>
            <a:r>
              <a:rPr lang="en-US" altLang="zh-CN" sz="2000" i="1"/>
              <a:t>a</a:t>
            </a:r>
            <a:r>
              <a:rPr lang="en-US" altLang="zh-CN" sz="2000"/>
              <a:t>[</a:t>
            </a:r>
            <a:r>
              <a:rPr lang="en-US" altLang="zh-CN" sz="2000" i="1"/>
              <a:t>j,k</a:t>
            </a:r>
            <a:r>
              <a:rPr lang="en-US" altLang="zh-CN" sz="2000"/>
              <a:t>]</a:t>
            </a:r>
            <a:r>
              <a:rPr lang="zh-CN" altLang="en-US" sz="2000"/>
              <a:t>的计算独立出来，而另一部分为对</a:t>
            </a:r>
            <a:r>
              <a:rPr lang="en-US" altLang="zh-CN" sz="2000" i="1"/>
              <a:t>i</a:t>
            </a:r>
            <a:r>
              <a:rPr lang="zh-CN" altLang="en-US" sz="2000"/>
              <a:t>，</a:t>
            </a:r>
            <a:r>
              <a:rPr lang="en-US" altLang="zh-CN" sz="2000" i="1"/>
              <a:t>j</a:t>
            </a:r>
            <a:r>
              <a:rPr lang="zh-CN" altLang="en-US" sz="2000"/>
              <a:t>的二重循环。由于在对行进行并行处理时，对第</a:t>
            </a:r>
            <a:r>
              <a:rPr lang="en-US" altLang="zh-CN" sz="2000" i="1"/>
              <a:t>j</a:t>
            </a:r>
            <a:r>
              <a:rPr lang="zh-CN" altLang="en-US" sz="2000"/>
              <a:t>列的元素的处理需要接收其它行广播来的</a:t>
            </a:r>
            <a:r>
              <a:rPr lang="en-US" altLang="zh-CN" sz="2000" i="1"/>
              <a:t>a</a:t>
            </a:r>
            <a:r>
              <a:rPr lang="en-US" altLang="zh-CN" sz="2000"/>
              <a:t>[</a:t>
            </a:r>
            <a:r>
              <a:rPr lang="en-US" altLang="zh-CN" sz="2000" i="1"/>
              <a:t>j,k</a:t>
            </a:r>
            <a:r>
              <a:rPr lang="en-US" altLang="zh-CN" sz="2000"/>
              <a:t>]</a:t>
            </a:r>
            <a:r>
              <a:rPr lang="zh-CN" altLang="en-US" sz="2000"/>
              <a:t>元素，为了使广播数据集中使用，方便按行的并行处理，我们采用循环交换法对此</a:t>
            </a:r>
            <a:r>
              <a:rPr lang="en-US" altLang="zh-CN" sz="2000" i="1"/>
              <a:t>i</a:t>
            </a:r>
            <a:r>
              <a:rPr lang="zh-CN" altLang="en-US" sz="2000"/>
              <a:t>，</a:t>
            </a:r>
            <a:r>
              <a:rPr lang="en-US" altLang="zh-CN" sz="2000" i="1"/>
              <a:t>j</a:t>
            </a:r>
            <a:r>
              <a:rPr lang="zh-CN" altLang="en-US" sz="2000"/>
              <a:t>循环进行交换，从而得到重构后的程序（见下页）： </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FB9EFC71-10DA-45BD-9593-74C0C609F51A}"/>
              </a:ext>
            </a:extLst>
          </p:cNvPr>
          <p:cNvSpPr>
            <a:spLocks noGrp="1"/>
          </p:cNvSpPr>
          <p:nvPr>
            <p:ph type="title"/>
          </p:nvPr>
        </p:nvSpPr>
        <p:spPr/>
        <p:txBody>
          <a:bodyPr/>
          <a:lstStyle/>
          <a:p>
            <a:r>
              <a:rPr lang="zh-CN" altLang="en-US" b="1"/>
              <a:t>循环程序并行化的一般方法</a:t>
            </a:r>
          </a:p>
        </p:txBody>
      </p:sp>
      <p:sp>
        <p:nvSpPr>
          <p:cNvPr id="75779" name="Rectangle 3">
            <a:extLst>
              <a:ext uri="{FF2B5EF4-FFF2-40B4-BE49-F238E27FC236}">
                <a16:creationId xmlns:a16="http://schemas.microsoft.com/office/drawing/2014/main" id="{684B73E1-1C64-45D7-8406-F6BEA0636CE6}"/>
              </a:ext>
            </a:extLst>
          </p:cNvPr>
          <p:cNvSpPr>
            <a:spLocks noGrp="1"/>
          </p:cNvSpPr>
          <p:nvPr>
            <p:ph type="body" idx="1"/>
          </p:nvPr>
        </p:nvSpPr>
        <p:spPr>
          <a:xfrm>
            <a:off x="684213" y="1125538"/>
            <a:ext cx="4175125" cy="5111750"/>
          </a:xfrm>
        </p:spPr>
        <p:txBody>
          <a:bodyPr/>
          <a:lstStyle/>
          <a:p>
            <a:pPr>
              <a:lnSpc>
                <a:spcPct val="80000"/>
              </a:lnSpc>
            </a:pPr>
            <a:r>
              <a:rPr lang="zh-CN" altLang="en-US"/>
              <a:t>循环重构 </a:t>
            </a:r>
          </a:p>
          <a:p>
            <a:pPr>
              <a:lnSpc>
                <a:spcPct val="80000"/>
              </a:lnSpc>
              <a:buFont typeface="Wingdings" panose="05000000000000000000" pitchFamily="2" charset="2"/>
              <a:buNone/>
            </a:pPr>
            <a:r>
              <a:rPr lang="zh-CN" altLang="en-US" sz="1800"/>
              <a:t>  </a:t>
            </a:r>
            <a:r>
              <a:rPr lang="en-US" altLang="zh-CN" sz="2000"/>
              <a:t>5. </a:t>
            </a:r>
            <a:r>
              <a:rPr lang="zh-CN" altLang="en-US" sz="2000"/>
              <a:t>并列法</a:t>
            </a:r>
          </a:p>
          <a:p>
            <a:pPr>
              <a:lnSpc>
                <a:spcPct val="80000"/>
              </a:lnSpc>
              <a:buFont typeface="Wingdings" panose="05000000000000000000" pitchFamily="2" charset="2"/>
              <a:buNone/>
            </a:pPr>
            <a:r>
              <a:rPr lang="zh-CN" altLang="en-US" sz="2000"/>
              <a:t> </a:t>
            </a:r>
            <a:r>
              <a:rPr lang="en-US" altLang="zh-CN" sz="1400" b="1"/>
              <a:t>PROCEDURE</a:t>
            </a:r>
            <a:r>
              <a:rPr lang="en-US" altLang="zh-CN" sz="1400"/>
              <a:t>  CHOLESKY(A)</a:t>
            </a:r>
            <a:endParaRPr lang="en-US" altLang="zh-CN" sz="1400" b="1"/>
          </a:p>
          <a:p>
            <a:pPr>
              <a:lnSpc>
                <a:spcPct val="80000"/>
              </a:lnSpc>
              <a:buFont typeface="Wingdings" panose="05000000000000000000" pitchFamily="2" charset="2"/>
              <a:buNone/>
            </a:pPr>
            <a:r>
              <a:rPr lang="en-US" altLang="zh-CN" sz="1400" b="1"/>
              <a:t> Begin</a:t>
            </a:r>
          </a:p>
          <a:p>
            <a:pPr>
              <a:lnSpc>
                <a:spcPct val="80000"/>
              </a:lnSpc>
              <a:buFont typeface="Wingdings" panose="05000000000000000000" pitchFamily="2" charset="2"/>
              <a:buNone/>
            </a:pPr>
            <a:r>
              <a:rPr lang="en-US" altLang="zh-CN" sz="1400" b="1"/>
              <a:t>     for</a:t>
            </a:r>
            <a:r>
              <a:rPr lang="en-US" altLang="zh-CN" sz="1400"/>
              <a:t> k=1</a:t>
            </a:r>
            <a:r>
              <a:rPr lang="en-US" altLang="zh-CN" sz="1400" b="1"/>
              <a:t> to </a:t>
            </a:r>
            <a:r>
              <a:rPr lang="en-US" altLang="zh-CN" sz="1400"/>
              <a:t>n </a:t>
            </a:r>
            <a:r>
              <a:rPr lang="en-US" altLang="zh-CN" sz="1400" b="1"/>
              <a:t>do</a:t>
            </a:r>
            <a:endParaRPr lang="en-US" altLang="zh-CN" sz="1400"/>
          </a:p>
          <a:p>
            <a:pPr>
              <a:lnSpc>
                <a:spcPct val="80000"/>
              </a:lnSpc>
              <a:buFont typeface="Wingdings" panose="05000000000000000000" pitchFamily="2" charset="2"/>
              <a:buNone/>
            </a:pPr>
            <a:r>
              <a:rPr lang="en-US" altLang="zh-CN" sz="1400"/>
              <a:t>            a[k,k]=sqrt(a[k,k])</a:t>
            </a:r>
            <a:endParaRPr lang="en-US" altLang="zh-CN" sz="1400" b="1"/>
          </a:p>
          <a:p>
            <a:pPr>
              <a:lnSpc>
                <a:spcPct val="80000"/>
              </a:lnSpc>
              <a:buFont typeface="Wingdings" panose="05000000000000000000" pitchFamily="2" charset="2"/>
              <a:buNone/>
            </a:pPr>
            <a:r>
              <a:rPr lang="en-US" altLang="zh-CN" sz="1400" b="1"/>
              <a:t>        for </a:t>
            </a:r>
            <a:r>
              <a:rPr lang="en-US" altLang="zh-CN" sz="1400"/>
              <a:t>i=k+1 </a:t>
            </a:r>
            <a:r>
              <a:rPr lang="en-US" altLang="zh-CN" sz="1400" b="1"/>
              <a:t>to </a:t>
            </a:r>
            <a:r>
              <a:rPr lang="en-US" altLang="zh-CN" sz="1400"/>
              <a:t>n </a:t>
            </a:r>
            <a:r>
              <a:rPr lang="en-US" altLang="zh-CN" sz="1400" b="1"/>
              <a:t>do</a:t>
            </a:r>
            <a:endParaRPr lang="en-US" altLang="zh-CN" sz="1400"/>
          </a:p>
          <a:p>
            <a:pPr>
              <a:lnSpc>
                <a:spcPct val="80000"/>
              </a:lnSpc>
              <a:buFont typeface="Wingdings" panose="05000000000000000000" pitchFamily="2" charset="2"/>
              <a:buNone/>
            </a:pPr>
            <a:r>
              <a:rPr lang="en-US" altLang="zh-CN" sz="1400"/>
              <a:t>                 a[i,k]=a[i,k]/a[k,k]</a:t>
            </a:r>
            <a:endParaRPr lang="en-US" altLang="zh-CN" sz="1400" b="1"/>
          </a:p>
          <a:p>
            <a:pPr>
              <a:lnSpc>
                <a:spcPct val="80000"/>
              </a:lnSpc>
              <a:buFont typeface="Wingdings 3" panose="05040102010807070707" pitchFamily="18" charset="2"/>
              <a:buNone/>
            </a:pPr>
            <a:r>
              <a:rPr lang="en-US" altLang="zh-CN" sz="1400" b="1"/>
              <a:t>	   endfor</a:t>
            </a:r>
            <a:endParaRPr lang="en-US" altLang="zh-CN" sz="1400"/>
          </a:p>
          <a:p>
            <a:pPr>
              <a:lnSpc>
                <a:spcPct val="80000"/>
              </a:lnSpc>
              <a:buFont typeface="Wingdings" panose="05000000000000000000" pitchFamily="2" charset="2"/>
              <a:buNone/>
            </a:pPr>
            <a:r>
              <a:rPr lang="en-US" altLang="zh-CN" sz="1400" b="1"/>
              <a:t>         for</a:t>
            </a:r>
            <a:r>
              <a:rPr lang="en-US" altLang="zh-CN" sz="1400"/>
              <a:t> j=k</a:t>
            </a:r>
            <a:r>
              <a:rPr lang="en-US" altLang="zh-CN" sz="1400" b="1"/>
              <a:t> to</a:t>
            </a:r>
            <a:r>
              <a:rPr lang="en-US" altLang="zh-CN" sz="1400"/>
              <a:t> n </a:t>
            </a:r>
            <a:r>
              <a:rPr lang="en-US" altLang="zh-CN" sz="1400" b="1"/>
              <a:t>do</a:t>
            </a:r>
          </a:p>
          <a:p>
            <a:pPr>
              <a:lnSpc>
                <a:spcPct val="80000"/>
              </a:lnSpc>
              <a:buFont typeface="Wingdings" panose="05000000000000000000" pitchFamily="2" charset="2"/>
              <a:buNone/>
            </a:pPr>
            <a:r>
              <a:rPr lang="en-US" altLang="zh-CN" sz="1400" b="1"/>
              <a:t>               for</a:t>
            </a:r>
            <a:r>
              <a:rPr lang="en-US" altLang="zh-CN" sz="1400"/>
              <a:t> i=j+1 </a:t>
            </a:r>
            <a:r>
              <a:rPr lang="en-US" altLang="zh-CN" sz="1400" b="1"/>
              <a:t>to</a:t>
            </a:r>
            <a:r>
              <a:rPr lang="en-US" altLang="zh-CN" sz="1400"/>
              <a:t> n </a:t>
            </a:r>
            <a:r>
              <a:rPr lang="en-US" altLang="zh-CN" sz="1400" b="1"/>
              <a:t>do</a:t>
            </a:r>
            <a:endParaRPr lang="en-US" altLang="zh-CN" sz="1400"/>
          </a:p>
          <a:p>
            <a:pPr>
              <a:lnSpc>
                <a:spcPct val="80000"/>
              </a:lnSpc>
              <a:buFont typeface="Wingdings" panose="05000000000000000000" pitchFamily="2" charset="2"/>
              <a:buNone/>
            </a:pPr>
            <a:r>
              <a:rPr lang="en-US" altLang="zh-CN" sz="1400"/>
              <a:t>                           a[i,j+1]=a[i,j+1]-a[i,k]*a[j+1,k] </a:t>
            </a:r>
          </a:p>
          <a:p>
            <a:pPr>
              <a:lnSpc>
                <a:spcPct val="80000"/>
              </a:lnSpc>
              <a:buFont typeface="Wingdings" panose="05000000000000000000" pitchFamily="2" charset="2"/>
              <a:buNone/>
            </a:pPr>
            <a:r>
              <a:rPr lang="en-US" altLang="zh-CN" sz="1400"/>
              <a:t>		     </a:t>
            </a:r>
            <a:r>
              <a:rPr lang="en-US" altLang="zh-CN" sz="1400" b="1"/>
              <a:t>endfor</a:t>
            </a:r>
          </a:p>
          <a:p>
            <a:pPr>
              <a:lnSpc>
                <a:spcPct val="80000"/>
              </a:lnSpc>
              <a:buFont typeface="Wingdings" panose="05000000000000000000" pitchFamily="2" charset="2"/>
              <a:buNone/>
            </a:pPr>
            <a:r>
              <a:rPr lang="en-US" altLang="zh-CN" sz="1400" b="1"/>
              <a:t>	       endfor</a:t>
            </a:r>
          </a:p>
          <a:p>
            <a:pPr>
              <a:lnSpc>
                <a:spcPct val="80000"/>
              </a:lnSpc>
              <a:buFont typeface="Wingdings" panose="05000000000000000000" pitchFamily="2" charset="2"/>
              <a:buNone/>
            </a:pPr>
            <a:r>
              <a:rPr lang="en-US" altLang="zh-CN" sz="1400"/>
              <a:t>	</a:t>
            </a:r>
            <a:r>
              <a:rPr lang="en-US" altLang="zh-CN" sz="1400" b="1"/>
              <a:t>endfor</a:t>
            </a:r>
          </a:p>
          <a:p>
            <a:pPr>
              <a:lnSpc>
                <a:spcPct val="80000"/>
              </a:lnSpc>
              <a:buFont typeface="Wingdings" panose="05000000000000000000" pitchFamily="2" charset="2"/>
              <a:buNone/>
            </a:pPr>
            <a:r>
              <a:rPr lang="en-US" altLang="zh-CN" sz="1400" b="1"/>
              <a:t>    for </a:t>
            </a:r>
            <a:r>
              <a:rPr lang="en-US" altLang="zh-CN" sz="1400"/>
              <a:t>i=1 </a:t>
            </a:r>
            <a:r>
              <a:rPr lang="en-US" altLang="zh-CN" sz="1400" b="1"/>
              <a:t>to</a:t>
            </a:r>
            <a:r>
              <a:rPr lang="en-US" altLang="zh-CN" sz="1400"/>
              <a:t> n </a:t>
            </a:r>
            <a:r>
              <a:rPr lang="en-US" altLang="zh-CN" sz="1400" b="1"/>
              <a:t>do</a:t>
            </a:r>
          </a:p>
          <a:p>
            <a:pPr>
              <a:lnSpc>
                <a:spcPct val="80000"/>
              </a:lnSpc>
              <a:buFont typeface="Wingdings" panose="05000000000000000000" pitchFamily="2" charset="2"/>
              <a:buNone/>
            </a:pPr>
            <a:r>
              <a:rPr lang="en-US" altLang="zh-CN" sz="1400" b="1"/>
              <a:t>        for</a:t>
            </a:r>
            <a:r>
              <a:rPr lang="en-US" altLang="zh-CN" sz="1400"/>
              <a:t> j=1 </a:t>
            </a:r>
            <a:r>
              <a:rPr lang="en-US" altLang="zh-CN" sz="1400" b="1"/>
              <a:t>to </a:t>
            </a:r>
            <a:r>
              <a:rPr lang="en-US" altLang="zh-CN" sz="1400"/>
              <a:t>n </a:t>
            </a:r>
            <a:r>
              <a:rPr lang="en-US" altLang="zh-CN" sz="1400" b="1"/>
              <a:t>do</a:t>
            </a:r>
          </a:p>
          <a:p>
            <a:pPr>
              <a:lnSpc>
                <a:spcPct val="80000"/>
              </a:lnSpc>
              <a:buFont typeface="Wingdings" panose="05000000000000000000" pitchFamily="2" charset="2"/>
              <a:buNone/>
            </a:pPr>
            <a:r>
              <a:rPr lang="en-US" altLang="zh-CN" sz="1400" b="1"/>
              <a:t>            if </a:t>
            </a:r>
            <a:r>
              <a:rPr lang="en-US" altLang="zh-CN" sz="1400"/>
              <a:t>(i </a:t>
            </a:r>
            <a:r>
              <a:rPr lang="en-GB" altLang="zh-CN" sz="1400"/>
              <a:t>≥ </a:t>
            </a:r>
            <a:r>
              <a:rPr lang="en-US" altLang="zh-CN" sz="1400"/>
              <a:t>j)</a:t>
            </a:r>
            <a:r>
              <a:rPr lang="en-US" altLang="zh-CN" sz="1400" b="1"/>
              <a:t> then </a:t>
            </a:r>
            <a:r>
              <a:rPr lang="en-US" altLang="zh-CN" sz="1400"/>
              <a:t>l[i,j]=a[i,j] </a:t>
            </a:r>
            <a:r>
              <a:rPr lang="en-US" altLang="zh-CN" sz="1400" b="1"/>
              <a:t>endif</a:t>
            </a:r>
            <a:endParaRPr lang="en-US" altLang="zh-CN" sz="1400"/>
          </a:p>
          <a:p>
            <a:pPr>
              <a:lnSpc>
                <a:spcPct val="80000"/>
              </a:lnSpc>
              <a:buFont typeface="Wingdings" panose="05000000000000000000" pitchFamily="2" charset="2"/>
              <a:buNone/>
            </a:pPr>
            <a:r>
              <a:rPr lang="en-US" altLang="zh-CN" sz="1400"/>
              <a:t>	      </a:t>
            </a:r>
            <a:r>
              <a:rPr lang="en-US" altLang="zh-CN" sz="1400" b="1"/>
              <a:t>endfor</a:t>
            </a:r>
          </a:p>
          <a:p>
            <a:pPr>
              <a:lnSpc>
                <a:spcPct val="80000"/>
              </a:lnSpc>
              <a:buFont typeface="Wingdings" panose="05000000000000000000" pitchFamily="2" charset="2"/>
              <a:buNone/>
            </a:pPr>
            <a:r>
              <a:rPr lang="en-US" altLang="zh-CN" sz="1400" b="1"/>
              <a:t>	endfor</a:t>
            </a:r>
            <a:endParaRPr lang="en-US" altLang="zh-CN" sz="1400"/>
          </a:p>
          <a:p>
            <a:pPr>
              <a:lnSpc>
                <a:spcPct val="80000"/>
              </a:lnSpc>
              <a:buFont typeface="Wingdings" panose="05000000000000000000" pitchFamily="2" charset="2"/>
              <a:buNone/>
            </a:pPr>
            <a:r>
              <a:rPr lang="en-US" altLang="zh-CN" sz="1400"/>
              <a:t>      OUTPUT  L</a:t>
            </a:r>
          </a:p>
          <a:p>
            <a:pPr>
              <a:lnSpc>
                <a:spcPct val="80000"/>
              </a:lnSpc>
              <a:buFont typeface="Wingdings" panose="05000000000000000000" pitchFamily="2" charset="2"/>
              <a:buNone/>
            </a:pPr>
            <a:r>
              <a:rPr lang="en-US" altLang="zh-CN" sz="1400" b="1"/>
              <a:t>End</a:t>
            </a:r>
            <a:r>
              <a:rPr lang="en-US" altLang="zh-CN" sz="1400"/>
              <a:t> </a:t>
            </a:r>
            <a:endParaRPr lang="zh-CN" altLang="en-US" sz="1400"/>
          </a:p>
        </p:txBody>
      </p:sp>
      <p:sp>
        <p:nvSpPr>
          <p:cNvPr id="4" name="矩形 3">
            <a:extLst>
              <a:ext uri="{FF2B5EF4-FFF2-40B4-BE49-F238E27FC236}">
                <a16:creationId xmlns:a16="http://schemas.microsoft.com/office/drawing/2014/main" id="{5A5C3F4D-59B1-473D-B8F3-50A7CCF46E91}"/>
              </a:ext>
            </a:extLst>
          </p:cNvPr>
          <p:cNvSpPr/>
          <p:nvPr/>
        </p:nvSpPr>
        <p:spPr>
          <a:xfrm>
            <a:off x="4716463" y="1628775"/>
            <a:ext cx="4572000" cy="4751388"/>
          </a:xfrm>
          <a:prstGeom prst="rect">
            <a:avLst/>
          </a:prstGeom>
        </p:spPr>
        <p:txBody>
          <a:bodyPr>
            <a:spAutoFit/>
          </a:bodyPr>
          <a:lstStyle/>
          <a:p>
            <a:pPr marL="273050" indent="-273050">
              <a:lnSpc>
                <a:spcPct val="80000"/>
              </a:lnSpc>
              <a:spcBef>
                <a:spcPts val="600"/>
              </a:spcBef>
              <a:buClr>
                <a:srgbClr val="727CA3"/>
              </a:buClr>
              <a:buSzPct val="76000"/>
              <a:defRPr/>
            </a:pPr>
            <a:r>
              <a:rPr lang="zh-CN" altLang="en-US" sz="1400" b="1" dirty="0">
                <a:solidFill>
                  <a:prstClr val="black"/>
                </a:solidFill>
                <a:latin typeface="Gill Sans MT"/>
                <a:ea typeface="华文新魏"/>
              </a:rPr>
              <a:t>原算法</a:t>
            </a:r>
            <a:endParaRPr lang="en-US" altLang="zh-CN" sz="1400" b="1" dirty="0">
              <a:solidFill>
                <a:prstClr val="black"/>
              </a:solidFill>
              <a:latin typeface="Gill Sans MT"/>
              <a:ea typeface="华文新魏"/>
            </a:endParaRPr>
          </a:p>
          <a:p>
            <a:pPr marL="273050" indent="-273050">
              <a:lnSpc>
                <a:spcPct val="80000"/>
              </a:lnSpc>
              <a:spcBef>
                <a:spcPts val="600"/>
              </a:spcBef>
              <a:buClr>
                <a:srgbClr val="727CA3"/>
              </a:buClr>
              <a:buSzPct val="76000"/>
              <a:defRPr/>
            </a:pPr>
            <a:r>
              <a:rPr lang="en-US" altLang="zh-CN" sz="1400" b="1" dirty="0">
                <a:solidFill>
                  <a:prstClr val="black"/>
                </a:solidFill>
                <a:latin typeface="Gill Sans MT"/>
                <a:ea typeface="华文新魏"/>
              </a:rPr>
              <a:t>PROCEDURE </a:t>
            </a:r>
            <a:r>
              <a:rPr lang="en-US" altLang="zh-CN" sz="1400" dirty="0">
                <a:solidFill>
                  <a:prstClr val="black"/>
                </a:solidFill>
                <a:latin typeface="Gill Sans MT"/>
                <a:ea typeface="华文新魏"/>
              </a:rPr>
              <a:t> CHOLESKY(A)</a:t>
            </a:r>
            <a:endParaRPr lang="en-US" altLang="zh-CN" sz="1400" b="1" dirty="0">
              <a:solidFill>
                <a:prstClr val="black"/>
              </a:solidFill>
              <a:latin typeface="Gill Sans MT"/>
              <a:ea typeface="华文新魏"/>
            </a:endParaRPr>
          </a:p>
          <a:p>
            <a:pPr marL="273050" indent="-273050">
              <a:lnSpc>
                <a:spcPct val="80000"/>
              </a:lnSpc>
              <a:spcBef>
                <a:spcPts val="600"/>
              </a:spcBef>
              <a:buClr>
                <a:srgbClr val="727CA3"/>
              </a:buClr>
              <a:buSzPct val="76000"/>
              <a:defRPr/>
            </a:pPr>
            <a:r>
              <a:rPr lang="en-US" altLang="zh-CN" sz="1400" b="1" dirty="0">
                <a:solidFill>
                  <a:prstClr val="black"/>
                </a:solidFill>
                <a:latin typeface="Gill Sans MT"/>
                <a:ea typeface="华文新魏"/>
              </a:rPr>
              <a:t>       Begin</a:t>
            </a:r>
          </a:p>
          <a:p>
            <a:pPr marL="273050" indent="-273050">
              <a:lnSpc>
                <a:spcPct val="80000"/>
              </a:lnSpc>
              <a:spcBef>
                <a:spcPts val="600"/>
              </a:spcBef>
              <a:buClr>
                <a:srgbClr val="727CA3"/>
              </a:buClr>
              <a:buSzPct val="76000"/>
              <a:defRPr/>
            </a:pPr>
            <a:r>
              <a:rPr lang="en-US" altLang="zh-CN" sz="1400" b="1" dirty="0">
                <a:solidFill>
                  <a:prstClr val="black"/>
                </a:solidFill>
                <a:latin typeface="Gill Sans MT"/>
                <a:ea typeface="华文新魏"/>
              </a:rPr>
              <a:t>          for</a:t>
            </a:r>
            <a:r>
              <a:rPr lang="en-US" altLang="zh-CN" sz="1400" dirty="0">
                <a:solidFill>
                  <a:prstClr val="black"/>
                </a:solidFill>
                <a:latin typeface="Gill Sans MT"/>
                <a:ea typeface="华文新魏"/>
              </a:rPr>
              <a:t> k=1 </a:t>
            </a:r>
            <a:r>
              <a:rPr lang="en-US" altLang="zh-CN" sz="1400" b="1" dirty="0">
                <a:solidFill>
                  <a:prstClr val="black"/>
                </a:solidFill>
                <a:latin typeface="Gill Sans MT"/>
                <a:ea typeface="华文新魏"/>
              </a:rPr>
              <a:t>to</a:t>
            </a:r>
            <a:r>
              <a:rPr lang="en-US" altLang="zh-CN" sz="1400" dirty="0">
                <a:solidFill>
                  <a:prstClr val="black"/>
                </a:solidFill>
                <a:latin typeface="Gill Sans MT"/>
                <a:ea typeface="华文新魏"/>
              </a:rPr>
              <a:t> n </a:t>
            </a:r>
            <a:r>
              <a:rPr lang="en-US" altLang="zh-CN" sz="1400" b="1" dirty="0">
                <a:solidFill>
                  <a:prstClr val="black"/>
                </a:solidFill>
                <a:latin typeface="Gill Sans MT"/>
                <a:ea typeface="华文新魏"/>
              </a:rPr>
              <a:t>do</a:t>
            </a:r>
            <a:endParaRPr lang="en-US" altLang="zh-CN" sz="1400" dirty="0">
              <a:solidFill>
                <a:prstClr val="black"/>
              </a:solidFill>
              <a:latin typeface="Gill Sans MT"/>
              <a:ea typeface="华文新魏"/>
            </a:endParaRPr>
          </a:p>
          <a:p>
            <a:pPr marL="273050" indent="-273050">
              <a:lnSpc>
                <a:spcPct val="80000"/>
              </a:lnSpc>
              <a:spcBef>
                <a:spcPts val="600"/>
              </a:spcBef>
              <a:buClr>
                <a:srgbClr val="727CA3"/>
              </a:buClr>
              <a:buSzPct val="76000"/>
              <a:defRPr/>
            </a:pPr>
            <a:r>
              <a:rPr lang="en-US" altLang="zh-CN" sz="1400" dirty="0">
                <a:solidFill>
                  <a:prstClr val="black"/>
                </a:solidFill>
                <a:latin typeface="Gill Sans MT"/>
                <a:ea typeface="华文新魏"/>
              </a:rPr>
              <a:t>                  a[</a:t>
            </a:r>
            <a:r>
              <a:rPr lang="en-US" altLang="zh-CN" sz="1400" dirty="0" err="1">
                <a:solidFill>
                  <a:prstClr val="black"/>
                </a:solidFill>
                <a:latin typeface="Gill Sans MT"/>
                <a:ea typeface="华文新魏"/>
              </a:rPr>
              <a:t>k,k</a:t>
            </a:r>
            <a:r>
              <a:rPr lang="en-US" altLang="zh-CN" sz="1400" dirty="0">
                <a:solidFill>
                  <a:prstClr val="black"/>
                </a:solidFill>
                <a:latin typeface="Gill Sans MT"/>
                <a:ea typeface="华文新魏"/>
              </a:rPr>
              <a:t>]=</a:t>
            </a:r>
            <a:r>
              <a:rPr lang="en-US" altLang="zh-CN" sz="1400" dirty="0" err="1">
                <a:solidFill>
                  <a:prstClr val="black"/>
                </a:solidFill>
                <a:latin typeface="Gill Sans MT"/>
                <a:ea typeface="华文新魏"/>
              </a:rPr>
              <a:t>sqrt</a:t>
            </a:r>
            <a:r>
              <a:rPr lang="en-US" altLang="zh-CN" sz="1400" dirty="0">
                <a:solidFill>
                  <a:prstClr val="black"/>
                </a:solidFill>
                <a:latin typeface="Gill Sans MT"/>
                <a:ea typeface="华文新魏"/>
              </a:rPr>
              <a:t>(a[</a:t>
            </a:r>
            <a:r>
              <a:rPr lang="en-US" altLang="zh-CN" sz="1400" dirty="0" err="1">
                <a:solidFill>
                  <a:prstClr val="black"/>
                </a:solidFill>
                <a:latin typeface="Gill Sans MT"/>
                <a:ea typeface="华文新魏"/>
              </a:rPr>
              <a:t>k,k</a:t>
            </a:r>
            <a:r>
              <a:rPr lang="en-US" altLang="zh-CN" sz="1400" dirty="0">
                <a:solidFill>
                  <a:prstClr val="black"/>
                </a:solidFill>
                <a:latin typeface="Gill Sans MT"/>
                <a:ea typeface="华文新魏"/>
              </a:rPr>
              <a:t>])</a:t>
            </a:r>
          </a:p>
          <a:p>
            <a:pPr marL="273050" indent="-273050">
              <a:lnSpc>
                <a:spcPct val="80000"/>
              </a:lnSpc>
              <a:spcBef>
                <a:spcPts val="600"/>
              </a:spcBef>
              <a:buClr>
                <a:srgbClr val="727CA3"/>
              </a:buClr>
              <a:buSzPct val="76000"/>
              <a:defRPr/>
            </a:pPr>
            <a:r>
              <a:rPr lang="en-US" altLang="zh-CN" sz="1400" dirty="0">
                <a:solidFill>
                  <a:prstClr val="black"/>
                </a:solidFill>
                <a:latin typeface="Gill Sans MT"/>
                <a:ea typeface="华文新魏"/>
              </a:rPr>
              <a:t>                  </a:t>
            </a:r>
            <a:r>
              <a:rPr lang="en-US" altLang="zh-CN" sz="1400" b="1" dirty="0">
                <a:solidFill>
                  <a:prstClr val="black"/>
                </a:solidFill>
                <a:latin typeface="Gill Sans MT"/>
                <a:ea typeface="华文新魏"/>
              </a:rPr>
              <a:t>for</a:t>
            </a:r>
            <a:r>
              <a:rPr lang="en-US" altLang="zh-CN" sz="1400" dirty="0">
                <a:solidFill>
                  <a:prstClr val="black"/>
                </a:solidFill>
                <a:latin typeface="Gill Sans MT"/>
                <a:ea typeface="华文新魏"/>
              </a:rPr>
              <a:t> </a:t>
            </a:r>
            <a:r>
              <a:rPr lang="en-US" altLang="zh-CN" sz="1400" dirty="0" err="1">
                <a:solidFill>
                  <a:prstClr val="black"/>
                </a:solidFill>
                <a:latin typeface="Gill Sans MT"/>
                <a:ea typeface="华文新魏"/>
              </a:rPr>
              <a:t>i</a:t>
            </a:r>
            <a:r>
              <a:rPr lang="en-US" altLang="zh-CN" sz="1400" dirty="0">
                <a:solidFill>
                  <a:prstClr val="black"/>
                </a:solidFill>
                <a:latin typeface="Gill Sans MT"/>
                <a:ea typeface="华文新魏"/>
              </a:rPr>
              <a:t>=k+1 </a:t>
            </a:r>
            <a:r>
              <a:rPr lang="en-US" altLang="zh-CN" sz="1400" b="1" dirty="0">
                <a:solidFill>
                  <a:prstClr val="black"/>
                </a:solidFill>
                <a:latin typeface="Gill Sans MT"/>
                <a:ea typeface="华文新魏"/>
              </a:rPr>
              <a:t>to</a:t>
            </a:r>
            <a:r>
              <a:rPr lang="en-US" altLang="zh-CN" sz="1400" dirty="0">
                <a:solidFill>
                  <a:prstClr val="black"/>
                </a:solidFill>
                <a:latin typeface="Gill Sans MT"/>
                <a:ea typeface="华文新魏"/>
              </a:rPr>
              <a:t> n </a:t>
            </a:r>
            <a:r>
              <a:rPr lang="en-US" altLang="zh-CN" sz="1400" b="1" dirty="0">
                <a:solidFill>
                  <a:prstClr val="black"/>
                </a:solidFill>
                <a:latin typeface="Gill Sans MT"/>
                <a:ea typeface="华文新魏"/>
              </a:rPr>
              <a:t>do</a:t>
            </a:r>
            <a:endParaRPr lang="en-US" altLang="zh-CN" sz="1400" dirty="0">
              <a:solidFill>
                <a:prstClr val="black"/>
              </a:solidFill>
              <a:latin typeface="Gill Sans MT"/>
              <a:ea typeface="华文新魏"/>
            </a:endParaRPr>
          </a:p>
          <a:p>
            <a:pPr marL="273050" indent="-273050">
              <a:lnSpc>
                <a:spcPct val="80000"/>
              </a:lnSpc>
              <a:spcBef>
                <a:spcPts val="600"/>
              </a:spcBef>
              <a:buClr>
                <a:srgbClr val="727CA3"/>
              </a:buClr>
              <a:buSzPct val="76000"/>
              <a:defRPr/>
            </a:pPr>
            <a:r>
              <a:rPr lang="en-US" altLang="zh-CN" sz="1400" dirty="0">
                <a:solidFill>
                  <a:prstClr val="black"/>
                </a:solidFill>
                <a:latin typeface="Gill Sans MT"/>
                <a:ea typeface="华文新魏"/>
              </a:rPr>
              <a:t>                       a[</a:t>
            </a:r>
            <a:r>
              <a:rPr lang="en-US" altLang="zh-CN" sz="1400" dirty="0" err="1">
                <a:solidFill>
                  <a:prstClr val="black"/>
                </a:solidFill>
                <a:latin typeface="Gill Sans MT"/>
                <a:ea typeface="华文新魏"/>
              </a:rPr>
              <a:t>i,k</a:t>
            </a:r>
            <a:r>
              <a:rPr lang="en-US" altLang="zh-CN" sz="1400" dirty="0">
                <a:solidFill>
                  <a:prstClr val="black"/>
                </a:solidFill>
                <a:latin typeface="Gill Sans MT"/>
                <a:ea typeface="华文新魏"/>
              </a:rPr>
              <a:t>]=a[</a:t>
            </a:r>
            <a:r>
              <a:rPr lang="en-US" altLang="zh-CN" sz="1400" dirty="0" err="1">
                <a:solidFill>
                  <a:prstClr val="black"/>
                </a:solidFill>
                <a:latin typeface="Gill Sans MT"/>
                <a:ea typeface="华文新魏"/>
              </a:rPr>
              <a:t>i,k</a:t>
            </a:r>
            <a:r>
              <a:rPr lang="en-US" altLang="zh-CN" sz="1400" dirty="0">
                <a:solidFill>
                  <a:prstClr val="black"/>
                </a:solidFill>
                <a:latin typeface="Gill Sans MT"/>
                <a:ea typeface="华文新魏"/>
              </a:rPr>
              <a:t>]/a[</a:t>
            </a:r>
            <a:r>
              <a:rPr lang="en-US" altLang="zh-CN" sz="1400" dirty="0" err="1">
                <a:solidFill>
                  <a:prstClr val="black"/>
                </a:solidFill>
                <a:latin typeface="Gill Sans MT"/>
                <a:ea typeface="华文新魏"/>
              </a:rPr>
              <a:t>k,k</a:t>
            </a:r>
            <a:r>
              <a:rPr lang="en-US" altLang="zh-CN" sz="1400" dirty="0">
                <a:solidFill>
                  <a:prstClr val="black"/>
                </a:solidFill>
                <a:latin typeface="Gill Sans MT"/>
                <a:ea typeface="华文新魏"/>
              </a:rPr>
              <a:t>]</a:t>
            </a:r>
          </a:p>
          <a:p>
            <a:pPr marL="273050" indent="-273050">
              <a:lnSpc>
                <a:spcPct val="80000"/>
              </a:lnSpc>
              <a:spcBef>
                <a:spcPts val="600"/>
              </a:spcBef>
              <a:buClr>
                <a:srgbClr val="727CA3"/>
              </a:buClr>
              <a:buSzPct val="76000"/>
              <a:defRPr/>
            </a:pPr>
            <a:r>
              <a:rPr lang="en-US" altLang="zh-CN" sz="1400" dirty="0">
                <a:solidFill>
                  <a:prstClr val="black"/>
                </a:solidFill>
                <a:latin typeface="Gill Sans MT"/>
                <a:ea typeface="华文新魏"/>
              </a:rPr>
              <a:t>                       </a:t>
            </a:r>
            <a:r>
              <a:rPr lang="en-US" altLang="zh-CN" sz="1400" b="1" dirty="0">
                <a:solidFill>
                  <a:prstClr val="black"/>
                </a:solidFill>
                <a:latin typeface="Gill Sans MT"/>
                <a:ea typeface="华文新魏"/>
              </a:rPr>
              <a:t>for </a:t>
            </a:r>
            <a:r>
              <a:rPr lang="en-US" altLang="zh-CN" sz="1400" dirty="0">
                <a:solidFill>
                  <a:prstClr val="black"/>
                </a:solidFill>
                <a:latin typeface="Gill Sans MT"/>
                <a:ea typeface="华文新魏"/>
              </a:rPr>
              <a:t>j=k+1</a:t>
            </a:r>
            <a:r>
              <a:rPr lang="en-US" altLang="zh-CN" sz="1400" b="1" dirty="0">
                <a:solidFill>
                  <a:prstClr val="black"/>
                </a:solidFill>
                <a:latin typeface="Gill Sans MT"/>
                <a:ea typeface="华文新魏"/>
              </a:rPr>
              <a:t> to</a:t>
            </a:r>
            <a:r>
              <a:rPr lang="en-US" altLang="zh-CN" sz="1400" dirty="0">
                <a:solidFill>
                  <a:prstClr val="black"/>
                </a:solidFill>
                <a:latin typeface="Gill Sans MT"/>
                <a:ea typeface="华文新魏"/>
              </a:rPr>
              <a:t> </a:t>
            </a:r>
            <a:r>
              <a:rPr lang="en-US" altLang="zh-CN" sz="1400" dirty="0" err="1">
                <a:solidFill>
                  <a:prstClr val="black"/>
                </a:solidFill>
                <a:latin typeface="Gill Sans MT"/>
                <a:ea typeface="华文新魏"/>
              </a:rPr>
              <a:t>i</a:t>
            </a:r>
            <a:r>
              <a:rPr lang="en-US" altLang="zh-CN" sz="1400" b="1" dirty="0">
                <a:solidFill>
                  <a:prstClr val="black"/>
                </a:solidFill>
                <a:latin typeface="Gill Sans MT"/>
                <a:ea typeface="华文新魏"/>
              </a:rPr>
              <a:t> do</a:t>
            </a:r>
            <a:endParaRPr lang="en-US" altLang="zh-CN" sz="1400" dirty="0">
              <a:solidFill>
                <a:prstClr val="black"/>
              </a:solidFill>
              <a:latin typeface="Gill Sans MT"/>
              <a:ea typeface="华文新魏"/>
            </a:endParaRPr>
          </a:p>
          <a:p>
            <a:pPr marL="273050" indent="-273050">
              <a:lnSpc>
                <a:spcPct val="80000"/>
              </a:lnSpc>
              <a:spcBef>
                <a:spcPts val="600"/>
              </a:spcBef>
              <a:buClr>
                <a:srgbClr val="727CA3"/>
              </a:buClr>
              <a:buSzPct val="76000"/>
              <a:defRPr/>
            </a:pPr>
            <a:r>
              <a:rPr lang="en-US" altLang="zh-CN" sz="1400" dirty="0">
                <a:solidFill>
                  <a:prstClr val="black"/>
                </a:solidFill>
                <a:latin typeface="Gill Sans MT"/>
                <a:ea typeface="华文新魏"/>
              </a:rPr>
              <a:t>                            a[</a:t>
            </a:r>
            <a:r>
              <a:rPr lang="en-US" altLang="zh-CN" sz="1400" dirty="0" err="1">
                <a:solidFill>
                  <a:prstClr val="black"/>
                </a:solidFill>
                <a:latin typeface="Gill Sans MT"/>
                <a:ea typeface="华文新魏"/>
              </a:rPr>
              <a:t>i,j</a:t>
            </a:r>
            <a:r>
              <a:rPr lang="en-US" altLang="zh-CN" sz="1400" dirty="0">
                <a:solidFill>
                  <a:prstClr val="black"/>
                </a:solidFill>
                <a:latin typeface="Gill Sans MT"/>
                <a:ea typeface="华文新魏"/>
              </a:rPr>
              <a:t>]=a[</a:t>
            </a:r>
            <a:r>
              <a:rPr lang="en-US" altLang="zh-CN" sz="1400" dirty="0" err="1">
                <a:solidFill>
                  <a:prstClr val="black"/>
                </a:solidFill>
                <a:latin typeface="Gill Sans MT"/>
                <a:ea typeface="华文新魏"/>
              </a:rPr>
              <a:t>i,j</a:t>
            </a:r>
            <a:r>
              <a:rPr lang="en-US" altLang="zh-CN" sz="1400" dirty="0">
                <a:solidFill>
                  <a:prstClr val="black"/>
                </a:solidFill>
                <a:latin typeface="Gill Sans MT"/>
                <a:ea typeface="华文新魏"/>
              </a:rPr>
              <a:t>]-a[</a:t>
            </a:r>
            <a:r>
              <a:rPr lang="en-US" altLang="zh-CN" sz="1400" dirty="0" err="1">
                <a:solidFill>
                  <a:prstClr val="black"/>
                </a:solidFill>
                <a:latin typeface="Gill Sans MT"/>
                <a:ea typeface="华文新魏"/>
              </a:rPr>
              <a:t>i,k</a:t>
            </a:r>
            <a:r>
              <a:rPr lang="en-US" altLang="zh-CN" sz="1400" dirty="0">
                <a:solidFill>
                  <a:prstClr val="black"/>
                </a:solidFill>
                <a:latin typeface="Gill Sans MT"/>
                <a:ea typeface="华文新魏"/>
              </a:rPr>
              <a:t>]*a[</a:t>
            </a:r>
            <a:r>
              <a:rPr lang="en-US" altLang="zh-CN" sz="1400" dirty="0" err="1">
                <a:solidFill>
                  <a:prstClr val="black"/>
                </a:solidFill>
                <a:latin typeface="Gill Sans MT"/>
                <a:ea typeface="华文新魏"/>
              </a:rPr>
              <a:t>j,k</a:t>
            </a:r>
            <a:r>
              <a:rPr lang="en-US" altLang="zh-CN" sz="1400" dirty="0">
                <a:solidFill>
                  <a:prstClr val="black"/>
                </a:solidFill>
                <a:latin typeface="Gill Sans MT"/>
                <a:ea typeface="华文新魏"/>
              </a:rPr>
              <a:t>]</a:t>
            </a:r>
            <a:endParaRPr lang="en-US" altLang="zh-CN" sz="1400" b="1" dirty="0">
              <a:solidFill>
                <a:prstClr val="black"/>
              </a:solidFill>
              <a:latin typeface="Gill Sans MT"/>
              <a:ea typeface="华文新魏"/>
            </a:endParaRPr>
          </a:p>
          <a:p>
            <a:pPr marL="273050" indent="-273050">
              <a:lnSpc>
                <a:spcPct val="80000"/>
              </a:lnSpc>
              <a:spcBef>
                <a:spcPts val="600"/>
              </a:spcBef>
              <a:buClr>
                <a:srgbClr val="727CA3"/>
              </a:buClr>
              <a:buSzPct val="76000"/>
              <a:defRPr/>
            </a:pPr>
            <a:r>
              <a:rPr lang="en-US" altLang="zh-CN" sz="1400" b="1" dirty="0">
                <a:solidFill>
                  <a:prstClr val="black"/>
                </a:solidFill>
                <a:latin typeface="Gill Sans MT"/>
                <a:ea typeface="华文新魏"/>
              </a:rPr>
              <a:t>                 </a:t>
            </a:r>
            <a:r>
              <a:rPr lang="en-US" altLang="zh-CN" sz="1400" b="1" dirty="0" err="1">
                <a:solidFill>
                  <a:prstClr val="black"/>
                </a:solidFill>
                <a:latin typeface="Gill Sans MT"/>
                <a:ea typeface="华文新魏"/>
              </a:rPr>
              <a:t>endfor</a:t>
            </a:r>
            <a:endParaRPr lang="en-US" altLang="zh-CN" sz="1400" b="1" dirty="0">
              <a:solidFill>
                <a:prstClr val="black"/>
              </a:solidFill>
              <a:latin typeface="Gill Sans MT"/>
              <a:ea typeface="华文新魏"/>
            </a:endParaRPr>
          </a:p>
          <a:p>
            <a:pPr marL="273050" indent="-273050">
              <a:lnSpc>
                <a:spcPct val="80000"/>
              </a:lnSpc>
              <a:spcBef>
                <a:spcPts val="600"/>
              </a:spcBef>
              <a:buClr>
                <a:srgbClr val="727CA3"/>
              </a:buClr>
              <a:buSzPct val="76000"/>
              <a:defRPr/>
            </a:pPr>
            <a:r>
              <a:rPr lang="en-US" altLang="zh-CN" sz="1400" b="1" dirty="0">
                <a:solidFill>
                  <a:prstClr val="black"/>
                </a:solidFill>
                <a:latin typeface="Gill Sans MT"/>
                <a:ea typeface="华文新魏"/>
              </a:rPr>
              <a:t>             </a:t>
            </a:r>
            <a:r>
              <a:rPr lang="en-US" altLang="zh-CN" sz="1400" b="1" dirty="0" err="1">
                <a:solidFill>
                  <a:prstClr val="black"/>
                </a:solidFill>
                <a:latin typeface="Gill Sans MT"/>
                <a:ea typeface="华文新魏"/>
              </a:rPr>
              <a:t>endfor</a:t>
            </a:r>
            <a:endParaRPr lang="en-US" altLang="zh-CN" sz="1400" b="1" dirty="0">
              <a:solidFill>
                <a:prstClr val="black"/>
              </a:solidFill>
              <a:latin typeface="Gill Sans MT"/>
              <a:ea typeface="华文新魏"/>
            </a:endParaRPr>
          </a:p>
          <a:p>
            <a:pPr marL="273050" indent="-273050">
              <a:lnSpc>
                <a:spcPct val="80000"/>
              </a:lnSpc>
              <a:spcBef>
                <a:spcPts val="600"/>
              </a:spcBef>
              <a:buClr>
                <a:srgbClr val="727CA3"/>
              </a:buClr>
              <a:buSzPct val="76000"/>
              <a:defRPr/>
            </a:pPr>
            <a:r>
              <a:rPr lang="en-US" altLang="zh-CN" sz="1400" b="1" dirty="0">
                <a:solidFill>
                  <a:prstClr val="black"/>
                </a:solidFill>
                <a:latin typeface="Gill Sans MT"/>
                <a:ea typeface="华文新魏"/>
              </a:rPr>
              <a:t>         </a:t>
            </a:r>
            <a:r>
              <a:rPr lang="en-US" altLang="zh-CN" sz="1400" b="1" dirty="0" err="1">
                <a:solidFill>
                  <a:prstClr val="black"/>
                </a:solidFill>
                <a:latin typeface="Gill Sans MT"/>
                <a:ea typeface="华文新魏"/>
              </a:rPr>
              <a:t>endfor</a:t>
            </a:r>
            <a:endParaRPr lang="en-US" altLang="zh-CN" sz="1400" b="1" dirty="0">
              <a:solidFill>
                <a:prstClr val="black"/>
              </a:solidFill>
              <a:latin typeface="Gill Sans MT"/>
              <a:ea typeface="华文新魏"/>
            </a:endParaRPr>
          </a:p>
          <a:p>
            <a:pPr marL="273050" indent="-273050">
              <a:lnSpc>
                <a:spcPct val="80000"/>
              </a:lnSpc>
              <a:spcBef>
                <a:spcPts val="600"/>
              </a:spcBef>
              <a:buClr>
                <a:srgbClr val="727CA3"/>
              </a:buClr>
              <a:buSzPct val="76000"/>
              <a:defRPr/>
            </a:pPr>
            <a:r>
              <a:rPr lang="en-US" altLang="zh-CN" sz="1400" b="1" dirty="0">
                <a:solidFill>
                  <a:prstClr val="black"/>
                </a:solidFill>
                <a:latin typeface="Gill Sans MT"/>
                <a:ea typeface="华文新魏"/>
              </a:rPr>
              <a:t>         for</a:t>
            </a:r>
            <a:r>
              <a:rPr lang="en-US" altLang="zh-CN" sz="1400" dirty="0">
                <a:solidFill>
                  <a:prstClr val="black"/>
                </a:solidFill>
                <a:latin typeface="Gill Sans MT"/>
                <a:ea typeface="华文新魏"/>
              </a:rPr>
              <a:t> </a:t>
            </a:r>
            <a:r>
              <a:rPr lang="en-US" altLang="zh-CN" sz="1400" dirty="0" err="1">
                <a:solidFill>
                  <a:prstClr val="black"/>
                </a:solidFill>
                <a:latin typeface="Gill Sans MT"/>
                <a:ea typeface="华文新魏"/>
              </a:rPr>
              <a:t>i</a:t>
            </a:r>
            <a:r>
              <a:rPr lang="en-US" altLang="zh-CN" sz="1400" dirty="0">
                <a:solidFill>
                  <a:prstClr val="black"/>
                </a:solidFill>
                <a:latin typeface="Gill Sans MT"/>
                <a:ea typeface="华文新魏"/>
              </a:rPr>
              <a:t>=1</a:t>
            </a:r>
            <a:r>
              <a:rPr lang="en-US" altLang="zh-CN" sz="1400" b="1" dirty="0">
                <a:solidFill>
                  <a:prstClr val="black"/>
                </a:solidFill>
                <a:latin typeface="Gill Sans MT"/>
                <a:ea typeface="华文新魏"/>
              </a:rPr>
              <a:t> to </a:t>
            </a:r>
            <a:r>
              <a:rPr lang="en-US" altLang="zh-CN" sz="1400" dirty="0">
                <a:solidFill>
                  <a:prstClr val="black"/>
                </a:solidFill>
                <a:latin typeface="Gill Sans MT"/>
                <a:ea typeface="华文新魏"/>
              </a:rPr>
              <a:t>n </a:t>
            </a:r>
            <a:r>
              <a:rPr lang="en-US" altLang="zh-CN" sz="1400" b="1" dirty="0">
                <a:solidFill>
                  <a:prstClr val="black"/>
                </a:solidFill>
                <a:latin typeface="Gill Sans MT"/>
                <a:ea typeface="华文新魏"/>
              </a:rPr>
              <a:t>do</a:t>
            </a:r>
            <a:endParaRPr lang="en-US" altLang="zh-CN" sz="1400" dirty="0">
              <a:solidFill>
                <a:prstClr val="black"/>
              </a:solidFill>
              <a:latin typeface="Gill Sans MT"/>
              <a:ea typeface="华文新魏"/>
            </a:endParaRPr>
          </a:p>
          <a:p>
            <a:pPr marL="273050" indent="-273050">
              <a:lnSpc>
                <a:spcPct val="80000"/>
              </a:lnSpc>
              <a:spcBef>
                <a:spcPts val="600"/>
              </a:spcBef>
              <a:buClr>
                <a:srgbClr val="727CA3"/>
              </a:buClr>
              <a:buSzPct val="76000"/>
              <a:defRPr/>
            </a:pPr>
            <a:r>
              <a:rPr lang="en-US" altLang="zh-CN" sz="1400" dirty="0">
                <a:solidFill>
                  <a:prstClr val="black"/>
                </a:solidFill>
                <a:latin typeface="Gill Sans MT"/>
                <a:ea typeface="华文新魏"/>
              </a:rPr>
              <a:t>                   </a:t>
            </a:r>
            <a:r>
              <a:rPr lang="en-US" altLang="zh-CN" sz="1400" b="1" dirty="0">
                <a:solidFill>
                  <a:prstClr val="black"/>
                </a:solidFill>
                <a:latin typeface="Gill Sans MT"/>
                <a:ea typeface="华文新魏"/>
              </a:rPr>
              <a:t>for </a:t>
            </a:r>
            <a:r>
              <a:rPr lang="en-US" altLang="zh-CN" sz="1400" dirty="0">
                <a:solidFill>
                  <a:prstClr val="black"/>
                </a:solidFill>
                <a:latin typeface="Gill Sans MT"/>
                <a:ea typeface="华文新魏"/>
              </a:rPr>
              <a:t>j=1</a:t>
            </a:r>
            <a:r>
              <a:rPr lang="en-US" altLang="zh-CN" sz="1400" b="1" dirty="0">
                <a:solidFill>
                  <a:prstClr val="black"/>
                </a:solidFill>
                <a:latin typeface="Gill Sans MT"/>
                <a:ea typeface="华文新魏"/>
              </a:rPr>
              <a:t> to</a:t>
            </a:r>
            <a:r>
              <a:rPr lang="en-US" altLang="zh-CN" sz="1400" dirty="0">
                <a:solidFill>
                  <a:prstClr val="black"/>
                </a:solidFill>
                <a:latin typeface="Gill Sans MT"/>
                <a:ea typeface="华文新魏"/>
              </a:rPr>
              <a:t> n </a:t>
            </a:r>
            <a:r>
              <a:rPr lang="en-US" altLang="zh-CN" sz="1400" b="1" dirty="0">
                <a:solidFill>
                  <a:prstClr val="black"/>
                </a:solidFill>
                <a:latin typeface="Gill Sans MT"/>
                <a:ea typeface="华文新魏"/>
              </a:rPr>
              <a:t>do</a:t>
            </a:r>
            <a:endParaRPr lang="en-US" altLang="zh-CN" sz="1400" dirty="0">
              <a:solidFill>
                <a:prstClr val="black"/>
              </a:solidFill>
              <a:latin typeface="Gill Sans MT"/>
              <a:ea typeface="华文新魏"/>
            </a:endParaRPr>
          </a:p>
          <a:p>
            <a:pPr marL="273050" indent="-273050">
              <a:lnSpc>
                <a:spcPct val="80000"/>
              </a:lnSpc>
              <a:spcBef>
                <a:spcPts val="600"/>
              </a:spcBef>
              <a:buClr>
                <a:srgbClr val="727CA3"/>
              </a:buClr>
              <a:buSzPct val="76000"/>
              <a:defRPr/>
            </a:pPr>
            <a:r>
              <a:rPr lang="en-US" altLang="zh-CN" sz="1400" dirty="0">
                <a:solidFill>
                  <a:prstClr val="black"/>
                </a:solidFill>
                <a:latin typeface="Gill Sans MT"/>
                <a:ea typeface="华文新魏"/>
              </a:rPr>
              <a:t>                          </a:t>
            </a:r>
            <a:r>
              <a:rPr lang="en-US" altLang="zh-CN" sz="1400" b="1" dirty="0">
                <a:solidFill>
                  <a:prstClr val="black"/>
                </a:solidFill>
                <a:latin typeface="Gill Sans MT"/>
                <a:ea typeface="华文新魏"/>
              </a:rPr>
              <a:t>if</a:t>
            </a:r>
            <a:r>
              <a:rPr lang="en-US" altLang="zh-CN" sz="1400" dirty="0">
                <a:solidFill>
                  <a:prstClr val="black"/>
                </a:solidFill>
                <a:latin typeface="Gill Sans MT"/>
                <a:ea typeface="华文新魏"/>
              </a:rPr>
              <a:t>  (</a:t>
            </a:r>
            <a:r>
              <a:rPr lang="en-US" altLang="zh-CN" sz="1400" dirty="0" err="1">
                <a:solidFill>
                  <a:prstClr val="black"/>
                </a:solidFill>
                <a:latin typeface="Gill Sans MT"/>
                <a:ea typeface="华文新魏"/>
              </a:rPr>
              <a:t>i</a:t>
            </a:r>
            <a:r>
              <a:rPr lang="en-GB" altLang="zh-CN" sz="1400" dirty="0">
                <a:solidFill>
                  <a:prstClr val="black"/>
                </a:solidFill>
                <a:latin typeface="Gill Sans MT"/>
                <a:ea typeface="华文新魏"/>
              </a:rPr>
              <a:t>≥</a:t>
            </a:r>
            <a:r>
              <a:rPr lang="en-US" altLang="zh-CN" sz="1400" dirty="0">
                <a:solidFill>
                  <a:prstClr val="black"/>
                </a:solidFill>
                <a:latin typeface="Gill Sans MT"/>
                <a:ea typeface="华文新魏"/>
              </a:rPr>
              <a:t>j)  </a:t>
            </a:r>
            <a:r>
              <a:rPr lang="en-US" altLang="zh-CN" sz="1400" b="1" dirty="0">
                <a:solidFill>
                  <a:prstClr val="black"/>
                </a:solidFill>
                <a:latin typeface="Gill Sans MT"/>
                <a:ea typeface="华文新魏"/>
              </a:rPr>
              <a:t>then</a:t>
            </a:r>
            <a:r>
              <a:rPr lang="en-US" altLang="zh-CN" sz="1400" dirty="0">
                <a:solidFill>
                  <a:prstClr val="black"/>
                </a:solidFill>
                <a:latin typeface="Gill Sans MT"/>
                <a:ea typeface="华文新魏"/>
              </a:rPr>
              <a:t>  l[</a:t>
            </a:r>
            <a:r>
              <a:rPr lang="en-US" altLang="zh-CN" sz="1400" dirty="0" err="1">
                <a:solidFill>
                  <a:prstClr val="black"/>
                </a:solidFill>
                <a:latin typeface="Gill Sans MT"/>
                <a:ea typeface="华文新魏"/>
              </a:rPr>
              <a:t>i,j</a:t>
            </a:r>
            <a:r>
              <a:rPr lang="en-US" altLang="zh-CN" sz="1400" dirty="0">
                <a:solidFill>
                  <a:prstClr val="black"/>
                </a:solidFill>
                <a:latin typeface="Gill Sans MT"/>
                <a:ea typeface="华文新魏"/>
              </a:rPr>
              <a:t>]=a[</a:t>
            </a:r>
            <a:r>
              <a:rPr lang="en-US" altLang="zh-CN" sz="1400" dirty="0" err="1">
                <a:solidFill>
                  <a:prstClr val="black"/>
                </a:solidFill>
                <a:latin typeface="Gill Sans MT"/>
                <a:ea typeface="华文新魏"/>
              </a:rPr>
              <a:t>i,j</a:t>
            </a:r>
            <a:r>
              <a:rPr lang="en-US" altLang="zh-CN" sz="1400" dirty="0">
                <a:solidFill>
                  <a:prstClr val="black"/>
                </a:solidFill>
                <a:latin typeface="Gill Sans MT"/>
                <a:ea typeface="华文新魏"/>
              </a:rPr>
              <a:t>] </a:t>
            </a:r>
            <a:r>
              <a:rPr lang="en-US" altLang="zh-CN" sz="1400" b="1" dirty="0" err="1">
                <a:solidFill>
                  <a:prstClr val="black"/>
                </a:solidFill>
                <a:latin typeface="Gill Sans MT"/>
                <a:ea typeface="华文新魏"/>
              </a:rPr>
              <a:t>endif</a:t>
            </a:r>
            <a:endParaRPr lang="en-US" altLang="zh-CN" sz="1400" dirty="0">
              <a:solidFill>
                <a:prstClr val="black"/>
              </a:solidFill>
              <a:latin typeface="Gill Sans MT"/>
              <a:ea typeface="华文新魏"/>
            </a:endParaRPr>
          </a:p>
          <a:p>
            <a:pPr marL="273050" indent="-273050">
              <a:lnSpc>
                <a:spcPct val="80000"/>
              </a:lnSpc>
              <a:spcBef>
                <a:spcPts val="600"/>
              </a:spcBef>
              <a:buClr>
                <a:srgbClr val="727CA3"/>
              </a:buClr>
              <a:buSzPct val="76000"/>
              <a:defRPr/>
            </a:pPr>
            <a:r>
              <a:rPr lang="en-US" altLang="zh-CN" sz="1400" dirty="0">
                <a:solidFill>
                  <a:prstClr val="black"/>
                </a:solidFill>
                <a:latin typeface="Gill Sans MT"/>
                <a:ea typeface="华文新魏"/>
              </a:rPr>
              <a:t>  </a:t>
            </a:r>
            <a:r>
              <a:rPr lang="en-US" altLang="zh-CN" sz="1400" b="1" dirty="0">
                <a:solidFill>
                  <a:prstClr val="black"/>
                </a:solidFill>
                <a:latin typeface="Gill Sans MT"/>
                <a:ea typeface="华文新魏"/>
              </a:rPr>
              <a:t>            </a:t>
            </a:r>
            <a:r>
              <a:rPr lang="en-US" altLang="zh-CN" sz="1400" b="1" dirty="0" err="1">
                <a:solidFill>
                  <a:prstClr val="black"/>
                </a:solidFill>
                <a:latin typeface="Gill Sans MT"/>
                <a:ea typeface="华文新魏"/>
              </a:rPr>
              <a:t>endfor</a:t>
            </a:r>
            <a:endParaRPr lang="en-US" altLang="zh-CN" sz="1400" b="1" dirty="0">
              <a:solidFill>
                <a:prstClr val="black"/>
              </a:solidFill>
              <a:latin typeface="Gill Sans MT"/>
              <a:ea typeface="华文新魏"/>
            </a:endParaRPr>
          </a:p>
          <a:p>
            <a:pPr marL="273050" indent="-273050">
              <a:lnSpc>
                <a:spcPct val="80000"/>
              </a:lnSpc>
              <a:spcBef>
                <a:spcPts val="600"/>
              </a:spcBef>
              <a:buClr>
                <a:srgbClr val="727CA3"/>
              </a:buClr>
              <a:buSzPct val="76000"/>
              <a:defRPr/>
            </a:pPr>
            <a:r>
              <a:rPr lang="en-US" altLang="zh-CN" sz="1400" b="1" dirty="0">
                <a:solidFill>
                  <a:prstClr val="black"/>
                </a:solidFill>
                <a:latin typeface="Gill Sans MT"/>
                <a:ea typeface="华文新魏"/>
              </a:rPr>
              <a:t>         </a:t>
            </a:r>
            <a:r>
              <a:rPr lang="en-US" altLang="zh-CN" sz="1400" b="1" dirty="0" err="1">
                <a:solidFill>
                  <a:prstClr val="black"/>
                </a:solidFill>
                <a:latin typeface="Gill Sans MT"/>
                <a:ea typeface="华文新魏"/>
              </a:rPr>
              <a:t>endfor</a:t>
            </a:r>
            <a:endParaRPr lang="en-US" altLang="zh-CN" sz="1400" dirty="0">
              <a:solidFill>
                <a:prstClr val="black"/>
              </a:solidFill>
              <a:latin typeface="Gill Sans MT"/>
              <a:ea typeface="华文新魏"/>
            </a:endParaRPr>
          </a:p>
          <a:p>
            <a:pPr marL="273050" indent="-273050">
              <a:lnSpc>
                <a:spcPct val="80000"/>
              </a:lnSpc>
              <a:spcBef>
                <a:spcPts val="600"/>
              </a:spcBef>
              <a:buClr>
                <a:srgbClr val="727CA3"/>
              </a:buClr>
              <a:buSzPct val="76000"/>
              <a:defRPr/>
            </a:pPr>
            <a:r>
              <a:rPr lang="en-US" altLang="zh-CN" sz="1400" dirty="0">
                <a:solidFill>
                  <a:prstClr val="black"/>
                </a:solidFill>
                <a:latin typeface="Gill Sans MT"/>
                <a:ea typeface="华文新魏"/>
              </a:rPr>
              <a:t>            OUTPUT  L</a:t>
            </a:r>
          </a:p>
          <a:p>
            <a:pPr marL="273050" indent="-273050">
              <a:lnSpc>
                <a:spcPct val="80000"/>
              </a:lnSpc>
              <a:spcBef>
                <a:spcPts val="600"/>
              </a:spcBef>
              <a:buClr>
                <a:srgbClr val="727CA3"/>
              </a:buClr>
              <a:buSzPct val="76000"/>
              <a:defRPr/>
            </a:pPr>
            <a:r>
              <a:rPr lang="en-US" altLang="zh-CN" sz="1400" dirty="0">
                <a:solidFill>
                  <a:prstClr val="black"/>
                </a:solidFill>
                <a:latin typeface="Gill Sans MT"/>
                <a:ea typeface="华文新魏"/>
              </a:rPr>
              <a:t>       End </a:t>
            </a:r>
            <a:endParaRPr lang="zh-CN" altLang="en-US" dirty="0">
              <a:effectLst>
                <a:outerShdw blurRad="38100" dist="38100" dir="2700000" algn="tl">
                  <a:srgbClr val="000000">
                    <a:alpha val="43137"/>
                  </a:srgbClr>
                </a:outerShdw>
              </a:effectLst>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29474245-D616-45AA-A79A-49E53E0D4997}"/>
              </a:ext>
            </a:extLst>
          </p:cNvPr>
          <p:cNvSpPr>
            <a:spLocks noGrp="1"/>
          </p:cNvSpPr>
          <p:nvPr>
            <p:ph type="title"/>
          </p:nvPr>
        </p:nvSpPr>
        <p:spPr/>
        <p:txBody>
          <a:bodyPr/>
          <a:lstStyle/>
          <a:p>
            <a:r>
              <a:rPr lang="zh-CN" altLang="en-US" b="1"/>
              <a:t>循环程序并行化的一般方法</a:t>
            </a:r>
          </a:p>
        </p:txBody>
      </p:sp>
      <p:sp>
        <p:nvSpPr>
          <p:cNvPr id="76803" name="Rectangle 3">
            <a:extLst>
              <a:ext uri="{FF2B5EF4-FFF2-40B4-BE49-F238E27FC236}">
                <a16:creationId xmlns:a16="http://schemas.microsoft.com/office/drawing/2014/main" id="{70823A4B-967D-4D8A-A14A-51233149D030}"/>
              </a:ext>
            </a:extLst>
          </p:cNvPr>
          <p:cNvSpPr>
            <a:spLocks noGrp="1"/>
          </p:cNvSpPr>
          <p:nvPr>
            <p:ph type="body" idx="1"/>
          </p:nvPr>
        </p:nvSpPr>
        <p:spPr>
          <a:xfrm>
            <a:off x="457200" y="1219200"/>
            <a:ext cx="8229600" cy="4937125"/>
          </a:xfrm>
        </p:spPr>
        <p:txBody>
          <a:bodyPr/>
          <a:lstStyle/>
          <a:p>
            <a:r>
              <a:rPr lang="zh-CN" altLang="en-US"/>
              <a:t>循环重构 </a:t>
            </a:r>
          </a:p>
          <a:p>
            <a:pPr>
              <a:buFont typeface="Wingdings" panose="05000000000000000000" pitchFamily="2" charset="2"/>
              <a:buNone/>
            </a:pPr>
            <a:r>
              <a:rPr lang="zh-CN" altLang="en-US"/>
              <a:t>  </a:t>
            </a:r>
            <a:r>
              <a:rPr lang="en-US" altLang="zh-CN"/>
              <a:t>5. </a:t>
            </a:r>
            <a:r>
              <a:rPr lang="zh-CN" altLang="en-US"/>
              <a:t>并列法</a:t>
            </a:r>
          </a:p>
          <a:p>
            <a:pPr>
              <a:buFont typeface="Wingdings" panose="05000000000000000000" pitchFamily="2" charset="2"/>
              <a:buNone/>
            </a:pPr>
            <a:r>
              <a:rPr lang="zh-CN" altLang="en-US"/>
              <a:t>        在重构的基础上对矩阵</a:t>
            </a:r>
            <a:r>
              <a:rPr lang="en-US" altLang="zh-CN"/>
              <a:t>A</a:t>
            </a:r>
            <a:r>
              <a:rPr lang="zh-CN" altLang="en-US"/>
              <a:t>按行循环划分，设处理器个数为</a:t>
            </a:r>
            <a:r>
              <a:rPr lang="en-US" altLang="zh-CN"/>
              <a:t>p</a:t>
            </a:r>
            <a:r>
              <a:rPr lang="zh-CN" altLang="en-US"/>
              <a:t>，矩阵的阶数为</a:t>
            </a:r>
            <a:r>
              <a:rPr lang="en-US" altLang="zh-CN"/>
              <a:t>n</a:t>
            </a:r>
            <a:r>
              <a:rPr lang="zh-CN" altLang="en-US"/>
              <a:t>，            ，对矩阵</a:t>
            </a:r>
            <a:r>
              <a:rPr lang="en-US" altLang="zh-CN" i="1"/>
              <a:t>A</a:t>
            </a:r>
            <a:r>
              <a:rPr lang="zh-CN" altLang="en-US"/>
              <a:t>行交叉划分后，编号为</a:t>
            </a:r>
            <a:r>
              <a:rPr lang="en-US" altLang="zh-CN" i="1"/>
              <a:t>i</a:t>
            </a:r>
            <a:r>
              <a:rPr lang="zh-CN" altLang="en-US"/>
              <a:t>的处理器含有</a:t>
            </a:r>
            <a:r>
              <a:rPr lang="en-US" altLang="zh-CN"/>
              <a:t>A</a:t>
            </a:r>
            <a:r>
              <a:rPr lang="zh-CN" altLang="en-US"/>
              <a:t>的第                        行                      。</a:t>
            </a:r>
          </a:p>
        </p:txBody>
      </p:sp>
      <p:sp>
        <p:nvSpPr>
          <p:cNvPr id="57349" name="Rectangle 5">
            <a:extLst>
              <a:ext uri="{FF2B5EF4-FFF2-40B4-BE49-F238E27FC236}">
                <a16:creationId xmlns:a16="http://schemas.microsoft.com/office/drawing/2014/main" id="{E738F823-79E6-4A7A-8864-B94EECDD9E69}"/>
              </a:ext>
            </a:extLst>
          </p:cNvPr>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pPr algn="ctr" eaLnBrk="1" hangingPunct="1">
              <a:spcBef>
                <a:spcPct val="20000"/>
              </a:spcBef>
              <a:defRPr/>
            </a:pPr>
            <a:endParaRPr lang="zh-CN" altLang="en-US">
              <a:effectLst>
                <a:outerShdw blurRad="38100" dist="38100" dir="2700000" algn="tl">
                  <a:srgbClr val="000000">
                    <a:alpha val="43137"/>
                  </a:srgbClr>
                </a:outerShdw>
              </a:effectLst>
            </a:endParaRPr>
          </a:p>
        </p:txBody>
      </p:sp>
      <p:graphicFrame>
        <p:nvGraphicFramePr>
          <p:cNvPr id="76805" name="Object 2">
            <a:extLst>
              <a:ext uri="{FF2B5EF4-FFF2-40B4-BE49-F238E27FC236}">
                <a16:creationId xmlns:a16="http://schemas.microsoft.com/office/drawing/2014/main" id="{A5996F5D-F1D9-4F86-AA54-27E1B74AB64D}"/>
              </a:ext>
            </a:extLst>
          </p:cNvPr>
          <p:cNvGraphicFramePr>
            <a:graphicFrameLocks noChangeAspect="1"/>
          </p:cNvGraphicFramePr>
          <p:nvPr/>
        </p:nvGraphicFramePr>
        <p:xfrm>
          <a:off x="4643438" y="2636838"/>
          <a:ext cx="1296987" cy="427037"/>
        </p:xfrm>
        <a:graphic>
          <a:graphicData uri="http://schemas.openxmlformats.org/presentationml/2006/ole">
            <mc:AlternateContent xmlns:mc="http://schemas.openxmlformats.org/markup-compatibility/2006">
              <mc:Choice xmlns:v="urn:schemas-microsoft-com:vml" Requires="v">
                <p:oleObj spid="_x0000_s76828" name="公式" r:id="rId3" imgW="698500" imgH="228600" progId="Equation.3">
                  <p:embed/>
                </p:oleObj>
              </mc:Choice>
              <mc:Fallback>
                <p:oleObj name="公式" r:id="rId3" imgW="698500" imgH="2286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3438" y="2636838"/>
                        <a:ext cx="1296987"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7351" name="Rectangle 7">
            <a:extLst>
              <a:ext uri="{FF2B5EF4-FFF2-40B4-BE49-F238E27FC236}">
                <a16:creationId xmlns:a16="http://schemas.microsoft.com/office/drawing/2014/main" id="{70BAB7B8-F766-41C5-A6D9-C24A63C28DD8}"/>
              </a:ext>
            </a:extLst>
          </p:cNvPr>
          <p:cNvSpPr>
            <a:spLocks noChangeArrowheads="1"/>
          </p:cNvSpPr>
          <p:nvPr/>
        </p:nvSpPr>
        <p:spPr bwMode="auto">
          <a:xfrm>
            <a:off x="0" y="3328988"/>
            <a:ext cx="9144000" cy="0"/>
          </a:xfrm>
          <a:prstGeom prst="rect">
            <a:avLst/>
          </a:prstGeom>
          <a:noFill/>
          <a:ln w="9525">
            <a:noFill/>
            <a:miter lim="800000"/>
            <a:headEnd/>
            <a:tailEnd/>
          </a:ln>
          <a:effectLst/>
        </p:spPr>
        <p:txBody>
          <a:bodyPr wrap="none" anchor="ctr">
            <a:spAutoFit/>
          </a:bodyPr>
          <a:lstStyle/>
          <a:p>
            <a:pPr algn="ctr" eaLnBrk="1" hangingPunct="1">
              <a:spcBef>
                <a:spcPct val="20000"/>
              </a:spcBef>
              <a:defRPr/>
            </a:pPr>
            <a:endParaRPr lang="zh-CN" altLang="en-US">
              <a:effectLst>
                <a:outerShdw blurRad="38100" dist="38100" dir="2700000" algn="tl">
                  <a:srgbClr val="000000">
                    <a:alpha val="43137"/>
                  </a:srgbClr>
                </a:outerShdw>
              </a:effectLst>
            </a:endParaRPr>
          </a:p>
        </p:txBody>
      </p:sp>
      <p:graphicFrame>
        <p:nvGraphicFramePr>
          <p:cNvPr id="76807" name="Object 3">
            <a:extLst>
              <a:ext uri="{FF2B5EF4-FFF2-40B4-BE49-F238E27FC236}">
                <a16:creationId xmlns:a16="http://schemas.microsoft.com/office/drawing/2014/main" id="{CB7E2B79-D589-4D40-9CAF-5AD83F29FA04}"/>
              </a:ext>
            </a:extLst>
          </p:cNvPr>
          <p:cNvGraphicFramePr>
            <a:graphicFrameLocks noChangeAspect="1"/>
          </p:cNvGraphicFramePr>
          <p:nvPr/>
        </p:nvGraphicFramePr>
        <p:xfrm>
          <a:off x="6227763" y="3068638"/>
          <a:ext cx="2449512" cy="365125"/>
        </p:xfrm>
        <a:graphic>
          <a:graphicData uri="http://schemas.openxmlformats.org/presentationml/2006/ole">
            <mc:AlternateContent xmlns:mc="http://schemas.openxmlformats.org/markup-compatibility/2006">
              <mc:Choice xmlns:v="urn:schemas-microsoft-com:vml" Requires="v">
                <p:oleObj spid="_x0000_s76829" name="公式" r:id="rId5" imgW="1333500" imgH="203200" progId="Equation.3">
                  <p:embed/>
                </p:oleObj>
              </mc:Choice>
              <mc:Fallback>
                <p:oleObj name="公式" r:id="rId5" imgW="1333500" imgH="2032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27763" y="3068638"/>
                        <a:ext cx="24495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7353" name="Rectangle 9">
            <a:extLst>
              <a:ext uri="{FF2B5EF4-FFF2-40B4-BE49-F238E27FC236}">
                <a16:creationId xmlns:a16="http://schemas.microsoft.com/office/drawing/2014/main" id="{78CE65B8-161C-4CD6-99AD-1D50D9AB0A39}"/>
              </a:ext>
            </a:extLst>
          </p:cNvPr>
          <p:cNvSpPr>
            <a:spLocks noChangeArrowheads="1"/>
          </p:cNvSpPr>
          <p:nvPr/>
        </p:nvSpPr>
        <p:spPr bwMode="auto">
          <a:xfrm>
            <a:off x="0" y="3328988"/>
            <a:ext cx="9144000" cy="0"/>
          </a:xfrm>
          <a:prstGeom prst="rect">
            <a:avLst/>
          </a:prstGeom>
          <a:noFill/>
          <a:ln w="9525">
            <a:noFill/>
            <a:miter lim="800000"/>
            <a:headEnd/>
            <a:tailEnd/>
          </a:ln>
          <a:effectLst/>
        </p:spPr>
        <p:txBody>
          <a:bodyPr wrap="none" anchor="ctr">
            <a:spAutoFit/>
          </a:bodyPr>
          <a:lstStyle/>
          <a:p>
            <a:pPr algn="ctr" eaLnBrk="1" hangingPunct="1">
              <a:spcBef>
                <a:spcPct val="20000"/>
              </a:spcBef>
              <a:defRPr/>
            </a:pPr>
            <a:endParaRPr lang="zh-CN" altLang="en-US">
              <a:effectLst>
                <a:outerShdw blurRad="38100" dist="38100" dir="2700000" algn="tl">
                  <a:srgbClr val="000000">
                    <a:alpha val="43137"/>
                  </a:srgbClr>
                </a:outerShdw>
              </a:effectLst>
            </a:endParaRPr>
          </a:p>
        </p:txBody>
      </p:sp>
      <p:graphicFrame>
        <p:nvGraphicFramePr>
          <p:cNvPr id="76809" name="Object 4">
            <a:extLst>
              <a:ext uri="{FF2B5EF4-FFF2-40B4-BE49-F238E27FC236}">
                <a16:creationId xmlns:a16="http://schemas.microsoft.com/office/drawing/2014/main" id="{4B2C1CC0-5DB0-41ED-A51F-601BC213CECD}"/>
              </a:ext>
            </a:extLst>
          </p:cNvPr>
          <p:cNvGraphicFramePr>
            <a:graphicFrameLocks noChangeAspect="1"/>
          </p:cNvGraphicFramePr>
          <p:nvPr/>
        </p:nvGraphicFramePr>
        <p:xfrm>
          <a:off x="1331913" y="3357563"/>
          <a:ext cx="2016125" cy="395287"/>
        </p:xfrm>
        <a:graphic>
          <a:graphicData uri="http://schemas.openxmlformats.org/presentationml/2006/ole">
            <mc:AlternateContent xmlns:mc="http://schemas.openxmlformats.org/markup-compatibility/2006">
              <mc:Choice xmlns:v="urn:schemas-microsoft-com:vml" Requires="v">
                <p:oleObj spid="_x0000_s76830" name="公式" r:id="rId7" imgW="1016000" imgH="203200" progId="Equation.3">
                  <p:embed/>
                </p:oleObj>
              </mc:Choice>
              <mc:Fallback>
                <p:oleObj name="公式" r:id="rId7" imgW="1016000" imgH="2032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31913" y="3357563"/>
                        <a:ext cx="2016125"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65E113-582E-40F1-9E76-C45EE06C41F0}"/>
              </a:ext>
            </a:extLst>
          </p:cNvPr>
          <p:cNvSpPr>
            <a:spLocks noGrp="1"/>
          </p:cNvSpPr>
          <p:nvPr>
            <p:ph type="title"/>
          </p:nvPr>
        </p:nvSpPr>
        <p:spPr/>
        <p:txBody>
          <a:bodyPr/>
          <a:lstStyle/>
          <a:p>
            <a:r>
              <a:rPr lang="zh-CN" altLang="en-US" dirty="0"/>
              <a:t>并行求解问题</a:t>
            </a:r>
          </a:p>
        </p:txBody>
      </p:sp>
      <p:sp>
        <p:nvSpPr>
          <p:cNvPr id="3" name="内容占位符 2">
            <a:extLst>
              <a:ext uri="{FF2B5EF4-FFF2-40B4-BE49-F238E27FC236}">
                <a16:creationId xmlns:a16="http://schemas.microsoft.com/office/drawing/2014/main" id="{DD251172-F49A-42DF-AF68-AB77DE41E5D4}"/>
              </a:ext>
            </a:extLst>
          </p:cNvPr>
          <p:cNvSpPr>
            <a:spLocks noGrp="1"/>
          </p:cNvSpPr>
          <p:nvPr>
            <p:ph sz="quarter" idx="1"/>
          </p:nvPr>
        </p:nvSpPr>
        <p:spPr/>
        <p:txBody>
          <a:bodyPr/>
          <a:lstStyle/>
          <a:p>
            <a:r>
              <a:rPr lang="zh-CN" altLang="en-US" dirty="0"/>
              <a:t>小菜型</a:t>
            </a:r>
            <a:endParaRPr lang="en-US" altLang="zh-CN" dirty="0"/>
          </a:p>
          <a:p>
            <a:pPr lvl="1"/>
            <a:r>
              <a:rPr lang="zh-CN" altLang="en-US" dirty="0"/>
              <a:t>数据量大，计算流程简单</a:t>
            </a:r>
            <a:endParaRPr lang="en-US" altLang="zh-CN" dirty="0"/>
          </a:p>
          <a:p>
            <a:pPr lvl="1"/>
            <a:r>
              <a:rPr lang="zh-CN" altLang="en-US" dirty="0"/>
              <a:t>计算流程长，但各环节相关性小</a:t>
            </a:r>
            <a:endParaRPr lang="en-US" altLang="zh-CN" dirty="0"/>
          </a:p>
          <a:p>
            <a:r>
              <a:rPr lang="zh-CN" altLang="en-US" dirty="0"/>
              <a:t>常规</a:t>
            </a:r>
            <a:endParaRPr lang="en-US" altLang="zh-CN" dirty="0"/>
          </a:p>
          <a:p>
            <a:pPr lvl="1"/>
            <a:r>
              <a:rPr lang="zh-CN" altLang="en-US" dirty="0"/>
              <a:t>数据量大，计算流程较复杂，子任务间存在相关性</a:t>
            </a:r>
            <a:endParaRPr lang="en-US" altLang="zh-CN" dirty="0"/>
          </a:p>
          <a:p>
            <a:r>
              <a:rPr lang="zh-CN" altLang="en-US" dirty="0"/>
              <a:t>少见</a:t>
            </a:r>
            <a:endParaRPr lang="en-US" altLang="zh-CN" dirty="0"/>
          </a:p>
          <a:p>
            <a:pPr lvl="1"/>
            <a:r>
              <a:rPr lang="zh-CN" altLang="en-US" dirty="0"/>
              <a:t>数据量大，数据类型多，计算量大，子任务多，计算流程非常复杂，任务规整性差，子任务相关性强</a:t>
            </a:r>
          </a:p>
        </p:txBody>
      </p:sp>
    </p:spTree>
    <p:extLst>
      <p:ext uri="{BB962C8B-B14F-4D97-AF65-F5344CB8AC3E}">
        <p14:creationId xmlns:p14="http://schemas.microsoft.com/office/powerpoint/2010/main" val="3886506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14AD24F1-402D-4F9B-B58D-6199990AF79A}"/>
              </a:ext>
            </a:extLst>
          </p:cNvPr>
          <p:cNvSpPr>
            <a:spLocks noGrp="1"/>
          </p:cNvSpPr>
          <p:nvPr>
            <p:ph type="title"/>
          </p:nvPr>
        </p:nvSpPr>
        <p:spPr>
          <a:xfrm>
            <a:off x="755650" y="549275"/>
            <a:ext cx="7848600" cy="762000"/>
          </a:xfrm>
        </p:spPr>
        <p:txBody>
          <a:bodyPr/>
          <a:lstStyle/>
          <a:p>
            <a:pPr eaLnBrk="1" hangingPunct="1"/>
            <a:r>
              <a:rPr lang="zh-CN" altLang="en-US"/>
              <a:t>主</a:t>
            </a:r>
            <a:r>
              <a:rPr lang="en-US" altLang="zh-CN"/>
              <a:t>-</a:t>
            </a:r>
            <a:r>
              <a:rPr lang="zh-CN" altLang="en-US"/>
              <a:t>从式（</a:t>
            </a:r>
            <a:r>
              <a:rPr lang="en-US" altLang="zh-CN"/>
              <a:t>Master-Slave</a:t>
            </a:r>
            <a:r>
              <a:rPr lang="zh-CN" altLang="en-US"/>
              <a:t>）</a:t>
            </a:r>
          </a:p>
        </p:txBody>
      </p:sp>
      <p:sp>
        <p:nvSpPr>
          <p:cNvPr id="17411" name="Rectangle 3">
            <a:extLst>
              <a:ext uri="{FF2B5EF4-FFF2-40B4-BE49-F238E27FC236}">
                <a16:creationId xmlns:a16="http://schemas.microsoft.com/office/drawing/2014/main" id="{49733838-C867-4840-924A-5DBC216E20A0}"/>
              </a:ext>
            </a:extLst>
          </p:cNvPr>
          <p:cNvSpPr>
            <a:spLocks noGrp="1"/>
          </p:cNvSpPr>
          <p:nvPr>
            <p:ph sz="quarter" idx="1"/>
          </p:nvPr>
        </p:nvSpPr>
        <p:spPr>
          <a:xfrm>
            <a:off x="177800" y="1520825"/>
            <a:ext cx="4106863" cy="4572000"/>
          </a:xfrm>
        </p:spPr>
        <p:txBody>
          <a:bodyPr/>
          <a:lstStyle/>
          <a:p>
            <a:pPr eaLnBrk="1" hangingPunct="1"/>
            <a:r>
              <a:rPr lang="zh-CN" altLang="en-US"/>
              <a:t>其基本思想是将一个待求解的任务分成一个主任务（主进程）和一些从任务（子进程）。主进程负责将任务的分解、派发和收集诸子任务的求解结果并最后汇总得到问题的最终解。诸子进程接收主进程发来的消息；并行进行各自计算；向主进程发回各自的计算结果。 </a:t>
            </a:r>
          </a:p>
        </p:txBody>
      </p:sp>
      <p:sp>
        <p:nvSpPr>
          <p:cNvPr id="616453" name="Rectangle 5">
            <a:extLst>
              <a:ext uri="{FF2B5EF4-FFF2-40B4-BE49-F238E27FC236}">
                <a16:creationId xmlns:a16="http://schemas.microsoft.com/office/drawing/2014/main" id="{EA07FCC9-0865-4A55-8671-3F8E183DF9A7}"/>
              </a:ext>
            </a:extLst>
          </p:cNvPr>
          <p:cNvSpPr>
            <a:spLocks noChangeArrowheads="1"/>
          </p:cNvSpPr>
          <p:nvPr/>
        </p:nvSpPr>
        <p:spPr bwMode="auto">
          <a:xfrm>
            <a:off x="0" y="2181225"/>
            <a:ext cx="9144000" cy="0"/>
          </a:xfrm>
          <a:prstGeom prst="rect">
            <a:avLst/>
          </a:prstGeom>
          <a:noFill/>
          <a:ln w="9525">
            <a:noFill/>
            <a:miter lim="800000"/>
            <a:headEnd/>
            <a:tailEnd/>
          </a:ln>
          <a:effectLst/>
        </p:spPr>
        <p:txBody>
          <a:bodyPr wrap="none" anchor="ctr">
            <a:spAutoFit/>
          </a:bodyP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graphicFrame>
        <p:nvGraphicFramePr>
          <p:cNvPr id="17413" name="Object 4">
            <a:extLst>
              <a:ext uri="{FF2B5EF4-FFF2-40B4-BE49-F238E27FC236}">
                <a16:creationId xmlns:a16="http://schemas.microsoft.com/office/drawing/2014/main" id="{EA929E02-5A92-4CF7-9BE8-05FEAC120967}"/>
              </a:ext>
            </a:extLst>
          </p:cNvPr>
          <p:cNvGraphicFramePr>
            <a:graphicFrameLocks noChangeAspect="1"/>
          </p:cNvGraphicFramePr>
          <p:nvPr/>
        </p:nvGraphicFramePr>
        <p:xfrm>
          <a:off x="4211638" y="1557338"/>
          <a:ext cx="4608512" cy="4392612"/>
        </p:xfrm>
        <a:graphic>
          <a:graphicData uri="http://schemas.openxmlformats.org/presentationml/2006/ole">
            <mc:AlternateContent xmlns:mc="http://schemas.openxmlformats.org/markup-compatibility/2006">
              <mc:Choice xmlns:v="urn:schemas-microsoft-com:vml" Requires="v">
                <p:oleObj spid="_x0000_s17420" name="Visio" r:id="rId3" imgW="3019882" imgH="2496886" progId="Visio.Drawing.6">
                  <p:embed/>
                </p:oleObj>
              </mc:Choice>
              <mc:Fallback>
                <p:oleObj name="Visio" r:id="rId3" imgW="3019882" imgH="2496886"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1638" y="1557338"/>
                        <a:ext cx="4608512" cy="439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F1A03ACA-7AB3-4FA7-A06C-A8F9525E71CE}"/>
              </a:ext>
            </a:extLst>
          </p:cNvPr>
          <p:cNvSpPr>
            <a:spLocks noGrp="1"/>
          </p:cNvSpPr>
          <p:nvPr>
            <p:ph type="title"/>
          </p:nvPr>
        </p:nvSpPr>
        <p:spPr>
          <a:xfrm>
            <a:off x="457200" y="152400"/>
            <a:ext cx="8229600" cy="684213"/>
          </a:xfrm>
        </p:spPr>
        <p:txBody>
          <a:bodyPr/>
          <a:lstStyle/>
          <a:p>
            <a:pPr eaLnBrk="1" hangingPunct="1"/>
            <a:r>
              <a:rPr lang="zh-CN" altLang="en-US"/>
              <a:t>单程序多数据流（</a:t>
            </a:r>
            <a:r>
              <a:rPr lang="en-US" altLang="zh-CN"/>
              <a:t>SPMD</a:t>
            </a:r>
            <a:r>
              <a:rPr lang="zh-CN" altLang="en-US"/>
              <a:t>）</a:t>
            </a:r>
          </a:p>
        </p:txBody>
      </p:sp>
      <p:sp>
        <p:nvSpPr>
          <p:cNvPr id="18435" name="Rectangle 3">
            <a:extLst>
              <a:ext uri="{FF2B5EF4-FFF2-40B4-BE49-F238E27FC236}">
                <a16:creationId xmlns:a16="http://schemas.microsoft.com/office/drawing/2014/main" id="{E7ED6DC8-A3AB-48DC-9B03-8D98B24A37BC}"/>
              </a:ext>
            </a:extLst>
          </p:cNvPr>
          <p:cNvSpPr>
            <a:spLocks noGrp="1"/>
          </p:cNvSpPr>
          <p:nvPr>
            <p:ph sz="quarter" idx="1"/>
          </p:nvPr>
        </p:nvSpPr>
        <p:spPr>
          <a:xfrm>
            <a:off x="539750" y="836613"/>
            <a:ext cx="7848600" cy="4572000"/>
          </a:xfrm>
        </p:spPr>
        <p:txBody>
          <a:bodyPr/>
          <a:lstStyle/>
          <a:p>
            <a:pPr eaLnBrk="1" hangingPunct="1"/>
            <a:r>
              <a:rPr lang="zh-CN" altLang="en-US">
                <a:latin typeface="华文新魏" panose="02010800040101010101" pitchFamily="2" charset="-122"/>
              </a:rPr>
              <a:t>亦称为单控制流多数据流模式，其基本思想是并行运行的进程均执行相同的代码段，但却操作在各自不同的数据上。这种编程模式首先需要将应用程序的数据预先分配给各个计算进程（处理器）；然后诸计算进程并行的完成各自的计算任务，包括计算过程中各进程间的数据交换（施行通信同步）；最后才将各计算结果汇集起来。 </a:t>
            </a:r>
          </a:p>
        </p:txBody>
      </p:sp>
      <p:sp>
        <p:nvSpPr>
          <p:cNvPr id="626693" name="Rectangle 5">
            <a:extLst>
              <a:ext uri="{FF2B5EF4-FFF2-40B4-BE49-F238E27FC236}">
                <a16:creationId xmlns:a16="http://schemas.microsoft.com/office/drawing/2014/main" id="{6D9B4FEC-9611-46D1-B4E6-22453D5686A5}"/>
              </a:ext>
            </a:extLst>
          </p:cNvPr>
          <p:cNvSpPr>
            <a:spLocks noChangeArrowheads="1"/>
          </p:cNvSpPr>
          <p:nvPr/>
        </p:nvSpPr>
        <p:spPr bwMode="auto">
          <a:xfrm>
            <a:off x="0" y="2643188"/>
            <a:ext cx="9144000" cy="0"/>
          </a:xfrm>
          <a:prstGeom prst="rect">
            <a:avLst/>
          </a:prstGeom>
          <a:noFill/>
          <a:ln w="9525">
            <a:noFill/>
            <a:miter lim="800000"/>
            <a:headEnd/>
            <a:tailEnd/>
          </a:ln>
          <a:effectLst/>
        </p:spPr>
        <p:txBody>
          <a:bodyPr wrap="none" anchor="ctr">
            <a:spAutoFit/>
          </a:bodyPr>
          <a:lstStyle/>
          <a:p>
            <a:pPr algn="ctr" eaLnBrk="1" hangingPunct="1">
              <a:spcBef>
                <a:spcPct val="20000"/>
              </a:spcBef>
              <a:defRPr/>
            </a:pPr>
            <a:endParaRPr lang="zh-CN" altLang="en-US">
              <a:effectLst>
                <a:outerShdw blurRad="38100" dist="38100" dir="2700000" algn="tl">
                  <a:srgbClr val="000000">
                    <a:alpha val="43137"/>
                  </a:srgbClr>
                </a:outerShdw>
              </a:effectLst>
              <a:ea typeface="黑体" pitchFamily="2" charset="-122"/>
            </a:endParaRPr>
          </a:p>
        </p:txBody>
      </p:sp>
      <p:graphicFrame>
        <p:nvGraphicFramePr>
          <p:cNvPr id="18437" name="Object 4">
            <a:extLst>
              <a:ext uri="{FF2B5EF4-FFF2-40B4-BE49-F238E27FC236}">
                <a16:creationId xmlns:a16="http://schemas.microsoft.com/office/drawing/2014/main" id="{0C41B868-5D01-4522-9C20-8869988EC360}"/>
              </a:ext>
            </a:extLst>
          </p:cNvPr>
          <p:cNvGraphicFramePr>
            <a:graphicFrameLocks noChangeAspect="1"/>
          </p:cNvGraphicFramePr>
          <p:nvPr/>
        </p:nvGraphicFramePr>
        <p:xfrm>
          <a:off x="1763713" y="3643313"/>
          <a:ext cx="5761037" cy="2881312"/>
        </p:xfrm>
        <a:graphic>
          <a:graphicData uri="http://schemas.openxmlformats.org/presentationml/2006/ole">
            <mc:AlternateContent xmlns:mc="http://schemas.openxmlformats.org/markup-compatibility/2006">
              <mc:Choice xmlns:v="urn:schemas-microsoft-com:vml" Requires="v">
                <p:oleObj spid="_x0000_s18444" name="Visio" r:id="rId3" imgW="2937960" imgH="1575720" progId="Visio.Drawing.6">
                  <p:embed/>
                </p:oleObj>
              </mc:Choice>
              <mc:Fallback>
                <p:oleObj name="Visio" r:id="rId3" imgW="2937960" imgH="1575720"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3643313"/>
                        <a:ext cx="5761037" cy="288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质朴">
  <a:themeElements>
    <a:clrScheme name="质朴">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质朴">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质朴">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质朴">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ppt/theme/themeOverride2.xml><?xml version="1.0" encoding="utf-8"?>
<a:themeOverride xmlns:a="http://schemas.openxmlformats.org/drawingml/2006/main">
  <a:clrScheme name="质朴">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docProps/app.xml><?xml version="1.0" encoding="utf-8"?>
<Properties xmlns="http://schemas.openxmlformats.org/officeDocument/2006/extended-properties" xmlns:vt="http://schemas.openxmlformats.org/officeDocument/2006/docPropsVTypes">
  <Template>Origin</Template>
  <TotalTime>2336</TotalTime>
  <Words>4543</Words>
  <Application>Microsoft Office PowerPoint</Application>
  <PresentationFormat>全屏显示(4:3)</PresentationFormat>
  <Paragraphs>565</Paragraphs>
  <Slides>66</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3</vt:i4>
      </vt:variant>
      <vt:variant>
        <vt:lpstr>幻灯片标题</vt:lpstr>
      </vt:variant>
      <vt:variant>
        <vt:i4>66</vt:i4>
      </vt:variant>
    </vt:vector>
  </HeadingPairs>
  <TitlesOfParts>
    <vt:vector size="80" baseType="lpstr">
      <vt:lpstr>华文新魏</vt:lpstr>
      <vt:lpstr>华文行楷</vt:lpstr>
      <vt:lpstr>Arial</vt:lpstr>
      <vt:lpstr>Bookman Old Style</vt:lpstr>
      <vt:lpstr>Comic Sans MS</vt:lpstr>
      <vt:lpstr>Gill Sans MT</vt:lpstr>
      <vt:lpstr>Tahoma</vt:lpstr>
      <vt:lpstr>Times New Roman</vt:lpstr>
      <vt:lpstr>Wingdings</vt:lpstr>
      <vt:lpstr>Wingdings 3</vt:lpstr>
      <vt:lpstr>质朴</vt:lpstr>
      <vt:lpstr>Equation</vt:lpstr>
      <vt:lpstr>Visio</vt:lpstr>
      <vt:lpstr>公式</vt:lpstr>
      <vt:lpstr>Section2-Foundation of Parallel Programming</vt:lpstr>
      <vt:lpstr>并行程序设计基础</vt:lpstr>
      <vt:lpstr>并行层次与代码粒度</vt:lpstr>
      <vt:lpstr>PowerPoint 演示文稿</vt:lpstr>
      <vt:lpstr>并行程序开发策略</vt:lpstr>
      <vt:lpstr>并行编程模式</vt:lpstr>
      <vt:lpstr>并行求解问题</vt:lpstr>
      <vt:lpstr>主-从式（Master-Slave）</vt:lpstr>
      <vt:lpstr>单程序多数据流（SPMD）</vt:lpstr>
      <vt:lpstr>数据流水线（Data Pipelining）</vt:lpstr>
      <vt:lpstr>分治策略（Divide and Conquer）</vt:lpstr>
      <vt:lpstr>并行应用编程过程－PCAM(Foster方法)</vt:lpstr>
      <vt:lpstr> PCAM设计过程</vt:lpstr>
      <vt:lpstr> 划分方法描述</vt:lpstr>
      <vt:lpstr>域分解 </vt:lpstr>
      <vt:lpstr>域分解 </vt:lpstr>
      <vt:lpstr>域分解 </vt:lpstr>
      <vt:lpstr>功能分解 </vt:lpstr>
      <vt:lpstr>划分判据 </vt:lpstr>
      <vt:lpstr> 通信分析</vt:lpstr>
      <vt:lpstr> 四种通信模式</vt:lpstr>
      <vt:lpstr>局部通信</vt:lpstr>
      <vt:lpstr>全局通信</vt:lpstr>
      <vt:lpstr>结构化通信</vt:lpstr>
      <vt:lpstr>非结构化通信</vt:lpstr>
      <vt:lpstr>静态/动态通信</vt:lpstr>
      <vt:lpstr>同步/异步通信</vt:lpstr>
      <vt:lpstr>通信判据 </vt:lpstr>
      <vt:lpstr>任务组合 </vt:lpstr>
      <vt:lpstr>表面-容积效应</vt:lpstr>
      <vt:lpstr>重复计算</vt:lpstr>
      <vt:lpstr>重复计算</vt:lpstr>
      <vt:lpstr>重复计算</vt:lpstr>
      <vt:lpstr>组合判据 </vt:lpstr>
      <vt:lpstr>处理器映射 </vt:lpstr>
      <vt:lpstr>负载平衡 </vt:lpstr>
      <vt:lpstr>任务分配与调度</vt:lpstr>
      <vt:lpstr>任务分配与调度</vt:lpstr>
      <vt:lpstr>经理/雇员模式任务调度 </vt:lpstr>
      <vt:lpstr>映射判据 </vt:lpstr>
      <vt:lpstr>循环程序并行化的一般方法 </vt:lpstr>
      <vt:lpstr>循环程序并行化的一般方法 </vt:lpstr>
      <vt:lpstr>循环程序并行化的一般方法 </vt:lpstr>
      <vt:lpstr>循环程序并行化的一般方法 </vt:lpstr>
      <vt:lpstr>循环程序并行化的一般方法 </vt:lpstr>
      <vt:lpstr>循环程序并行化的一般方法 </vt:lpstr>
      <vt:lpstr>循环程序并行化的一般方法 </vt:lpstr>
      <vt:lpstr>PowerPoint 演示文稿</vt:lpstr>
      <vt:lpstr>循环程序并行化的一般方法 </vt:lpstr>
      <vt:lpstr>循环程序并行化的一般方法</vt:lpstr>
      <vt:lpstr>循环程序并行化的一般方法</vt:lpstr>
      <vt:lpstr>循环程序并行化的一般方法</vt:lpstr>
      <vt:lpstr>循环程序并行化的一般方法</vt:lpstr>
      <vt:lpstr>循环程序并行化的一般方法</vt:lpstr>
      <vt:lpstr>循环程序并行化的一般方法</vt:lpstr>
      <vt:lpstr>循环程序并行化的一般方法</vt:lpstr>
      <vt:lpstr>循环程序并行化的一般方法</vt:lpstr>
      <vt:lpstr>循环程序并行化的一般方法</vt:lpstr>
      <vt:lpstr>循环程序并行化的一般方法</vt:lpstr>
      <vt:lpstr>循环程序并行化的一般方法</vt:lpstr>
      <vt:lpstr>循环程序并行化的一般方法</vt:lpstr>
      <vt:lpstr>循环程序并行化的一般方法</vt:lpstr>
      <vt:lpstr>循环程序并行化的一般方法</vt:lpstr>
      <vt:lpstr>循环程序并行化的一般方法</vt:lpstr>
      <vt:lpstr>循环程序并行化的一般方法</vt:lpstr>
      <vt:lpstr>循环程序并行化的一般方法</vt:lpstr>
    </vt:vector>
  </TitlesOfParts>
  <Company>ustc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并行计算</dc:title>
  <dc:creator>吴俊敏</dc:creator>
  <cp:lastModifiedBy>汤 德佑</cp:lastModifiedBy>
  <cp:revision>174</cp:revision>
  <cp:lastPrinted>1601-01-01T00:00:00Z</cp:lastPrinted>
  <dcterms:created xsi:type="dcterms:W3CDTF">2003-07-16T00:37:34Z</dcterms:created>
  <dcterms:modified xsi:type="dcterms:W3CDTF">2021-02-24T03:18:46Z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4</vt:i4>
  </property>
</Properties>
</file>