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259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8" r:id="rId10"/>
    <p:sldId id="356" r:id="rId11"/>
    <p:sldId id="322" r:id="rId12"/>
    <p:sldId id="323" r:id="rId13"/>
    <p:sldId id="347" r:id="rId14"/>
    <p:sldId id="324" r:id="rId15"/>
    <p:sldId id="348" r:id="rId16"/>
    <p:sldId id="325" r:id="rId17"/>
    <p:sldId id="326" r:id="rId18"/>
    <p:sldId id="327" r:id="rId19"/>
    <p:sldId id="350" r:id="rId20"/>
    <p:sldId id="328" r:id="rId21"/>
    <p:sldId id="349" r:id="rId22"/>
    <p:sldId id="329" r:id="rId23"/>
    <p:sldId id="351" r:id="rId24"/>
    <p:sldId id="330" r:id="rId25"/>
    <p:sldId id="331" r:id="rId26"/>
    <p:sldId id="352" r:id="rId27"/>
    <p:sldId id="332" r:id="rId28"/>
    <p:sldId id="353" r:id="rId29"/>
    <p:sldId id="354" r:id="rId30"/>
    <p:sldId id="333" r:id="rId31"/>
    <p:sldId id="334" r:id="rId32"/>
    <p:sldId id="335" r:id="rId33"/>
    <p:sldId id="336" r:id="rId34"/>
    <p:sldId id="337" r:id="rId35"/>
    <p:sldId id="338" r:id="rId36"/>
    <p:sldId id="355" r:id="rId37"/>
    <p:sldId id="339" r:id="rId38"/>
    <p:sldId id="340" r:id="rId39"/>
    <p:sldId id="341" r:id="rId40"/>
    <p:sldId id="342" r:id="rId41"/>
    <p:sldId id="343" r:id="rId42"/>
    <p:sldId id="344" r:id="rId43"/>
    <p:sldId id="34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9" autoAdjust="0"/>
    <p:restoredTop sz="86446" autoAdjust="0"/>
  </p:normalViewPr>
  <p:slideViewPr>
    <p:cSldViewPr>
      <p:cViewPr varScale="1">
        <p:scale>
          <a:sx n="81" d="100"/>
          <a:sy n="81" d="100"/>
        </p:scale>
        <p:origin x="144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D87E-C22C-422F-A967-81CFD8AE11BC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CE70-EB80-4F22-B7B5-3414C8C929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4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pPr/>
              <a:t>9/12/2018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3303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探索 </a:t>
            </a:r>
            <a:r>
              <a:rPr lang="en-US" altLang="zh-CN" dirty="0"/>
              <a:t>MDA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21</a:t>
            </a:fld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虚拟机、云计算，</a:t>
            </a:r>
            <a:r>
              <a:rPr lang="en-US" altLang="zh-CN" dirty="0" err="1"/>
              <a:t>Iaas</a:t>
            </a:r>
            <a:r>
              <a:rPr lang="zh-CN" altLang="en-US" dirty="0"/>
              <a:t>，云虚拟机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22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000" dirty="0"/>
              <a:t>The architecture should be the product of a single architect or a small group of architects with an identified technical leader. </a:t>
            </a:r>
          </a:p>
          <a:p>
            <a:pPr lvl="1"/>
            <a:r>
              <a:rPr lang="pl-PL" sz="1600" dirty="0"/>
              <a:t>This approach gives the architecture its conceptual integrity and technical consistency. This recommendation holds for Agile and open source projects as well as “traditional” ones. </a:t>
            </a:r>
          </a:p>
          <a:p>
            <a:pPr lvl="1"/>
            <a:r>
              <a:rPr lang="pl-PL" sz="1600" dirty="0"/>
              <a:t>There should be a strong connection between the architect(s) and the development team.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</a:t>
            </a:r>
            <a:r>
              <a:rPr lang="pl-PL" sz="2000" dirty="0"/>
              <a:t> (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architecture</a:t>
            </a:r>
            <a:r>
              <a:rPr lang="pl-PL" sz="2000" dirty="0"/>
              <a:t> team)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base</a:t>
            </a:r>
            <a:r>
              <a:rPr lang="pl-PL" sz="2000" dirty="0"/>
              <a:t> the </a:t>
            </a:r>
            <a:r>
              <a:rPr lang="pl-PL" sz="2000" dirty="0" err="1"/>
              <a:t>architecture</a:t>
            </a:r>
            <a:r>
              <a:rPr lang="pl-PL" sz="2000" dirty="0"/>
              <a:t> on a </a:t>
            </a:r>
            <a:r>
              <a:rPr lang="pl-PL" sz="2000" dirty="0" err="1"/>
              <a:t>prioritized</a:t>
            </a:r>
            <a:r>
              <a:rPr lang="pl-PL" sz="2000" dirty="0"/>
              <a:t> list of </a:t>
            </a:r>
            <a:r>
              <a:rPr lang="pl-PL" sz="2000" dirty="0" err="1"/>
              <a:t>well-specified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</a:t>
            </a:r>
            <a:r>
              <a:rPr lang="pl-PL" sz="2000" dirty="0" err="1"/>
              <a:t>attribute</a:t>
            </a:r>
            <a:r>
              <a:rPr lang="pl-PL" sz="2000" dirty="0"/>
              <a:t> </a:t>
            </a:r>
            <a:r>
              <a:rPr lang="pl-PL" sz="2000" dirty="0" err="1"/>
              <a:t>requirements</a:t>
            </a:r>
            <a:r>
              <a:rPr lang="pl-PL" sz="2000" dirty="0"/>
              <a:t>. </a:t>
            </a:r>
          </a:p>
          <a:p>
            <a:pPr lvl="1"/>
            <a:r>
              <a:rPr lang="pl-PL" sz="1600" dirty="0" err="1"/>
              <a:t>These</a:t>
            </a:r>
            <a:r>
              <a:rPr lang="pl-PL" sz="1600" dirty="0"/>
              <a:t> </a:t>
            </a:r>
            <a:r>
              <a:rPr lang="pl-PL" sz="1600" dirty="0" err="1"/>
              <a:t>will</a:t>
            </a:r>
            <a:r>
              <a:rPr lang="pl-PL" sz="1600" dirty="0"/>
              <a:t> </a:t>
            </a:r>
            <a:r>
              <a:rPr lang="pl-PL" sz="1600" dirty="0" err="1"/>
              <a:t>inform</a:t>
            </a:r>
            <a:r>
              <a:rPr lang="pl-PL" sz="1600" dirty="0"/>
              <a:t> the </a:t>
            </a:r>
            <a:r>
              <a:rPr lang="pl-PL" sz="1600" dirty="0" err="1"/>
              <a:t>tradeoffs</a:t>
            </a:r>
            <a:r>
              <a:rPr lang="pl-PL" sz="1600" dirty="0"/>
              <a:t> </a:t>
            </a:r>
            <a:r>
              <a:rPr lang="pl-PL" sz="1600" dirty="0" err="1"/>
              <a:t>that</a:t>
            </a:r>
            <a:r>
              <a:rPr lang="pl-PL" sz="1600" dirty="0"/>
              <a:t> </a:t>
            </a:r>
            <a:r>
              <a:rPr lang="pl-PL" sz="1600" dirty="0" err="1"/>
              <a:t>always</a:t>
            </a:r>
            <a:r>
              <a:rPr lang="pl-PL" sz="1600" dirty="0"/>
              <a:t> </a:t>
            </a:r>
            <a:r>
              <a:rPr lang="pl-PL" sz="1600" dirty="0" err="1"/>
              <a:t>occur</a:t>
            </a:r>
            <a:r>
              <a:rPr lang="pl-PL" sz="1600" dirty="0"/>
              <a:t>. </a:t>
            </a:r>
          </a:p>
          <a:p>
            <a:pPr lvl="1"/>
            <a:r>
              <a:rPr lang="pl-PL" sz="1600" dirty="0" err="1"/>
              <a:t>Functionality</a:t>
            </a:r>
            <a:r>
              <a:rPr lang="pl-PL" sz="1600" dirty="0"/>
              <a:t> </a:t>
            </a:r>
            <a:r>
              <a:rPr lang="pl-PL" sz="1600" dirty="0" err="1"/>
              <a:t>matters</a:t>
            </a:r>
            <a:r>
              <a:rPr lang="pl-PL" sz="1600" dirty="0"/>
              <a:t> less.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</a:t>
            </a:r>
            <a:r>
              <a:rPr lang="pl-PL" sz="2000" dirty="0" err="1"/>
              <a:t>documented</a:t>
            </a:r>
            <a:r>
              <a:rPr lang="pl-PL" sz="2000" dirty="0"/>
              <a:t> </a:t>
            </a:r>
            <a:r>
              <a:rPr lang="pl-PL" sz="2000" dirty="0" err="1"/>
              <a:t>using</a:t>
            </a:r>
            <a:r>
              <a:rPr lang="pl-PL" sz="2000" dirty="0"/>
              <a:t> </a:t>
            </a:r>
            <a:r>
              <a:rPr lang="pl-PL" sz="2000" dirty="0" err="1"/>
              <a:t>views</a:t>
            </a:r>
            <a:r>
              <a:rPr lang="pl-PL" sz="2000" dirty="0"/>
              <a:t>. The </a:t>
            </a:r>
            <a:r>
              <a:rPr lang="pl-PL" sz="2000" dirty="0" err="1"/>
              <a:t>views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address</a:t>
            </a:r>
            <a:r>
              <a:rPr lang="pl-PL" sz="2000" dirty="0"/>
              <a:t> the </a:t>
            </a:r>
            <a:r>
              <a:rPr lang="pl-PL" sz="2000" dirty="0" err="1"/>
              <a:t>concerns</a:t>
            </a:r>
            <a:r>
              <a:rPr lang="pl-PL" sz="2000" dirty="0"/>
              <a:t> of the most </a:t>
            </a:r>
            <a:r>
              <a:rPr lang="pl-PL" sz="2000" dirty="0" err="1"/>
              <a:t>important</a:t>
            </a:r>
            <a:r>
              <a:rPr lang="pl-PL" sz="2000" dirty="0"/>
              <a:t> </a:t>
            </a:r>
            <a:r>
              <a:rPr lang="pl-PL" sz="2000" dirty="0" err="1"/>
              <a:t>stakeholders</a:t>
            </a:r>
            <a:r>
              <a:rPr lang="pl-PL" sz="2000" dirty="0"/>
              <a:t> in </a:t>
            </a:r>
            <a:r>
              <a:rPr lang="pl-PL" sz="2000" dirty="0" err="1"/>
              <a:t>support</a:t>
            </a:r>
            <a:r>
              <a:rPr lang="pl-PL" sz="2000" dirty="0"/>
              <a:t> of the </a:t>
            </a:r>
            <a:r>
              <a:rPr lang="pl-PL" sz="2000" dirty="0" err="1"/>
              <a:t>project</a:t>
            </a:r>
            <a:r>
              <a:rPr lang="pl-PL" sz="2000" dirty="0"/>
              <a:t> </a:t>
            </a:r>
            <a:r>
              <a:rPr lang="pl-PL" sz="2000" dirty="0" err="1"/>
              <a:t>timeline</a:t>
            </a:r>
            <a:r>
              <a:rPr lang="pl-PL" sz="2000" dirty="0"/>
              <a:t>. 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</a:t>
            </a:r>
            <a:r>
              <a:rPr lang="pl-PL" sz="2000" dirty="0" err="1"/>
              <a:t>evaluated</a:t>
            </a:r>
            <a:r>
              <a:rPr lang="pl-PL" sz="2000" dirty="0"/>
              <a:t> for </a:t>
            </a:r>
            <a:r>
              <a:rPr lang="pl-PL" sz="2000" dirty="0" err="1"/>
              <a:t>its</a:t>
            </a:r>
            <a:r>
              <a:rPr lang="pl-PL" sz="2000" dirty="0"/>
              <a:t> </a:t>
            </a:r>
            <a:r>
              <a:rPr lang="pl-PL" sz="2000" dirty="0" err="1"/>
              <a:t>ability</a:t>
            </a:r>
            <a:r>
              <a:rPr lang="pl-PL" sz="2000" dirty="0"/>
              <a:t> to </a:t>
            </a:r>
            <a:r>
              <a:rPr lang="pl-PL" sz="2000" dirty="0" err="1"/>
              <a:t>deliver</a:t>
            </a:r>
            <a:r>
              <a:rPr lang="pl-PL" sz="2000" dirty="0"/>
              <a:t> the </a:t>
            </a:r>
            <a:r>
              <a:rPr lang="pl-PL" sz="2000" dirty="0" err="1"/>
              <a:t>system’s</a:t>
            </a:r>
            <a:r>
              <a:rPr lang="pl-PL" sz="2000" dirty="0"/>
              <a:t> </a:t>
            </a:r>
            <a:r>
              <a:rPr lang="pl-PL" sz="2000" dirty="0" err="1"/>
              <a:t>important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</a:t>
            </a:r>
            <a:r>
              <a:rPr lang="pl-PL" sz="2000" dirty="0" err="1"/>
              <a:t>attributes</a:t>
            </a:r>
            <a:r>
              <a:rPr lang="pl-PL" sz="2000" dirty="0"/>
              <a:t>. </a:t>
            </a:r>
          </a:p>
          <a:p>
            <a:pPr lvl="1"/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should</a:t>
            </a:r>
            <a:r>
              <a:rPr lang="pl-PL" sz="1600" dirty="0"/>
              <a:t> </a:t>
            </a:r>
            <a:r>
              <a:rPr lang="pl-PL" sz="1600" dirty="0" err="1"/>
              <a:t>occur</a:t>
            </a:r>
            <a:r>
              <a:rPr lang="pl-PL" sz="1600" dirty="0"/>
              <a:t> </a:t>
            </a:r>
            <a:r>
              <a:rPr lang="pl-PL" sz="1600" dirty="0" err="1"/>
              <a:t>early</a:t>
            </a:r>
            <a:r>
              <a:rPr lang="pl-PL" sz="1600" dirty="0"/>
              <a:t> in the life </a:t>
            </a:r>
            <a:r>
              <a:rPr lang="pl-PL" sz="1600" dirty="0" err="1"/>
              <a:t>cycle</a:t>
            </a:r>
            <a:r>
              <a:rPr lang="pl-PL" sz="1600" dirty="0"/>
              <a:t>, </a:t>
            </a:r>
            <a:r>
              <a:rPr lang="pl-PL" sz="1600" dirty="0" err="1"/>
              <a:t>when</a:t>
            </a:r>
            <a:r>
              <a:rPr lang="pl-PL" sz="1600" dirty="0"/>
              <a:t> </a:t>
            </a:r>
            <a:r>
              <a:rPr lang="pl-PL" sz="1600" dirty="0" err="1"/>
              <a:t>it</a:t>
            </a:r>
            <a:r>
              <a:rPr lang="pl-PL" sz="1600" dirty="0"/>
              <a:t> </a:t>
            </a:r>
            <a:r>
              <a:rPr lang="pl-PL" sz="1600" dirty="0" err="1"/>
              <a:t>returns</a:t>
            </a:r>
            <a:r>
              <a:rPr lang="pl-PL" sz="1600" dirty="0"/>
              <a:t> the most benefit, and </a:t>
            </a:r>
            <a:r>
              <a:rPr lang="pl-PL" sz="1600" dirty="0" err="1"/>
              <a:t>repeated</a:t>
            </a:r>
            <a:r>
              <a:rPr lang="pl-PL" sz="1600" dirty="0"/>
              <a:t> as </a:t>
            </a:r>
            <a:r>
              <a:rPr lang="pl-PL" sz="1600" dirty="0" err="1"/>
              <a:t>appropriate</a:t>
            </a:r>
            <a:r>
              <a:rPr lang="pl-PL" sz="1600" dirty="0"/>
              <a:t>.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lend</a:t>
            </a:r>
            <a:r>
              <a:rPr lang="pl-PL" sz="2000" dirty="0"/>
              <a:t> </a:t>
            </a:r>
            <a:r>
              <a:rPr lang="pl-PL" sz="2000" dirty="0" err="1"/>
              <a:t>itself</a:t>
            </a:r>
            <a:r>
              <a:rPr lang="pl-PL" sz="2000" dirty="0"/>
              <a:t> to </a:t>
            </a:r>
            <a:r>
              <a:rPr lang="pl-PL" sz="2000" dirty="0" err="1"/>
              <a:t>incremental</a:t>
            </a:r>
            <a:r>
              <a:rPr lang="pl-PL" sz="2000" dirty="0"/>
              <a:t> </a:t>
            </a:r>
            <a:r>
              <a:rPr lang="pl-PL" sz="2000" dirty="0" err="1"/>
              <a:t>implementation</a:t>
            </a:r>
            <a:r>
              <a:rPr lang="pl-PL" sz="2000" dirty="0"/>
              <a:t>, </a:t>
            </a:r>
          </a:p>
          <a:p>
            <a:pPr lvl="1"/>
            <a:r>
              <a:rPr lang="pl-PL" sz="1600" dirty="0" err="1"/>
              <a:t>Create</a:t>
            </a:r>
            <a:r>
              <a:rPr lang="pl-PL" sz="1600" dirty="0"/>
              <a:t> a “</a:t>
            </a:r>
            <a:r>
              <a:rPr lang="pl-PL" sz="1600" dirty="0" err="1"/>
              <a:t>skeletal</a:t>
            </a:r>
            <a:r>
              <a:rPr lang="pl-PL" sz="1600" dirty="0"/>
              <a:t>” system in </a:t>
            </a:r>
            <a:r>
              <a:rPr lang="pl-PL" sz="1600" dirty="0" err="1"/>
              <a:t>which</a:t>
            </a:r>
            <a:r>
              <a:rPr lang="pl-PL" sz="1600" dirty="0"/>
              <a:t> the </a:t>
            </a:r>
            <a:r>
              <a:rPr lang="pl-PL" sz="1600" dirty="0" err="1"/>
              <a:t>communication</a:t>
            </a:r>
            <a:r>
              <a:rPr lang="pl-PL" sz="1600" dirty="0"/>
              <a:t> </a:t>
            </a:r>
            <a:r>
              <a:rPr lang="pl-PL" sz="1600" dirty="0" err="1"/>
              <a:t>paths</a:t>
            </a:r>
            <a:r>
              <a:rPr lang="pl-PL" sz="1600" dirty="0"/>
              <a:t> </a:t>
            </a:r>
            <a:r>
              <a:rPr lang="pl-PL" sz="1600" dirty="0" err="1"/>
              <a:t>are</a:t>
            </a:r>
            <a:r>
              <a:rPr lang="pl-PL" sz="1600" dirty="0"/>
              <a:t> </a:t>
            </a:r>
            <a:r>
              <a:rPr lang="pl-PL" sz="1600" dirty="0" err="1"/>
              <a:t>exercised</a:t>
            </a:r>
            <a:r>
              <a:rPr lang="pl-PL" sz="1600" dirty="0"/>
              <a:t> but </a:t>
            </a:r>
            <a:r>
              <a:rPr lang="pl-PL" sz="1600" dirty="0" err="1"/>
              <a:t>which</a:t>
            </a:r>
            <a:r>
              <a:rPr lang="pl-PL" sz="1600" dirty="0"/>
              <a:t> </a:t>
            </a:r>
            <a:r>
              <a:rPr lang="pl-PL" sz="1600" dirty="0" err="1"/>
              <a:t>at</a:t>
            </a:r>
            <a:r>
              <a:rPr lang="pl-PL" sz="1600" dirty="0"/>
              <a:t> </a:t>
            </a:r>
            <a:r>
              <a:rPr lang="pl-PL" sz="1600" dirty="0" err="1"/>
              <a:t>first</a:t>
            </a:r>
            <a:r>
              <a:rPr lang="pl-PL" sz="1600" dirty="0"/>
              <a:t> </a:t>
            </a:r>
            <a:r>
              <a:rPr lang="pl-PL" sz="1600" dirty="0" err="1"/>
              <a:t>has</a:t>
            </a:r>
            <a:r>
              <a:rPr lang="pl-PL" sz="1600" dirty="0"/>
              <a:t> </a:t>
            </a:r>
            <a:r>
              <a:rPr lang="pl-PL" sz="1600" dirty="0" err="1"/>
              <a:t>minimal</a:t>
            </a:r>
            <a:r>
              <a:rPr lang="pl-PL" sz="1600" dirty="0"/>
              <a:t> </a:t>
            </a:r>
            <a:r>
              <a:rPr lang="pl-PL" sz="1600" dirty="0" err="1"/>
              <a:t>functionality</a:t>
            </a:r>
            <a:r>
              <a:rPr lang="pl-PL" sz="16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501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information-hiding modules should encapsulate things likely to change</a:t>
            </a:r>
          </a:p>
          <a:p>
            <a:r>
              <a:rPr lang="en-US" altLang="zh-CN" dirty="0"/>
              <a:t>Each module should have a well-defined interface that encapsulates or “hides” the changeable aspects from other software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496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81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多重结构：人体组织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29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 large projects, these elements (modules) are subdivided for assignment to sub-teams.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44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Suppose the system is to be built as a set of services. </a:t>
            </a:r>
          </a:p>
          <a:p>
            <a:r>
              <a:rPr lang="en-US" altLang="zh-CN" dirty="0"/>
              <a:t>The services, the infrastructure they interact with, and the synchronization and interaction relations among them form another kind of structure often used to describe a system. </a:t>
            </a:r>
          </a:p>
          <a:p>
            <a:r>
              <a:rPr lang="en-US" altLang="zh-CN" dirty="0"/>
              <a:t>These services are made up of (compiled from) the programs in the various implementation units – modules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94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Assignment and deployment become big issues when the metrics become huge.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90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5975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are the major executing components and how do they interact at runtime?</a:t>
            </a:r>
          </a:p>
          <a:p>
            <a:r>
              <a:rPr lang="en-US" altLang="zh-CN" dirty="0"/>
              <a:t>Which parts of the system are replicated?</a:t>
            </a:r>
          </a:p>
          <a:p>
            <a:r>
              <a:rPr lang="en-US" altLang="zh-CN" dirty="0"/>
              <a:t>How does data progress through the system?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6861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并发、互斥、占先、顺序、结果、资源、存在</a:t>
            </a:r>
            <a:endParaRPr lang="en-US" altLang="zh-CN" dirty="0"/>
          </a:p>
          <a:p>
            <a:r>
              <a:rPr lang="zh-CN" altLang="en-US" dirty="0"/>
              <a:t>通过部署提高性能、可用性、安全性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17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2B145B-668B-4DE3-8682-2EE27A0A0203}" type="datetime1">
              <a:rPr lang="en-AU" altLang="zh-CN" smtClean="0"/>
              <a:pPr/>
              <a:t>9/12/2018</a:t>
            </a:fld>
            <a:endParaRPr lang="en-AU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73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D3A255-86C9-404D-9144-F88DED6E76C0}" type="datetime1">
              <a:rPr lang="en-AU" altLang="zh-CN" smtClean="0"/>
              <a:pPr/>
              <a:t>9/12/2018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5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7EDEF-E3CF-436C-B6DD-199827664FA0}" type="datetime1">
              <a:rPr lang="en-AU" altLang="zh-CN" smtClean="0"/>
              <a:pPr/>
              <a:t>9/12/2018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42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E35D1E-61BA-4836-B11D-C53D95DF5B00}" type="datetime1">
              <a:rPr lang="en-AU" altLang="zh-CN" smtClean="0"/>
              <a:pPr/>
              <a:t>9/12/2018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98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0FF10-1FD5-4055-A227-8DF0D1A39FD0}" type="datetime1">
              <a:rPr lang="en-AU" altLang="zh-CN" smtClean="0"/>
              <a:pPr/>
              <a:t>9/12/2018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87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55C7F7-4572-4EBB-99D9-54EBB770FF26}" type="datetime1">
              <a:rPr lang="en-AU" altLang="zh-CN" smtClean="0"/>
              <a:pPr/>
              <a:t>9/12/2018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5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A906F-B2BB-4FFB-9731-6A1C39EBDC38}" type="datetime1">
              <a:rPr lang="en-AU" altLang="zh-CN" smtClean="0"/>
              <a:pPr/>
              <a:t>9/12/2018</a:t>
            </a:fld>
            <a:endParaRPr lang="en-A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35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8B8503-C3AE-434F-ADE5-AE8E1F8ED3FB}" type="datetime1">
              <a:rPr lang="en-AU" altLang="zh-CN" smtClean="0"/>
              <a:pPr/>
              <a:t>9/12/2018</a:t>
            </a:fld>
            <a:endParaRPr lang="en-A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A0BAF-4DC3-4B75-AABD-E13BE32B38DC}" type="datetime1">
              <a:rPr lang="en-AU" altLang="zh-CN" smtClean="0"/>
              <a:pPr/>
              <a:t>9/12/2018</a:t>
            </a:fld>
            <a:endParaRPr lang="en-A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93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057C8-3D64-4FCA-B41A-D2AE49E42926}" type="datetime1">
              <a:rPr lang="en-AU" altLang="zh-CN" smtClean="0"/>
              <a:pPr/>
              <a:t>9/12/2018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44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28EEB9-3C0A-43BE-9903-9074A3BC371D}" type="datetime1">
              <a:rPr lang="en-AU" altLang="zh-CN" smtClean="0"/>
              <a:pPr/>
              <a:t>9/12/2018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02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F303E44E-5919-4C65-8364-FCAEFAAEE891}" type="datetime1">
              <a:rPr lang="en-AU" altLang="zh-CN" smtClean="0"/>
              <a:pPr/>
              <a:t>9/12/2018</a:t>
            </a:fld>
            <a:endParaRPr lang="en-AU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Chapter 1:  </a:t>
            </a:r>
            <a:br>
              <a:rPr lang="en-AU" dirty="0"/>
            </a:br>
            <a:r>
              <a:rPr lang="en-AU" altLang="zh-CN" dirty="0"/>
              <a:t>What is Software Architecture?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505200"/>
            <a:ext cx="7414592" cy="1752600"/>
          </a:xfrm>
        </p:spPr>
        <p:txBody>
          <a:bodyPr/>
          <a:lstStyle/>
          <a:p>
            <a:r>
              <a:rPr lang="en-AU" dirty="0" err="1"/>
              <a:t>Pingjian</a:t>
            </a:r>
            <a:r>
              <a:rPr lang="en-AU" dirty="0"/>
              <a:t> Zhang</a:t>
            </a:r>
          </a:p>
          <a:p>
            <a:r>
              <a:rPr lang="en-AU" dirty="0"/>
              <a:t>School of Software Engineering, SCUT</a:t>
            </a:r>
          </a:p>
          <a:p>
            <a:r>
              <a:rPr lang="en-AU" dirty="0"/>
              <a:t>2018</a:t>
            </a:r>
          </a:p>
          <a:p>
            <a:endParaRPr lang="en-AU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6190-B191-4E4B-B262-E9CD3F3236D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  <a:r>
              <a:rPr lang="en-US" altLang="zh-CN"/>
              <a:t>-</a:t>
            </a:r>
            <a:r>
              <a:rPr lang="zh-CN" altLang="en-US"/>
              <a:t>项目管理软件的架构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项目管理模型（任务、期限、资源）需要以甘特图、</a:t>
            </a:r>
            <a:r>
              <a:rPr lang="en-US" altLang="zh-CN"/>
              <a:t>html</a:t>
            </a:r>
            <a:r>
              <a:rPr lang="zh-CN" altLang="en-US"/>
              <a:t>、文本文件等多种形式展现</a:t>
            </a:r>
          </a:p>
          <a:p>
            <a:r>
              <a:rPr lang="zh-CN" altLang="en-US"/>
              <a:t>甘特图的绘制可以用现有的类库，也可以定制开发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2771775" y="3860800"/>
            <a:ext cx="2087563" cy="5953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63DE9"/>
                </a:solidFill>
                <a:latin typeface="Times New Roman" pitchFamily="18" charset="0"/>
              </a:rPr>
              <a:t>展现组件</a:t>
            </a: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5435600" y="4292600"/>
            <a:ext cx="2232025" cy="5953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63DE9"/>
                </a:solidFill>
                <a:latin typeface="Times New Roman" pitchFamily="18" charset="0"/>
              </a:rPr>
              <a:t>绘制组件</a:t>
            </a: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2841625" y="5300663"/>
            <a:ext cx="2162175" cy="5953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63DE9"/>
                </a:solidFill>
                <a:latin typeface="Times New Roman" pitchFamily="18" charset="0"/>
              </a:rPr>
              <a:t>模型组件</a:t>
            </a:r>
          </a:p>
        </p:txBody>
      </p:sp>
      <p:sp>
        <p:nvSpPr>
          <p:cNvPr id="204807" name="Line 7"/>
          <p:cNvSpPr>
            <a:spLocks noChangeShapeType="1"/>
          </p:cNvSpPr>
          <p:nvPr/>
        </p:nvSpPr>
        <p:spPr bwMode="auto">
          <a:xfrm>
            <a:off x="3851275" y="44370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4859338" y="4149725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0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view is a representation of a structure. </a:t>
            </a:r>
          </a:p>
          <a:p>
            <a:pPr lvl="1"/>
            <a:r>
              <a:rPr lang="en-US" dirty="0"/>
              <a:t>For example, a module </a:t>
            </a:r>
            <a:r>
              <a:rPr lang="en-US" i="1" dirty="0"/>
              <a:t>structure</a:t>
            </a:r>
            <a:r>
              <a:rPr lang="en-US" dirty="0"/>
              <a:t> is the set of the system’s modules and their organization. </a:t>
            </a:r>
          </a:p>
          <a:p>
            <a:pPr lvl="1"/>
            <a:r>
              <a:rPr lang="en-US" dirty="0"/>
              <a:t>A module </a:t>
            </a:r>
            <a:r>
              <a:rPr lang="en-US" i="1" dirty="0"/>
              <a:t>view</a:t>
            </a:r>
            <a:r>
              <a:rPr lang="en-US" dirty="0"/>
              <a:t> is the representation of that structure, documented and used by some system stakeholders.</a:t>
            </a:r>
          </a:p>
          <a:p>
            <a:r>
              <a:rPr lang="en-US" dirty="0"/>
              <a:t>Architects design structures. They document views of those structures.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089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Elements are modules </a:t>
            </a:r>
            <a:r>
              <a:rPr lang="en-US" dirty="0"/>
              <a:t>of some kind (classes, or layers, or divisions of functionality, etc.). </a:t>
            </a:r>
          </a:p>
          <a:p>
            <a:r>
              <a:rPr lang="en-US" altLang="zh-CN" dirty="0"/>
              <a:t>Modules are related to other modules by generalization or specialization relationships.</a:t>
            </a:r>
          </a:p>
          <a:p>
            <a:r>
              <a:rPr lang="en-US" altLang="zh-CN" dirty="0"/>
              <a:t>Modules </a:t>
            </a:r>
            <a:r>
              <a:rPr lang="en-US" altLang="zh-CN" dirty="0">
                <a:solidFill>
                  <a:srgbClr val="FF0000"/>
                </a:solidFill>
              </a:rPr>
              <a:t>use or depends on each other</a:t>
            </a:r>
            <a:r>
              <a:rPr lang="en-US" altLang="zh-CN" dirty="0"/>
              <a:t>.</a:t>
            </a:r>
          </a:p>
          <a:p>
            <a:r>
              <a:rPr lang="en-US" dirty="0"/>
              <a:t>Module structures allow us to answer questions such as these:</a:t>
            </a:r>
          </a:p>
          <a:p>
            <a:pPr lvl="1"/>
            <a:r>
              <a:rPr lang="en-US" dirty="0"/>
              <a:t>What is the primary functional responsibility assigned to each module?</a:t>
            </a:r>
          </a:p>
          <a:p>
            <a:pPr lvl="1"/>
            <a:r>
              <a:rPr lang="en-US" dirty="0"/>
              <a:t>What other software does it use and depend on?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060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Subsystems in the eBay Architecture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0294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91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Component-and-connector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Autofit/>
          </a:bodyPr>
          <a:lstStyle/>
          <a:p>
            <a:r>
              <a:rPr lang="pl-PL" sz="2800" dirty="0"/>
              <a:t>Elements are </a:t>
            </a:r>
            <a:r>
              <a:rPr lang="pl-PL" sz="2800" dirty="0">
                <a:solidFill>
                  <a:srgbClr val="FF0000"/>
                </a:solidFill>
              </a:rPr>
              <a:t>runtime comopnents </a:t>
            </a:r>
            <a:r>
              <a:rPr lang="pl-PL" sz="2800" dirty="0"/>
              <a:t>such as </a:t>
            </a:r>
            <a:r>
              <a:rPr lang="pl-PL" sz="2800" u="sng" dirty="0"/>
              <a:t>services, peers, clients, servers, filters, </a:t>
            </a:r>
            <a:r>
              <a:rPr lang="en-US" sz="2800" u="sng" dirty="0"/>
              <a:t>etc</a:t>
            </a:r>
            <a:r>
              <a:rPr lang="en-US" sz="2800" dirty="0"/>
              <a:t>.</a:t>
            </a:r>
            <a:r>
              <a:rPr lang="pl-PL" sz="2800" dirty="0"/>
              <a:t>) </a:t>
            </a:r>
          </a:p>
          <a:p>
            <a:r>
              <a:rPr lang="pl-PL" sz="2800" dirty="0"/>
              <a:t>Connector </a:t>
            </a:r>
            <a:r>
              <a:rPr lang="en-US" sz="2800" dirty="0"/>
              <a:t>is </a:t>
            </a:r>
            <a:r>
              <a:rPr lang="pl-PL" sz="2800" dirty="0"/>
              <a:t>the communication vehicle among components, such as call-return, process synchronization operators, pipes, or others. </a:t>
            </a:r>
          </a:p>
          <a:p>
            <a:r>
              <a:rPr lang="pl-PL" sz="2800" dirty="0"/>
              <a:t>Component-and-connector view help</a:t>
            </a:r>
            <a:r>
              <a:rPr lang="en-US" sz="2800" dirty="0"/>
              <a:t>s</a:t>
            </a:r>
            <a:r>
              <a:rPr lang="pl-PL" sz="2800" dirty="0"/>
              <a:t> us answer questions such as these:</a:t>
            </a:r>
          </a:p>
          <a:p>
            <a:pPr lvl="1"/>
            <a:r>
              <a:rPr lang="pl-PL" sz="2800" dirty="0"/>
              <a:t>What are the major shared data stores?</a:t>
            </a:r>
          </a:p>
          <a:p>
            <a:pPr lvl="1"/>
            <a:r>
              <a:rPr lang="pl-PL" sz="2800" dirty="0"/>
              <a:t>Wh</a:t>
            </a:r>
            <a:r>
              <a:rPr lang="en-US" sz="2800" dirty="0"/>
              <a:t>at</a:t>
            </a:r>
            <a:r>
              <a:rPr lang="pl-PL" sz="2800" dirty="0"/>
              <a:t> par</a:t>
            </a:r>
            <a:r>
              <a:rPr lang="en-US" sz="2800" dirty="0"/>
              <a:t>t</a:t>
            </a:r>
            <a:r>
              <a:rPr lang="pl-PL" sz="2800" dirty="0"/>
              <a:t> of the system can run in parallel?</a:t>
            </a:r>
          </a:p>
          <a:p>
            <a:r>
              <a:rPr lang="pl-PL" sz="2800" dirty="0"/>
              <a:t>Component-and-connector views are crucial</a:t>
            </a:r>
            <a:r>
              <a:rPr lang="en-US" sz="2800" dirty="0"/>
              <a:t> </a:t>
            </a:r>
            <a:r>
              <a:rPr lang="pl-PL" sz="2800" dirty="0"/>
              <a:t>for asking questions about the </a:t>
            </a:r>
            <a:r>
              <a:rPr lang="pl-PL" sz="2800" dirty="0">
                <a:solidFill>
                  <a:srgbClr val="FF0000"/>
                </a:solidFill>
              </a:rPr>
              <a:t>system’s runtime properties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7410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sz="4000" dirty="0"/>
              <a:t>Process View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15</a:t>
            </a:fld>
            <a:endParaRPr lang="en-A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82" y="1268760"/>
            <a:ext cx="8207375" cy="542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80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Allocation views help us answer questions such as these:</a:t>
            </a:r>
          </a:p>
          <a:p>
            <a:pPr lvl="1"/>
            <a:r>
              <a:rPr lang="en-US" dirty="0"/>
              <a:t>What processor does each software element execute on?</a:t>
            </a:r>
          </a:p>
          <a:p>
            <a:pPr lvl="1"/>
            <a:r>
              <a:rPr lang="en-US" dirty="0"/>
              <a:t>In what directories or files is each element stored during development, testing, and system building?</a:t>
            </a:r>
          </a:p>
          <a:p>
            <a:pPr lvl="1"/>
            <a:r>
              <a:rPr lang="en-US" dirty="0"/>
              <a:t>What is the assignment of each software element to development teams?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886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Provide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module structure, which embodies what modules use what other modules, is strongly tied to the </a:t>
            </a:r>
            <a:r>
              <a:rPr lang="en-US" dirty="0">
                <a:solidFill>
                  <a:srgbClr val="FF0000"/>
                </a:solidFill>
              </a:rPr>
              <a:t>ease with which a system can be extended or contracted.</a:t>
            </a:r>
          </a:p>
          <a:p>
            <a:r>
              <a:rPr lang="en-US" dirty="0"/>
              <a:t>The concurrency structure, which embodies parallelism within the system, is strongly tied to the ease with which a system </a:t>
            </a:r>
            <a:r>
              <a:rPr lang="en-US" dirty="0">
                <a:solidFill>
                  <a:srgbClr val="FF0000"/>
                </a:solidFill>
              </a:rPr>
              <a:t>can be made free of deadlock and performance bottlenecks</a:t>
            </a:r>
            <a:r>
              <a:rPr lang="en-US" dirty="0"/>
              <a:t>.</a:t>
            </a:r>
          </a:p>
          <a:p>
            <a:r>
              <a:rPr lang="en-US" dirty="0"/>
              <a:t>The deployment structure is strongly tied to the </a:t>
            </a:r>
            <a:r>
              <a:rPr lang="en-US" dirty="0">
                <a:solidFill>
                  <a:srgbClr val="FF0000"/>
                </a:solidFill>
              </a:rPr>
              <a:t>achievement of performance, availability, and security goals.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1493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Decomposition structure</a:t>
            </a:r>
          </a:p>
          <a:p>
            <a:r>
              <a:rPr lang="en-US" dirty="0"/>
              <a:t>The units are modules that are related to each other by the </a:t>
            </a:r>
            <a:r>
              <a:rPr lang="en-US" i="1" dirty="0">
                <a:solidFill>
                  <a:srgbClr val="FF0000"/>
                </a:solidFill>
              </a:rPr>
              <a:t>is-a-submodule-of</a:t>
            </a:r>
            <a:r>
              <a:rPr lang="en-US" dirty="0">
                <a:solidFill>
                  <a:srgbClr val="FF0000"/>
                </a:solidFill>
              </a:rPr>
              <a:t> relation.</a:t>
            </a:r>
          </a:p>
          <a:p>
            <a:r>
              <a:rPr lang="en-US" dirty="0"/>
              <a:t>The decomposition structure determines the system’s modifiability, by assuring that likely changes are localized. </a:t>
            </a:r>
          </a:p>
          <a:p>
            <a:r>
              <a:rPr lang="en-US" dirty="0"/>
              <a:t>This structure is often used as the basis for the development project’s organization, including the documentation, integration and test plans.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883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Decomposition Structure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19</a:t>
            </a:fld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32" y="1624013"/>
            <a:ext cx="7811016" cy="482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1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Software Architecture Is and What It </a:t>
            </a:r>
            <a:r>
              <a:rPr lang="tr-TR" dirty="0" err="1"/>
              <a:t>Isn’t</a:t>
            </a:r>
            <a:r>
              <a:rPr lang="tr-TR" dirty="0"/>
              <a:t> </a:t>
            </a:r>
          </a:p>
          <a:p>
            <a:r>
              <a:rPr lang="tr-TR" dirty="0" err="1"/>
              <a:t>Architectural</a:t>
            </a:r>
            <a:r>
              <a:rPr lang="tr-TR" dirty="0"/>
              <a:t> </a:t>
            </a:r>
            <a:r>
              <a:rPr lang="tr-TR" dirty="0" err="1"/>
              <a:t>Structures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Views</a:t>
            </a:r>
            <a:endParaRPr lang="tr-TR" dirty="0"/>
          </a:p>
          <a:p>
            <a:r>
              <a:rPr lang="tr-TR" dirty="0" err="1"/>
              <a:t>Architectural</a:t>
            </a:r>
            <a:r>
              <a:rPr lang="tr-TR" dirty="0"/>
              <a:t> </a:t>
            </a:r>
            <a:r>
              <a:rPr lang="tr-TR" dirty="0" err="1"/>
              <a:t>Patterns</a:t>
            </a:r>
            <a:endParaRPr lang="tr-TR" dirty="0"/>
          </a:p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Makes</a:t>
            </a:r>
            <a:r>
              <a:rPr lang="tr-TR" dirty="0"/>
              <a:t> a “</a:t>
            </a:r>
            <a:r>
              <a:rPr lang="tr-TR" dirty="0" err="1"/>
              <a:t>Good</a:t>
            </a:r>
            <a:r>
              <a:rPr lang="tr-TR" dirty="0"/>
              <a:t>” Architecture?</a:t>
            </a:r>
          </a:p>
          <a:p>
            <a:r>
              <a:rPr lang="tr-TR" dirty="0" err="1"/>
              <a:t>Summary</a:t>
            </a:r>
            <a:endParaRPr lang="en-AU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88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Uses structure. </a:t>
            </a:r>
          </a:p>
          <a:p>
            <a:r>
              <a:rPr lang="en-US" dirty="0"/>
              <a:t>The units are related by the </a:t>
            </a:r>
            <a:r>
              <a:rPr lang="en-US" i="1" dirty="0">
                <a:solidFill>
                  <a:srgbClr val="FF0000"/>
                </a:solidFill>
              </a:rPr>
              <a:t>uses</a:t>
            </a:r>
            <a:r>
              <a:rPr lang="en-US" dirty="0">
                <a:solidFill>
                  <a:srgbClr val="FF0000"/>
                </a:solidFill>
              </a:rPr>
              <a:t> relation</a:t>
            </a:r>
            <a:r>
              <a:rPr lang="en-US" dirty="0"/>
              <a:t>, a specialized form of dependency. </a:t>
            </a:r>
          </a:p>
          <a:p>
            <a:r>
              <a:rPr lang="en-US" dirty="0"/>
              <a:t>A unit of software </a:t>
            </a:r>
            <a:r>
              <a:rPr lang="en-US" i="1" dirty="0"/>
              <a:t>uses</a:t>
            </a:r>
            <a:r>
              <a:rPr lang="en-US" dirty="0"/>
              <a:t> another if the correctness of the first requires the presence of a correctly version of the second.</a:t>
            </a:r>
          </a:p>
          <a:p>
            <a:r>
              <a:rPr lang="en-US" dirty="0"/>
              <a:t>The uses structure is used to </a:t>
            </a:r>
            <a:r>
              <a:rPr lang="en-US" altLang="zh-CN" dirty="0"/>
              <a:t>extend or contract </a:t>
            </a:r>
            <a:r>
              <a:rPr lang="en-US" dirty="0"/>
              <a:t> systems.</a:t>
            </a:r>
          </a:p>
          <a:p>
            <a:r>
              <a:rPr lang="en-US" dirty="0"/>
              <a:t>The ability to easily create a subset of a system allows for incremental development.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8917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Use Structure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21</a:t>
            </a:fld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68" y="1795463"/>
            <a:ext cx="7598749" cy="400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991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Layer structure</a:t>
            </a:r>
            <a:r>
              <a:rPr lang="en-US" dirty="0"/>
              <a:t>s</a:t>
            </a:r>
            <a:endParaRPr lang="pl-PL" dirty="0"/>
          </a:p>
          <a:p>
            <a:r>
              <a:rPr lang="pl-PL" dirty="0"/>
              <a:t>The modules in this structure</a:t>
            </a:r>
            <a:r>
              <a:rPr lang="en-US" dirty="0"/>
              <a:t>s</a:t>
            </a:r>
            <a:r>
              <a:rPr lang="pl-PL" dirty="0"/>
              <a:t> are called </a:t>
            </a:r>
            <a:r>
              <a:rPr lang="pl-PL" i="1" dirty="0"/>
              <a:t>layers</a:t>
            </a:r>
            <a:r>
              <a:rPr lang="pl-PL" dirty="0"/>
              <a:t>. </a:t>
            </a:r>
          </a:p>
          <a:p>
            <a:r>
              <a:rPr lang="pl-PL" dirty="0"/>
              <a:t>A layer is an abstract “virtual machine” that provides a cohesive set of services through a managed interface.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2683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pl-PL" altLang="zh-CN" dirty="0"/>
              <a:t>Layer </a:t>
            </a:r>
            <a:r>
              <a:rPr lang="en-US" altLang="zh-CN" dirty="0"/>
              <a:t>S</a:t>
            </a:r>
            <a:r>
              <a:rPr lang="pl-PL" altLang="zh-CN" dirty="0"/>
              <a:t>tructure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90613"/>
            <a:ext cx="6840759" cy="572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89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Class (or generalization) structure</a:t>
            </a:r>
            <a:r>
              <a:rPr lang="en-US" dirty="0"/>
              <a:t>s</a:t>
            </a:r>
            <a:endParaRPr lang="pl-PL" dirty="0"/>
          </a:p>
          <a:p>
            <a:r>
              <a:rPr lang="pl-PL" dirty="0"/>
              <a:t>The module units in this structure</a:t>
            </a:r>
            <a:r>
              <a:rPr lang="en-US" dirty="0"/>
              <a:t>s</a:t>
            </a:r>
            <a:r>
              <a:rPr lang="pl-PL" dirty="0"/>
              <a:t> are called </a:t>
            </a:r>
            <a:r>
              <a:rPr lang="pl-PL" i="1" dirty="0"/>
              <a:t>classes</a:t>
            </a:r>
            <a:r>
              <a:rPr lang="pl-PL" dirty="0"/>
              <a:t>.</a:t>
            </a:r>
          </a:p>
          <a:p>
            <a:r>
              <a:rPr lang="pl-PL" dirty="0"/>
              <a:t>The relation is </a:t>
            </a:r>
            <a:r>
              <a:rPr lang="pl-PL" i="1" dirty="0"/>
              <a:t>inherits from </a:t>
            </a:r>
            <a:r>
              <a:rPr lang="pl-PL" dirty="0"/>
              <a:t>or </a:t>
            </a:r>
            <a:r>
              <a:rPr lang="pl-PL" i="1" dirty="0"/>
              <a:t>is an instance of</a:t>
            </a:r>
            <a:r>
              <a:rPr lang="en-US" i="1" dirty="0"/>
              <a:t> </a:t>
            </a:r>
            <a:r>
              <a:rPr lang="en-US" dirty="0"/>
              <a:t>or</a:t>
            </a:r>
            <a:r>
              <a:rPr lang="en-US" i="1" dirty="0"/>
              <a:t> is composed of</a:t>
            </a:r>
            <a:r>
              <a:rPr lang="pl-PL" dirty="0"/>
              <a:t>. </a:t>
            </a:r>
          </a:p>
          <a:p>
            <a:r>
              <a:rPr lang="pl-PL" dirty="0"/>
              <a:t>Th</a:t>
            </a:r>
            <a:r>
              <a:rPr lang="en-US" dirty="0" err="1"/>
              <a:t>ese</a:t>
            </a:r>
            <a:r>
              <a:rPr lang="pl-PL" dirty="0"/>
              <a:t> view</a:t>
            </a:r>
            <a:r>
              <a:rPr lang="en-US" dirty="0"/>
              <a:t>s</a:t>
            </a:r>
            <a:r>
              <a:rPr lang="pl-PL" dirty="0"/>
              <a:t> support reasoning about collections of similar behavior or capability</a:t>
            </a:r>
          </a:p>
          <a:p>
            <a:pPr lvl="1"/>
            <a:r>
              <a:rPr lang="pl-PL" dirty="0"/>
              <a:t>e.g.,</a:t>
            </a:r>
            <a:r>
              <a:rPr lang="en-US" dirty="0"/>
              <a:t> </a:t>
            </a:r>
            <a:r>
              <a:rPr lang="pl-PL" dirty="0"/>
              <a:t>the classes that other classes inherit from and parameterized differences</a:t>
            </a:r>
          </a:p>
          <a:p>
            <a:r>
              <a:rPr lang="pl-PL" dirty="0"/>
              <a:t>The class structure allows one to reason about reuse and the incremental addition of functionality.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832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Data model </a:t>
            </a:r>
          </a:p>
          <a:p>
            <a:r>
              <a:rPr lang="pl-PL" dirty="0"/>
              <a:t>The data model describes the static information structure in terms of data entities and their relationships.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080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Data 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26</a:t>
            </a:fld>
            <a:endParaRPr lang="en-A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03" y="1509713"/>
            <a:ext cx="8390665" cy="494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836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C&amp;C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363272" cy="5112568"/>
          </a:xfrm>
        </p:spPr>
        <p:txBody>
          <a:bodyPr>
            <a:normAutofit/>
          </a:bodyPr>
          <a:lstStyle/>
          <a:p>
            <a:r>
              <a:rPr lang="en-US" sz="3800" dirty="0"/>
              <a:t>Useful C&amp;C structures include:</a:t>
            </a:r>
          </a:p>
          <a:p>
            <a:pPr lvl="1"/>
            <a:r>
              <a:rPr lang="en-US" sz="3200" dirty="0"/>
              <a:t>Service structure</a:t>
            </a:r>
          </a:p>
          <a:p>
            <a:pPr lvl="2"/>
            <a:r>
              <a:rPr lang="en-US" sz="2900" dirty="0"/>
              <a:t>The units are services that interoperate with each other by service coordination mechanisms such as SOAP.</a:t>
            </a:r>
          </a:p>
          <a:p>
            <a:pPr lvl="1"/>
            <a:r>
              <a:rPr lang="en-US" sz="3200" dirty="0"/>
              <a:t>Concurrency structure</a:t>
            </a:r>
          </a:p>
          <a:p>
            <a:pPr lvl="2"/>
            <a:r>
              <a:rPr lang="en-US" sz="2900" dirty="0"/>
              <a:t>This structure helps determine opportunities for parallelism and the locations where resource contention may occur.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420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Service Structure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28</a:t>
            </a:fld>
            <a:endParaRPr lang="en-A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57" y="1276350"/>
            <a:ext cx="7628339" cy="532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93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Web Server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29</a:t>
            </a:fld>
            <a:endParaRPr lang="en-A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71" y="2414588"/>
            <a:ext cx="7518192" cy="36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02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The software architecture of a system is the set of structures needed to reason about the system, which comprise software elements, relations among them, and properties of both.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623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Useful Allocation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Deployment structure</a:t>
            </a:r>
          </a:p>
          <a:p>
            <a:r>
              <a:rPr lang="en-US" dirty="0"/>
              <a:t>The deployment structure shows how software is assigned to hardware processing and communication elements. </a:t>
            </a:r>
          </a:p>
          <a:p>
            <a:r>
              <a:rPr lang="en-US" dirty="0"/>
              <a:t>The elements are software elements (usually a process from a C&amp;C view), hardware entities (processors), and communication pathways. </a:t>
            </a:r>
          </a:p>
          <a:p>
            <a:r>
              <a:rPr lang="en-US" dirty="0"/>
              <a:t>Relations are allocated-to, showing on which physical units the software elements reside, and migrates-to if the allocation is dynamic. </a:t>
            </a:r>
          </a:p>
          <a:p>
            <a:r>
              <a:rPr lang="en-US" dirty="0"/>
              <a:t>This structure can be used to reason about performance, data integrity, security, and availability. </a:t>
            </a:r>
          </a:p>
          <a:p>
            <a:r>
              <a:rPr lang="en-US" dirty="0"/>
              <a:t>It is of particular interest in distributed and parallel systems.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4973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Useful Allocation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Implementation structure </a:t>
            </a:r>
          </a:p>
          <a:p>
            <a:r>
              <a:rPr lang="en-US" dirty="0"/>
              <a:t>This structure shows how software elements (usually modules) are mapped to the file structure(s) in the system’s development, integration, or configuration control environments. </a:t>
            </a:r>
          </a:p>
          <a:p>
            <a:pPr marL="0" indent="0">
              <a:buNone/>
            </a:pPr>
            <a:r>
              <a:rPr lang="en-US" dirty="0"/>
              <a:t>Work assignment structure</a:t>
            </a:r>
          </a:p>
          <a:p>
            <a:r>
              <a:rPr lang="en-US" dirty="0"/>
              <a:t>This structure assigns responsibility for implementing and integrating the modules to the teams who will carry it out.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799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Relating Structures to Each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one structure can be related to elements of other structures. </a:t>
            </a:r>
          </a:p>
          <a:p>
            <a:pPr lvl="1"/>
            <a:r>
              <a:rPr lang="en-US" dirty="0"/>
              <a:t>A module in a decomposition structure may be manifested as one, part of one, or several components in one of the component-and-connector structures. </a:t>
            </a:r>
          </a:p>
          <a:p>
            <a:r>
              <a:rPr lang="en-US" dirty="0"/>
              <a:t>In general, mappings between structures are many to many.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250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vs. Components</a:t>
            </a:r>
          </a:p>
        </p:txBody>
      </p:sp>
      <p:pic>
        <p:nvPicPr>
          <p:cNvPr id="5" name="Picture 4" descr="fig 1 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8343900" cy="49022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736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r>
              <a:rPr lang="en-US" dirty="0"/>
              <a:t>The compositions of architectural elements are called architectural patterns.</a:t>
            </a:r>
          </a:p>
          <a:p>
            <a:pPr lvl="1"/>
            <a:r>
              <a:rPr lang="en-US" dirty="0"/>
              <a:t>Patterns provide packaged strategies for solving some of the problems facing a system.</a:t>
            </a:r>
          </a:p>
          <a:p>
            <a:r>
              <a:rPr lang="pl-PL" dirty="0"/>
              <a:t>An architectural pattern delineates the element types and their forms of interaction</a:t>
            </a:r>
            <a:r>
              <a:rPr lang="en-US" dirty="0"/>
              <a:t>.</a:t>
            </a:r>
            <a:endParaRPr lang="pl-PL" dirty="0"/>
          </a:p>
          <a:p>
            <a:r>
              <a:rPr lang="pl-PL" dirty="0"/>
              <a:t>A common module type pattern is the Layered pattern.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6535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Common</a:t>
            </a:r>
            <a:r>
              <a:rPr lang="pl-PL" dirty="0"/>
              <a:t> component-and-</a:t>
            </a:r>
            <a:r>
              <a:rPr lang="pl-PL" dirty="0" err="1"/>
              <a:t>connector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patterns</a:t>
            </a:r>
            <a:r>
              <a:rPr lang="pl-PL" dirty="0"/>
              <a:t>:</a:t>
            </a:r>
          </a:p>
          <a:p>
            <a:r>
              <a:rPr lang="pl-PL" dirty="0"/>
              <a:t>Shared-data pattern. </a:t>
            </a:r>
          </a:p>
          <a:p>
            <a:r>
              <a:rPr lang="pl-PL" dirty="0"/>
              <a:t>Client-server pattern. </a:t>
            </a:r>
          </a:p>
          <a:p>
            <a:pPr lvl="1"/>
            <a:r>
              <a:rPr lang="pl-PL" dirty="0"/>
              <a:t>The </a:t>
            </a:r>
            <a:r>
              <a:rPr lang="pl-PL" dirty="0" err="1"/>
              <a:t>components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the </a:t>
            </a:r>
            <a:r>
              <a:rPr lang="pl-PL" dirty="0" err="1"/>
              <a:t>clients</a:t>
            </a:r>
            <a:r>
              <a:rPr lang="pl-PL" dirty="0"/>
              <a:t> and the </a:t>
            </a:r>
            <a:r>
              <a:rPr lang="pl-PL" dirty="0" err="1"/>
              <a:t>servers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The </a:t>
            </a:r>
            <a:r>
              <a:rPr lang="pl-PL" dirty="0" err="1"/>
              <a:t>connectors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protocols</a:t>
            </a:r>
            <a:r>
              <a:rPr lang="pl-PL" dirty="0"/>
              <a:t> and </a:t>
            </a:r>
            <a:r>
              <a:rPr lang="pl-PL" dirty="0" err="1"/>
              <a:t>messages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share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to </a:t>
            </a:r>
            <a:r>
              <a:rPr lang="pl-PL" dirty="0" err="1"/>
              <a:t>carry</a:t>
            </a:r>
            <a:r>
              <a:rPr lang="pl-PL" dirty="0"/>
              <a:t> out the </a:t>
            </a:r>
            <a:r>
              <a:rPr lang="pl-PL" dirty="0" err="1"/>
              <a:t>system’s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6903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pl-PL" altLang="zh-CN" dirty="0"/>
              <a:t>Shared-data </a:t>
            </a:r>
            <a:r>
              <a:rPr lang="en-US" altLang="zh-CN" dirty="0"/>
              <a:t>P</a:t>
            </a:r>
            <a:r>
              <a:rPr lang="pl-PL" altLang="zh-CN" dirty="0"/>
              <a:t>attern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36</a:t>
            </a:fld>
            <a:endParaRPr lang="en-AU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47" y="2060848"/>
            <a:ext cx="8806256" cy="446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776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allocation</a:t>
            </a:r>
            <a:r>
              <a:rPr lang="pl-PL" dirty="0"/>
              <a:t> </a:t>
            </a:r>
            <a:r>
              <a:rPr lang="pl-PL" dirty="0" err="1"/>
              <a:t>patterns</a:t>
            </a:r>
            <a:r>
              <a:rPr lang="pl-PL" dirty="0"/>
              <a:t>:</a:t>
            </a:r>
          </a:p>
          <a:p>
            <a:r>
              <a:rPr lang="pl-PL" dirty="0"/>
              <a:t>Multi-tier pattern.</a:t>
            </a:r>
          </a:p>
          <a:p>
            <a:r>
              <a:rPr lang="pl-PL" dirty="0" err="1"/>
              <a:t>Competence</a:t>
            </a:r>
            <a:r>
              <a:rPr lang="pl-PL" dirty="0"/>
              <a:t> </a:t>
            </a:r>
            <a:r>
              <a:rPr lang="pl-PL" dirty="0" err="1"/>
              <a:t>center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 and platform </a:t>
            </a:r>
            <a:r>
              <a:rPr lang="pl-PL" dirty="0" err="1"/>
              <a:t>pattern</a:t>
            </a:r>
            <a:endParaRPr lang="pl-PL" dirty="0"/>
          </a:p>
          <a:p>
            <a:pPr lvl="1"/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patterns</a:t>
            </a:r>
            <a:r>
              <a:rPr lang="pl-PL" dirty="0"/>
              <a:t> </a:t>
            </a:r>
            <a:r>
              <a:rPr lang="pl-PL" dirty="0" err="1"/>
              <a:t>specialize</a:t>
            </a:r>
            <a:r>
              <a:rPr lang="pl-PL" dirty="0"/>
              <a:t> a software </a:t>
            </a:r>
            <a:r>
              <a:rPr lang="pl-PL" dirty="0" err="1"/>
              <a:t>system’s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assignment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In competence center, work is allocated depending on </a:t>
            </a:r>
            <a:r>
              <a:rPr lang="en-US" dirty="0"/>
              <a:t>c</a:t>
            </a:r>
            <a:r>
              <a:rPr lang="pl-PL" altLang="zh-CN" dirty="0"/>
              <a:t>ompetence</a:t>
            </a:r>
            <a:r>
              <a:rPr lang="en-US" altLang="zh-CN" dirty="0"/>
              <a:t>.</a:t>
            </a:r>
          </a:p>
          <a:p>
            <a:pPr lvl="1"/>
            <a:r>
              <a:rPr lang="pl-PL" dirty="0"/>
              <a:t>In platform, one site is tasked with developing reusable core assets of a software product line, and other sites develop applications that use the core assets.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823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“Good”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such thing as an inherently good or bad architecture. </a:t>
            </a:r>
          </a:p>
          <a:p>
            <a:r>
              <a:rPr lang="en-US" dirty="0"/>
              <a:t>Architectures are either more or less fit for some purpose</a:t>
            </a:r>
          </a:p>
          <a:p>
            <a:r>
              <a:rPr lang="pl-PL" dirty="0"/>
              <a:t>Architectures can be evaluated but only in the context of specific stated goals.</a:t>
            </a:r>
          </a:p>
          <a:p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,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good</a:t>
            </a:r>
            <a:r>
              <a:rPr lang="pl-PL" dirty="0"/>
              <a:t> </a:t>
            </a:r>
            <a:r>
              <a:rPr lang="pl-PL" dirty="0" err="1"/>
              <a:t>rules</a:t>
            </a:r>
            <a:r>
              <a:rPr lang="pl-PL" dirty="0"/>
              <a:t> of </a:t>
            </a:r>
            <a:r>
              <a:rPr lang="pl-PL" dirty="0" err="1"/>
              <a:t>thumb</a:t>
            </a:r>
            <a:r>
              <a:rPr lang="pl-PL" dirty="0"/>
              <a:t>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35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“Rules of Thumb”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Autofit/>
          </a:bodyPr>
          <a:lstStyle/>
          <a:p>
            <a:r>
              <a:rPr lang="pl-PL" sz="2400" dirty="0"/>
              <a:t>The </a:t>
            </a:r>
            <a:r>
              <a:rPr lang="pl-PL" sz="2400" dirty="0" err="1"/>
              <a:t>architecture</a:t>
            </a:r>
            <a:r>
              <a:rPr lang="pl-PL" sz="2400" dirty="0"/>
              <a:t> </a:t>
            </a:r>
            <a:r>
              <a:rPr lang="pl-PL" sz="2400" dirty="0" err="1"/>
              <a:t>should</a:t>
            </a:r>
            <a:r>
              <a:rPr lang="pl-PL" sz="2400" dirty="0"/>
              <a:t> be the </a:t>
            </a:r>
            <a:r>
              <a:rPr lang="pl-PL" sz="2400" dirty="0" err="1"/>
              <a:t>product</a:t>
            </a:r>
            <a:r>
              <a:rPr lang="pl-PL" sz="2400" dirty="0"/>
              <a:t> of a single </a:t>
            </a:r>
            <a:r>
              <a:rPr lang="pl-PL" sz="2400" dirty="0" err="1"/>
              <a:t>architect</a:t>
            </a:r>
            <a:r>
              <a:rPr lang="pl-PL" sz="2400" dirty="0"/>
              <a:t> </a:t>
            </a:r>
            <a:r>
              <a:rPr lang="pl-PL" sz="2400" dirty="0" err="1"/>
              <a:t>or</a:t>
            </a:r>
            <a:r>
              <a:rPr lang="pl-PL" sz="2400" dirty="0"/>
              <a:t> a small </a:t>
            </a:r>
            <a:r>
              <a:rPr lang="pl-PL" sz="2400" dirty="0" err="1"/>
              <a:t>group</a:t>
            </a:r>
            <a:r>
              <a:rPr lang="pl-PL" sz="2400" dirty="0"/>
              <a:t> of </a:t>
            </a:r>
            <a:r>
              <a:rPr lang="pl-PL" sz="2400" dirty="0" err="1"/>
              <a:t>architects</a:t>
            </a:r>
            <a:r>
              <a:rPr lang="pl-PL" sz="2400" dirty="0"/>
              <a:t> with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/>
              <a:t>identified</a:t>
            </a:r>
            <a:r>
              <a:rPr lang="pl-PL" sz="2400" dirty="0"/>
              <a:t> </a:t>
            </a:r>
            <a:r>
              <a:rPr lang="pl-PL" sz="2400" dirty="0" err="1"/>
              <a:t>technical</a:t>
            </a:r>
            <a:r>
              <a:rPr lang="pl-PL" sz="2400" dirty="0"/>
              <a:t> leader. </a:t>
            </a:r>
          </a:p>
          <a:p>
            <a:r>
              <a:rPr lang="pl-PL" sz="2400" dirty="0"/>
              <a:t>The architect (or architecture team) should base the architecture on a prioritized list of well-specified quality attribute requirements. </a:t>
            </a:r>
          </a:p>
          <a:p>
            <a:r>
              <a:rPr lang="pl-PL" sz="2400" dirty="0"/>
              <a:t>The architecture should be documented using views. </a:t>
            </a:r>
            <a:endParaRPr lang="en-US" sz="2400" dirty="0"/>
          </a:p>
          <a:p>
            <a:r>
              <a:rPr lang="pl-PL" sz="2400" dirty="0"/>
              <a:t>The architecture should be evaluated for its ability to deliver the system’s important quality attributes. </a:t>
            </a:r>
          </a:p>
          <a:p>
            <a:pPr lvl="1"/>
            <a:r>
              <a:rPr lang="pl-PL" sz="2400" dirty="0" err="1"/>
              <a:t>This</a:t>
            </a:r>
            <a:r>
              <a:rPr lang="pl-PL" sz="2400" dirty="0"/>
              <a:t> </a:t>
            </a:r>
            <a:r>
              <a:rPr lang="pl-PL" sz="2400" dirty="0" err="1"/>
              <a:t>should</a:t>
            </a:r>
            <a:r>
              <a:rPr lang="pl-PL" sz="2400" dirty="0"/>
              <a:t> </a:t>
            </a:r>
            <a:r>
              <a:rPr lang="pl-PL" sz="2400" dirty="0" err="1"/>
              <a:t>occur</a:t>
            </a:r>
            <a:r>
              <a:rPr lang="pl-PL" sz="2400" dirty="0"/>
              <a:t> </a:t>
            </a:r>
            <a:r>
              <a:rPr lang="pl-PL" sz="2400" dirty="0" err="1"/>
              <a:t>early</a:t>
            </a:r>
            <a:r>
              <a:rPr lang="pl-PL" sz="2400" dirty="0"/>
              <a:t> in the life </a:t>
            </a:r>
            <a:r>
              <a:rPr lang="pl-PL" sz="2400" dirty="0" err="1"/>
              <a:t>cycle</a:t>
            </a:r>
            <a:r>
              <a:rPr lang="pl-PL" sz="2400" dirty="0"/>
              <a:t> and </a:t>
            </a:r>
            <a:r>
              <a:rPr lang="pl-PL" sz="2400" dirty="0" err="1"/>
              <a:t>repeated</a:t>
            </a:r>
            <a:r>
              <a:rPr lang="pl-PL" sz="2400" dirty="0"/>
              <a:t> as </a:t>
            </a:r>
            <a:r>
              <a:rPr lang="pl-PL" sz="2400" dirty="0" err="1"/>
              <a:t>appropriate</a:t>
            </a:r>
            <a:r>
              <a:rPr lang="pl-PL" sz="2400" dirty="0"/>
              <a:t>.</a:t>
            </a:r>
          </a:p>
          <a:p>
            <a:r>
              <a:rPr lang="pl-PL" sz="2400" dirty="0"/>
              <a:t>The architecture should lend itself to incremental implementation</a:t>
            </a:r>
            <a:r>
              <a:rPr lang="en-US" sz="2400" dirty="0"/>
              <a:t>.</a:t>
            </a:r>
            <a:endParaRPr lang="pl-PL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98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other definitions that talk about the system’s “early” or “major” design decisions. </a:t>
            </a:r>
          </a:p>
          <a:p>
            <a:pPr lvl="1"/>
            <a:r>
              <a:rPr lang="en-US" dirty="0"/>
              <a:t>vague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357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“Rules of Thumb”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The </a:t>
            </a:r>
            <a:r>
              <a:rPr lang="pl-PL" dirty="0" err="1"/>
              <a:t>architecture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well-defined</a:t>
            </a:r>
            <a:r>
              <a:rPr lang="pl-PL" dirty="0"/>
              <a:t>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err="1"/>
              <a:t>whose</a:t>
            </a:r>
            <a:r>
              <a:rPr lang="pl-PL" dirty="0"/>
              <a:t> </a:t>
            </a:r>
            <a:r>
              <a:rPr lang="pl-PL" dirty="0" err="1"/>
              <a:t>functional</a:t>
            </a:r>
            <a:r>
              <a:rPr lang="pl-PL" dirty="0"/>
              <a:t> </a:t>
            </a:r>
            <a:r>
              <a:rPr lang="pl-PL" dirty="0" err="1"/>
              <a:t>responsibilities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assigned</a:t>
            </a:r>
            <a:r>
              <a:rPr lang="pl-PL" dirty="0"/>
              <a:t> on the </a:t>
            </a:r>
            <a:r>
              <a:rPr lang="pl-PL" dirty="0" err="1"/>
              <a:t>principles</a:t>
            </a:r>
            <a:r>
              <a:rPr lang="pl-PL" dirty="0"/>
              <a:t> of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hiding</a:t>
            </a:r>
            <a:r>
              <a:rPr lang="pl-PL" dirty="0"/>
              <a:t> and </a:t>
            </a:r>
            <a:r>
              <a:rPr lang="en-US" dirty="0"/>
              <a:t>separation of concerns. </a:t>
            </a:r>
          </a:p>
          <a:p>
            <a:r>
              <a:rPr lang="en-US" dirty="0"/>
              <a:t>Quality attributes should be achieved using well-known architectural patterns and tactics specific to each attribute.</a:t>
            </a:r>
          </a:p>
          <a:p>
            <a:r>
              <a:rPr lang="en-US" dirty="0"/>
              <a:t>The architecture should never depend on a particular version of a commercial product or tool.</a:t>
            </a:r>
          </a:p>
          <a:p>
            <a:r>
              <a:rPr lang="en-US" dirty="0"/>
              <a:t>Modules that produce data should be separate from modules that consume data.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531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“Rules of Thumb”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/>
          <a:p>
            <a:r>
              <a:rPr lang="en-US" dirty="0"/>
              <a:t>Every process should be written so that its assignment to a specific processor can be easily changed, perhaps even at runtime.</a:t>
            </a:r>
          </a:p>
          <a:p>
            <a:r>
              <a:rPr lang="en-US" dirty="0"/>
              <a:t>The architecture should feature a small number of ways for components to interact. </a:t>
            </a:r>
          </a:p>
          <a:p>
            <a:r>
              <a:rPr lang="en-US" dirty="0"/>
              <a:t>The architecture should contain a specific (and small) set of resource contention areas. 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252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Autofit/>
          </a:bodyPr>
          <a:lstStyle/>
          <a:p>
            <a:r>
              <a:rPr lang="en-US" dirty="0"/>
              <a:t>The software architecture of a system is the set of structures needed to reason about the system, which comprise software elements, relations among them, and properties of both.</a:t>
            </a:r>
          </a:p>
          <a:p>
            <a:r>
              <a:rPr lang="pl-PL" dirty="0"/>
              <a:t>A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set of </a:t>
            </a:r>
            <a:r>
              <a:rPr lang="pl-PL" dirty="0" err="1"/>
              <a:t>elements</a:t>
            </a:r>
            <a:r>
              <a:rPr lang="pl-PL" dirty="0"/>
              <a:t> and the relations </a:t>
            </a:r>
            <a:r>
              <a:rPr lang="pl-PL" dirty="0" err="1"/>
              <a:t>among</a:t>
            </a:r>
            <a:r>
              <a:rPr lang="pl-PL" dirty="0"/>
              <a:t> </a:t>
            </a:r>
            <a:r>
              <a:rPr lang="pl-PL" dirty="0" err="1"/>
              <a:t>them</a:t>
            </a:r>
            <a:r>
              <a:rPr lang="pl-PL" dirty="0"/>
              <a:t>.</a:t>
            </a:r>
          </a:p>
          <a:p>
            <a:r>
              <a:rPr lang="pl-PL" dirty="0"/>
              <a:t>A </a:t>
            </a:r>
            <a:r>
              <a:rPr lang="pl-PL" dirty="0" err="1"/>
              <a:t>view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representation</a:t>
            </a:r>
            <a:r>
              <a:rPr lang="pl-PL" dirty="0"/>
              <a:t> of a </a:t>
            </a:r>
            <a:r>
              <a:rPr lang="pl-PL" dirty="0" err="1"/>
              <a:t>coherent</a:t>
            </a:r>
            <a:r>
              <a:rPr lang="pl-PL" dirty="0"/>
              <a:t> set of </a:t>
            </a:r>
            <a:r>
              <a:rPr lang="pl-PL" dirty="0" err="1"/>
              <a:t>architectural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. A </a:t>
            </a:r>
            <a:r>
              <a:rPr lang="pl-PL" dirty="0" err="1"/>
              <a:t>view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representation</a:t>
            </a:r>
            <a:r>
              <a:rPr lang="pl-PL" dirty="0"/>
              <a:t> of one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structures</a:t>
            </a:r>
            <a:r>
              <a:rPr lang="pl-PL" dirty="0"/>
              <a:t>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613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r>
              <a:rPr lang="pl-PL" dirty="0"/>
              <a:t>There are three categories of structures</a:t>
            </a:r>
            <a:r>
              <a:rPr lang="en-US" dirty="0"/>
              <a:t>.</a:t>
            </a:r>
            <a:endParaRPr lang="pl-PL" dirty="0"/>
          </a:p>
          <a:p>
            <a:r>
              <a:rPr lang="pl-PL" dirty="0"/>
              <a:t>Structures represent the primary engineering leverage points of an architecture.</a:t>
            </a:r>
          </a:p>
          <a:p>
            <a:r>
              <a:rPr lang="pl-PL" dirty="0" err="1"/>
              <a:t>Every</a:t>
            </a:r>
            <a:r>
              <a:rPr lang="pl-PL" dirty="0"/>
              <a:t> system </a:t>
            </a:r>
            <a:r>
              <a:rPr lang="pl-PL" dirty="0" err="1"/>
              <a:t>has</a:t>
            </a:r>
            <a:r>
              <a:rPr lang="pl-PL" dirty="0"/>
              <a:t> a software </a:t>
            </a:r>
            <a:r>
              <a:rPr lang="pl-PL" dirty="0" err="1"/>
              <a:t>architecture</a:t>
            </a:r>
            <a:r>
              <a:rPr lang="pl-PL" dirty="0"/>
              <a:t>, but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documented</a:t>
            </a:r>
            <a:r>
              <a:rPr lang="pl-PL" dirty="0"/>
              <a:t> and </a:t>
            </a:r>
            <a:r>
              <a:rPr lang="pl-PL" dirty="0" err="1"/>
              <a:t>disseminated</a:t>
            </a:r>
            <a:r>
              <a:rPr lang="pl-PL" dirty="0"/>
              <a:t>,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not be.</a:t>
            </a:r>
          </a:p>
          <a:p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 </a:t>
            </a:r>
            <a:r>
              <a:rPr lang="pl-PL" dirty="0" err="1"/>
              <a:t>such</a:t>
            </a:r>
            <a:r>
              <a:rPr lang="pl-PL" dirty="0"/>
              <a:t> </a:t>
            </a:r>
            <a:r>
              <a:rPr lang="pl-PL" dirty="0" err="1"/>
              <a:t>thing</a:t>
            </a:r>
            <a:r>
              <a:rPr lang="pl-PL" dirty="0"/>
              <a:t> as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inherently</a:t>
            </a:r>
            <a:r>
              <a:rPr lang="pl-PL" dirty="0"/>
              <a:t> </a:t>
            </a:r>
            <a:r>
              <a:rPr lang="pl-PL" dirty="0" err="1"/>
              <a:t>good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bad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. </a:t>
            </a:r>
            <a:r>
              <a:rPr lang="pl-PL" dirty="0" err="1"/>
              <a:t>Architectures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less </a:t>
            </a:r>
            <a:r>
              <a:rPr lang="pl-PL" dirty="0" err="1"/>
              <a:t>fit</a:t>
            </a:r>
            <a:r>
              <a:rPr lang="pl-PL" dirty="0"/>
              <a:t> for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purpose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38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Is a Set of Software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structure is a set of elements held together by a relation. </a:t>
            </a:r>
          </a:p>
          <a:p>
            <a:r>
              <a:rPr lang="en-US" dirty="0"/>
              <a:t>Software systems are composed of many structures.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Component and Connector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63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Structures partition systems into </a:t>
            </a:r>
            <a:r>
              <a:rPr lang="en-US" dirty="0">
                <a:solidFill>
                  <a:srgbClr val="FF0000"/>
                </a:solidFill>
              </a:rPr>
              <a:t>implementation units </a:t>
            </a:r>
            <a:r>
              <a:rPr lang="en-US" dirty="0"/>
              <a:t>called modules. </a:t>
            </a:r>
          </a:p>
          <a:p>
            <a:r>
              <a:rPr lang="en-US" dirty="0"/>
              <a:t>Modules are assigned specific responsibilities, and are the basis of work.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818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Component-and-connector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Structures focus on the way </a:t>
            </a:r>
            <a:r>
              <a:rPr lang="en-US" dirty="0">
                <a:solidFill>
                  <a:srgbClr val="FF0000"/>
                </a:solidFill>
              </a:rPr>
              <a:t>the elements interact with each other </a:t>
            </a:r>
            <a:r>
              <a:rPr lang="en-US" dirty="0"/>
              <a:t>at runtime to carry out the system’s functions.</a:t>
            </a:r>
          </a:p>
          <a:p>
            <a:r>
              <a:rPr lang="en-US" dirty="0"/>
              <a:t>We call runtime structures </a:t>
            </a:r>
            <a:r>
              <a:rPr lang="en-US" i="1" dirty="0"/>
              <a:t>component-and-connector (C&amp;C) structures</a:t>
            </a:r>
            <a:r>
              <a:rPr lang="en-US" dirty="0"/>
              <a:t>.</a:t>
            </a:r>
          </a:p>
          <a:p>
            <a:r>
              <a:rPr lang="en-US" dirty="0"/>
              <a:t>In our use, a component is always a </a:t>
            </a:r>
            <a:r>
              <a:rPr lang="en-US" dirty="0">
                <a:solidFill>
                  <a:srgbClr val="FF0000"/>
                </a:solidFill>
              </a:rPr>
              <a:t>runtime entity</a:t>
            </a:r>
            <a:r>
              <a:rPr lang="en-US" dirty="0"/>
              <a:t>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00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Allocation structures describe the </a:t>
            </a:r>
            <a:r>
              <a:rPr lang="en-US" dirty="0">
                <a:solidFill>
                  <a:srgbClr val="FF0000"/>
                </a:solidFill>
              </a:rPr>
              <a:t>mapping from software structures to the system’s environments</a:t>
            </a:r>
          </a:p>
          <a:p>
            <a:pPr lvl="1"/>
            <a:r>
              <a:rPr lang="en-US" dirty="0"/>
              <a:t>organizational</a:t>
            </a:r>
          </a:p>
          <a:p>
            <a:pPr lvl="1"/>
            <a:r>
              <a:rPr lang="en-US" dirty="0"/>
              <a:t>developmental</a:t>
            </a:r>
          </a:p>
          <a:p>
            <a:pPr lvl="1"/>
            <a:r>
              <a:rPr lang="en-US" dirty="0"/>
              <a:t>installation</a:t>
            </a:r>
          </a:p>
          <a:p>
            <a:pPr lvl="1"/>
            <a:r>
              <a:rPr lang="en-US" dirty="0"/>
              <a:t>Execution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Modules are assigned to teams to develop, and assigned to places in a file structure for implementation, integration, and testing. </a:t>
            </a:r>
          </a:p>
          <a:p>
            <a:pPr lvl="1"/>
            <a:r>
              <a:rPr lang="en-US" dirty="0"/>
              <a:t>Components are deployed onto hardware in order to execute.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328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Every Non-triv</a:t>
            </a:r>
            <a:r>
              <a:rPr lang="en-US" altLang="zh-CN" dirty="0"/>
              <a:t>i</a:t>
            </a:r>
            <a:r>
              <a:rPr lang="en-US" dirty="0"/>
              <a:t>al System </a:t>
            </a:r>
            <a:r>
              <a:rPr lang="en-US" altLang="zh-CN" dirty="0"/>
              <a:t>H</a:t>
            </a:r>
            <a:r>
              <a:rPr lang="en-US" dirty="0"/>
              <a:t>as a Software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system comprises elements and relations among them to support reasoning. </a:t>
            </a:r>
          </a:p>
          <a:p>
            <a:r>
              <a:rPr lang="en-US" dirty="0"/>
              <a:t>But the architecture may not be known to anyone. </a:t>
            </a:r>
          </a:p>
          <a:p>
            <a:pPr lvl="1"/>
            <a:r>
              <a:rPr lang="en-US" dirty="0"/>
              <a:t>Perhaps all of the people who designed the system are long gone</a:t>
            </a:r>
          </a:p>
          <a:p>
            <a:pPr lvl="1"/>
            <a:r>
              <a:rPr lang="en-US" dirty="0"/>
              <a:t>Perhaps the documentation has vanished (or was never produced)</a:t>
            </a:r>
          </a:p>
          <a:p>
            <a:pPr lvl="1"/>
            <a:r>
              <a:rPr lang="en-US" dirty="0"/>
              <a:t>Perhaps the source code has been lost (or was never delivered)</a:t>
            </a:r>
          </a:p>
          <a:p>
            <a:r>
              <a:rPr lang="en-US" dirty="0"/>
              <a:t>Documentation is critical.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864022"/>
      </p:ext>
    </p:extLst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atermark 1">
    <a:dk1>
      <a:srgbClr val="000000"/>
    </a:dk1>
    <a:lt1>
      <a:srgbClr val="FFFFFF"/>
    </a:lt1>
    <a:dk2>
      <a:srgbClr val="000000"/>
    </a:dk2>
    <a:lt2>
      <a:srgbClr val="808080"/>
    </a:lt2>
    <a:accent1>
      <a:srgbClr val="CCCCFF"/>
    </a:accent1>
    <a:accent2>
      <a:srgbClr val="D9D8EC"/>
    </a:accent2>
    <a:accent3>
      <a:srgbClr val="FFFFFF"/>
    </a:accent3>
    <a:accent4>
      <a:srgbClr val="000000"/>
    </a:accent4>
    <a:accent5>
      <a:srgbClr val="E2E2FF"/>
    </a:accent5>
    <a:accent6>
      <a:srgbClr val="C4C4D6"/>
    </a:accent6>
    <a:hlink>
      <a:srgbClr val="6767FF"/>
    </a:hlink>
    <a:folHlink>
      <a:srgbClr val="9933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3576</TotalTime>
  <Words>2342</Words>
  <Application>Microsoft Office PowerPoint</Application>
  <PresentationFormat>如螢幕大小 (4:3)</PresentationFormat>
  <Paragraphs>267</Paragraphs>
  <Slides>43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0" baseType="lpstr">
      <vt:lpstr>新細明體</vt:lpstr>
      <vt:lpstr>宋体</vt:lpstr>
      <vt:lpstr>Arial</vt:lpstr>
      <vt:lpstr>Calibri</vt:lpstr>
      <vt:lpstr>Times New Roman</vt:lpstr>
      <vt:lpstr>Wingdings</vt:lpstr>
      <vt:lpstr>Watermark</vt:lpstr>
      <vt:lpstr>Chapter 1:   What is Software Architecture?</vt:lpstr>
      <vt:lpstr>Chapter Outline</vt:lpstr>
      <vt:lpstr>What is Software Architecture?</vt:lpstr>
      <vt:lpstr>Other Definition</vt:lpstr>
      <vt:lpstr>Architecture Is a Set of Software Structures </vt:lpstr>
      <vt:lpstr>Module Structures</vt:lpstr>
      <vt:lpstr>Component-and-connector Structures</vt:lpstr>
      <vt:lpstr>Allocation Structures</vt:lpstr>
      <vt:lpstr>Every Non-trivial System Has a Software Architecture </vt:lpstr>
      <vt:lpstr>例子-项目管理软件的架构</vt:lpstr>
      <vt:lpstr>Structures and Views</vt:lpstr>
      <vt:lpstr>Module Structures</vt:lpstr>
      <vt:lpstr>Example: Subsystems in the eBay Architecture</vt:lpstr>
      <vt:lpstr>Component-and-connector Structures</vt:lpstr>
      <vt:lpstr>Example: Process View</vt:lpstr>
      <vt:lpstr>Allocation Structures</vt:lpstr>
      <vt:lpstr>Structures Provide Insight</vt:lpstr>
      <vt:lpstr>Some Useful Module Structures</vt:lpstr>
      <vt:lpstr>Example: Decomposition Structure</vt:lpstr>
      <vt:lpstr>Some Useful Module Structures</vt:lpstr>
      <vt:lpstr>Example: Use Structure</vt:lpstr>
      <vt:lpstr>Some Useful Module Structures</vt:lpstr>
      <vt:lpstr>Example: Layer Structure</vt:lpstr>
      <vt:lpstr>Some Useful Module Structures</vt:lpstr>
      <vt:lpstr>Some Useful Module Structures</vt:lpstr>
      <vt:lpstr>Example: Data Model</vt:lpstr>
      <vt:lpstr>Some Useful C&amp;C Structures</vt:lpstr>
      <vt:lpstr>Example: Service Structure</vt:lpstr>
      <vt:lpstr>Example: Web Server </vt:lpstr>
      <vt:lpstr>Some Useful Allocation Structures</vt:lpstr>
      <vt:lpstr>Some Useful Allocation Structures</vt:lpstr>
      <vt:lpstr>Relating Structures to Each Other</vt:lpstr>
      <vt:lpstr>Modules vs. Components</vt:lpstr>
      <vt:lpstr>Architectural Patterns</vt:lpstr>
      <vt:lpstr>Architectural Patterns</vt:lpstr>
      <vt:lpstr>Example: Shared-data Pattern </vt:lpstr>
      <vt:lpstr>Architectural Patterns</vt:lpstr>
      <vt:lpstr>What Makes a “Good” Architecture?</vt:lpstr>
      <vt:lpstr>Process “Rules of Thumb”</vt:lpstr>
      <vt:lpstr>Structural “Rules of Thumb”</vt:lpstr>
      <vt:lpstr>Structural “Rules of Thumb”</vt:lpstr>
      <vt:lpstr>Summary</vt:lpstr>
      <vt:lpstr>Summary</vt:lpstr>
    </vt:vector>
  </TitlesOfParts>
  <Company>NICTA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kirtsy YU</cp:lastModifiedBy>
  <cp:revision>82</cp:revision>
  <dcterms:created xsi:type="dcterms:W3CDTF">2012-04-18T22:57:58Z</dcterms:created>
  <dcterms:modified xsi:type="dcterms:W3CDTF">2018-12-11T05:34:42Z</dcterms:modified>
</cp:coreProperties>
</file>