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59" r:id="rId2"/>
    <p:sldId id="304" r:id="rId3"/>
    <p:sldId id="323" r:id="rId4"/>
    <p:sldId id="305" r:id="rId5"/>
    <p:sldId id="306" r:id="rId6"/>
    <p:sldId id="307" r:id="rId7"/>
    <p:sldId id="308" r:id="rId8"/>
    <p:sldId id="309" r:id="rId9"/>
    <p:sldId id="310" r:id="rId10"/>
    <p:sldId id="311" r:id="rId11"/>
    <p:sldId id="312" r:id="rId12"/>
    <p:sldId id="327" r:id="rId13"/>
    <p:sldId id="313" r:id="rId14"/>
    <p:sldId id="314" r:id="rId15"/>
    <p:sldId id="324" r:id="rId16"/>
    <p:sldId id="325" r:id="rId17"/>
    <p:sldId id="326" r:id="rId18"/>
    <p:sldId id="32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varScale="1">
        <p:scale>
          <a:sx n="81" d="100"/>
          <a:sy n="81" d="100"/>
        </p:scale>
        <p:origin x="1440" y="45"/>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2018/12/17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17/12/2018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代码自测</a:t>
            </a:r>
          </a:p>
        </p:txBody>
      </p:sp>
      <p:sp>
        <p:nvSpPr>
          <p:cNvPr id="4" name="灯片编号占位符 3"/>
          <p:cNvSpPr>
            <a:spLocks noGrp="1"/>
          </p:cNvSpPr>
          <p:nvPr>
            <p:ph type="sldNum" sz="quarter" idx="10"/>
          </p:nvPr>
        </p:nvSpPr>
        <p:spPr/>
        <p:txBody>
          <a:bodyPr/>
          <a:lstStyle/>
          <a:p>
            <a:fld id="{BD95789E-32BF-4BCD-9509-3BAE69BCF054}" type="slidenum">
              <a:rPr lang="en-AU" smtClean="0"/>
              <a:pPr/>
              <a:t>6</a:t>
            </a:fld>
            <a:endParaRPr lang="en-AU"/>
          </a:p>
        </p:txBody>
      </p:sp>
    </p:spTree>
    <p:extLst>
      <p:ext uri="{BB962C8B-B14F-4D97-AF65-F5344CB8AC3E}">
        <p14:creationId xmlns:p14="http://schemas.microsoft.com/office/powerpoint/2010/main" val="254930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11</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Getter/setter, report, reset, </a:t>
            </a:r>
            <a:r>
              <a:rPr lang="en-US" altLang="zh-CN" dirty="0" err="1"/>
              <a:t>debuglevel</a:t>
            </a:r>
            <a:r>
              <a:rPr lang="zh-CN" altLang="en-US" dirty="0"/>
              <a:t>，可能影响安全性</a:t>
            </a:r>
            <a:endParaRPr lang="en-US" altLang="zh-CN" dirty="0"/>
          </a:p>
          <a:p>
            <a:r>
              <a:rPr lang="zh-CN" altLang="en-US" dirty="0"/>
              <a:t>记录回放：重复错误、回归测试</a:t>
            </a:r>
          </a:p>
        </p:txBody>
      </p:sp>
      <p:sp>
        <p:nvSpPr>
          <p:cNvPr id="4" name="灯片编号占位符 3"/>
          <p:cNvSpPr>
            <a:spLocks noGrp="1"/>
          </p:cNvSpPr>
          <p:nvPr>
            <p:ph type="sldNum" sz="quarter" idx="10"/>
          </p:nvPr>
        </p:nvSpPr>
        <p:spPr/>
        <p:txBody>
          <a:bodyPr/>
          <a:lstStyle/>
          <a:p>
            <a:fld id="{BD95789E-32BF-4BCD-9509-3BAE69BCF054}" type="slidenum">
              <a:rPr lang="en-AU" smtClean="0"/>
              <a:pPr/>
              <a:t>12</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减低复杂度同时提高可维护性和可测试性</a:t>
            </a:r>
            <a:endParaRPr lang="en-US" altLang="zh-CN" dirty="0"/>
          </a:p>
          <a:p>
            <a:r>
              <a:rPr lang="zh-CN" altLang="en-US" dirty="0"/>
              <a:t>自己管理资源、自己调度，减少不确定性</a:t>
            </a:r>
            <a:endParaRPr lang="en-US" altLang="zh-CN" dirty="0"/>
          </a:p>
        </p:txBody>
      </p:sp>
      <p:sp>
        <p:nvSpPr>
          <p:cNvPr id="4" name="灯片编号占位符 3"/>
          <p:cNvSpPr>
            <a:spLocks noGrp="1"/>
          </p:cNvSpPr>
          <p:nvPr>
            <p:ph type="sldNum" sz="quarter" idx="10"/>
          </p:nvPr>
        </p:nvSpPr>
        <p:spPr/>
        <p:txBody>
          <a:bodyPr/>
          <a:lstStyle/>
          <a:p>
            <a:fld id="{BD95789E-32BF-4BCD-9509-3BAE69BCF054}" type="slidenum">
              <a:rPr lang="en-AU" smtClean="0"/>
              <a:pPr/>
              <a:t>14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Isolateability</a:t>
            </a:r>
            <a:r>
              <a:rPr lang="zh-CN" altLang="en-US" dirty="0"/>
              <a:t>同时提高可维护性和可测试性</a:t>
            </a:r>
          </a:p>
        </p:txBody>
      </p:sp>
      <p:sp>
        <p:nvSpPr>
          <p:cNvPr id="4" name="灯片编号占位符 3"/>
          <p:cNvSpPr>
            <a:spLocks noGrp="1"/>
          </p:cNvSpPr>
          <p:nvPr>
            <p:ph type="sldNum" sz="quarter" idx="10"/>
          </p:nvPr>
        </p:nvSpPr>
        <p:spPr/>
        <p:txBody>
          <a:bodyPr/>
          <a:lstStyle/>
          <a:p>
            <a:fld id="{BD95789E-32BF-4BCD-9509-3BAE69BCF054}" type="slidenum">
              <a:rPr lang="en-AU" smtClean="0"/>
              <a:pPr/>
              <a:t>17</a:t>
            </a:fld>
            <a:endParaRPr lang="en-AU"/>
          </a:p>
        </p:txBody>
      </p:sp>
    </p:spTree>
    <p:extLst>
      <p:ext uri="{BB962C8B-B14F-4D97-AF65-F5344CB8AC3E}">
        <p14:creationId xmlns:p14="http://schemas.microsoft.com/office/powerpoint/2010/main" val="344379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3D6D4D5B-0F30-4090-9C60-1E4E1B19BC9A}" type="datetime1">
              <a:rPr lang="en-AU" altLang="zh-CN" smtClean="0"/>
              <a:pPr/>
              <a:t>17/12/2018</a:t>
            </a:fld>
            <a:endParaRPr lang="en-AU"/>
          </a:p>
        </p:txBody>
      </p:sp>
      <p:sp>
        <p:nvSpPr>
          <p:cNvPr id="12" name="Rectangle 10"/>
          <p:cNvSpPr>
            <a:spLocks noGrp="1" noChangeArrowheads="1"/>
          </p:cNvSpPr>
          <p:nvPr>
            <p:ph type="ftr" sz="quarter" idx="11"/>
          </p:nvPr>
        </p:nvSpPr>
        <p:spPr/>
        <p:txBody>
          <a:bodyPr/>
          <a:lstStyle>
            <a:lvl1pPr>
              <a:defRPr/>
            </a:lvl1pPr>
          </a:lstStyle>
          <a:p>
            <a:r>
              <a:rPr lang="en-US"/>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A2E4296C-6901-45A7-912F-F031D2E23ED1}"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EFA07A83-EEF8-4F23-BA11-6C68B47EDF2C}"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AE7724BD-9253-4201-B201-9468EFC878B0}"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A8A1DCEA-8A93-4758-82F6-CB0599EFF33E}"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fld id="{CAFC533A-64E5-4149-BB37-8FE42B4854AD}"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fld id="{D4D552B0-5830-4143-8B19-2538491BF647}" type="datetime1">
              <a:rPr lang="en-AU" altLang="zh-CN" smtClean="0"/>
              <a:pPr/>
              <a:t>17/12/2018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fld id="{2E900E77-1031-482D-A90B-DEFCAC832113}" type="datetime1">
              <a:rPr lang="en-AU" altLang="zh-CN" smtClean="0"/>
              <a:pPr/>
              <a:t>17/12/2018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5A513CAA-CC7B-4069-8668-74E4B4F29A38}" type="datetime1">
              <a:rPr lang="en-AU" altLang="zh-CN" smtClean="0"/>
              <a:pPr/>
              <a:t>17/12/2018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566F0DB4-8481-4CE4-992E-8A8FE31B4A2F}"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8A3AA87D-4223-45F1-94E4-3B73FC231285}"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02202569-A0BE-45B1-9D8A-B28A8F569E2A}" type="datetime1">
              <a:rPr lang="en-AU" altLang="zh-CN" smtClean="0"/>
              <a:pPr/>
              <a:t>17/12/2018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10:  </a:t>
            </a:r>
            <a:br>
              <a:rPr lang="en-AU" dirty="0"/>
            </a:br>
            <a:r>
              <a:rPr lang="en-AU" altLang="zh-CN" dirty="0"/>
              <a:t>Testability</a:t>
            </a:r>
            <a:endParaRPr lang="en-AU" dirty="0"/>
          </a:p>
        </p:txBody>
      </p:sp>
      <p:sp>
        <p:nvSpPr>
          <p:cNvPr id="3" name="Subtitle 2"/>
          <p:cNvSpPr>
            <a:spLocks noGrp="1"/>
          </p:cNvSpPr>
          <p:nvPr>
            <p:ph type="subTitle" idx="1"/>
          </p:nvPr>
        </p:nvSpPr>
        <p:spPr>
          <a:xfrm>
            <a:off x="971600" y="3501008"/>
            <a:ext cx="7486600"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a:t>2018</a:t>
            </a:r>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Testability Tactics</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684076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154410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and Observe System State</a:t>
            </a:r>
          </a:p>
        </p:txBody>
      </p:sp>
      <p:sp>
        <p:nvSpPr>
          <p:cNvPr id="3" name="Content Placeholder 2"/>
          <p:cNvSpPr>
            <a:spLocks noGrp="1"/>
          </p:cNvSpPr>
          <p:nvPr>
            <p:ph idx="1"/>
          </p:nvPr>
        </p:nvSpPr>
        <p:spPr/>
        <p:txBody>
          <a:bodyPr>
            <a:normAutofit/>
          </a:bodyPr>
          <a:lstStyle/>
          <a:p>
            <a:pPr lvl="0"/>
            <a:r>
              <a:rPr lang="en-US" altLang="en-US" dirty="0"/>
              <a:t>Built-in </a:t>
            </a:r>
            <a:r>
              <a:rPr lang="en-US" altLang="zh-CN" dirty="0"/>
              <a:t>M</a:t>
            </a:r>
            <a:r>
              <a:rPr lang="en-US" altLang="en-US" dirty="0"/>
              <a:t>onitors</a:t>
            </a:r>
          </a:p>
          <a:p>
            <a:pPr lvl="1" eaLnBrk="1" hangingPunct="1"/>
            <a:r>
              <a:rPr lang="en-US" altLang="zh-CN" dirty="0"/>
              <a:t>A component can implement tactics based on internal state to support the testing process</a:t>
            </a:r>
          </a:p>
          <a:p>
            <a:pPr lvl="1" eaLnBrk="1" hangingPunct="1"/>
            <a:r>
              <a:rPr lang="en-US" altLang="zh-CN" dirty="0"/>
              <a:t>Component can maintain state, performance load, capacity, security, </a:t>
            </a:r>
            <a:r>
              <a:rPr lang="en-US" altLang="zh-CN" dirty="0" err="1"/>
              <a:t>etc</a:t>
            </a:r>
            <a:r>
              <a:rPr lang="en-US" altLang="zh-CN" dirty="0"/>
              <a:t> accessible through interfaces</a:t>
            </a:r>
          </a:p>
          <a:p>
            <a:pPr lvl="1" eaLnBrk="1" hangingPunct="1"/>
            <a:r>
              <a:rPr lang="en-US" altLang="zh-CN" dirty="0"/>
              <a:t>Record events when monitoring states activated</a:t>
            </a:r>
          </a:p>
        </p:txBody>
      </p:sp>
      <p:sp>
        <p:nvSpPr>
          <p:cNvPr id="5" name="灯片编号占位符 4"/>
          <p:cNvSpPr>
            <a:spLocks noGrp="1"/>
          </p:cNvSpPr>
          <p:nvPr>
            <p:ph type="sldNum" sz="quarter" idx="12"/>
          </p:nvPr>
        </p:nvSpPr>
        <p:spPr/>
        <p:txBody>
          <a:bodyPr/>
          <a:lstStyle/>
          <a:p>
            <a:fld id="{D0E8C58C-0836-46C6-8F9A-AF87B5CA09C9}" type="slidenum">
              <a:rPr lang="en-AU" smtClean="0"/>
              <a:pPr/>
              <a:t>11</a:t>
            </a:fld>
            <a:endParaRPr lang="en-AU"/>
          </a:p>
        </p:txBody>
      </p:sp>
    </p:spTree>
    <p:extLst>
      <p:ext uri="{BB962C8B-B14F-4D97-AF65-F5344CB8AC3E}">
        <p14:creationId xmlns:p14="http://schemas.microsoft.com/office/powerpoint/2010/main" val="125164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and Observe System State</a:t>
            </a:r>
          </a:p>
        </p:txBody>
      </p:sp>
      <p:sp>
        <p:nvSpPr>
          <p:cNvPr id="3" name="Content Placeholder 2"/>
          <p:cNvSpPr>
            <a:spLocks noGrp="1"/>
          </p:cNvSpPr>
          <p:nvPr>
            <p:ph idx="1"/>
          </p:nvPr>
        </p:nvSpPr>
        <p:spPr/>
        <p:txBody>
          <a:bodyPr>
            <a:normAutofit fontScale="92500" lnSpcReduction="20000"/>
          </a:bodyPr>
          <a:lstStyle/>
          <a:p>
            <a:pPr lvl="0"/>
            <a:r>
              <a:rPr lang="en-US" dirty="0"/>
              <a:t>Specialized Interfaces: to control or capture variable values for a component either through a test harness or through normal execution.</a:t>
            </a:r>
          </a:p>
          <a:p>
            <a:pPr lvl="0"/>
            <a:r>
              <a:rPr lang="en-US" dirty="0"/>
              <a:t>Record/Playback: capturing information crossing an interface and using it as input for further testing.</a:t>
            </a:r>
          </a:p>
          <a:p>
            <a:pPr lvl="0"/>
            <a:r>
              <a:rPr lang="en-US" dirty="0"/>
              <a:t>Localize State Storage: </a:t>
            </a:r>
            <a:r>
              <a:rPr lang="en-US" altLang="zh-CN" dirty="0"/>
              <a:t>t</a:t>
            </a:r>
            <a:r>
              <a:rPr lang="en-US" dirty="0"/>
              <a:t>o start a system, subsystem, or module in an arbitrary state for a test, it is most convenient if that state is stored in a single place. </a:t>
            </a:r>
          </a:p>
        </p:txBody>
      </p:sp>
      <p:sp>
        <p:nvSpPr>
          <p:cNvPr id="5" name="灯片编号占位符 4"/>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357877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and Observe System State</a:t>
            </a:r>
          </a:p>
        </p:txBody>
      </p:sp>
      <p:sp>
        <p:nvSpPr>
          <p:cNvPr id="3" name="Content Placeholder 2"/>
          <p:cNvSpPr>
            <a:spLocks noGrp="1"/>
          </p:cNvSpPr>
          <p:nvPr>
            <p:ph idx="1"/>
          </p:nvPr>
        </p:nvSpPr>
        <p:spPr/>
        <p:txBody>
          <a:bodyPr>
            <a:normAutofit lnSpcReduction="10000"/>
          </a:bodyPr>
          <a:lstStyle/>
          <a:p>
            <a:pPr lvl="0"/>
            <a:r>
              <a:rPr lang="en-US" dirty="0"/>
              <a:t>Abstract Data Sources: Abstracting the interfaces lets you substitute test data more easily. </a:t>
            </a:r>
          </a:p>
          <a:p>
            <a:pPr lvl="0"/>
            <a:r>
              <a:rPr lang="en-US" dirty="0"/>
              <a:t>Sandbox: isolate the system from the real world to enable experimentation that is unconstrained by the worry about having to undo the consequences of the experiment.</a:t>
            </a:r>
          </a:p>
          <a:p>
            <a:pPr lvl="1"/>
            <a:r>
              <a:rPr lang="en-US" dirty="0"/>
              <a:t>Executable Assertions. </a:t>
            </a:r>
          </a:p>
        </p:txBody>
      </p:sp>
      <p:sp>
        <p:nvSpPr>
          <p:cNvPr id="5" name="灯片编号占位符 4"/>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325687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 Complexity</a:t>
            </a:r>
          </a:p>
        </p:txBody>
      </p:sp>
      <p:sp>
        <p:nvSpPr>
          <p:cNvPr id="3" name="Content Placeholder 2"/>
          <p:cNvSpPr>
            <a:spLocks noGrp="1"/>
          </p:cNvSpPr>
          <p:nvPr>
            <p:ph idx="1"/>
          </p:nvPr>
        </p:nvSpPr>
        <p:spPr/>
        <p:txBody>
          <a:bodyPr>
            <a:normAutofit/>
          </a:bodyPr>
          <a:lstStyle/>
          <a:p>
            <a:pPr lvl="0"/>
            <a:r>
              <a:rPr lang="en-US" dirty="0"/>
              <a:t>Limit Structural Complexity.</a:t>
            </a:r>
          </a:p>
          <a:p>
            <a:pPr lvl="0"/>
            <a:r>
              <a:rPr lang="en-US" dirty="0"/>
              <a:t>Limit Non-determinism.</a:t>
            </a:r>
          </a:p>
        </p:txBody>
      </p:sp>
      <p:sp>
        <p:nvSpPr>
          <p:cNvPr id="5" name="灯片编号占位符 4"/>
          <p:cNvSpPr>
            <a:spLocks noGrp="1"/>
          </p:cNvSpPr>
          <p:nvPr>
            <p:ph type="sldNum" sz="quarter" idx="12"/>
          </p:nvPr>
        </p:nvSpPr>
        <p:spPr/>
        <p:txBody>
          <a:bodyPr/>
          <a:lstStyle/>
          <a:p>
            <a:fld id="{D0E8C58C-0836-46C6-8F9A-AF87B5CA09C9}" type="slidenum">
              <a:rPr lang="en-AU" smtClean="0"/>
              <a:pPr/>
              <a:t>14</a:t>
            </a:fld>
            <a:endParaRPr lang="en-AU"/>
          </a:p>
        </p:txBody>
      </p:sp>
    </p:spTree>
    <p:extLst>
      <p:ext uri="{BB962C8B-B14F-4D97-AF65-F5344CB8AC3E}">
        <p14:creationId xmlns:p14="http://schemas.microsoft.com/office/powerpoint/2010/main" val="64627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922114"/>
          </a:xfrm>
        </p:spPr>
        <p:txBody>
          <a:bodyPr/>
          <a:lstStyle/>
          <a:p>
            <a:r>
              <a:rPr lang="en-US" altLang="zh-CN" dirty="0"/>
              <a:t>Design for Testability</a:t>
            </a:r>
            <a:endParaRPr lang="zh-CN" altLang="en-US" dirty="0"/>
          </a:p>
        </p:txBody>
      </p:sp>
      <p:sp>
        <p:nvSpPr>
          <p:cNvPr id="3" name="内容占位符 2"/>
          <p:cNvSpPr>
            <a:spLocks noGrp="1"/>
          </p:cNvSpPr>
          <p:nvPr>
            <p:ph idx="1"/>
          </p:nvPr>
        </p:nvSpPr>
        <p:spPr>
          <a:xfrm>
            <a:off x="467544" y="1628800"/>
            <a:ext cx="8229600" cy="4934173"/>
          </a:xfrm>
        </p:spPr>
        <p:txBody>
          <a:bodyPr/>
          <a:lstStyle/>
          <a:p>
            <a:r>
              <a:rPr lang="en-US" altLang="zh-CN" dirty="0"/>
              <a:t>Adopt suitable architectural patterns and tactics.</a:t>
            </a:r>
          </a:p>
          <a:p>
            <a:r>
              <a:rPr lang="en-US" altLang="zh-CN" dirty="0"/>
              <a:t>Establish an testability model/formulae.</a:t>
            </a:r>
          </a:p>
          <a:p>
            <a:endParaRPr lang="zh-CN" altLang="en-US" sz="28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15</a:t>
            </a:fld>
            <a:endParaRPr lang="en-AU"/>
          </a:p>
        </p:txBody>
      </p:sp>
    </p:spTree>
    <p:extLst>
      <p:ext uri="{BB962C8B-B14F-4D97-AF65-F5344CB8AC3E}">
        <p14:creationId xmlns:p14="http://schemas.microsoft.com/office/powerpoint/2010/main" val="249715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648072"/>
          </a:xfrm>
        </p:spPr>
        <p:txBody>
          <a:bodyPr/>
          <a:lstStyle/>
          <a:p>
            <a:r>
              <a:rPr lang="en-US" altLang="zh-CN" dirty="0"/>
              <a:t>Design for Testability</a:t>
            </a:r>
            <a:endParaRPr lang="zh-CN" altLang="en-US" dirty="0"/>
          </a:p>
        </p:txBody>
      </p:sp>
      <p:sp>
        <p:nvSpPr>
          <p:cNvPr id="3" name="内容占位符 2"/>
          <p:cNvSpPr>
            <a:spLocks noGrp="1"/>
          </p:cNvSpPr>
          <p:nvPr>
            <p:ph idx="1"/>
          </p:nvPr>
        </p:nvSpPr>
        <p:spPr>
          <a:xfrm>
            <a:off x="467544" y="1124744"/>
            <a:ext cx="8229600" cy="5438229"/>
          </a:xfrm>
        </p:spPr>
        <p:txBody>
          <a:bodyPr/>
          <a:lstStyle/>
          <a:p>
            <a:r>
              <a:rPr lang="en-US" altLang="zh-CN" dirty="0"/>
              <a:t>Determine which system responsibilities are most critical and hence need to be most thoroughly tested.</a:t>
            </a:r>
          </a:p>
          <a:p>
            <a:r>
              <a:rPr lang="en-US" altLang="zh-CN" dirty="0"/>
              <a:t>Ensure that additional system responsibilities have been allocated :</a:t>
            </a:r>
          </a:p>
          <a:p>
            <a:pPr lvl="1"/>
            <a:r>
              <a:rPr lang="en-US" altLang="zh-CN" sz="2800" dirty="0"/>
              <a:t>execute test suite and capture results capture (log) the activity that resulted in a fault </a:t>
            </a:r>
          </a:p>
          <a:p>
            <a:pPr lvl="1"/>
            <a:r>
              <a:rPr lang="en-US" altLang="zh-CN" sz="2800" dirty="0"/>
              <a:t>control and observe relevant system state for testing</a:t>
            </a:r>
          </a:p>
          <a:p>
            <a:endParaRPr lang="zh-CN" altLang="en-US" sz="28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16</a:t>
            </a:fld>
            <a:endParaRPr lang="en-AU"/>
          </a:p>
        </p:txBody>
      </p:sp>
    </p:spTree>
    <p:extLst>
      <p:ext uri="{BB962C8B-B14F-4D97-AF65-F5344CB8AC3E}">
        <p14:creationId xmlns:p14="http://schemas.microsoft.com/office/powerpoint/2010/main" val="657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648072"/>
          </a:xfrm>
        </p:spPr>
        <p:txBody>
          <a:bodyPr/>
          <a:lstStyle/>
          <a:p>
            <a:r>
              <a:rPr lang="en-US" altLang="zh-CN" dirty="0"/>
              <a:t>Design for Testability</a:t>
            </a:r>
            <a:endParaRPr lang="zh-CN" altLang="en-US" dirty="0"/>
          </a:p>
        </p:txBody>
      </p:sp>
      <p:sp>
        <p:nvSpPr>
          <p:cNvPr id="3" name="内容占位符 2"/>
          <p:cNvSpPr>
            <a:spLocks noGrp="1"/>
          </p:cNvSpPr>
          <p:nvPr>
            <p:ph idx="1"/>
          </p:nvPr>
        </p:nvSpPr>
        <p:spPr>
          <a:xfrm>
            <a:off x="467544" y="1124744"/>
            <a:ext cx="8229600" cy="5438229"/>
          </a:xfrm>
        </p:spPr>
        <p:txBody>
          <a:bodyPr/>
          <a:lstStyle/>
          <a:p>
            <a:r>
              <a:rPr lang="en-US" altLang="zh-CN" dirty="0"/>
              <a:t>Test-driven development</a:t>
            </a:r>
          </a:p>
          <a:p>
            <a:r>
              <a:rPr lang="en-US" altLang="zh-CN" dirty="0" err="1"/>
              <a:t>Isolateability</a:t>
            </a:r>
            <a:endParaRPr lang="zh-CN" altLang="en-US" sz="28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17</a:t>
            </a:fld>
            <a:endParaRPr lang="en-AU"/>
          </a:p>
        </p:txBody>
      </p:sp>
    </p:spTree>
    <p:extLst>
      <p:ext uri="{BB962C8B-B14F-4D97-AF65-F5344CB8AC3E}">
        <p14:creationId xmlns:p14="http://schemas.microsoft.com/office/powerpoint/2010/main" val="82604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85000" lnSpcReduction="10000"/>
          </a:bodyPr>
          <a:lstStyle/>
          <a:p>
            <a:r>
              <a:rPr lang="en-US" dirty="0"/>
              <a:t>Ensuring that a system is easily testable has payoffs both in terms of the cost of testing and the reliability of the system</a:t>
            </a:r>
            <a:r>
              <a:rPr lang="x-none"/>
              <a:t>.</a:t>
            </a:r>
            <a:endParaRPr lang="en-US" dirty="0"/>
          </a:p>
          <a:p>
            <a:r>
              <a:rPr lang="en-US" dirty="0"/>
              <a:t>Controlling and observing the system state are a major class of testability tactics.</a:t>
            </a:r>
          </a:p>
          <a:p>
            <a:r>
              <a:rPr lang="en-US" dirty="0"/>
              <a:t>Complex systems are difficult to test because of the large state space in which their computations take place, and because of the larger number of interconnections among the elements of the system. Consequently, keeping the system simple is another class of tactics that supports testability.</a:t>
            </a:r>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18</a:t>
            </a:fld>
            <a:endParaRPr lang="en-AU"/>
          </a:p>
        </p:txBody>
      </p:sp>
    </p:spTree>
    <p:extLst>
      <p:ext uri="{BB962C8B-B14F-4D97-AF65-F5344CB8AC3E}">
        <p14:creationId xmlns:p14="http://schemas.microsoft.com/office/powerpoint/2010/main" val="71861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Chapter Outline</a:t>
            </a:r>
          </a:p>
        </p:txBody>
      </p:sp>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Testability?</a:t>
            </a:r>
          </a:p>
          <a:p>
            <a:r>
              <a:rPr lang="en-US" dirty="0"/>
              <a:t>Testability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Testability</a:t>
            </a:r>
            <a:endParaRPr lang="en-US" sz="3200" b="0" i="0" u="none" strike="noStrike" kern="1200" baseline="0" dirty="0">
              <a:solidFill>
                <a:schemeClr val="tx1"/>
              </a:solidFill>
              <a:latin typeface="+mn-lt"/>
              <a:ea typeface="+mn-ea"/>
              <a:cs typeface="+mn-cs"/>
            </a:endParaRPr>
          </a:p>
          <a:p>
            <a:r>
              <a:rPr lang="en-US" dirty="0"/>
              <a:t>A Design Checklist for Testability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286741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工业控制系统 </a:t>
            </a:r>
            <a:r>
              <a:rPr lang="en-US" altLang="zh-CN" dirty="0" err="1"/>
              <a:t>vs</a:t>
            </a:r>
            <a:r>
              <a:rPr lang="en-US" altLang="zh-CN" dirty="0"/>
              <a:t> </a:t>
            </a:r>
            <a:r>
              <a:rPr lang="zh-CN" altLang="en-US" dirty="0"/>
              <a:t>软件系统</a:t>
            </a:r>
            <a:endParaRPr lang="en-AU" dirty="0"/>
          </a:p>
        </p:txBody>
      </p:sp>
      <p:sp>
        <p:nvSpPr>
          <p:cNvPr id="3" name="Content Placeholder 2"/>
          <p:cNvSpPr>
            <a:spLocks noGrp="1"/>
          </p:cNvSpPr>
          <p:nvPr>
            <p:ph idx="1"/>
          </p:nvPr>
        </p:nvSpPr>
        <p:spPr/>
        <p:txBody>
          <a:bodyPr/>
          <a:lstStyle/>
          <a:p>
            <a:r>
              <a:rPr lang="zh-CN" altLang="en-US" dirty="0"/>
              <a:t>可控性（可达性）</a:t>
            </a:r>
            <a:r>
              <a:rPr lang="en-US" altLang="zh-CN" dirty="0"/>
              <a:t>- </a:t>
            </a:r>
            <a:r>
              <a:rPr lang="zh-CN" altLang="en-US" dirty="0"/>
              <a:t>所有路径可覆盖</a:t>
            </a:r>
            <a:endParaRPr lang="en-US" altLang="zh-CN" dirty="0"/>
          </a:p>
          <a:p>
            <a:r>
              <a:rPr lang="zh-CN" altLang="en-US" dirty="0"/>
              <a:t>可观性（输出）</a:t>
            </a:r>
            <a:r>
              <a:rPr lang="en-US" altLang="zh-CN" dirty="0"/>
              <a:t>- </a:t>
            </a:r>
            <a:r>
              <a:rPr lang="zh-CN" altLang="en-US" dirty="0"/>
              <a:t>调试信息、日志信息</a:t>
            </a:r>
            <a:endParaRPr lang="en-US" altLang="zh-CN" dirty="0"/>
          </a:p>
          <a:p>
            <a:r>
              <a:rPr lang="zh-CN" altLang="en-US" dirty="0"/>
              <a:t>反馈控制 </a:t>
            </a:r>
            <a:r>
              <a:rPr lang="en-US" altLang="zh-CN" dirty="0"/>
              <a:t>– </a:t>
            </a:r>
            <a:r>
              <a:rPr lang="zh-CN" altLang="en-US" dirty="0"/>
              <a:t>发现缺陷漏洞并修复</a:t>
            </a:r>
            <a:endParaRPr lang="en-US" altLang="zh-CN" dirty="0"/>
          </a:p>
        </p:txBody>
      </p:sp>
      <p:sp>
        <p:nvSpPr>
          <p:cNvPr id="5" name="灯片编号占位符 4"/>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123138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Testability?</a:t>
            </a:r>
          </a:p>
        </p:txBody>
      </p:sp>
      <p:sp>
        <p:nvSpPr>
          <p:cNvPr id="3" name="Content Placeholder 2"/>
          <p:cNvSpPr>
            <a:spLocks noGrp="1"/>
          </p:cNvSpPr>
          <p:nvPr>
            <p:ph idx="1"/>
          </p:nvPr>
        </p:nvSpPr>
        <p:spPr/>
        <p:txBody>
          <a:bodyPr>
            <a:normAutofit fontScale="92500"/>
          </a:bodyPr>
          <a:lstStyle/>
          <a:p>
            <a:r>
              <a:rPr lang="en-US" dirty="0"/>
              <a:t>Software testability refers to the ease with which software can be made to demonstrate its faults through testing.  </a:t>
            </a:r>
          </a:p>
          <a:p>
            <a:r>
              <a:rPr lang="en-US" dirty="0"/>
              <a:t>Specifically, testability refers to the probability, assuming that the software has at least one fault, that it will fail on its </a:t>
            </a:r>
            <a:r>
              <a:rPr lang="en-US" i="1" dirty="0"/>
              <a:t>next</a:t>
            </a:r>
            <a:r>
              <a:rPr lang="en-US" dirty="0"/>
              <a:t> test execution. </a:t>
            </a:r>
          </a:p>
          <a:p>
            <a:r>
              <a:rPr lang="en-US" dirty="0"/>
              <a:t>If a fault is present in a system, then we want it to fail during testing as quickly as possible.</a:t>
            </a:r>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4</a:t>
            </a:fld>
            <a:endParaRPr lang="en-AU"/>
          </a:p>
        </p:txBody>
      </p:sp>
    </p:spTree>
    <p:extLst>
      <p:ext uri="{BB962C8B-B14F-4D97-AF65-F5344CB8AC3E}">
        <p14:creationId xmlns:p14="http://schemas.microsoft.com/office/powerpoint/2010/main" val="198838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Testability?</a:t>
            </a:r>
          </a:p>
        </p:txBody>
      </p:sp>
      <p:sp>
        <p:nvSpPr>
          <p:cNvPr id="3" name="Content Placeholder 2"/>
          <p:cNvSpPr>
            <a:spLocks noGrp="1"/>
          </p:cNvSpPr>
          <p:nvPr>
            <p:ph idx="1"/>
          </p:nvPr>
        </p:nvSpPr>
        <p:spPr>
          <a:xfrm>
            <a:off x="457200" y="1268760"/>
            <a:ext cx="8229600" cy="5040560"/>
          </a:xfrm>
        </p:spPr>
        <p:txBody>
          <a:bodyPr>
            <a:normAutofit/>
          </a:bodyPr>
          <a:lstStyle/>
          <a:p>
            <a:r>
              <a:rPr lang="en-US" dirty="0"/>
              <a:t>For a system to be properly testable, it must be possible to </a:t>
            </a:r>
            <a:r>
              <a:rPr lang="en-US" i="1" dirty="0"/>
              <a:t>control</a:t>
            </a:r>
            <a:r>
              <a:rPr lang="en-US" dirty="0"/>
              <a:t> each component’s inputs (and possibly manipulate its internal state) and then to </a:t>
            </a:r>
            <a:r>
              <a:rPr lang="en-US" i="1" dirty="0"/>
              <a:t>observe</a:t>
            </a:r>
            <a:r>
              <a:rPr lang="en-US" dirty="0"/>
              <a:t> its outputs (and possibly its internal state). </a:t>
            </a:r>
          </a:p>
        </p:txBody>
      </p:sp>
      <p:sp>
        <p:nvSpPr>
          <p:cNvPr id="5" name="灯片编号占位符 4"/>
          <p:cNvSpPr>
            <a:spLocks noGrp="1"/>
          </p:cNvSpPr>
          <p:nvPr>
            <p:ph type="sldNum" sz="quarter" idx="12"/>
          </p:nvPr>
        </p:nvSpPr>
        <p:spPr/>
        <p:txBody>
          <a:bodyPr/>
          <a:lstStyle/>
          <a:p>
            <a:fld id="{D0E8C58C-0836-46C6-8F9A-AF87B5CA09C9}" type="slidenum">
              <a:rPr lang="en-AU" smtClean="0"/>
              <a:pPr/>
              <a:t>5</a:t>
            </a:fld>
            <a:endParaRPr lang="en-AU"/>
          </a:p>
        </p:txBody>
      </p:sp>
    </p:spTree>
    <p:extLst>
      <p:ext uri="{BB962C8B-B14F-4D97-AF65-F5344CB8AC3E}">
        <p14:creationId xmlns:p14="http://schemas.microsoft.com/office/powerpoint/2010/main" val="15755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US" dirty="0"/>
              <a:t>Testability General Scenario</a:t>
            </a:r>
          </a:p>
        </p:txBody>
      </p:sp>
      <p:graphicFrame>
        <p:nvGraphicFramePr>
          <p:cNvPr id="5" name="Table 4"/>
          <p:cNvGraphicFramePr>
            <a:graphicFrameLocks noGrp="1"/>
          </p:cNvGraphicFramePr>
          <p:nvPr>
            <p:extLst>
              <p:ext uri="{D42A27DB-BD31-4B8C-83A1-F6EECF244321}">
                <p14:modId xmlns:p14="http://schemas.microsoft.com/office/powerpoint/2010/main" val="2531041434"/>
              </p:ext>
            </p:extLst>
          </p:nvPr>
        </p:nvGraphicFramePr>
        <p:xfrm>
          <a:off x="395536" y="908720"/>
          <a:ext cx="8208912" cy="5660584"/>
        </p:xfrm>
        <a:graphic>
          <a:graphicData uri="http://schemas.openxmlformats.org/drawingml/2006/table">
            <a:tbl>
              <a:tblPr firstRow="1" firstCol="1" bandRow="1">
                <a:tableStyleId>{5C22544A-7EE6-4342-B048-85BDC9FD1C3A}</a:tableStyleId>
              </a:tblPr>
              <a:tblGrid>
                <a:gridCol w="1512167">
                  <a:extLst>
                    <a:ext uri="{9D8B030D-6E8A-4147-A177-3AD203B41FA5}">
                      <a16:colId xmlns:a16="http://schemas.microsoft.com/office/drawing/2014/main" val="20000"/>
                    </a:ext>
                  </a:extLst>
                </a:gridCol>
                <a:gridCol w="6696745">
                  <a:extLst>
                    <a:ext uri="{9D8B030D-6E8A-4147-A177-3AD203B41FA5}">
                      <a16:colId xmlns:a16="http://schemas.microsoft.com/office/drawing/2014/main" val="20001"/>
                    </a:ext>
                  </a:extLst>
                </a:gridCol>
              </a:tblGrid>
              <a:tr h="539944">
                <a:tc>
                  <a:txBody>
                    <a:bodyPr/>
                    <a:lstStyle/>
                    <a:p>
                      <a:pPr marL="0" marR="0">
                        <a:lnSpc>
                          <a:spcPct val="80000"/>
                        </a:lnSpc>
                        <a:spcBef>
                          <a:spcPts val="400"/>
                        </a:spcBef>
                        <a:spcAft>
                          <a:spcPts val="400"/>
                        </a:spcAft>
                      </a:pPr>
                      <a:r>
                        <a:rPr lang="en-US" sz="2000" b="1" dirty="0">
                          <a:solidFill>
                            <a:schemeClr val="tx1"/>
                          </a:solidFill>
                          <a:effectLst/>
                        </a:rPr>
                        <a:t>Portion of</a:t>
                      </a:r>
                      <a:br>
                        <a:rPr lang="en-US" sz="2000" b="1" dirty="0">
                          <a:solidFill>
                            <a:schemeClr val="tx1"/>
                          </a:solidFill>
                          <a:effectLst/>
                        </a:rPr>
                      </a:br>
                      <a:r>
                        <a:rPr lang="en-US" sz="2000" b="1" dirty="0">
                          <a:solidFill>
                            <a:schemeClr val="tx1"/>
                          </a:solidFill>
                          <a:effectLst/>
                        </a:rPr>
                        <a:t>Scenario</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b="1" dirty="0">
                          <a:solidFill>
                            <a:schemeClr val="tx1"/>
                          </a:solidFill>
                          <a:effectLst/>
                        </a:rPr>
                        <a:t>Possible Values</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marL="0" marR="0">
                        <a:lnSpc>
                          <a:spcPct val="80000"/>
                        </a:lnSpc>
                        <a:spcBef>
                          <a:spcPts val="400"/>
                        </a:spcBef>
                        <a:spcAft>
                          <a:spcPts val="400"/>
                        </a:spcAft>
                      </a:pPr>
                      <a:r>
                        <a:rPr lang="en-US" sz="2000" dirty="0">
                          <a:solidFill>
                            <a:schemeClr val="tx1"/>
                          </a:solidFill>
                          <a:effectLst/>
                        </a:rPr>
                        <a:t>Source</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Unit testers, integration testers, system testers, acceptance testers, end users, either running tests manually or using automated testing tools</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r h="0">
                <a:tc>
                  <a:txBody>
                    <a:bodyPr/>
                    <a:lstStyle/>
                    <a:p>
                      <a:pPr marL="0" marR="0">
                        <a:lnSpc>
                          <a:spcPct val="80000"/>
                        </a:lnSpc>
                        <a:spcBef>
                          <a:spcPts val="400"/>
                        </a:spcBef>
                        <a:spcAft>
                          <a:spcPts val="400"/>
                        </a:spcAft>
                      </a:pPr>
                      <a:r>
                        <a:rPr lang="en-US" sz="2000" dirty="0">
                          <a:solidFill>
                            <a:schemeClr val="tx1"/>
                          </a:solidFill>
                          <a:effectLst/>
                        </a:rPr>
                        <a:t>Stimulus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A set of tests are executed due to the completion of a coding increment such as a class, layer or service; the completed integration of a subsystem; the complete implementation of the system; or the delivery of the system to the customer.</a:t>
                      </a: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0">
                <a:tc>
                  <a:txBody>
                    <a:bodyPr/>
                    <a:lstStyle/>
                    <a:p>
                      <a:pPr marL="0" marR="0">
                        <a:lnSpc>
                          <a:spcPct val="80000"/>
                        </a:lnSpc>
                        <a:spcBef>
                          <a:spcPts val="400"/>
                        </a:spcBef>
                        <a:spcAft>
                          <a:spcPts val="400"/>
                        </a:spcAft>
                      </a:pPr>
                      <a:r>
                        <a:rPr lang="en-US" sz="2000" dirty="0">
                          <a:solidFill>
                            <a:schemeClr val="tx1"/>
                          </a:solidFill>
                          <a:effectLst/>
                        </a:rPr>
                        <a:t>Environment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Design time, development time, compile time, integration time, deployment time, run time</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3"/>
                  </a:ext>
                </a:extLst>
              </a:tr>
              <a:tr h="0">
                <a:tc>
                  <a:txBody>
                    <a:bodyPr/>
                    <a:lstStyle/>
                    <a:p>
                      <a:pPr marL="0" marR="0">
                        <a:lnSpc>
                          <a:spcPct val="80000"/>
                        </a:lnSpc>
                        <a:spcBef>
                          <a:spcPts val="400"/>
                        </a:spcBef>
                        <a:spcAft>
                          <a:spcPts val="400"/>
                        </a:spcAft>
                      </a:pPr>
                      <a:r>
                        <a:rPr lang="en-US" sz="2000" dirty="0">
                          <a:solidFill>
                            <a:schemeClr val="tx1"/>
                          </a:solidFill>
                          <a:effectLst/>
                        </a:rPr>
                        <a:t>Artifacts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The portion of the system being tested</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r h="0">
                <a:tc>
                  <a:txBody>
                    <a:bodyPr/>
                    <a:lstStyle/>
                    <a:p>
                      <a:pPr marL="0" marR="0">
                        <a:lnSpc>
                          <a:spcPct val="80000"/>
                        </a:lnSpc>
                        <a:spcBef>
                          <a:spcPts val="400"/>
                        </a:spcBef>
                        <a:spcAft>
                          <a:spcPts val="400"/>
                        </a:spcAft>
                      </a:pPr>
                      <a:r>
                        <a:rPr lang="en-US" sz="2000" dirty="0">
                          <a:solidFill>
                            <a:schemeClr val="tx1"/>
                          </a:solidFill>
                          <a:effectLst/>
                        </a:rPr>
                        <a:t>Response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execute test suite and capture results; capture activity that resulted in the fault; control and monitor the state of the system </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5"/>
                  </a:ext>
                </a:extLst>
              </a:tr>
              <a:tr h="0">
                <a:tc>
                  <a:txBody>
                    <a:bodyPr/>
                    <a:lstStyle/>
                    <a:p>
                      <a:pPr marL="0" marR="0">
                        <a:lnSpc>
                          <a:spcPct val="80000"/>
                        </a:lnSpc>
                        <a:spcBef>
                          <a:spcPts val="400"/>
                        </a:spcBef>
                        <a:spcAft>
                          <a:spcPts val="400"/>
                        </a:spcAft>
                      </a:pPr>
                      <a:r>
                        <a:rPr lang="en-US" sz="2000" dirty="0">
                          <a:solidFill>
                            <a:schemeClr val="tx1"/>
                          </a:solidFill>
                          <a:effectLst/>
                        </a:rPr>
                        <a:t>Response </a:t>
                      </a:r>
                      <a:br>
                        <a:rPr lang="en-US" sz="2000" dirty="0">
                          <a:solidFill>
                            <a:schemeClr val="tx1"/>
                          </a:solidFill>
                          <a:effectLst/>
                        </a:rPr>
                      </a:br>
                      <a:r>
                        <a:rPr lang="en-US" sz="2000" dirty="0">
                          <a:solidFill>
                            <a:schemeClr val="tx1"/>
                          </a:solidFill>
                          <a:effectLst/>
                        </a:rPr>
                        <a:t>Measure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effort to find a fault or class of faults, effort to achieve a given percentage of state space coverage; probability of fault being revealed by the next test; time to perform tests; effort to detect faults; length of longest dependency chain in test; length of time to prepare test environment; reduction in risk exposure (size(loss) * </a:t>
                      </a:r>
                      <a:r>
                        <a:rPr lang="en-US" sz="2000" dirty="0" err="1">
                          <a:effectLst/>
                        </a:rPr>
                        <a:t>prob</a:t>
                      </a:r>
                      <a:r>
                        <a:rPr lang="en-US" sz="2000" dirty="0">
                          <a:effectLst/>
                        </a:rPr>
                        <a:t>(loss))</a:t>
                      </a:r>
                    </a:p>
                  </a:txBody>
                  <a:tcPr marL="68580" marR="68580" marT="0" marB="0">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3" name="灯片编号占位符 2"/>
          <p:cNvSpPr>
            <a:spLocks noGrp="1"/>
          </p:cNvSpPr>
          <p:nvPr>
            <p:ph type="sldNum" sz="quarter" idx="12"/>
          </p:nvPr>
        </p:nvSpPr>
        <p:spPr/>
        <p:txBody>
          <a:bodyPr/>
          <a:lstStyle/>
          <a:p>
            <a:fld id="{D0E8C58C-0836-46C6-8F9A-AF87B5CA09C9}" type="slidenum">
              <a:rPr lang="en-AU" smtClean="0"/>
              <a:pPr/>
              <a:t>6</a:t>
            </a:fld>
            <a:endParaRPr lang="en-AU"/>
          </a:p>
        </p:txBody>
      </p:sp>
    </p:spTree>
    <p:extLst>
      <p:ext uri="{BB962C8B-B14F-4D97-AF65-F5344CB8AC3E}">
        <p14:creationId xmlns:p14="http://schemas.microsoft.com/office/powerpoint/2010/main" val="410870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Concrete Testability Scenario</a:t>
            </a:r>
          </a:p>
        </p:txBody>
      </p:sp>
      <p:sp>
        <p:nvSpPr>
          <p:cNvPr id="3" name="Content Placeholder 2"/>
          <p:cNvSpPr>
            <a:spLocks noGrp="1"/>
          </p:cNvSpPr>
          <p:nvPr>
            <p:ph idx="1"/>
          </p:nvPr>
        </p:nvSpPr>
        <p:spPr/>
        <p:txBody>
          <a:bodyPr/>
          <a:lstStyle/>
          <a:p>
            <a:r>
              <a:rPr lang="en-US" dirty="0"/>
              <a:t>The unit tester completes a code unit during development and performs a test sequence whose results are captured and that gives 85% path coverage within 3 hours of testing.</a:t>
            </a:r>
          </a:p>
        </p:txBody>
      </p:sp>
      <p:sp>
        <p:nvSpPr>
          <p:cNvPr id="5" name="灯片编号占位符 4"/>
          <p:cNvSpPr>
            <a:spLocks noGrp="1"/>
          </p:cNvSpPr>
          <p:nvPr>
            <p:ph type="sldNum" sz="quarter" idx="12"/>
          </p:nvPr>
        </p:nvSpPr>
        <p:spPr/>
        <p:txBody>
          <a:bodyPr/>
          <a:lstStyle/>
          <a:p>
            <a:fld id="{D0E8C58C-0836-46C6-8F9A-AF87B5CA09C9}" type="slidenum">
              <a:rPr lang="en-AU" smtClean="0"/>
              <a:pPr/>
              <a:t>7</a:t>
            </a:fld>
            <a:endParaRPr lang="en-AU"/>
          </a:p>
        </p:txBody>
      </p:sp>
    </p:spTree>
    <p:extLst>
      <p:ext uri="{BB962C8B-B14F-4D97-AF65-F5344CB8AC3E}">
        <p14:creationId xmlns:p14="http://schemas.microsoft.com/office/powerpoint/2010/main" val="255922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Testability Tactics</a:t>
            </a:r>
          </a:p>
        </p:txBody>
      </p:sp>
      <p:sp>
        <p:nvSpPr>
          <p:cNvPr id="3" name="Content Placeholder 2"/>
          <p:cNvSpPr>
            <a:spLocks noGrp="1"/>
          </p:cNvSpPr>
          <p:nvPr>
            <p:ph idx="1"/>
          </p:nvPr>
        </p:nvSpPr>
        <p:spPr/>
        <p:txBody>
          <a:bodyPr>
            <a:normAutofit fontScale="85000" lnSpcReduction="10000"/>
          </a:bodyPr>
          <a:lstStyle/>
          <a:p>
            <a:r>
              <a:rPr lang="en-US" dirty="0"/>
              <a:t>The goal of tactics for testability is to allow for easier testing when an increment of software development has completed.</a:t>
            </a:r>
          </a:p>
          <a:p>
            <a:r>
              <a:rPr lang="en-US" dirty="0"/>
              <a:t>Anything the architect can do to reduce the high cost of testing will yield a significant benefit.</a:t>
            </a:r>
          </a:p>
          <a:p>
            <a:r>
              <a:rPr lang="en-US" dirty="0"/>
              <a:t>There are two categories of tactics for testability:</a:t>
            </a:r>
          </a:p>
          <a:p>
            <a:pPr lvl="1"/>
            <a:r>
              <a:rPr lang="en-US" dirty="0"/>
              <a:t>The first category deals with adding controllability and </a:t>
            </a:r>
            <a:r>
              <a:rPr lang="en-US" dirty="0" err="1"/>
              <a:t>observability</a:t>
            </a:r>
            <a:r>
              <a:rPr lang="en-US" dirty="0"/>
              <a:t> to the system.  </a:t>
            </a:r>
          </a:p>
          <a:p>
            <a:pPr lvl="1"/>
            <a:r>
              <a:rPr lang="en-US" dirty="0"/>
              <a:t>The second deals with limiting complexity in the system’s design. </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293119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Testability Tactics</a:t>
            </a:r>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36912"/>
            <a:ext cx="6662400" cy="232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2851455522"/>
      </p:ext>
    </p:extLst>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1472</TotalTime>
  <Words>976</Words>
  <Application>Microsoft Office PowerPoint</Application>
  <PresentationFormat>如螢幕大小 (4:3)</PresentationFormat>
  <Paragraphs>105</Paragraphs>
  <Slides>18</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宋体</vt:lpstr>
      <vt:lpstr>Arial</vt:lpstr>
      <vt:lpstr>Calibri</vt:lpstr>
      <vt:lpstr>Times</vt:lpstr>
      <vt:lpstr>Times New Roman</vt:lpstr>
      <vt:lpstr>Wingdings</vt:lpstr>
      <vt:lpstr>Watermark</vt:lpstr>
      <vt:lpstr>Chapter 10:   Testability</vt:lpstr>
      <vt:lpstr>Chapter Outline</vt:lpstr>
      <vt:lpstr>工业控制系统 vs 软件系统</vt:lpstr>
      <vt:lpstr>What is Testability?</vt:lpstr>
      <vt:lpstr>What is Testability?</vt:lpstr>
      <vt:lpstr>Testability General Scenario</vt:lpstr>
      <vt:lpstr>Sample Concrete Testability Scenario</vt:lpstr>
      <vt:lpstr>Goal of Testability Tactics</vt:lpstr>
      <vt:lpstr>Goal of Testability Tactics</vt:lpstr>
      <vt:lpstr>Testability Tactics</vt:lpstr>
      <vt:lpstr>Control and Observe System State</vt:lpstr>
      <vt:lpstr>Control and Observe System State</vt:lpstr>
      <vt:lpstr>Control and Observe System State</vt:lpstr>
      <vt:lpstr>Limit Complexity</vt:lpstr>
      <vt:lpstr>Design for Testability</vt:lpstr>
      <vt:lpstr>Design for Testability</vt:lpstr>
      <vt:lpstr>Design for Testability</vt:lpstr>
      <vt:lpstr>Summary</vt:lpstr>
    </vt:vector>
  </TitlesOfParts>
  <Company>NICTA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kirtsy YU</cp:lastModifiedBy>
  <cp:revision>117</cp:revision>
  <dcterms:created xsi:type="dcterms:W3CDTF">2012-04-18T22:57:58Z</dcterms:created>
  <dcterms:modified xsi:type="dcterms:W3CDTF">2018-12-17T13:19:40Z</dcterms:modified>
</cp:coreProperties>
</file>