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59" r:id="rId2"/>
    <p:sldId id="325" r:id="rId3"/>
    <p:sldId id="343" r:id="rId4"/>
    <p:sldId id="326" r:id="rId5"/>
    <p:sldId id="327" r:id="rId6"/>
    <p:sldId id="328" r:id="rId7"/>
    <p:sldId id="329" r:id="rId8"/>
    <p:sldId id="330" r:id="rId9"/>
    <p:sldId id="331" r:id="rId10"/>
    <p:sldId id="332" r:id="rId11"/>
    <p:sldId id="346" r:id="rId12"/>
    <p:sldId id="333" r:id="rId13"/>
    <p:sldId id="334" r:id="rId14"/>
    <p:sldId id="344" r:id="rId15"/>
    <p:sldId id="345" r:id="rId16"/>
    <p:sldId id="34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99" autoAdjust="0"/>
    <p:restoredTop sz="86446" autoAdjust="0"/>
  </p:normalViewPr>
  <p:slideViewPr>
    <p:cSldViewPr>
      <p:cViewPr>
        <p:scale>
          <a:sx n="90" d="100"/>
          <a:sy n="90" d="100"/>
        </p:scale>
        <p:origin x="-792" y="-84"/>
      </p:cViewPr>
      <p:guideLst>
        <p:guide orient="horz" pos="2160"/>
        <p:guide pos="2880"/>
      </p:guideLst>
    </p:cSldViewPr>
  </p:slideViewPr>
  <p:outlineViewPr>
    <p:cViewPr>
      <p:scale>
        <a:sx n="33" d="100"/>
        <a:sy n="33" d="100"/>
      </p:scale>
      <p:origin x="0" y="691"/>
    </p:cViewPr>
  </p:outlineViewPr>
  <p:notesTextViewPr>
    <p:cViewPr>
      <p:scale>
        <a:sx n="1" d="1"/>
        <a:sy n="1" d="1"/>
      </p:scale>
      <p:origin x="0" y="0"/>
    </p:cViewPr>
  </p:notesTextViewPr>
  <p:sorterViewPr>
    <p:cViewPr>
      <p:scale>
        <a:sx n="141" d="100"/>
        <a:sy n="141" d="100"/>
      </p:scale>
      <p:origin x="0" y="12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B6D87E-C22C-422F-A967-81CFD8AE11BC}" type="datetimeFigureOut">
              <a:rPr lang="zh-CN" altLang="en-US" smtClean="0"/>
              <a:pPr/>
              <a:t>2018/10/17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FFCE70-EB80-4F22-B7B5-3414C8C9299F}" type="slidenum">
              <a:rPr lang="zh-CN" altLang="en-US" smtClean="0"/>
              <a:pPr/>
              <a:t>‹#›</a:t>
            </a:fld>
            <a:endParaRPr lang="zh-CN" altLang="en-US"/>
          </a:p>
        </p:txBody>
      </p:sp>
    </p:spTree>
    <p:extLst>
      <p:ext uri="{BB962C8B-B14F-4D97-AF65-F5344CB8AC3E}">
        <p14:creationId xmlns:p14="http://schemas.microsoft.com/office/powerpoint/2010/main" val="208644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pPr/>
              <a:t>17/10/2018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pPr/>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6s </a:t>
            </a:r>
            <a:r>
              <a:rPr lang="zh-CN" altLang="en-US" dirty="0" smtClean="0"/>
              <a:t>摄影效果广告</a:t>
            </a:r>
            <a:endParaRPr lang="en-US" altLang="zh-CN" dirty="0" smtClean="0"/>
          </a:p>
          <a:p>
            <a:r>
              <a:rPr lang="zh-CN" altLang="en-US" dirty="0" smtClean="0"/>
              <a:t>开车好习惯</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3</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4</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Late binding</a:t>
            </a:r>
            <a:r>
              <a:rPr lang="zh-CN" altLang="en-US" baseline="0" dirty="0" smtClean="0"/>
              <a:t> </a:t>
            </a:r>
            <a:r>
              <a:rPr lang="en-US" altLang="zh-CN" baseline="0" dirty="0" smtClean="0"/>
              <a:t>w/o recode</a:t>
            </a:r>
            <a:endParaRPr lang="zh-CN" altLang="en-US" dirty="0" smtClean="0"/>
          </a:p>
        </p:txBody>
      </p:sp>
      <p:sp>
        <p:nvSpPr>
          <p:cNvPr id="4" name="灯片编号占位符 3"/>
          <p:cNvSpPr>
            <a:spLocks noGrp="1"/>
          </p:cNvSpPr>
          <p:nvPr>
            <p:ph type="sldNum" sz="quarter" idx="10"/>
          </p:nvPr>
        </p:nvSpPr>
        <p:spPr/>
        <p:txBody>
          <a:bodyPr/>
          <a:lstStyle/>
          <a:p>
            <a:fld id="{BD95789E-32BF-4BCD-9509-3BAE69BCF054}" type="slidenum">
              <a:rPr lang="en-AU" smtClean="0"/>
              <a:pPr/>
              <a:t>11</a:t>
            </a:fld>
            <a:endParaRPr lang="en-AU"/>
          </a:p>
        </p:txBody>
      </p:sp>
    </p:spTree>
    <p:extLst>
      <p:ext uri="{BB962C8B-B14F-4D97-AF65-F5344CB8AC3E}">
        <p14:creationId xmlns:p14="http://schemas.microsoft.com/office/powerpoint/2010/main" val="113823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Aggregate: </a:t>
            </a:r>
            <a:r>
              <a:rPr lang="zh-CN" altLang="en-US" dirty="0" smtClean="0"/>
              <a:t>全选，反选</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12</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Maintain Task Model </a:t>
            </a:r>
            <a:r>
              <a:rPr lang="zh-CN" altLang="en-US" dirty="0" smtClean="0"/>
              <a:t>任务的上下文</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User Model </a:t>
            </a:r>
            <a:r>
              <a:rPr lang="zh-CN" altLang="en-US" dirty="0" smtClean="0"/>
              <a:t>特例：定制化</a:t>
            </a:r>
            <a:endParaRPr lang="en-US" dirty="0" smtClean="0"/>
          </a:p>
        </p:txBody>
      </p:sp>
      <p:sp>
        <p:nvSpPr>
          <p:cNvPr id="4" name="灯片编号占位符 3"/>
          <p:cNvSpPr>
            <a:spLocks noGrp="1"/>
          </p:cNvSpPr>
          <p:nvPr>
            <p:ph type="sldNum" sz="quarter" idx="10"/>
          </p:nvPr>
        </p:nvSpPr>
        <p:spPr/>
        <p:txBody>
          <a:bodyPr/>
          <a:lstStyle/>
          <a:p>
            <a:fld id="{BD95789E-32BF-4BCD-9509-3BAE69BCF054}" type="slidenum">
              <a:rPr lang="en-AU" smtClean="0"/>
              <a:pPr/>
              <a:t>13</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smtClean="0"/>
              <a:t>单击此处编辑母版标题样式</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
        <p:nvSpPr>
          <p:cNvPr id="11" name="Rectangle 9"/>
          <p:cNvSpPr>
            <a:spLocks noGrp="1" noChangeArrowheads="1"/>
          </p:cNvSpPr>
          <p:nvPr>
            <p:ph type="dt" sz="half" idx="10"/>
          </p:nvPr>
        </p:nvSpPr>
        <p:spPr/>
        <p:txBody>
          <a:bodyPr/>
          <a:lstStyle>
            <a:lvl1pPr>
              <a:defRPr/>
            </a:lvl1pPr>
          </a:lstStyle>
          <a:p>
            <a:fld id="{B9A45EE9-5ACA-45BD-9F8D-4E034E18B669}" type="datetime1">
              <a:rPr lang="en-AU" altLang="zh-CN" smtClean="0"/>
              <a:pPr/>
              <a:t>17/10/2018</a:t>
            </a:fld>
            <a:endParaRPr lang="en-AU"/>
          </a:p>
        </p:txBody>
      </p:sp>
      <p:sp>
        <p:nvSpPr>
          <p:cNvPr id="12" name="Rectangle 10"/>
          <p:cNvSpPr>
            <a:spLocks noGrp="1" noChangeArrowheads="1"/>
          </p:cNvSpPr>
          <p:nvPr>
            <p:ph type="ftr" sz="quarter" idx="11"/>
          </p:nvPr>
        </p:nvSpPr>
        <p:spPr/>
        <p:txBody>
          <a:bodyPr/>
          <a:lstStyle>
            <a:lvl1pPr>
              <a:defRPr/>
            </a:lvl1pPr>
          </a:lstStyle>
          <a:p>
            <a:r>
              <a:rPr lang="en-US" smtClean="0"/>
              <a:t>© Len Bass, Paul Clements, Rick Kazman, distributed under Creative Commons Attribution License</a:t>
            </a:r>
            <a:endParaRPr lang="en-AU" dirty="0"/>
          </a:p>
        </p:txBody>
      </p:sp>
      <p:sp>
        <p:nvSpPr>
          <p:cNvPr id="13" name="Rectangle 11"/>
          <p:cNvSpPr>
            <a:spLocks noGrp="1" noChangeArrowheads="1"/>
          </p:cNvSpPr>
          <p:nvPr>
            <p:ph type="sldNum" sz="quarter" idx="12"/>
          </p:nvPr>
        </p:nvSpPr>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0307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1C7D8BF0-1F28-41FE-8AC2-4405F0F73721}" type="datetime1">
              <a:rPr lang="en-AU" altLang="zh-CN" smtClean="0"/>
              <a:pPr/>
              <a:t>17/10/2018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4766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3363F7DA-7F4C-4EC0-A8C1-AA8890D35552}" type="datetime1">
              <a:rPr lang="en-AU" altLang="zh-CN" smtClean="0"/>
              <a:pPr/>
              <a:t>17/10/2018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0544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04CB3528-D43F-42EE-8FCF-413EB2A1F9A1}" type="datetime1">
              <a:rPr lang="en-AU" altLang="zh-CN" smtClean="0"/>
              <a:pPr/>
              <a:t>17/10/2018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2398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0FD53244-9F88-4581-B266-6D0F789278DC}" type="datetime1">
              <a:rPr lang="en-AU" altLang="zh-CN" smtClean="0"/>
              <a:pPr/>
              <a:t>17/10/2018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9498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fld id="{D0C24D3E-0D47-4002-AA4F-4D5999DD7356}" type="datetime1">
              <a:rPr lang="en-AU" altLang="zh-CN" smtClean="0"/>
              <a:pPr/>
              <a:t>17/10/2018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2045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fld id="{BCAC6C6A-4F3D-4D41-823C-A56B3AE8EBBB}" type="datetime1">
              <a:rPr lang="en-AU" altLang="zh-CN" smtClean="0"/>
              <a:pPr/>
              <a:t>17/10/2018</a:t>
            </a:fld>
            <a:endParaRPr lang="en-AU"/>
          </a:p>
        </p:txBody>
      </p:sp>
      <p:sp>
        <p:nvSpPr>
          <p:cNvPr id="8"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9"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56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fld id="{E6C6CF44-59B0-46A8-8210-B68E9B133DD3}" type="datetime1">
              <a:rPr lang="en-AU" altLang="zh-CN" smtClean="0"/>
              <a:pPr/>
              <a:t>17/10/2018</a:t>
            </a:fld>
            <a:endParaRPr lang="en-AU"/>
          </a:p>
        </p:txBody>
      </p:sp>
      <p:sp>
        <p:nvSpPr>
          <p:cNvPr id="4"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5"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52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AB667557-F2C6-41FB-B649-CCC91DDC44D3}" type="datetime1">
              <a:rPr lang="en-AU" altLang="zh-CN" smtClean="0"/>
              <a:pPr/>
              <a:t>17/10/2018</a:t>
            </a:fld>
            <a:endParaRPr lang="en-AU"/>
          </a:p>
        </p:txBody>
      </p:sp>
      <p:sp>
        <p:nvSpPr>
          <p:cNvPr id="3"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4"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83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ABB68562-7363-429C-9752-30F51892B8DA}" type="datetime1">
              <a:rPr lang="en-AU" altLang="zh-CN" smtClean="0"/>
              <a:pPr/>
              <a:t>17/10/2018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04344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C3866920-2EB4-4FAC-A51A-5F5F6D3C3A97}" type="datetime1">
              <a:rPr lang="en-AU" altLang="zh-CN" smtClean="0"/>
              <a:pPr/>
              <a:t>17/10/2018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5840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fld id="{E787F003-170F-45DC-8AA3-84577168489C}" type="datetime1">
              <a:rPr lang="en-AU" altLang="zh-CN" smtClean="0"/>
              <a:pPr/>
              <a:t>17/10/2018</a:t>
            </a:fld>
            <a:endParaRPr lang="en-AU"/>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r>
              <a:rPr lang="en-US" smtClean="0"/>
              <a:t>© Len Bass, Paul Clements, Rick Kazman, distributed under Creative Commons Attribution License</a:t>
            </a:r>
            <a:endParaRPr lang="en-AU" dirty="0"/>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fld id="{D0E8C58C-0836-46C6-8F9A-AF87B5CA09C9}" type="slidenum">
              <a:rPr lang="en-AU" smtClean="0"/>
              <a:pPr/>
              <a:t>‹#›</a:t>
            </a:fld>
            <a:endParaRPr lang="en-AU"/>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11:  </a:t>
            </a:r>
            <a:br>
              <a:rPr lang="en-AU" dirty="0" smtClean="0"/>
            </a:br>
            <a:r>
              <a:rPr lang="en-AU" altLang="zh-CN" dirty="0"/>
              <a:t>Usability</a:t>
            </a:r>
            <a:endParaRPr lang="en-AU" dirty="0"/>
          </a:p>
        </p:txBody>
      </p:sp>
      <p:sp>
        <p:nvSpPr>
          <p:cNvPr id="3" name="Subtitle 2"/>
          <p:cNvSpPr>
            <a:spLocks noGrp="1"/>
          </p:cNvSpPr>
          <p:nvPr>
            <p:ph type="subTitle" idx="1"/>
          </p:nvPr>
        </p:nvSpPr>
        <p:spPr>
          <a:xfrm>
            <a:off x="899592" y="3505200"/>
            <a:ext cx="7558608" cy="1752600"/>
          </a:xfrm>
        </p:spPr>
        <p:txBody>
          <a:bodyPr/>
          <a:lstStyle/>
          <a:p>
            <a:r>
              <a:rPr lang="en-AU" altLang="zh-CN" dirty="0" err="1"/>
              <a:t>Pingjian</a:t>
            </a:r>
            <a:r>
              <a:rPr lang="en-AU" altLang="zh-CN" dirty="0"/>
              <a:t> Zhang</a:t>
            </a:r>
          </a:p>
          <a:p>
            <a:r>
              <a:rPr lang="en-AU" altLang="zh-CN" dirty="0"/>
              <a:t>School of Software Engineering, SCUT</a:t>
            </a:r>
          </a:p>
          <a:p>
            <a:r>
              <a:rPr lang="en-AU" altLang="zh-CN" dirty="0" smtClean="0"/>
              <a:t>2018</a:t>
            </a:r>
            <a:endParaRPr lang="en-AU" altLang="zh-CN" dirty="0"/>
          </a:p>
          <a:p>
            <a:endParaRPr lang="en-AU" dirty="0"/>
          </a:p>
        </p:txBody>
      </p:sp>
      <p:sp>
        <p:nvSpPr>
          <p:cNvPr id="6" name="灯片编号占位符 5"/>
          <p:cNvSpPr>
            <a:spLocks noGrp="1"/>
          </p:cNvSpPr>
          <p:nvPr>
            <p:ph type="sldNum" sz="quarter" idx="12"/>
          </p:nvPr>
        </p:nvSpPr>
        <p:spPr/>
        <p:txBody>
          <a:bodyPr/>
          <a:lstStyle/>
          <a:p>
            <a:fld id="{D0E8C58C-0836-46C6-8F9A-AF87B5CA09C9}" type="slidenum">
              <a:rPr lang="en-AU" smtClean="0"/>
              <a:pPr/>
              <a:t>1</a:t>
            </a:fld>
            <a:endParaRPr lang="en-AU"/>
          </a:p>
        </p:txBody>
      </p:sp>
    </p:spTree>
    <p:extLst>
      <p:ext uri="{BB962C8B-B14F-4D97-AF65-F5344CB8AC3E}">
        <p14:creationId xmlns:p14="http://schemas.microsoft.com/office/powerpoint/2010/main" val="27635391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Usability Tactics</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8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8" y="1772816"/>
            <a:ext cx="7678404"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fld id="{D0E8C58C-0836-46C6-8F9A-AF87B5CA09C9}" type="slidenum">
              <a:rPr lang="en-AU" smtClean="0"/>
              <a:pPr/>
              <a:t>10</a:t>
            </a:fld>
            <a:endParaRPr lang="en-AU"/>
          </a:p>
        </p:txBody>
      </p:sp>
    </p:spTree>
    <p:extLst>
      <p:ext uri="{BB962C8B-B14F-4D97-AF65-F5344CB8AC3E}">
        <p14:creationId xmlns:p14="http://schemas.microsoft.com/office/powerpoint/2010/main" val="2931982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Separate User Interface</a:t>
            </a:r>
            <a:endParaRPr lang="zh-CN" altLang="en-US" dirty="0"/>
          </a:p>
        </p:txBody>
      </p:sp>
      <p:sp>
        <p:nvSpPr>
          <p:cNvPr id="3" name="内容占位符 2"/>
          <p:cNvSpPr>
            <a:spLocks noGrp="1"/>
          </p:cNvSpPr>
          <p:nvPr>
            <p:ph idx="1"/>
          </p:nvPr>
        </p:nvSpPr>
        <p:spPr/>
        <p:txBody>
          <a:bodyPr/>
          <a:lstStyle/>
          <a:p>
            <a:r>
              <a:rPr lang="en-US" altLang="zh-CN" dirty="0" smtClean="0"/>
              <a:t>Isolate interface from implementation</a:t>
            </a:r>
          </a:p>
          <a:p>
            <a:r>
              <a:rPr lang="en-US" altLang="zh-CN" dirty="0" smtClean="0"/>
              <a:t>Late binding</a:t>
            </a:r>
            <a:endParaRPr lang="zh-CN" altLang="en-US" dirty="0"/>
          </a:p>
        </p:txBody>
      </p:sp>
      <p:sp>
        <p:nvSpPr>
          <p:cNvPr id="4" name="灯片编号占位符 3"/>
          <p:cNvSpPr>
            <a:spLocks noGrp="1"/>
          </p:cNvSpPr>
          <p:nvPr>
            <p:ph type="sldNum" sz="quarter" idx="12"/>
          </p:nvPr>
        </p:nvSpPr>
        <p:spPr/>
        <p:txBody>
          <a:bodyPr/>
          <a:lstStyle/>
          <a:p>
            <a:fld id="{D0E8C58C-0836-46C6-8F9A-AF87B5CA09C9}" type="slidenum">
              <a:rPr lang="en-AU" smtClean="0"/>
              <a:pPr/>
              <a:t>11</a:t>
            </a:fld>
            <a:endParaRPr lang="en-A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User Initiative</a:t>
            </a:r>
            <a:endParaRPr lang="en-US" dirty="0"/>
          </a:p>
        </p:txBody>
      </p:sp>
      <p:sp>
        <p:nvSpPr>
          <p:cNvPr id="3" name="Content Placeholder 2"/>
          <p:cNvSpPr>
            <a:spLocks noGrp="1"/>
          </p:cNvSpPr>
          <p:nvPr>
            <p:ph idx="1"/>
          </p:nvPr>
        </p:nvSpPr>
        <p:spPr>
          <a:xfrm>
            <a:off x="457200" y="1196752"/>
            <a:ext cx="8229600" cy="4934173"/>
          </a:xfrm>
        </p:spPr>
        <p:txBody>
          <a:bodyPr>
            <a:noAutofit/>
          </a:bodyPr>
          <a:lstStyle/>
          <a:p>
            <a:r>
              <a:rPr lang="en-US" altLang="zh-CN" dirty="0" smtClean="0"/>
              <a:t>Confirm</a:t>
            </a:r>
            <a:endParaRPr lang="en-US" dirty="0" smtClean="0"/>
          </a:p>
          <a:p>
            <a:pPr lvl="0"/>
            <a:r>
              <a:rPr lang="en-US" dirty="0" smtClean="0"/>
              <a:t>Cancel.</a:t>
            </a:r>
          </a:p>
          <a:p>
            <a:pPr lvl="0"/>
            <a:r>
              <a:rPr lang="en-US" dirty="0" smtClean="0"/>
              <a:t>Pause/Resume.</a:t>
            </a:r>
          </a:p>
          <a:p>
            <a:pPr lvl="0"/>
            <a:r>
              <a:rPr lang="en-US" dirty="0" smtClean="0"/>
              <a:t>Undo.</a:t>
            </a:r>
          </a:p>
          <a:p>
            <a:pPr lvl="0"/>
            <a:r>
              <a:rPr lang="en-US" dirty="0" smtClean="0"/>
              <a:t>Aggregate.</a:t>
            </a:r>
          </a:p>
          <a:p>
            <a:pPr lvl="0"/>
            <a:r>
              <a:rPr lang="en-US" dirty="0" smtClean="0"/>
              <a:t>Default settings.</a:t>
            </a:r>
          </a:p>
        </p:txBody>
      </p:sp>
      <p:sp>
        <p:nvSpPr>
          <p:cNvPr id="5" name="灯片编号占位符 4"/>
          <p:cNvSpPr>
            <a:spLocks noGrp="1"/>
          </p:cNvSpPr>
          <p:nvPr>
            <p:ph type="sldNum" sz="quarter" idx="12"/>
          </p:nvPr>
        </p:nvSpPr>
        <p:spPr/>
        <p:txBody>
          <a:bodyPr/>
          <a:lstStyle/>
          <a:p>
            <a:fld id="{D0E8C58C-0836-46C6-8F9A-AF87B5CA09C9}" type="slidenum">
              <a:rPr lang="en-AU" smtClean="0"/>
              <a:pPr/>
              <a:t>12</a:t>
            </a:fld>
            <a:endParaRPr lang="en-AU"/>
          </a:p>
        </p:txBody>
      </p:sp>
    </p:spTree>
    <p:extLst>
      <p:ext uri="{BB962C8B-B14F-4D97-AF65-F5344CB8AC3E}">
        <p14:creationId xmlns:p14="http://schemas.microsoft.com/office/powerpoint/2010/main" val="3227138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System Initiative</a:t>
            </a:r>
            <a:endParaRPr lang="en-US" dirty="0"/>
          </a:p>
        </p:txBody>
      </p:sp>
      <p:sp>
        <p:nvSpPr>
          <p:cNvPr id="3" name="Content Placeholder 2"/>
          <p:cNvSpPr>
            <a:spLocks noGrp="1"/>
          </p:cNvSpPr>
          <p:nvPr>
            <p:ph idx="1"/>
          </p:nvPr>
        </p:nvSpPr>
        <p:spPr/>
        <p:txBody>
          <a:bodyPr>
            <a:normAutofit/>
          </a:bodyPr>
          <a:lstStyle/>
          <a:p>
            <a:r>
              <a:rPr lang="en-US" dirty="0" smtClean="0"/>
              <a:t>Maintain Task Model. </a:t>
            </a:r>
          </a:p>
          <a:p>
            <a:r>
              <a:rPr lang="en-US" dirty="0"/>
              <a:t>Maintain </a:t>
            </a:r>
            <a:r>
              <a:rPr lang="en-US" dirty="0" smtClean="0"/>
              <a:t>User Model. </a:t>
            </a:r>
            <a:endParaRPr lang="en-US" dirty="0"/>
          </a:p>
          <a:p>
            <a:r>
              <a:rPr lang="en-US" dirty="0"/>
              <a:t>Maintain </a:t>
            </a:r>
            <a:r>
              <a:rPr lang="en-US" dirty="0" smtClean="0"/>
              <a:t>System Model.</a:t>
            </a:r>
            <a:endParaRPr lang="en-US" dirty="0"/>
          </a:p>
          <a:p>
            <a:pPr marL="0" lvl="0" indent="0">
              <a:buNone/>
            </a:pPr>
            <a:endParaRPr lang="en-US" dirty="0" smtClean="0"/>
          </a:p>
          <a:p>
            <a:pPr lvl="0"/>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13</a:t>
            </a:fld>
            <a:endParaRPr lang="en-AU"/>
          </a:p>
        </p:txBody>
      </p:sp>
    </p:spTree>
    <p:extLst>
      <p:ext uri="{BB962C8B-B14F-4D97-AF65-F5344CB8AC3E}">
        <p14:creationId xmlns:p14="http://schemas.microsoft.com/office/powerpoint/2010/main" val="45519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922114"/>
          </a:xfrm>
        </p:spPr>
        <p:txBody>
          <a:bodyPr/>
          <a:lstStyle/>
          <a:p>
            <a:r>
              <a:rPr lang="en-US" altLang="zh-CN" dirty="0"/>
              <a:t>Design </a:t>
            </a:r>
            <a:r>
              <a:rPr lang="en-US" altLang="zh-CN" dirty="0" smtClean="0"/>
              <a:t>for </a:t>
            </a:r>
            <a:r>
              <a:rPr lang="en-US" altLang="zh-CN" dirty="0"/>
              <a:t>Usability</a:t>
            </a:r>
            <a:endParaRPr lang="zh-CN" altLang="en-US" dirty="0"/>
          </a:p>
        </p:txBody>
      </p:sp>
      <p:sp>
        <p:nvSpPr>
          <p:cNvPr id="3" name="内容占位符 2"/>
          <p:cNvSpPr>
            <a:spLocks noGrp="1"/>
          </p:cNvSpPr>
          <p:nvPr>
            <p:ph idx="1"/>
          </p:nvPr>
        </p:nvSpPr>
        <p:spPr>
          <a:xfrm>
            <a:off x="467544" y="1628800"/>
            <a:ext cx="8229600" cy="4934173"/>
          </a:xfrm>
        </p:spPr>
        <p:txBody>
          <a:bodyPr/>
          <a:lstStyle/>
          <a:p>
            <a:r>
              <a:rPr lang="en-US" altLang="zh-CN" dirty="0" smtClean="0"/>
              <a:t>Adopt suitable architectural patterns and tactics.</a:t>
            </a:r>
          </a:p>
          <a:p>
            <a:r>
              <a:rPr lang="en-US" altLang="zh-CN" dirty="0" smtClean="0"/>
              <a:t>Adopt various usability prototypes.</a:t>
            </a:r>
          </a:p>
          <a:p>
            <a:endParaRPr lang="zh-CN" altLang="en-US" sz="2800" dirty="0"/>
          </a:p>
        </p:txBody>
      </p:sp>
      <p:sp>
        <p:nvSpPr>
          <p:cNvPr id="4" name="灯片编号占位符 3"/>
          <p:cNvSpPr>
            <a:spLocks noGrp="1"/>
          </p:cNvSpPr>
          <p:nvPr>
            <p:ph type="sldNum" sz="quarter" idx="12"/>
          </p:nvPr>
        </p:nvSpPr>
        <p:spPr/>
        <p:txBody>
          <a:bodyPr/>
          <a:lstStyle/>
          <a:p>
            <a:fld id="{D0E8C58C-0836-46C6-8F9A-AF87B5CA09C9}" type="slidenum">
              <a:rPr lang="en-AU" smtClean="0"/>
              <a:pPr/>
              <a:t>14</a:t>
            </a:fld>
            <a:endParaRPr lang="en-AU"/>
          </a:p>
        </p:txBody>
      </p:sp>
    </p:spTree>
    <p:extLst>
      <p:ext uri="{BB962C8B-B14F-4D97-AF65-F5344CB8AC3E}">
        <p14:creationId xmlns:p14="http://schemas.microsoft.com/office/powerpoint/2010/main" val="3662283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922114"/>
          </a:xfrm>
        </p:spPr>
        <p:txBody>
          <a:bodyPr/>
          <a:lstStyle/>
          <a:p>
            <a:r>
              <a:rPr lang="en-US" altLang="zh-CN" dirty="0"/>
              <a:t>Design </a:t>
            </a:r>
            <a:r>
              <a:rPr lang="en-US" altLang="zh-CN" dirty="0" smtClean="0"/>
              <a:t>for </a:t>
            </a:r>
            <a:r>
              <a:rPr lang="en-US" altLang="zh-CN" dirty="0"/>
              <a:t>Usability</a:t>
            </a:r>
            <a:endParaRPr lang="zh-CN" altLang="en-US" dirty="0"/>
          </a:p>
        </p:txBody>
      </p:sp>
      <p:sp>
        <p:nvSpPr>
          <p:cNvPr id="3" name="内容占位符 2"/>
          <p:cNvSpPr>
            <a:spLocks noGrp="1"/>
          </p:cNvSpPr>
          <p:nvPr>
            <p:ph idx="1"/>
          </p:nvPr>
        </p:nvSpPr>
        <p:spPr>
          <a:xfrm>
            <a:off x="467544" y="1628800"/>
            <a:ext cx="8229600" cy="4934173"/>
          </a:xfrm>
        </p:spPr>
        <p:txBody>
          <a:bodyPr/>
          <a:lstStyle/>
          <a:p>
            <a:r>
              <a:rPr lang="en-US" altLang="zh-CN" dirty="0"/>
              <a:t>Ensure that additional system responsibilities have been allocated, as needed, to assist the user in</a:t>
            </a:r>
          </a:p>
          <a:p>
            <a:pPr lvl="1"/>
            <a:r>
              <a:rPr lang="en-US" altLang="zh-CN" sz="2800" dirty="0"/>
              <a:t>learning how to use the system</a:t>
            </a:r>
          </a:p>
          <a:p>
            <a:pPr lvl="1"/>
            <a:r>
              <a:rPr lang="en-US" altLang="zh-CN" sz="2800" dirty="0"/>
              <a:t>efficiently achieving the task at hand </a:t>
            </a:r>
          </a:p>
          <a:p>
            <a:pPr lvl="1"/>
            <a:r>
              <a:rPr lang="en-US" altLang="zh-CN" sz="2800" dirty="0"/>
              <a:t>adapting and configuring the system</a:t>
            </a:r>
          </a:p>
          <a:p>
            <a:pPr lvl="1"/>
            <a:r>
              <a:rPr lang="en-US" altLang="zh-CN" sz="2800" dirty="0"/>
              <a:t>recovering from user and system </a:t>
            </a:r>
            <a:r>
              <a:rPr lang="en-US" altLang="zh-CN" sz="2800" dirty="0" smtClean="0"/>
              <a:t>errors</a:t>
            </a:r>
            <a:endParaRPr lang="en-US" altLang="zh-CN" sz="2800" dirty="0"/>
          </a:p>
        </p:txBody>
      </p:sp>
      <p:sp>
        <p:nvSpPr>
          <p:cNvPr id="4" name="灯片编号占位符 3"/>
          <p:cNvSpPr>
            <a:spLocks noGrp="1"/>
          </p:cNvSpPr>
          <p:nvPr>
            <p:ph type="sldNum" sz="quarter" idx="12"/>
          </p:nvPr>
        </p:nvSpPr>
        <p:spPr/>
        <p:txBody>
          <a:bodyPr/>
          <a:lstStyle/>
          <a:p>
            <a:fld id="{D0E8C58C-0836-46C6-8F9A-AF87B5CA09C9}" type="slidenum">
              <a:rPr lang="en-AU" smtClean="0"/>
              <a:pPr/>
              <a:t>15</a:t>
            </a:fld>
            <a:endParaRPr lang="en-AU"/>
          </a:p>
        </p:txBody>
      </p:sp>
    </p:spTree>
    <p:extLst>
      <p:ext uri="{BB962C8B-B14F-4D97-AF65-F5344CB8AC3E}">
        <p14:creationId xmlns:p14="http://schemas.microsoft.com/office/powerpoint/2010/main" val="893927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a:t>Architectural support for usability involves both allowing the user to take the initiative in circumstances such as cancelling a long running command, undoing a completed command, and aggregating data and commands. </a:t>
            </a:r>
          </a:p>
          <a:p>
            <a:r>
              <a:rPr lang="en-US" dirty="0" smtClean="0"/>
              <a:t>To </a:t>
            </a:r>
            <a:r>
              <a:rPr lang="en-US" dirty="0"/>
              <a:t>predict user or system response, the system must keep a model of the user, the system, and the task.</a:t>
            </a:r>
          </a:p>
          <a:p>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16</a:t>
            </a:fld>
            <a:endParaRPr lang="en-AU"/>
          </a:p>
        </p:txBody>
      </p:sp>
    </p:spTree>
    <p:extLst>
      <p:ext uri="{BB962C8B-B14F-4D97-AF65-F5344CB8AC3E}">
        <p14:creationId xmlns:p14="http://schemas.microsoft.com/office/powerpoint/2010/main" val="245446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Usability?</a:t>
            </a:r>
          </a:p>
          <a:p>
            <a:r>
              <a:rPr lang="en-US" dirty="0" smtClean="0"/>
              <a:t>Usability General </a:t>
            </a:r>
            <a:r>
              <a:rPr lang="en-US" sz="3200" b="0" i="0" u="none" strike="noStrike" kern="1200" baseline="0" dirty="0" smtClean="0">
                <a:solidFill>
                  <a:schemeClr val="tx1"/>
                </a:solidFill>
                <a:latin typeface="+mn-lt"/>
                <a:ea typeface="+mn-ea"/>
                <a:cs typeface="+mn-cs"/>
              </a:rPr>
              <a:t>Scenario</a:t>
            </a:r>
          </a:p>
          <a:p>
            <a:r>
              <a:rPr lang="en-US" sz="3200" b="0" i="0" u="none" strike="noStrike" kern="1200" baseline="0" dirty="0" smtClean="0">
                <a:solidFill>
                  <a:schemeClr val="tx1"/>
                </a:solidFill>
                <a:latin typeface="+mn-lt"/>
                <a:ea typeface="+mn-ea"/>
                <a:cs typeface="+mn-cs"/>
              </a:rPr>
              <a:t>Tactics for </a:t>
            </a:r>
            <a:r>
              <a:rPr lang="en-US" dirty="0" smtClean="0"/>
              <a:t>Usability</a:t>
            </a:r>
            <a:endParaRPr lang="en-US" sz="3200" b="0" i="0" u="none" strike="noStrike" kern="1200" baseline="0" dirty="0" smtClean="0">
              <a:solidFill>
                <a:schemeClr val="tx1"/>
              </a:solidFill>
              <a:latin typeface="+mn-lt"/>
              <a:ea typeface="+mn-ea"/>
              <a:cs typeface="+mn-cs"/>
            </a:endParaRPr>
          </a:p>
          <a:p>
            <a:r>
              <a:rPr lang="en-US" dirty="0" smtClean="0"/>
              <a:t>A Design Checklist for Usability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5" name="灯片编号占位符 4"/>
          <p:cNvSpPr>
            <a:spLocks noGrp="1"/>
          </p:cNvSpPr>
          <p:nvPr>
            <p:ph type="sldNum" sz="quarter" idx="12"/>
          </p:nvPr>
        </p:nvSpPr>
        <p:spPr/>
        <p:txBody>
          <a:bodyPr/>
          <a:lstStyle/>
          <a:p>
            <a:fld id="{D0E8C58C-0836-46C6-8F9A-AF87B5CA09C9}" type="slidenum">
              <a:rPr lang="en-AU" smtClean="0"/>
              <a:pPr/>
              <a:t>2</a:t>
            </a:fld>
            <a:endParaRPr lang="en-AU"/>
          </a:p>
        </p:txBody>
      </p:sp>
    </p:spTree>
    <p:extLst>
      <p:ext uri="{BB962C8B-B14F-4D97-AF65-F5344CB8AC3E}">
        <p14:creationId xmlns:p14="http://schemas.microsoft.com/office/powerpoint/2010/main" val="1207138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好</a:t>
            </a:r>
            <a:r>
              <a:rPr lang="zh-CN" altLang="en-US" dirty="0"/>
              <a:t>用</a:t>
            </a:r>
            <a:r>
              <a:rPr lang="zh-CN" altLang="en-US" dirty="0" smtClean="0"/>
              <a:t>就是</a:t>
            </a:r>
            <a:r>
              <a:rPr lang="zh-CN" altLang="en-US" dirty="0"/>
              <a:t>简单</a:t>
            </a:r>
            <a:endParaRPr lang="en-AU" dirty="0"/>
          </a:p>
        </p:txBody>
      </p:sp>
      <p:sp>
        <p:nvSpPr>
          <p:cNvPr id="3" name="Content Placeholder 2"/>
          <p:cNvSpPr>
            <a:spLocks noGrp="1"/>
          </p:cNvSpPr>
          <p:nvPr>
            <p:ph idx="1"/>
          </p:nvPr>
        </p:nvSpPr>
        <p:spPr/>
        <p:txBody>
          <a:bodyPr/>
          <a:lstStyle/>
          <a:p>
            <a:r>
              <a:rPr lang="zh-CN" altLang="en-US" kern="1200" dirty="0" smtClean="0"/>
              <a:t>傻瓜相机</a:t>
            </a:r>
            <a:endParaRPr lang="en-US" altLang="zh-CN" kern="1200" dirty="0" smtClean="0"/>
          </a:p>
          <a:p>
            <a:r>
              <a:rPr lang="zh-CN" altLang="en-US" kern="1200" dirty="0" smtClean="0"/>
              <a:t>自动挡汽车</a:t>
            </a:r>
            <a:endParaRPr lang="en-US" altLang="zh-CN" kern="1200" dirty="0" smtClean="0"/>
          </a:p>
          <a:p>
            <a:r>
              <a:rPr lang="zh-CN" altLang="en-US" sz="3200" b="0" i="0" u="none" strike="noStrike" kern="1200" baseline="0" dirty="0" smtClean="0">
                <a:solidFill>
                  <a:schemeClr val="tx1"/>
                </a:solidFill>
                <a:latin typeface="+mn-lt"/>
                <a:ea typeface="+mn-ea"/>
                <a:cs typeface="+mn-cs"/>
              </a:rPr>
              <a:t>自动驾驶</a:t>
            </a:r>
            <a:endParaRPr lang="en-US" sz="3200" b="0" i="0" u="none" strike="noStrike" kern="1200" baseline="0" dirty="0" smtClean="0">
              <a:solidFill>
                <a:schemeClr val="tx1"/>
              </a:solidFill>
              <a:latin typeface="+mn-lt"/>
              <a:ea typeface="+mn-ea"/>
              <a:cs typeface="+mn-cs"/>
            </a:endParaRPr>
          </a:p>
        </p:txBody>
      </p:sp>
      <p:sp>
        <p:nvSpPr>
          <p:cNvPr id="5" name="灯片编号占位符 4"/>
          <p:cNvSpPr>
            <a:spLocks noGrp="1"/>
          </p:cNvSpPr>
          <p:nvPr>
            <p:ph type="sldNum" sz="quarter" idx="12"/>
          </p:nvPr>
        </p:nvSpPr>
        <p:spPr/>
        <p:txBody>
          <a:bodyPr/>
          <a:lstStyle/>
          <a:p>
            <a:fld id="{D0E8C58C-0836-46C6-8F9A-AF87B5CA09C9}" type="slidenum">
              <a:rPr lang="en-AU" smtClean="0"/>
              <a:pPr/>
              <a:t>3</a:t>
            </a:fld>
            <a:endParaRPr lang="en-AU"/>
          </a:p>
        </p:txBody>
      </p:sp>
    </p:spTree>
    <p:extLst>
      <p:ext uri="{BB962C8B-B14F-4D97-AF65-F5344CB8AC3E}">
        <p14:creationId xmlns:p14="http://schemas.microsoft.com/office/powerpoint/2010/main" val="1642191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Usability?</a:t>
            </a:r>
            <a:endParaRPr lang="en-US" dirty="0"/>
          </a:p>
        </p:txBody>
      </p:sp>
      <p:sp>
        <p:nvSpPr>
          <p:cNvPr id="3" name="Content Placeholder 2"/>
          <p:cNvSpPr>
            <a:spLocks noGrp="1"/>
          </p:cNvSpPr>
          <p:nvPr>
            <p:ph idx="1"/>
          </p:nvPr>
        </p:nvSpPr>
        <p:spPr/>
        <p:txBody>
          <a:bodyPr>
            <a:normAutofit lnSpcReduction="10000"/>
          </a:bodyPr>
          <a:lstStyle/>
          <a:p>
            <a:r>
              <a:rPr lang="en-US" dirty="0"/>
              <a:t>Usability is concerned with how easy it is for the user to accomplish a desired task and the kind of user support the system provides. </a:t>
            </a:r>
            <a:endParaRPr lang="en-US" dirty="0" smtClean="0"/>
          </a:p>
          <a:p>
            <a:r>
              <a:rPr lang="en-US" dirty="0" smtClean="0"/>
              <a:t>Over </a:t>
            </a:r>
            <a:r>
              <a:rPr lang="en-US" dirty="0"/>
              <a:t>the years, a focus on usability has shown itself to be one of the cheapest and easiest ways to improve a system’s quality (or, more precisely, the user’s </a:t>
            </a:r>
            <a:r>
              <a:rPr lang="en-US" i="1" dirty="0"/>
              <a:t>perception</a:t>
            </a:r>
            <a:r>
              <a:rPr lang="en-US" dirty="0"/>
              <a:t> of quality). </a:t>
            </a:r>
          </a:p>
          <a:p>
            <a:pPr marL="0" indent="0">
              <a:buNone/>
            </a:pPr>
            <a:endParaRPr lang="en-US" dirty="0"/>
          </a:p>
          <a:p>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4</a:t>
            </a:fld>
            <a:endParaRPr lang="en-AU"/>
          </a:p>
        </p:txBody>
      </p:sp>
    </p:spTree>
    <p:extLst>
      <p:ext uri="{BB962C8B-B14F-4D97-AF65-F5344CB8AC3E}">
        <p14:creationId xmlns:p14="http://schemas.microsoft.com/office/powerpoint/2010/main" val="357564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Usability?</a:t>
            </a:r>
            <a:endParaRPr lang="en-US" dirty="0"/>
          </a:p>
        </p:txBody>
      </p:sp>
      <p:sp>
        <p:nvSpPr>
          <p:cNvPr id="3" name="Content Placeholder 2"/>
          <p:cNvSpPr>
            <a:spLocks noGrp="1"/>
          </p:cNvSpPr>
          <p:nvPr>
            <p:ph idx="1"/>
          </p:nvPr>
        </p:nvSpPr>
        <p:spPr/>
        <p:txBody>
          <a:bodyPr>
            <a:normAutofit/>
          </a:bodyPr>
          <a:lstStyle/>
          <a:p>
            <a:r>
              <a:rPr lang="en-US" dirty="0"/>
              <a:t>Usability comprises the following areas:</a:t>
            </a:r>
          </a:p>
          <a:p>
            <a:pPr lvl="1"/>
            <a:r>
              <a:rPr lang="en-US" dirty="0"/>
              <a:t>Learning system features. </a:t>
            </a:r>
            <a:endParaRPr lang="en-US" dirty="0" smtClean="0"/>
          </a:p>
          <a:p>
            <a:pPr lvl="1"/>
            <a:r>
              <a:rPr lang="en-US" dirty="0" smtClean="0"/>
              <a:t>Using </a:t>
            </a:r>
            <a:r>
              <a:rPr lang="en-US" dirty="0"/>
              <a:t>a system efficiently. </a:t>
            </a:r>
          </a:p>
          <a:p>
            <a:pPr lvl="1"/>
            <a:r>
              <a:rPr lang="en-US" dirty="0"/>
              <a:t>Minimizing the impact of errors. </a:t>
            </a:r>
            <a:endParaRPr lang="en-US" dirty="0" smtClean="0"/>
          </a:p>
          <a:p>
            <a:pPr lvl="1"/>
            <a:r>
              <a:rPr lang="en-US" dirty="0" smtClean="0"/>
              <a:t>Adapting </a:t>
            </a:r>
            <a:r>
              <a:rPr lang="en-US" dirty="0"/>
              <a:t>the system to user needs. </a:t>
            </a:r>
          </a:p>
          <a:p>
            <a:pPr lvl="1"/>
            <a:r>
              <a:rPr lang="en-US" dirty="0"/>
              <a:t>Increasing confidence and satisfaction. </a:t>
            </a: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5</a:t>
            </a:fld>
            <a:endParaRPr lang="en-AU"/>
          </a:p>
        </p:txBody>
      </p:sp>
    </p:spTree>
    <p:extLst>
      <p:ext uri="{BB962C8B-B14F-4D97-AF65-F5344CB8AC3E}">
        <p14:creationId xmlns:p14="http://schemas.microsoft.com/office/powerpoint/2010/main" val="1429697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General Scenario</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66730504"/>
              </p:ext>
            </p:extLst>
          </p:nvPr>
        </p:nvGraphicFramePr>
        <p:xfrm>
          <a:off x="611560" y="1556791"/>
          <a:ext cx="7920880" cy="4275761"/>
        </p:xfrm>
        <a:graphic>
          <a:graphicData uri="http://schemas.openxmlformats.org/drawingml/2006/table">
            <a:tbl>
              <a:tblPr firstRow="1" firstCol="1" bandRow="1">
                <a:tableStyleId>{5C22544A-7EE6-4342-B048-85BDC9FD1C3A}</a:tableStyleId>
              </a:tblPr>
              <a:tblGrid>
                <a:gridCol w="1584176"/>
                <a:gridCol w="6336704"/>
              </a:tblGrid>
              <a:tr h="543014">
                <a:tc>
                  <a:txBody>
                    <a:bodyPr/>
                    <a:lstStyle/>
                    <a:p>
                      <a:pPr marL="0" marR="0">
                        <a:lnSpc>
                          <a:spcPct val="80000"/>
                        </a:lnSpc>
                        <a:spcBef>
                          <a:spcPts val="400"/>
                        </a:spcBef>
                        <a:spcAft>
                          <a:spcPts val="400"/>
                        </a:spcAft>
                      </a:pPr>
                      <a:r>
                        <a:rPr lang="en-US" sz="2000" dirty="0">
                          <a:solidFill>
                            <a:schemeClr val="tx1"/>
                          </a:solidFill>
                          <a:effectLst/>
                        </a:rPr>
                        <a:t>Portion of</a:t>
                      </a:r>
                      <a:br>
                        <a:rPr lang="en-US" sz="2000" dirty="0">
                          <a:solidFill>
                            <a:schemeClr val="tx1"/>
                          </a:solidFill>
                          <a:effectLst/>
                        </a:rPr>
                      </a:br>
                      <a:r>
                        <a:rPr lang="en-US" sz="2000" dirty="0">
                          <a:solidFill>
                            <a:schemeClr val="tx1"/>
                          </a:solidFill>
                          <a:effectLst/>
                        </a:rPr>
                        <a:t>Scenario</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Possible Values</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r>
              <a:tr h="318987">
                <a:tc>
                  <a:txBody>
                    <a:bodyPr/>
                    <a:lstStyle/>
                    <a:p>
                      <a:pPr marL="0" marR="0">
                        <a:lnSpc>
                          <a:spcPct val="80000"/>
                        </a:lnSpc>
                        <a:spcBef>
                          <a:spcPts val="400"/>
                        </a:spcBef>
                        <a:spcAft>
                          <a:spcPts val="400"/>
                        </a:spcAft>
                      </a:pPr>
                      <a:r>
                        <a:rPr lang="en-US" sz="2000" dirty="0">
                          <a:solidFill>
                            <a:schemeClr val="tx1"/>
                          </a:solidFill>
                          <a:effectLst/>
                        </a:rPr>
                        <a:t>Source </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End user, possibly in a specialized role</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r>
              <a:tr h="478480">
                <a:tc>
                  <a:txBody>
                    <a:bodyPr/>
                    <a:lstStyle/>
                    <a:p>
                      <a:pPr marL="0" marR="0">
                        <a:lnSpc>
                          <a:spcPct val="80000"/>
                        </a:lnSpc>
                        <a:spcBef>
                          <a:spcPts val="400"/>
                        </a:spcBef>
                        <a:spcAft>
                          <a:spcPts val="400"/>
                        </a:spcAft>
                      </a:pPr>
                      <a:r>
                        <a:rPr lang="en-US" sz="2000">
                          <a:solidFill>
                            <a:schemeClr val="tx1"/>
                          </a:solidFill>
                          <a:effectLst/>
                        </a:rPr>
                        <a:t>Stimulus</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solidFill>
                            <a:schemeClr val="tx1"/>
                          </a:solidFill>
                          <a:effectLst/>
                        </a:rPr>
                        <a:t>End user tries to use a system efficiently, learn to use the system, minimize the impact of errors, adapt the system, or configure the system</a:t>
                      </a:r>
                      <a:endParaRPr lang="en-US" sz="2000" kern="1100" dirty="0">
                        <a:solidFill>
                          <a:schemeClr val="tx1"/>
                        </a:solidFill>
                        <a:effectLst/>
                        <a:latin typeface="Times New Roman"/>
                        <a:ea typeface="Times New Roman"/>
                      </a:endParaRPr>
                    </a:p>
                  </a:txBody>
                  <a:tcPr marL="60303" marR="60303" marT="0" marB="0">
                    <a:solidFill>
                      <a:schemeClr val="accent1">
                        <a:lumMod val="20000"/>
                        <a:lumOff val="80000"/>
                      </a:schemeClr>
                    </a:solidFill>
                  </a:tcPr>
                </a:tc>
              </a:tr>
              <a:tr h="422704">
                <a:tc>
                  <a:txBody>
                    <a:bodyPr/>
                    <a:lstStyle/>
                    <a:p>
                      <a:pPr marL="0" marR="0">
                        <a:lnSpc>
                          <a:spcPct val="80000"/>
                        </a:lnSpc>
                        <a:spcBef>
                          <a:spcPts val="400"/>
                        </a:spcBef>
                        <a:spcAft>
                          <a:spcPts val="400"/>
                        </a:spcAft>
                      </a:pPr>
                      <a:r>
                        <a:rPr lang="en-US" sz="2000">
                          <a:solidFill>
                            <a:schemeClr val="tx1"/>
                          </a:solidFill>
                          <a:effectLst/>
                        </a:rPr>
                        <a:t>Environment</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Runtime or configuration time </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r>
              <a:tr h="478480">
                <a:tc>
                  <a:txBody>
                    <a:bodyPr/>
                    <a:lstStyle/>
                    <a:p>
                      <a:pPr marL="0" marR="0">
                        <a:lnSpc>
                          <a:spcPct val="80000"/>
                        </a:lnSpc>
                        <a:spcBef>
                          <a:spcPts val="400"/>
                        </a:spcBef>
                        <a:spcAft>
                          <a:spcPts val="400"/>
                        </a:spcAft>
                      </a:pPr>
                      <a:r>
                        <a:rPr lang="en-US" sz="2000">
                          <a:solidFill>
                            <a:schemeClr val="tx1"/>
                          </a:solidFill>
                          <a:effectLst/>
                        </a:rPr>
                        <a:t>Artifacts</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System or the specific portion of the system with which the user is interacting.</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r>
              <a:tr h="478480">
                <a:tc>
                  <a:txBody>
                    <a:bodyPr/>
                    <a:lstStyle/>
                    <a:p>
                      <a:pPr marL="0" marR="0">
                        <a:lnSpc>
                          <a:spcPct val="80000"/>
                        </a:lnSpc>
                        <a:spcBef>
                          <a:spcPts val="400"/>
                        </a:spcBef>
                        <a:spcAft>
                          <a:spcPts val="400"/>
                        </a:spcAft>
                      </a:pPr>
                      <a:r>
                        <a:rPr lang="en-US" sz="2000">
                          <a:solidFill>
                            <a:schemeClr val="tx1"/>
                          </a:solidFill>
                          <a:effectLst/>
                        </a:rPr>
                        <a:t>Response</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The system should either provide the user with the features needed or anticipate the user’s needs.</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r>
              <a:tr h="793529">
                <a:tc>
                  <a:txBody>
                    <a:bodyPr/>
                    <a:lstStyle/>
                    <a:p>
                      <a:pPr marL="0" marR="0">
                        <a:lnSpc>
                          <a:spcPct val="80000"/>
                        </a:lnSpc>
                        <a:spcBef>
                          <a:spcPts val="400"/>
                        </a:spcBef>
                        <a:spcAft>
                          <a:spcPts val="400"/>
                        </a:spcAft>
                      </a:pPr>
                      <a:r>
                        <a:rPr lang="en-US" sz="2000">
                          <a:solidFill>
                            <a:schemeClr val="tx1"/>
                          </a:solidFill>
                          <a:effectLst/>
                        </a:rPr>
                        <a:t>Response Measure </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solidFill>
                            <a:schemeClr val="tx1"/>
                          </a:solidFill>
                          <a:effectLst/>
                        </a:rPr>
                        <a:t>One or more of the following: task time, number of errors, number of tasks accomplished, user satisfaction, gain of user knowledge, ratio of successful operations to total operations, or amount of time or data lost when an error occurs. </a:t>
                      </a:r>
                      <a:endParaRPr lang="en-US" sz="2000" kern="1100" dirty="0">
                        <a:solidFill>
                          <a:schemeClr val="tx1"/>
                        </a:solidFill>
                        <a:effectLst/>
                        <a:latin typeface="Times New Roman"/>
                        <a:ea typeface="Times New Roman"/>
                      </a:endParaRPr>
                    </a:p>
                  </a:txBody>
                  <a:tcPr marL="60303" marR="60303" marT="0" marB="0">
                    <a:solidFill>
                      <a:schemeClr val="accent1">
                        <a:lumMod val="20000"/>
                        <a:lumOff val="80000"/>
                      </a:schemeClr>
                    </a:solidFill>
                  </a:tcPr>
                </a:tc>
              </a:tr>
            </a:tbl>
          </a:graphicData>
        </a:graphic>
      </p:graphicFrame>
      <p:sp>
        <p:nvSpPr>
          <p:cNvPr id="3" name="灯片编号占位符 2"/>
          <p:cNvSpPr>
            <a:spLocks noGrp="1"/>
          </p:cNvSpPr>
          <p:nvPr>
            <p:ph type="sldNum" sz="quarter" idx="12"/>
          </p:nvPr>
        </p:nvSpPr>
        <p:spPr/>
        <p:txBody>
          <a:bodyPr/>
          <a:lstStyle/>
          <a:p>
            <a:fld id="{D0E8C58C-0836-46C6-8F9A-AF87B5CA09C9}" type="slidenum">
              <a:rPr lang="en-AU" smtClean="0"/>
              <a:pPr/>
              <a:t>6</a:t>
            </a:fld>
            <a:endParaRPr lang="en-AU"/>
          </a:p>
        </p:txBody>
      </p:sp>
    </p:spTree>
    <p:extLst>
      <p:ext uri="{BB962C8B-B14F-4D97-AF65-F5344CB8AC3E}">
        <p14:creationId xmlns:p14="http://schemas.microsoft.com/office/powerpoint/2010/main" val="2785824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a:t>
            </a:r>
            <a:r>
              <a:rPr lang="en-US" dirty="0"/>
              <a:t>Concrete </a:t>
            </a:r>
            <a:r>
              <a:rPr lang="en-US" dirty="0" smtClean="0"/>
              <a:t>Usability Scenario</a:t>
            </a:r>
            <a:endParaRPr lang="en-US" dirty="0"/>
          </a:p>
        </p:txBody>
      </p:sp>
      <p:sp>
        <p:nvSpPr>
          <p:cNvPr id="3" name="Content Placeholder 2"/>
          <p:cNvSpPr>
            <a:spLocks noGrp="1"/>
          </p:cNvSpPr>
          <p:nvPr>
            <p:ph idx="1"/>
          </p:nvPr>
        </p:nvSpPr>
        <p:spPr/>
        <p:txBody>
          <a:bodyPr/>
          <a:lstStyle/>
          <a:p>
            <a:r>
              <a:rPr lang="en-US" dirty="0"/>
              <a:t>The user downloads a new application and is using it productively after two minutes of </a:t>
            </a:r>
            <a:r>
              <a:rPr lang="en-US" dirty="0" smtClean="0"/>
              <a:t>experimentation.</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7</a:t>
            </a:fld>
            <a:endParaRPr lang="en-AU"/>
          </a:p>
        </p:txBody>
      </p:sp>
    </p:spTree>
    <p:extLst>
      <p:ext uri="{BB962C8B-B14F-4D97-AF65-F5344CB8AC3E}">
        <p14:creationId xmlns:p14="http://schemas.microsoft.com/office/powerpoint/2010/main" val="3162371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Usability Tactics</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a:t>user initiative," "system initiative," and "mixed initiative</a:t>
            </a:r>
            <a:r>
              <a:rPr lang="en-US" dirty="0" smtClean="0"/>
              <a:t>". </a:t>
            </a:r>
          </a:p>
          <a:p>
            <a:r>
              <a:rPr lang="en-US" dirty="0" smtClean="0"/>
              <a:t>Usability </a:t>
            </a:r>
            <a:r>
              <a:rPr lang="en-US" dirty="0"/>
              <a:t>scenarios can combine initiatives from both perspectives. </a:t>
            </a:r>
            <a:endParaRPr lang="en-US" dirty="0" smtClean="0"/>
          </a:p>
          <a:p>
            <a:r>
              <a:rPr lang="en-US" dirty="0"/>
              <a:t>We use this distinction between user and system initiative to discuss the tactics that the architect uses to achieve the various scenarios</a:t>
            </a:r>
            <a:r>
              <a:rPr lang="en-US" dirty="0" smtClean="0"/>
              <a:t>.</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8</a:t>
            </a:fld>
            <a:endParaRPr lang="en-AU"/>
          </a:p>
        </p:txBody>
      </p:sp>
    </p:spTree>
    <p:extLst>
      <p:ext uri="{BB962C8B-B14F-4D97-AF65-F5344CB8AC3E}">
        <p14:creationId xmlns:p14="http://schemas.microsoft.com/office/powerpoint/2010/main" val="1339961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Usability Tactics</a:t>
            </a:r>
            <a:endParaRPr lang="en-US" dirty="0"/>
          </a:p>
        </p:txBody>
      </p:sp>
      <p:pic>
        <p:nvPicPr>
          <p:cNvPr id="5128" name="Picture 20" descr="Description: Description: Description: Description: graphics/05fig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895956"/>
            <a:ext cx="7272808" cy="208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D0E8C58C-0836-46C6-8F9A-AF87B5CA09C9}" type="slidenum">
              <a:rPr lang="en-AU" smtClean="0"/>
              <a:pPr/>
              <a:t>9</a:t>
            </a:fld>
            <a:endParaRPr lang="en-AU"/>
          </a:p>
        </p:txBody>
      </p:sp>
    </p:spTree>
    <p:extLst>
      <p:ext uri="{BB962C8B-B14F-4D97-AF65-F5344CB8AC3E}">
        <p14:creationId xmlns:p14="http://schemas.microsoft.com/office/powerpoint/2010/main" val="2308939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themeOverride>
</file>

<file path=docProps/app.xml><?xml version="1.0" encoding="utf-8"?>
<Properties xmlns="http://schemas.openxmlformats.org/officeDocument/2006/extended-properties" xmlns:vt="http://schemas.openxmlformats.org/officeDocument/2006/docPropsVTypes">
  <Template>Fan</Template>
  <TotalTime>1354</TotalTime>
  <Words>539</Words>
  <Application>Microsoft Office PowerPoint</Application>
  <PresentationFormat>全屏显示(4:3)</PresentationFormat>
  <Paragraphs>101</Paragraphs>
  <Slides>16</Slides>
  <Notes>5</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Watermark</vt:lpstr>
      <vt:lpstr>Chapter 11:   Usability</vt:lpstr>
      <vt:lpstr>Chapter Outline</vt:lpstr>
      <vt:lpstr>好用就是简单</vt:lpstr>
      <vt:lpstr>What is Usability?</vt:lpstr>
      <vt:lpstr>What is Usability?</vt:lpstr>
      <vt:lpstr>Usability General Scenario</vt:lpstr>
      <vt:lpstr>Sample Concrete Usability Scenario</vt:lpstr>
      <vt:lpstr>Goal of Usability Tactics</vt:lpstr>
      <vt:lpstr>Goal of Usability Tactics</vt:lpstr>
      <vt:lpstr>Usability Tactics</vt:lpstr>
      <vt:lpstr>Separate User Interface</vt:lpstr>
      <vt:lpstr>Support User Initiative</vt:lpstr>
      <vt:lpstr>Support System Initiative</vt:lpstr>
      <vt:lpstr>Design for Usability</vt:lpstr>
      <vt:lpstr>Design for Usability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Administrator</cp:lastModifiedBy>
  <cp:revision>115</cp:revision>
  <dcterms:created xsi:type="dcterms:W3CDTF">2012-04-18T22:57:58Z</dcterms:created>
  <dcterms:modified xsi:type="dcterms:W3CDTF">2018-10-17T05:13:48Z</dcterms:modified>
</cp:coreProperties>
</file>