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2"/>
  </p:notesMasterIdLst>
  <p:handoutMasterIdLst>
    <p:handoutMasterId r:id="rId73"/>
  </p:handoutMasterIdLst>
  <p:sldIdLst>
    <p:sldId id="259" r:id="rId2"/>
    <p:sldId id="260" r:id="rId3"/>
    <p:sldId id="320" r:id="rId4"/>
    <p:sldId id="323" r:id="rId5"/>
    <p:sldId id="324" r:id="rId6"/>
    <p:sldId id="325" r:id="rId7"/>
    <p:sldId id="326" r:id="rId8"/>
    <p:sldId id="261" r:id="rId9"/>
    <p:sldId id="328" r:id="rId10"/>
    <p:sldId id="327" r:id="rId11"/>
    <p:sldId id="262" r:id="rId12"/>
    <p:sldId id="263" r:id="rId13"/>
    <p:sldId id="264" r:id="rId14"/>
    <p:sldId id="318" r:id="rId15"/>
    <p:sldId id="319" r:id="rId16"/>
    <p:sldId id="265" r:id="rId17"/>
    <p:sldId id="266" r:id="rId18"/>
    <p:sldId id="267" r:id="rId19"/>
    <p:sldId id="268" r:id="rId20"/>
    <p:sldId id="321" r:id="rId21"/>
    <p:sldId id="269" r:id="rId22"/>
    <p:sldId id="270" r:id="rId23"/>
    <p:sldId id="271" r:id="rId24"/>
    <p:sldId id="272" r:id="rId25"/>
    <p:sldId id="322" r:id="rId26"/>
    <p:sldId id="273" r:id="rId27"/>
    <p:sldId id="275" r:id="rId28"/>
    <p:sldId id="274"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p:scale>
          <a:sx n="90" d="100"/>
          <a:sy n="90" d="100"/>
        </p:scale>
        <p:origin x="-804" y="-84"/>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2018/10/22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22/10/2018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特征鲜明</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3</a:t>
            </a:fld>
            <a:endParaRPr lang="en-AU"/>
          </a:p>
        </p:txBody>
      </p:sp>
    </p:spTree>
    <p:extLst>
      <p:ext uri="{BB962C8B-B14F-4D97-AF65-F5344CB8AC3E}">
        <p14:creationId xmlns:p14="http://schemas.microsoft.com/office/powerpoint/2010/main" val="31109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1" u="none" strike="noStrike" kern="1200" baseline="0" dirty="0" smtClean="0">
                <a:solidFill>
                  <a:schemeClr val="tx1"/>
                </a:solidFill>
                <a:latin typeface="+mn-lt"/>
                <a:ea typeface="+mn-ea"/>
                <a:cs typeface="+mn-cs"/>
              </a:rPr>
              <a:t>Notifies</a:t>
            </a:r>
            <a:r>
              <a:rPr lang="zh-CN" altLang="en-US" sz="1200" b="0" i="1" u="none" strike="noStrike" kern="1200" baseline="0" dirty="0" smtClean="0">
                <a:solidFill>
                  <a:schemeClr val="tx1"/>
                </a:solidFill>
                <a:latin typeface="+mn-lt"/>
                <a:ea typeface="+mn-ea"/>
                <a:cs typeface="+mn-cs"/>
              </a:rPr>
              <a:t>：</a:t>
            </a:r>
            <a:r>
              <a:rPr lang="zh-CN" altLang="en-US" dirty="0" smtClean="0"/>
              <a:t>观察者模式、事件风格</a:t>
            </a:r>
            <a:endParaRPr lang="en-US" altLang="zh-CN" dirty="0" smtClean="0"/>
          </a:p>
          <a:p>
            <a:r>
              <a:rPr lang="en-US" sz="1200" b="0" i="0" u="none" strike="noStrike" kern="1200" baseline="0" dirty="0" smtClean="0">
                <a:solidFill>
                  <a:schemeClr val="tx1"/>
                </a:solidFill>
                <a:latin typeface="+mn-lt"/>
                <a:ea typeface="+mn-ea"/>
                <a:cs typeface="+mn-cs"/>
              </a:rPr>
              <a:t>not be good fits for some user interface toolkits</a:t>
            </a:r>
            <a:r>
              <a:rPr lang="zh-CN" altLang="en-US" sz="1200" b="0" i="0" u="none" strike="noStrike" kern="1200" baseline="0" dirty="0" smtClean="0">
                <a:solidFill>
                  <a:schemeClr val="tx1"/>
                </a:solidFill>
                <a:latin typeface="+mn-lt"/>
                <a:ea typeface="+mn-ea"/>
                <a:cs typeface="+mn-cs"/>
              </a:rPr>
              <a:t>：调色板</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24</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Ford</a:t>
            </a:r>
            <a:r>
              <a:rPr lang="zh-CN" altLang="en-US" dirty="0" smtClean="0"/>
              <a:t>、日本汽车工业、美国工会</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26</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direct deposit：</a:t>
            </a:r>
            <a:r>
              <a:rPr lang="zh-CN" altLang="en-US" sz="1200" b="0" i="0" kern="1200" dirty="0" smtClean="0">
                <a:solidFill>
                  <a:schemeClr val="tx1"/>
                </a:solidFill>
                <a:latin typeface="+mn-lt"/>
                <a:ea typeface="+mn-ea"/>
                <a:cs typeface="+mn-cs"/>
              </a:rPr>
              <a:t>是一种工资直接进入帐户的付薪方法</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ETL</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28</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1980’s </a:t>
            </a:r>
            <a:r>
              <a:rPr lang="zh-CN" altLang="en-US" dirty="0" smtClean="0"/>
              <a:t>资源珍贵</a:t>
            </a:r>
            <a:endParaRPr lang="en-US" altLang="zh-CN" dirty="0" smtClean="0"/>
          </a:p>
          <a:p>
            <a:r>
              <a:rPr lang="zh-CN" altLang="en-US" dirty="0" smtClean="0"/>
              <a:t>特定环境提供安全性、性能</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29</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互联网初衷：</a:t>
            </a:r>
            <a:r>
              <a:rPr lang="en-US" altLang="zh-CN" dirty="0" err="1" smtClean="0"/>
              <a:t>DoD</a:t>
            </a:r>
            <a:r>
              <a:rPr lang="zh-CN" altLang="en-US" dirty="0" smtClean="0"/>
              <a:t>指挥中心</a:t>
            </a:r>
            <a:endParaRPr lang="en-US" altLang="zh-CN" dirty="0" smtClean="0"/>
          </a:p>
          <a:p>
            <a:r>
              <a:rPr lang="zh-CN" altLang="en-US" dirty="0" smtClean="0"/>
              <a:t>互联网资源单向服务</a:t>
            </a:r>
            <a:r>
              <a:rPr lang="en-US" altLang="zh-CN" dirty="0" smtClean="0">
                <a:sym typeface="Wingdings" pitchFamily="2" charset="2"/>
              </a:rPr>
              <a:t></a:t>
            </a:r>
            <a:r>
              <a:rPr lang="zh-CN" altLang="en-US" dirty="0" smtClean="0"/>
              <a:t>共享</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33</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背景：业务对齐、服务交互，中立</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37</a:t>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自助游：</a:t>
            </a:r>
            <a:r>
              <a:rPr lang="en-US" altLang="zh-CN" dirty="0" smtClean="0"/>
              <a:t>Order Processing Center</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38</a:t>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通常跟观察者模式、事件风格相联系</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42</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GUI</a:t>
            </a:r>
            <a:r>
              <a:rPr lang="zh-CN" altLang="en-US" dirty="0" smtClean="0"/>
              <a:t>、</a:t>
            </a:r>
            <a:r>
              <a:rPr lang="en-US" altLang="zh-CN" dirty="0" smtClean="0"/>
              <a:t>MVC</a:t>
            </a:r>
            <a:r>
              <a:rPr lang="zh-CN" altLang="en-US" dirty="0" smtClean="0"/>
              <a:t>、</a:t>
            </a:r>
            <a:r>
              <a:rPr lang="en-US" altLang="zh-CN" dirty="0" smtClean="0"/>
              <a:t>ERP</a:t>
            </a:r>
            <a:r>
              <a:rPr lang="zh-CN" altLang="en-US" dirty="0" smtClean="0"/>
              <a:t>、</a:t>
            </a:r>
            <a:r>
              <a:rPr lang="en-US" altLang="zh-CN" dirty="0" smtClean="0"/>
              <a:t>IDE</a:t>
            </a:r>
            <a:r>
              <a:rPr lang="zh-CN" altLang="en-US" dirty="0" smtClean="0"/>
              <a:t>、</a:t>
            </a:r>
            <a:r>
              <a:rPr lang="en-US" altLang="zh-CN" dirty="0" smtClean="0"/>
              <a:t>Mailing list</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43</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问题：</a:t>
            </a:r>
            <a:r>
              <a:rPr lang="en-US" altLang="zh-CN" dirty="0" smtClean="0"/>
              <a:t>acid</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46</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10</a:t>
            </a:fld>
            <a:endParaRPr lang="en-AU"/>
          </a:p>
        </p:txBody>
      </p:sp>
    </p:spTree>
    <p:extLst>
      <p:ext uri="{BB962C8B-B14F-4D97-AF65-F5344CB8AC3E}">
        <p14:creationId xmlns:p14="http://schemas.microsoft.com/office/powerpoint/2010/main" val="133534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60</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61</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62</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63</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64</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A995C-7771-47B1-80E1-7246D7BEE9B7}" type="slidenum">
              <a:rPr lang="en-US"/>
              <a:pPr/>
              <a:t>65</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4979D-1CF3-4FB0-AADE-2D325A6C1ACE}" type="slidenum">
              <a:rPr lang="en-US"/>
              <a:pPr/>
              <a:t>66</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7B156-8440-40C5-9465-BEC2839C060F}" type="slidenum">
              <a:rPr lang="en-US"/>
              <a:pPr/>
              <a:t>67</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24A44-053E-4680-9B61-A1D1AF786340}" type="slidenum">
              <a:rPr lang="en-US"/>
              <a:pPr/>
              <a:t>68</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a:xfrm>
            <a:off x="687586" y="4342191"/>
            <a:ext cx="5482828" cy="4116917"/>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竖立的层贯穿所有的层</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12</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u="none" strike="noStrike" kern="1200" baseline="0" dirty="0" smtClean="0">
                <a:solidFill>
                  <a:schemeClr val="tx1"/>
                </a:solidFill>
              </a:rPr>
              <a:t>Weaknesses</a:t>
            </a:r>
            <a:r>
              <a:rPr lang="zh-CN" altLang="en-US" sz="1200" b="0" i="0" u="none" strike="noStrike" kern="1200" baseline="0" dirty="0" smtClean="0">
                <a:solidFill>
                  <a:schemeClr val="tx1"/>
                </a:solidFill>
              </a:rPr>
              <a:t>：组织机构政令不通</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13</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150938" y="692150"/>
            <a:ext cx="4556125" cy="3416300"/>
          </a:xfrm>
          <a:ln/>
        </p:spPr>
      </p:sp>
      <p:sp>
        <p:nvSpPr>
          <p:cNvPr id="190467" name="Rectangle 3"/>
          <p:cNvSpPr>
            <a:spLocks noGrp="1" noChangeArrowheads="1"/>
          </p:cNvSpPr>
          <p:nvPr>
            <p:ph type="body" idx="1"/>
          </p:nvPr>
        </p:nvSpPr>
        <p:spPr>
          <a:noFill/>
        </p:spPr>
        <p:txBody>
          <a:bodyPr/>
          <a:lstStyle/>
          <a:p>
            <a:pPr eaLnBrk="1" hangingPunct="1"/>
            <a:r>
              <a:rPr lang="en-US" altLang="zh-CN" smtClean="0">
                <a:ea typeface="宋体" charset="-122"/>
              </a:rPr>
              <a:t>Architecture is based on a virtual machine produced in software.</a:t>
            </a:r>
          </a:p>
          <a:p>
            <a:pPr eaLnBrk="1" hangingPunct="1"/>
            <a:r>
              <a:rPr lang="en-US" altLang="zh-CN" smtClean="0">
                <a:ea typeface="宋体" charset="-122"/>
              </a:rPr>
              <a:t>Special kind of a layered architecture where a layer is implemented as a true language interpreter.</a:t>
            </a:r>
          </a:p>
          <a:p>
            <a:pPr eaLnBrk="1" hangingPunct="1"/>
            <a:r>
              <a:rPr lang="en-US" altLang="zh-CN" smtClean="0">
                <a:ea typeface="宋体" charset="-122"/>
              </a:rPr>
              <a:t>Components are </a:t>
            </a:r>
            <a:r>
              <a:rPr lang="en-US" altLang="zh-CN" smtClean="0">
                <a:latin typeface="Arial" charset="0"/>
                <a:ea typeface="宋体" charset="-122"/>
              </a:rPr>
              <a:t>‘</a:t>
            </a:r>
            <a:r>
              <a:rPr lang="en-US" altLang="zh-CN" smtClean="0">
                <a:ea typeface="宋体" charset="-122"/>
              </a:rPr>
              <a:t>program</a:t>
            </a:r>
            <a:r>
              <a:rPr lang="en-US" altLang="zh-CN" smtClean="0">
                <a:latin typeface="Arial" charset="0"/>
                <a:ea typeface="宋体" charset="-122"/>
              </a:rPr>
              <a:t>’</a:t>
            </a:r>
            <a:r>
              <a:rPr lang="en-US" altLang="zh-CN" smtClean="0">
                <a:ea typeface="宋体" charset="-122"/>
              </a:rPr>
              <a:t> being executed, its data, the interpretation engine and its state.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1150938" y="692150"/>
            <a:ext cx="4556125" cy="3416300"/>
          </a:xfrm>
          <a:ln/>
        </p:spPr>
      </p:sp>
      <p:sp>
        <p:nvSpPr>
          <p:cNvPr id="191491" name="Rectangle 3"/>
          <p:cNvSpPr>
            <a:spLocks noGrp="1" noChangeArrowheads="1"/>
          </p:cNvSpPr>
          <p:nvPr>
            <p:ph type="body" idx="1"/>
          </p:nvPr>
        </p:nvSpPr>
        <p:spPr>
          <a:noFill/>
        </p:spPr>
        <p:txBody>
          <a:bodyPr/>
          <a:lstStyle/>
          <a:p>
            <a:pPr eaLnBrk="1" hangingPunct="1"/>
            <a:r>
              <a:rPr lang="en-US" altLang="zh-CN" smtClean="0">
                <a:ea typeface="宋体" charset="-122"/>
              </a:rPr>
              <a:t>JVM, .NET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背景：找服务：小村子到大都市。中介商、代理商：房产中介、非诚勿扰</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16</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u="none" strike="noStrike" kern="1200" baseline="0" dirty="0" smtClean="0">
                <a:solidFill>
                  <a:schemeClr val="tx1"/>
                </a:solidFill>
                <a:latin typeface="+mn-lt"/>
                <a:ea typeface="+mn-ea"/>
                <a:cs typeface="+mn-cs"/>
              </a:rPr>
              <a:t>Constraints: </a:t>
            </a:r>
            <a:r>
              <a:rPr lang="zh-CN" altLang="en-US" dirty="0" smtClean="0"/>
              <a:t>房产中介官司</a:t>
            </a:r>
            <a:endParaRPr lang="en-US" altLang="zh-CN" dirty="0" smtClean="0"/>
          </a:p>
          <a:p>
            <a:r>
              <a:rPr lang="en-US" sz="1200" b="0" i="0" u="none" strike="noStrike" kern="1200" baseline="0" dirty="0" smtClean="0">
                <a:solidFill>
                  <a:schemeClr val="tx1"/>
                </a:solidFill>
                <a:latin typeface="+mn-lt"/>
                <a:ea typeface="+mn-ea"/>
                <a:cs typeface="+mn-cs"/>
              </a:rPr>
              <a:t>difficult to test</a:t>
            </a:r>
            <a:r>
              <a:rPr lang="zh-CN" altLang="en-US" sz="1200" b="0" i="0" u="none" strike="noStrike" kern="1200" baseline="0" dirty="0" smtClean="0">
                <a:solidFill>
                  <a:schemeClr val="tx1"/>
                </a:solidFill>
                <a:latin typeface="+mn-lt"/>
                <a:ea typeface="+mn-ea"/>
                <a:cs typeface="+mn-cs"/>
              </a:rPr>
              <a:t>：分布式</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甲骨文推出的一种高可用性数据库方案</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20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37108043-B963-4568-92E9-BE6F3A341D2B}" type="datetime1">
              <a:rPr lang="en-AU" altLang="zh-CN" smtClean="0"/>
              <a:pPr/>
              <a:t>22/10/2018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02128B96-49BA-49C8-97A6-DAC43DDD1879}" type="datetime1">
              <a:rPr lang="en-AU" altLang="zh-CN" smtClean="0"/>
              <a:pPr/>
              <a:t>22/10/2018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E0158732-9C5D-484A-9500-D29D8BF9B6B9}" type="datetime1">
              <a:rPr lang="en-AU" altLang="zh-CN" smtClean="0"/>
              <a:pPr/>
              <a:t>22/10/2018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A104C1A8-1EE2-43FD-B13A-36B4D2B8AE5F}" type="datetime1">
              <a:rPr lang="en-AU" altLang="zh-CN" smtClean="0"/>
              <a:pPr/>
              <a:t>22/10/2018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4E815A68-C373-4EFB-BEBB-F53A00E4BDA0}" type="datetime1">
              <a:rPr lang="en-AU" altLang="zh-CN" smtClean="0"/>
              <a:pPr/>
              <a:t>22/10/2018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F85037DF-96F5-43A7-B629-0E06FE813EE4}" type="datetime1">
              <a:rPr lang="en-AU" altLang="zh-CN" smtClean="0"/>
              <a:pPr/>
              <a:t>22/10/2018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0315535F-D62A-451A-90C5-276EFDC1DE55}" type="datetime1">
              <a:rPr lang="en-AU" altLang="zh-CN" smtClean="0"/>
              <a:pPr/>
              <a:t>22/10/2018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8FDB109B-CE15-425B-AD0B-7DA58615E9DD}" type="datetime1">
              <a:rPr lang="en-AU" altLang="zh-CN" smtClean="0"/>
              <a:pPr/>
              <a:t>22/10/2018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37A10B37-230B-4481-814E-78CFA6507FCC}" type="datetime1">
              <a:rPr lang="en-AU" altLang="zh-CN" smtClean="0"/>
              <a:pPr/>
              <a:t>22/10/2018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DEFAAC6C-BD28-4B93-B4C3-D7FD36EE1034}" type="datetime1">
              <a:rPr lang="en-AU" altLang="zh-CN" smtClean="0"/>
              <a:pPr/>
              <a:t>22/10/2018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C37D95F3-C25C-4702-BEAF-BE24C74B42C5}" type="datetime1">
              <a:rPr lang="en-AU" altLang="zh-CN" smtClean="0"/>
              <a:pPr/>
              <a:t>22/10/2018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18AADFCC-DDD5-4A27-88BA-141A88398816}" type="datetime1">
              <a:rPr lang="en-AU" altLang="zh-CN" smtClean="0"/>
              <a:pPr/>
              <a:t>22/10/2018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13:  </a:t>
            </a:r>
            <a:br>
              <a:rPr lang="en-AU" dirty="0" smtClean="0"/>
            </a:br>
            <a:r>
              <a:rPr lang="en-AU" altLang="zh-CN" dirty="0"/>
              <a:t>Patterns and Tactics</a:t>
            </a:r>
            <a:endParaRPr lang="en-AU" dirty="0"/>
          </a:p>
        </p:txBody>
      </p:sp>
      <p:sp>
        <p:nvSpPr>
          <p:cNvPr id="3" name="Subtitle 2"/>
          <p:cNvSpPr>
            <a:spLocks noGrp="1"/>
          </p:cNvSpPr>
          <p:nvPr>
            <p:ph type="subTitle" idx="1"/>
          </p:nvPr>
        </p:nvSpPr>
        <p:spPr>
          <a:xfrm>
            <a:off x="971600" y="3505200"/>
            <a:ext cx="7486600"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Pattern </a:t>
            </a:r>
            <a:r>
              <a:rPr lang="en-AU" altLang="zh-CN" dirty="0" smtClean="0"/>
              <a:t>Catalogue</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AU" altLang="zh-CN" sz="2800" dirty="0" smtClean="0"/>
              <a:t>Allocation Patterns</a:t>
            </a:r>
          </a:p>
          <a:p>
            <a:pPr lvl="1"/>
            <a:r>
              <a:rPr lang="en-AU" altLang="zh-CN" sz="2300" dirty="0"/>
              <a:t>Map-Reduce Pattern</a:t>
            </a:r>
          </a:p>
          <a:p>
            <a:pPr lvl="1"/>
            <a:r>
              <a:rPr lang="en-AU" altLang="zh-CN" sz="2300" dirty="0"/>
              <a:t>Multi-Tier </a:t>
            </a:r>
            <a:r>
              <a:rPr lang="en-AU" altLang="zh-CN" sz="2300" dirty="0" smtClean="0"/>
              <a:t>Pattern</a:t>
            </a:r>
          </a:p>
          <a:p>
            <a:r>
              <a:rPr lang="en-AU" altLang="zh-CN" sz="2800" dirty="0" smtClean="0"/>
              <a:t>Patterns are mainly determined by connectors</a:t>
            </a:r>
            <a:endParaRPr lang="en-AU" altLang="zh-CN" sz="2800" dirty="0"/>
          </a:p>
          <a:p>
            <a:endParaRPr lang="zh-CN" altLang="en-US" sz="24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1139571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a:t>
            </a:r>
            <a:r>
              <a:rPr lang="en-US" baseline="0" dirty="0" smtClean="0"/>
              <a:t> </a:t>
            </a:r>
            <a:r>
              <a:rPr lang="en-US" dirty="0"/>
              <a:t>Pattern</a:t>
            </a:r>
          </a:p>
        </p:txBody>
      </p:sp>
      <p:sp>
        <p:nvSpPr>
          <p:cNvPr id="3" name="Content Placeholder 2"/>
          <p:cNvSpPr>
            <a:spLocks noGrp="1"/>
          </p:cNvSpPr>
          <p:nvPr>
            <p:ph idx="1"/>
          </p:nvPr>
        </p:nvSpPr>
        <p:spPr>
          <a:xfrm>
            <a:off x="457200" y="1268760"/>
            <a:ext cx="8229600" cy="5328592"/>
          </a:xfrm>
        </p:spPr>
        <p:txBody>
          <a:bodyPr>
            <a:normAutofit fontScale="92500" lnSpcReduction="10000"/>
          </a:bodyPr>
          <a:lstStyle/>
          <a:p>
            <a:r>
              <a:rPr lang="en-US" sz="3400" b="1" i="0" u="none" strike="noStrike" kern="1200" baseline="0" dirty="0" smtClean="0">
                <a:solidFill>
                  <a:schemeClr val="tx1"/>
                </a:solidFill>
                <a:latin typeface="+mn-lt"/>
                <a:ea typeface="+mn-ea"/>
                <a:cs typeface="+mn-cs"/>
              </a:rPr>
              <a:t>Context: </a:t>
            </a:r>
            <a:r>
              <a:rPr lang="en-US" sz="3400" kern="1200" dirty="0"/>
              <a:t>S</a:t>
            </a:r>
            <a:r>
              <a:rPr lang="en-US" sz="3400" b="0" i="0" u="none" strike="noStrike" kern="1200" baseline="0" dirty="0" smtClean="0">
                <a:solidFill>
                  <a:schemeClr val="tx1"/>
                </a:solidFill>
                <a:latin typeface="+mn-lt"/>
                <a:ea typeface="+mn-ea"/>
                <a:cs typeface="+mn-cs"/>
              </a:rPr>
              <a:t>eparation of concerns.</a:t>
            </a:r>
          </a:p>
          <a:p>
            <a:r>
              <a:rPr lang="en-US" sz="3400" b="1" i="0" u="none" strike="noStrike" kern="1200" baseline="0" dirty="0" smtClean="0">
                <a:solidFill>
                  <a:schemeClr val="tx1"/>
                </a:solidFill>
                <a:latin typeface="+mn-lt"/>
                <a:ea typeface="+mn-ea"/>
                <a:cs typeface="+mn-cs"/>
              </a:rPr>
              <a:t>Problem: </a:t>
            </a:r>
            <a:r>
              <a:rPr lang="en-US" sz="3400" b="0" i="0" u="none" strike="noStrike" kern="1200" baseline="0" dirty="0" smtClean="0">
                <a:solidFill>
                  <a:schemeClr val="tx1"/>
                </a:solidFill>
                <a:latin typeface="+mn-lt"/>
                <a:ea typeface="+mn-ea"/>
                <a:cs typeface="+mn-cs"/>
              </a:rPr>
              <a:t>The software needs to be segmented in such a way that the modules can be developed and evolved separately with little interaction among the parts, supporting portability, modifiability, and reuse.</a:t>
            </a:r>
          </a:p>
          <a:p>
            <a:r>
              <a:rPr lang="en-US" sz="3400" b="1" i="0" u="none" strike="noStrike" kern="1200" baseline="0" dirty="0" smtClean="0">
                <a:solidFill>
                  <a:schemeClr val="tx1"/>
                </a:solidFill>
                <a:latin typeface="+mn-lt"/>
                <a:ea typeface="+mn-ea"/>
                <a:cs typeface="+mn-cs"/>
              </a:rPr>
              <a:t>Solution: </a:t>
            </a:r>
            <a:r>
              <a:rPr lang="en-US" sz="3400" b="0" i="0" u="none" strike="noStrike" kern="1200" baseline="0" dirty="0" smtClean="0">
                <a:solidFill>
                  <a:schemeClr val="tx1"/>
                </a:solidFill>
                <a:latin typeface="+mn-lt"/>
                <a:ea typeface="+mn-ea"/>
                <a:cs typeface="+mn-cs"/>
              </a:rPr>
              <a:t>Divides the software into units called layers. Each layer is a grouping of modules that offers a cohesive set of services. The usage must be unidirectional.</a:t>
            </a:r>
            <a:r>
              <a:rPr lang="en-US" sz="3200" b="0" i="0" u="none" strike="noStrike" kern="1200" baseline="0" dirty="0" smtClean="0">
                <a:solidFill>
                  <a:schemeClr val="tx1"/>
                </a:solidFill>
                <a:latin typeface="+mn-lt"/>
                <a:ea typeface="+mn-ea"/>
                <a:cs typeface="+mn-cs"/>
              </a:rPr>
              <a:t> </a:t>
            </a:r>
          </a:p>
        </p:txBody>
      </p:sp>
      <p:sp>
        <p:nvSpPr>
          <p:cNvPr id="5" name="灯片编号占位符 4"/>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3101907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Pattern</a:t>
            </a:r>
            <a:r>
              <a:rPr lang="en-US" baseline="0" dirty="0" smtClean="0"/>
              <a:t> Example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2119313"/>
            <a:ext cx="8448675" cy="339791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3699503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Layer Pattern Solution</a:t>
            </a:r>
            <a:endParaRPr lang="en-US" dirty="0"/>
          </a:p>
        </p:txBody>
      </p:sp>
      <p:sp>
        <p:nvSpPr>
          <p:cNvPr id="3" name="Content Placeholder 2"/>
          <p:cNvSpPr>
            <a:spLocks noGrp="1"/>
          </p:cNvSpPr>
          <p:nvPr>
            <p:ph idx="1"/>
          </p:nvPr>
        </p:nvSpPr>
        <p:spPr>
          <a:xfrm>
            <a:off x="457200" y="908720"/>
            <a:ext cx="8229600" cy="5222205"/>
          </a:xfrm>
        </p:spPr>
        <p:txBody>
          <a:bodyPr>
            <a:noAutofit/>
          </a:bodyPr>
          <a:lstStyle/>
          <a:p>
            <a:r>
              <a:rPr lang="en-US" sz="2400" b="0" i="0" u="none" strike="noStrike" kern="1200" baseline="0" dirty="0" smtClean="0">
                <a:solidFill>
                  <a:schemeClr val="tx1"/>
                </a:solidFill>
              </a:rPr>
              <a:t>Overview: The layered pattern defines layers and a use relation. </a:t>
            </a:r>
          </a:p>
          <a:p>
            <a:r>
              <a:rPr lang="en-US" sz="2400" b="0" i="0" u="none" strike="noStrike" kern="1200" baseline="0" dirty="0" smtClean="0">
                <a:solidFill>
                  <a:schemeClr val="tx1"/>
                </a:solidFill>
              </a:rPr>
              <a:t>Elements: </a:t>
            </a:r>
            <a:r>
              <a:rPr lang="en-US" sz="2400" b="0" i="1" u="none" strike="noStrike" kern="1200" baseline="0" dirty="0" smtClean="0">
                <a:solidFill>
                  <a:schemeClr val="tx1"/>
                </a:solidFill>
              </a:rPr>
              <a:t>Layer</a:t>
            </a:r>
            <a:r>
              <a:rPr lang="en-US" sz="2400" b="0" i="0" u="none" strike="noStrike" kern="1200" baseline="0" dirty="0" smtClean="0">
                <a:solidFill>
                  <a:schemeClr val="tx1"/>
                </a:solidFill>
              </a:rPr>
              <a:t>.</a:t>
            </a:r>
          </a:p>
          <a:p>
            <a:r>
              <a:rPr lang="en-US" sz="2400" b="0" i="0" u="none" strike="noStrike" kern="1200" baseline="0" dirty="0" smtClean="0">
                <a:solidFill>
                  <a:schemeClr val="tx1"/>
                </a:solidFill>
              </a:rPr>
              <a:t>Relations: </a:t>
            </a:r>
            <a:r>
              <a:rPr lang="en-US" sz="2400" b="0" i="1" u="none" strike="noStrike" kern="1200" baseline="0" dirty="0" smtClean="0">
                <a:solidFill>
                  <a:schemeClr val="tx1"/>
                </a:solidFill>
              </a:rPr>
              <a:t>Allowed to use.</a:t>
            </a:r>
            <a:endParaRPr lang="en-US" sz="2400" b="0" i="0" u="none" strike="noStrike" kern="1200" baseline="0" dirty="0" smtClean="0">
              <a:solidFill>
                <a:schemeClr val="tx1"/>
              </a:solidFill>
            </a:endParaRPr>
          </a:p>
          <a:p>
            <a:r>
              <a:rPr lang="en-US" sz="2400" b="0" i="0" u="none" strike="noStrike" kern="1200" baseline="0" dirty="0" smtClean="0">
                <a:solidFill>
                  <a:schemeClr val="tx1"/>
                </a:solidFill>
              </a:rPr>
              <a:t>Constraints: </a:t>
            </a:r>
          </a:p>
          <a:p>
            <a:pPr lvl="1">
              <a:spcBef>
                <a:spcPts val="0"/>
              </a:spcBef>
            </a:pPr>
            <a:r>
              <a:rPr lang="en-US" sz="2400" b="0" i="0" u="none" strike="noStrike" kern="1200" baseline="0" dirty="0" smtClean="0">
                <a:solidFill>
                  <a:schemeClr val="tx1"/>
                </a:solidFill>
              </a:rPr>
              <a:t>Every piece of software is allocated to exactly one layer.</a:t>
            </a:r>
          </a:p>
          <a:p>
            <a:pPr lvl="1">
              <a:spcBef>
                <a:spcPts val="0"/>
              </a:spcBef>
            </a:pPr>
            <a:r>
              <a:rPr lang="en-US" sz="2400" b="0" i="0" u="none" strike="noStrike" kern="1200" baseline="0" dirty="0" smtClean="0">
                <a:solidFill>
                  <a:schemeClr val="tx1"/>
                </a:solidFill>
              </a:rPr>
              <a:t>There are at least two layers (but usually there are three or more).</a:t>
            </a:r>
          </a:p>
          <a:p>
            <a:pPr lvl="1">
              <a:spcBef>
                <a:spcPts val="0"/>
              </a:spcBef>
            </a:pPr>
            <a:r>
              <a:rPr lang="en-US" sz="2400" b="0" i="0" u="none" strike="noStrike" kern="1200" baseline="0" dirty="0" smtClean="0">
                <a:solidFill>
                  <a:schemeClr val="tx1"/>
                </a:solidFill>
              </a:rPr>
              <a:t>The </a:t>
            </a:r>
            <a:r>
              <a:rPr lang="en-US" sz="2400" b="0" i="1" u="none" strike="noStrike" kern="1200" baseline="0" dirty="0" smtClean="0">
                <a:solidFill>
                  <a:schemeClr val="tx1"/>
                </a:solidFill>
              </a:rPr>
              <a:t>allowed-to-use </a:t>
            </a:r>
            <a:r>
              <a:rPr lang="en-US" sz="2400" b="0" i="0" u="none" strike="noStrike" kern="1200" baseline="0" dirty="0" smtClean="0">
                <a:solidFill>
                  <a:schemeClr val="tx1"/>
                </a:solidFill>
              </a:rPr>
              <a:t>relations should not be circular (i.e., a lower layer cannot use a layer above).</a:t>
            </a:r>
          </a:p>
          <a:p>
            <a:r>
              <a:rPr lang="en-US" sz="2400" b="0" i="0" u="none" strike="noStrike" kern="1200" baseline="0" dirty="0" smtClean="0">
                <a:solidFill>
                  <a:schemeClr val="tx1"/>
                </a:solidFill>
              </a:rPr>
              <a:t>Weaknesses: </a:t>
            </a:r>
          </a:p>
          <a:p>
            <a:pPr lvl="1">
              <a:spcBef>
                <a:spcPts val="0"/>
              </a:spcBef>
            </a:pPr>
            <a:r>
              <a:rPr lang="en-US" sz="2400" b="0" i="0" u="none" strike="noStrike" kern="1200" baseline="0" dirty="0" smtClean="0">
                <a:solidFill>
                  <a:schemeClr val="tx1"/>
                </a:solidFill>
              </a:rPr>
              <a:t>The addition of layers adds up-front cost and complexity to a system.</a:t>
            </a:r>
          </a:p>
          <a:p>
            <a:pPr lvl="1">
              <a:spcBef>
                <a:spcPts val="0"/>
              </a:spcBef>
            </a:pPr>
            <a:r>
              <a:rPr lang="en-US" sz="2400" b="0" i="0" u="none" strike="noStrike" kern="1200" baseline="0" dirty="0" smtClean="0">
                <a:solidFill>
                  <a:schemeClr val="tx1"/>
                </a:solidFill>
              </a:rPr>
              <a:t>Layers contribute a performance penalty.</a:t>
            </a:r>
            <a:endParaRPr lang="en-US" sz="24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408933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altLang="zh-CN" dirty="0" smtClean="0"/>
              <a:t>Example: Interpreter</a:t>
            </a:r>
            <a:endParaRPr lang="zh-CN" altLang="en-US" dirty="0" smtClean="0"/>
          </a:p>
        </p:txBody>
      </p:sp>
      <p:pic>
        <p:nvPicPr>
          <p:cNvPr id="12185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46113" y="1649413"/>
            <a:ext cx="7850187" cy="4430712"/>
          </a:xfrm>
          <a:noFill/>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2700" algn="ctr">
                <a:solidFill>
                  <a:schemeClr val="tx1"/>
                </a:solidFill>
                <a:miter lim="800000"/>
                <a:headEnd/>
                <a:tailEnd/>
              </a14:hiddenLine>
            </a:ext>
          </a:extLst>
        </p:spPr>
      </p:pic>
    </p:spTree>
    <p:extLst>
      <p:ext uri="{BB962C8B-B14F-4D97-AF65-F5344CB8AC3E}">
        <p14:creationId xmlns:p14="http://schemas.microsoft.com/office/powerpoint/2010/main" val="82843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just" eaLnBrk="1" hangingPunct="1"/>
            <a:r>
              <a:rPr lang="en-US" altLang="zh-CN" sz="3400" smtClean="0"/>
              <a:t>Applications of Interpreter </a:t>
            </a:r>
            <a:r>
              <a:rPr lang="zh-CN" altLang="en-US" sz="3400" smtClean="0"/>
              <a:t>解释器的用途</a:t>
            </a:r>
          </a:p>
        </p:txBody>
      </p:sp>
      <p:sp>
        <p:nvSpPr>
          <p:cNvPr id="122883" name="Rectangle 3"/>
          <p:cNvSpPr>
            <a:spLocks noGrp="1" noChangeArrowheads="1"/>
          </p:cNvSpPr>
          <p:nvPr>
            <p:ph type="body" idx="1"/>
          </p:nvPr>
        </p:nvSpPr>
        <p:spPr>
          <a:xfrm>
            <a:off x="457200" y="1340768"/>
            <a:ext cx="8229600" cy="4790157"/>
          </a:xfrm>
        </p:spPr>
        <p:txBody>
          <a:bodyPr/>
          <a:lstStyle/>
          <a:p>
            <a:pPr eaLnBrk="1" hangingPunct="1">
              <a:lnSpc>
                <a:spcPct val="90000"/>
              </a:lnSpc>
            </a:pPr>
            <a:r>
              <a:rPr lang="en-US" altLang="zh-CN" dirty="0" smtClean="0"/>
              <a:t>Languages </a:t>
            </a:r>
            <a:r>
              <a:rPr lang="zh-CN" altLang="en-US" dirty="0" smtClean="0"/>
              <a:t>解释型语言</a:t>
            </a:r>
          </a:p>
          <a:p>
            <a:pPr lvl="1" eaLnBrk="1" hangingPunct="1">
              <a:lnSpc>
                <a:spcPct val="90000"/>
              </a:lnSpc>
            </a:pPr>
            <a:r>
              <a:rPr lang="en-US" altLang="zh-CN" dirty="0" smtClean="0"/>
              <a:t>VB</a:t>
            </a:r>
            <a:r>
              <a:rPr lang="zh-CN" altLang="en-US" dirty="0" smtClean="0"/>
              <a:t>、</a:t>
            </a:r>
            <a:r>
              <a:rPr lang="en-US" altLang="zh-CN" dirty="0" err="1" smtClean="0"/>
              <a:t>Javascript</a:t>
            </a:r>
            <a:r>
              <a:rPr lang="zh-CN" altLang="en-US" dirty="0" smtClean="0"/>
              <a:t>、</a:t>
            </a:r>
            <a:r>
              <a:rPr lang="en-US" altLang="zh-CN" dirty="0" smtClean="0"/>
              <a:t>VBScript</a:t>
            </a:r>
            <a:r>
              <a:rPr lang="zh-CN" altLang="en-US" dirty="0" smtClean="0"/>
              <a:t>、</a:t>
            </a:r>
            <a:r>
              <a:rPr lang="en-US" altLang="zh-CN" dirty="0" smtClean="0"/>
              <a:t>HTML</a:t>
            </a:r>
            <a:r>
              <a:rPr lang="zh-CN" altLang="en-US" dirty="0" smtClean="0"/>
              <a:t>、</a:t>
            </a:r>
            <a:r>
              <a:rPr lang="en-US" altLang="zh-CN" dirty="0" smtClean="0"/>
              <a:t>CSS</a:t>
            </a:r>
            <a:r>
              <a:rPr lang="zh-CN" altLang="en-US" dirty="0" smtClean="0"/>
              <a:t>、</a:t>
            </a:r>
            <a:r>
              <a:rPr lang="en-US" altLang="zh-CN" dirty="0" smtClean="0"/>
              <a:t>Java</a:t>
            </a:r>
            <a:r>
              <a:rPr lang="zh-CN" altLang="en-US" dirty="0" smtClean="0"/>
              <a:t>、</a:t>
            </a:r>
            <a:r>
              <a:rPr lang="en-US" altLang="zh-CN" dirty="0" smtClean="0"/>
              <a:t>C#</a:t>
            </a:r>
            <a:r>
              <a:rPr lang="zh-CN" altLang="en-US" dirty="0" smtClean="0"/>
              <a:t>、</a:t>
            </a:r>
            <a:r>
              <a:rPr lang="en-US" altLang="zh-CN" dirty="0" smtClean="0"/>
              <a:t>SQL</a:t>
            </a:r>
            <a:r>
              <a:rPr lang="zh-CN" altLang="en-US" dirty="0" smtClean="0"/>
              <a:t>、</a:t>
            </a:r>
            <a:r>
              <a:rPr lang="en-US" altLang="zh-CN" dirty="0" err="1" smtClean="0"/>
              <a:t>Matlab</a:t>
            </a:r>
            <a:endParaRPr lang="en-US" altLang="zh-CN" dirty="0" smtClean="0"/>
          </a:p>
          <a:p>
            <a:pPr lvl="1" eaLnBrk="1" hangingPunct="1">
              <a:lnSpc>
                <a:spcPct val="90000"/>
              </a:lnSpc>
            </a:pPr>
            <a:r>
              <a:rPr lang="en-US" altLang="zh-CN" dirty="0" smtClean="0"/>
              <a:t>Scripts </a:t>
            </a:r>
            <a:r>
              <a:rPr lang="zh-CN" altLang="en-US" dirty="0" smtClean="0"/>
              <a:t>脚本、配置文件</a:t>
            </a:r>
          </a:p>
          <a:p>
            <a:pPr eaLnBrk="1" hangingPunct="1">
              <a:lnSpc>
                <a:spcPct val="90000"/>
              </a:lnSpc>
            </a:pPr>
            <a:r>
              <a:rPr lang="en-US" altLang="zh-CN" dirty="0" smtClean="0"/>
              <a:t>Communication protocols </a:t>
            </a:r>
            <a:r>
              <a:rPr lang="zh-CN" altLang="en-US" dirty="0" smtClean="0"/>
              <a:t>通信协议</a:t>
            </a:r>
            <a:endParaRPr lang="en-US" altLang="zh-CN" dirty="0" smtClean="0"/>
          </a:p>
          <a:p>
            <a:pPr eaLnBrk="1" hangingPunct="1">
              <a:lnSpc>
                <a:spcPct val="90000"/>
              </a:lnSpc>
            </a:pPr>
            <a:r>
              <a:rPr lang="en-US" altLang="zh-CN" dirty="0" smtClean="0"/>
              <a:t>Expert systems, Rule-base systems</a:t>
            </a:r>
            <a:endParaRPr lang="zh-CN" altLang="en-US" dirty="0" smtClean="0"/>
          </a:p>
          <a:p>
            <a:pPr eaLnBrk="1" hangingPunct="1">
              <a:lnSpc>
                <a:spcPct val="90000"/>
              </a:lnSpc>
            </a:pPr>
            <a:r>
              <a:rPr lang="en-US" altLang="zh-CN" dirty="0" smtClean="0"/>
              <a:t>Text processing </a:t>
            </a:r>
            <a:r>
              <a:rPr lang="zh-CN" altLang="en-US" dirty="0" smtClean="0"/>
              <a:t>文本处理</a:t>
            </a:r>
          </a:p>
          <a:p>
            <a:pPr eaLnBrk="1" hangingPunct="1">
              <a:lnSpc>
                <a:spcPct val="90000"/>
              </a:lnSpc>
            </a:pPr>
            <a:r>
              <a:rPr lang="en-US" altLang="zh-CN" dirty="0" smtClean="0"/>
              <a:t>User input </a:t>
            </a:r>
            <a:r>
              <a:rPr lang="zh-CN" altLang="en-US" dirty="0" smtClean="0"/>
              <a:t>用户输入</a:t>
            </a:r>
          </a:p>
          <a:p>
            <a:pPr lvl="1" eaLnBrk="1" hangingPunct="1">
              <a:lnSpc>
                <a:spcPct val="90000"/>
              </a:lnSpc>
            </a:pPr>
            <a:r>
              <a:rPr lang="en-US" altLang="zh-CN" dirty="0" smtClean="0"/>
              <a:t>Keyboard composition in games </a:t>
            </a:r>
            <a:r>
              <a:rPr lang="zh-CN" altLang="en-US" dirty="0" smtClean="0"/>
              <a:t>游戏中的组合按键</a:t>
            </a:r>
          </a:p>
        </p:txBody>
      </p:sp>
    </p:spTree>
    <p:extLst>
      <p:ext uri="{BB962C8B-B14F-4D97-AF65-F5344CB8AC3E}">
        <p14:creationId xmlns:p14="http://schemas.microsoft.com/office/powerpoint/2010/main" val="181611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a:t>
            </a:r>
            <a:r>
              <a:rPr lang="en-US" dirty="0"/>
              <a:t>Pattern</a:t>
            </a:r>
          </a:p>
        </p:txBody>
      </p:sp>
      <p:sp>
        <p:nvSpPr>
          <p:cNvPr id="3" name="Content Placeholder 2"/>
          <p:cNvSpPr>
            <a:spLocks noGrp="1"/>
          </p:cNvSpPr>
          <p:nvPr>
            <p:ph idx="1"/>
          </p:nvPr>
        </p:nvSpPr>
        <p:spPr>
          <a:xfrm>
            <a:off x="457200" y="1052736"/>
            <a:ext cx="8229600" cy="5544616"/>
          </a:xfrm>
        </p:spPr>
        <p:txBody>
          <a:bodyPr>
            <a:noAutofit/>
          </a:bodyPr>
          <a:lstStyle/>
          <a:p>
            <a:r>
              <a:rPr lang="en-US" sz="2800" b="1" dirty="0" smtClean="0"/>
              <a:t>Context</a:t>
            </a:r>
            <a:r>
              <a:rPr lang="en-US" sz="2800" dirty="0" smtClean="0"/>
              <a:t>: </a:t>
            </a:r>
            <a:r>
              <a:rPr lang="en-US" altLang="zh-CN" sz="2800" dirty="0"/>
              <a:t>distributed </a:t>
            </a:r>
            <a:r>
              <a:rPr lang="en-US" sz="2800" dirty="0" smtClean="0"/>
              <a:t>services interoperate </a:t>
            </a:r>
            <a:r>
              <a:rPr lang="en-US" altLang="zh-CN" sz="2800" dirty="0" smtClean="0"/>
              <a:t>with each other</a:t>
            </a:r>
            <a:r>
              <a:rPr lang="en-US" sz="2800" dirty="0" smtClean="0"/>
              <a:t>.</a:t>
            </a:r>
          </a:p>
          <a:p>
            <a:r>
              <a:rPr lang="en-US" sz="2800" b="1" dirty="0" smtClean="0"/>
              <a:t>Problem</a:t>
            </a:r>
            <a:r>
              <a:rPr lang="en-US" sz="2800" dirty="0" smtClean="0"/>
              <a:t>: How do we structure distributed software so that service users do not need to know the nature and location of service providers, making it easy to dynamically change the bindings between users and providers?</a:t>
            </a:r>
          </a:p>
          <a:p>
            <a:r>
              <a:rPr lang="en-US" sz="2800" b="1" dirty="0" smtClean="0"/>
              <a:t>Solution</a:t>
            </a:r>
            <a:r>
              <a:rPr lang="en-US" sz="2800" dirty="0" smtClean="0"/>
              <a:t>: The broker pattern separates users of services (clients) from providers of services (servers) by inserting an intermediary, called a broker. </a:t>
            </a:r>
          </a:p>
        </p:txBody>
      </p:sp>
      <p:sp>
        <p:nvSpPr>
          <p:cNvPr id="5" name="灯片编号占位符 4"/>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1563393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Example</a:t>
            </a:r>
            <a:endParaRPr lang="en-US" dirty="0"/>
          </a:p>
        </p:txBody>
      </p:sp>
      <p:pic>
        <p:nvPicPr>
          <p:cNvPr id="3" name="Picture 2"/>
          <p:cNvPicPr>
            <a:picLocks noChangeAspect="1"/>
          </p:cNvPicPr>
          <p:nvPr/>
        </p:nvPicPr>
        <p:blipFill rotWithShape="1">
          <a:blip r:embed="rId2"/>
          <a:srcRect l="18741" t="16021" r="7230" b="45695"/>
          <a:stretch/>
        </p:blipFill>
        <p:spPr>
          <a:xfrm>
            <a:off x="827584" y="1196752"/>
            <a:ext cx="8003882" cy="5354629"/>
          </a:xfrm>
          <a:prstGeom prst="rect">
            <a:avLst/>
          </a:prstGeom>
        </p:spPr>
      </p:pic>
      <p:sp>
        <p:nvSpPr>
          <p:cNvPr id="5" name="灯片编号占位符 4"/>
          <p:cNvSpPr>
            <a:spLocks noGrp="1"/>
          </p:cNvSpPr>
          <p:nvPr>
            <p:ph type="sldNum" sz="quarter" idx="12"/>
          </p:nvPr>
        </p:nvSpPr>
        <p:spPr/>
        <p:txBody>
          <a:bodyPr/>
          <a:lstStyle/>
          <a:p>
            <a:fld id="{D0E8C58C-0836-46C6-8F9A-AF87B5CA09C9}" type="slidenum">
              <a:rPr lang="en-AU" smtClean="0"/>
              <a:pPr/>
              <a:t>17</a:t>
            </a:fld>
            <a:endParaRPr lang="en-AU"/>
          </a:p>
        </p:txBody>
      </p:sp>
    </p:spTree>
    <p:extLst>
      <p:ext uri="{BB962C8B-B14F-4D97-AF65-F5344CB8AC3E}">
        <p14:creationId xmlns:p14="http://schemas.microsoft.com/office/powerpoint/2010/main" val="3826491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Solution I</a:t>
            </a:r>
            <a:endParaRPr lang="en-US" dirty="0"/>
          </a:p>
        </p:txBody>
      </p:sp>
      <p:sp>
        <p:nvSpPr>
          <p:cNvPr id="3" name="Content Placeholder 2"/>
          <p:cNvSpPr>
            <a:spLocks noGrp="1"/>
          </p:cNvSpPr>
          <p:nvPr>
            <p:ph idx="1"/>
          </p:nvPr>
        </p:nvSpPr>
        <p:spPr>
          <a:xfrm>
            <a:off x="457200" y="1268760"/>
            <a:ext cx="8229600" cy="4862165"/>
          </a:xfrm>
        </p:spPr>
        <p:txBody>
          <a:bodyPr>
            <a:noAutofit/>
          </a:bodyPr>
          <a:lstStyle/>
          <a:p>
            <a:r>
              <a:rPr lang="en-US" sz="2800" b="0" i="0" u="none" strike="noStrike" kern="1200" baseline="0" dirty="0" smtClean="0">
                <a:solidFill>
                  <a:schemeClr val="tx1"/>
                </a:solidFill>
                <a:latin typeface="+mn-lt"/>
                <a:ea typeface="+mn-ea"/>
                <a:cs typeface="+mn-cs"/>
              </a:rPr>
              <a:t>Overview: The broker mediates the communication between a number of clients and servers.</a:t>
            </a:r>
          </a:p>
          <a:p>
            <a:r>
              <a:rPr lang="en-US" sz="2800" b="0" i="0" u="none" strike="noStrike" kern="1200" baseline="0" dirty="0" smtClean="0">
                <a:solidFill>
                  <a:schemeClr val="tx1"/>
                </a:solidFill>
                <a:latin typeface="+mn-lt"/>
                <a:ea typeface="+mn-ea"/>
                <a:cs typeface="+mn-cs"/>
              </a:rPr>
              <a:t>Elements: </a:t>
            </a:r>
          </a:p>
          <a:p>
            <a:pPr lvl="1"/>
            <a:r>
              <a:rPr lang="en-US" sz="2400" b="0" i="1" u="none" strike="noStrike" kern="1200" baseline="0" dirty="0" smtClean="0">
                <a:solidFill>
                  <a:schemeClr val="tx1"/>
                </a:solidFill>
                <a:latin typeface="+mn-lt"/>
                <a:ea typeface="+mn-ea"/>
                <a:cs typeface="+mn-cs"/>
              </a:rPr>
              <a:t>Client, </a:t>
            </a:r>
            <a:r>
              <a:rPr lang="en-US" sz="2400" b="0" i="0" u="none" strike="noStrike" kern="1200" baseline="0" dirty="0" smtClean="0">
                <a:solidFill>
                  <a:schemeClr val="tx1"/>
                </a:solidFill>
                <a:latin typeface="+mn-lt"/>
                <a:ea typeface="+mn-ea"/>
                <a:cs typeface="+mn-cs"/>
              </a:rPr>
              <a:t>a requester of services</a:t>
            </a:r>
          </a:p>
          <a:p>
            <a:pPr lvl="1"/>
            <a:r>
              <a:rPr lang="en-US" sz="2400" b="0" i="1" u="none" strike="noStrike" kern="1200" baseline="0" dirty="0" smtClean="0">
                <a:solidFill>
                  <a:schemeClr val="tx1"/>
                </a:solidFill>
                <a:latin typeface="+mn-lt"/>
                <a:ea typeface="+mn-ea"/>
                <a:cs typeface="+mn-cs"/>
              </a:rPr>
              <a:t>Server, </a:t>
            </a:r>
            <a:r>
              <a:rPr lang="en-US" sz="2400" b="0" i="0" u="none" strike="noStrike" kern="1200" baseline="0" dirty="0" smtClean="0">
                <a:solidFill>
                  <a:schemeClr val="tx1"/>
                </a:solidFill>
                <a:latin typeface="+mn-lt"/>
                <a:ea typeface="+mn-ea"/>
                <a:cs typeface="+mn-cs"/>
              </a:rPr>
              <a:t>a provider of services</a:t>
            </a:r>
          </a:p>
          <a:p>
            <a:pPr lvl="1"/>
            <a:r>
              <a:rPr lang="en-US" sz="2400" b="0" i="1" u="none" strike="noStrike" kern="1200" baseline="0" dirty="0" smtClean="0">
                <a:solidFill>
                  <a:schemeClr val="tx1"/>
                </a:solidFill>
                <a:latin typeface="+mn-lt"/>
                <a:ea typeface="+mn-ea"/>
                <a:cs typeface="+mn-cs"/>
              </a:rPr>
              <a:t>Broker, </a:t>
            </a:r>
            <a:r>
              <a:rPr lang="en-US" sz="2400" b="0" i="0" u="none" strike="noStrike" kern="1200" baseline="0" dirty="0" smtClean="0">
                <a:solidFill>
                  <a:schemeClr val="tx1"/>
                </a:solidFill>
                <a:latin typeface="+mn-lt"/>
                <a:ea typeface="+mn-ea"/>
                <a:cs typeface="+mn-cs"/>
              </a:rPr>
              <a:t>an intermediary</a:t>
            </a:r>
          </a:p>
          <a:p>
            <a:pPr lvl="1"/>
            <a:r>
              <a:rPr lang="en-US" sz="2400" b="0" i="1" u="none" strike="noStrike" kern="1200" baseline="0" dirty="0" smtClean="0">
                <a:solidFill>
                  <a:schemeClr val="tx1"/>
                </a:solidFill>
                <a:latin typeface="+mn-lt"/>
                <a:ea typeface="+mn-ea"/>
                <a:cs typeface="+mn-cs"/>
              </a:rPr>
              <a:t>Client-side proxy, </a:t>
            </a:r>
            <a:r>
              <a:rPr lang="en-US" sz="2400" b="0" i="0" u="none" strike="noStrike" kern="1200" baseline="0" dirty="0" smtClean="0">
                <a:solidFill>
                  <a:schemeClr val="tx1"/>
                </a:solidFill>
                <a:latin typeface="+mn-lt"/>
                <a:ea typeface="+mn-ea"/>
                <a:cs typeface="+mn-cs"/>
              </a:rPr>
              <a:t>a helper  intermediary that manages the actual communication with the broker</a:t>
            </a:r>
          </a:p>
          <a:p>
            <a:pPr lvl="1"/>
            <a:r>
              <a:rPr lang="en-US" sz="2400" b="0" i="1" u="none" strike="noStrike" kern="1200" baseline="0" dirty="0" smtClean="0">
                <a:solidFill>
                  <a:schemeClr val="tx1"/>
                </a:solidFill>
                <a:latin typeface="+mn-lt"/>
                <a:ea typeface="+mn-ea"/>
                <a:cs typeface="+mn-cs"/>
              </a:rPr>
              <a:t>Server-side proxy, </a:t>
            </a:r>
            <a:r>
              <a:rPr lang="en-US" sz="2400" b="0" i="0" u="none" strike="noStrike" kern="1200" baseline="0" dirty="0" smtClean="0">
                <a:solidFill>
                  <a:schemeClr val="tx1"/>
                </a:solidFill>
                <a:latin typeface="+mn-lt"/>
                <a:ea typeface="+mn-ea"/>
                <a:cs typeface="+mn-cs"/>
              </a:rPr>
              <a:t>a helper intermediary that manages the actual communication with the broker</a:t>
            </a:r>
          </a:p>
        </p:txBody>
      </p:sp>
      <p:sp>
        <p:nvSpPr>
          <p:cNvPr id="5" name="灯片编号占位符 4"/>
          <p:cNvSpPr>
            <a:spLocks noGrp="1"/>
          </p:cNvSpPr>
          <p:nvPr>
            <p:ph type="sldNum" sz="quarter" idx="12"/>
          </p:nvPr>
        </p:nvSpPr>
        <p:spPr/>
        <p:txBody>
          <a:bodyPr/>
          <a:lstStyle/>
          <a:p>
            <a:fld id="{D0E8C58C-0836-46C6-8F9A-AF87B5CA09C9}" type="slidenum">
              <a:rPr lang="en-AU" smtClean="0"/>
              <a:pPr/>
              <a:t>18</a:t>
            </a:fld>
            <a:endParaRPr lang="en-AU"/>
          </a:p>
        </p:txBody>
      </p:sp>
    </p:spTree>
    <p:extLst>
      <p:ext uri="{BB962C8B-B14F-4D97-AF65-F5344CB8AC3E}">
        <p14:creationId xmlns:p14="http://schemas.microsoft.com/office/powerpoint/2010/main" val="1447557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Broker Solution II</a:t>
            </a:r>
            <a:endParaRPr lang="en-US" dirty="0"/>
          </a:p>
        </p:txBody>
      </p:sp>
      <p:sp>
        <p:nvSpPr>
          <p:cNvPr id="3" name="Content Placeholder 2"/>
          <p:cNvSpPr>
            <a:spLocks noGrp="1"/>
          </p:cNvSpPr>
          <p:nvPr>
            <p:ph idx="1"/>
          </p:nvPr>
        </p:nvSpPr>
        <p:spPr>
          <a:xfrm>
            <a:off x="457200" y="1340768"/>
            <a:ext cx="8229600" cy="5184576"/>
          </a:xfrm>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clients and servers with brokers.</a:t>
            </a:r>
          </a:p>
          <a:p>
            <a:r>
              <a:rPr lang="en-US" sz="3200" b="0" i="0" u="none" strike="noStrike" kern="1200" baseline="0" dirty="0" smtClean="0">
                <a:solidFill>
                  <a:schemeClr val="tx1"/>
                </a:solidFill>
                <a:latin typeface="+mn-lt"/>
                <a:ea typeface="+mn-ea"/>
                <a:cs typeface="+mn-cs"/>
              </a:rPr>
              <a:t>Constraints: The client can only attach to a broker. The server can only attach to a broker.</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Brokers add a layer of indirection, may be a communication bottleneck.</a:t>
            </a:r>
          </a:p>
          <a:p>
            <a:pPr lvl="1"/>
            <a:r>
              <a:rPr lang="en-US" sz="2800" b="0" i="0" u="none" strike="noStrike" kern="1200" baseline="0" dirty="0" smtClean="0">
                <a:solidFill>
                  <a:schemeClr val="tx1"/>
                </a:solidFill>
                <a:latin typeface="+mn-lt"/>
                <a:ea typeface="+mn-ea"/>
                <a:cs typeface="+mn-cs"/>
              </a:rPr>
              <a:t>The broker can be a single point of failure.</a:t>
            </a:r>
          </a:p>
          <a:p>
            <a:pPr lvl="1"/>
            <a:r>
              <a:rPr lang="en-US" sz="2800" b="0" i="0" u="none" strike="noStrike" kern="1200" baseline="0" dirty="0" smtClean="0">
                <a:solidFill>
                  <a:schemeClr val="tx1"/>
                </a:solidFill>
                <a:latin typeface="+mn-lt"/>
                <a:ea typeface="+mn-ea"/>
                <a:cs typeface="+mn-cs"/>
              </a:rPr>
              <a:t>A broker adds up-front complexity.</a:t>
            </a:r>
          </a:p>
          <a:p>
            <a:pPr lvl="1"/>
            <a:r>
              <a:rPr lang="en-US" sz="2800" b="0" i="0" u="none" strike="noStrike" kern="1200" baseline="0" dirty="0" smtClean="0">
                <a:solidFill>
                  <a:schemeClr val="tx1"/>
                </a:solidFill>
                <a:latin typeface="+mn-lt"/>
                <a:ea typeface="+mn-ea"/>
                <a:cs typeface="+mn-cs"/>
              </a:rPr>
              <a:t>A broker may be a target for security attacks.</a:t>
            </a:r>
          </a:p>
          <a:p>
            <a:pPr lvl="1"/>
            <a:r>
              <a:rPr lang="en-US" sz="2800" b="0" i="0" u="none" strike="noStrike" kern="1200" baseline="0" dirty="0" smtClean="0">
                <a:solidFill>
                  <a:schemeClr val="tx1"/>
                </a:solidFill>
                <a:latin typeface="+mn-lt"/>
                <a:ea typeface="+mn-ea"/>
                <a:cs typeface="+mn-cs"/>
              </a:rPr>
              <a:t>A broker may be difficult to test.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19</a:t>
            </a:fld>
            <a:endParaRPr lang="en-AU"/>
          </a:p>
        </p:txBody>
      </p:sp>
    </p:spTree>
    <p:extLst>
      <p:ext uri="{BB962C8B-B14F-4D97-AF65-F5344CB8AC3E}">
        <p14:creationId xmlns:p14="http://schemas.microsoft.com/office/powerpoint/2010/main" val="1927504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AU" dirty="0" smtClean="0"/>
              <a:t>What is a Pattern?</a:t>
            </a:r>
          </a:p>
          <a:p>
            <a:r>
              <a:rPr lang="en-AU" dirty="0" smtClean="0"/>
              <a:t>Pattern Catalogue</a:t>
            </a:r>
          </a:p>
          <a:p>
            <a:pPr lvl="1"/>
            <a:r>
              <a:rPr lang="en-AU" dirty="0" smtClean="0"/>
              <a:t>Module</a:t>
            </a:r>
            <a:r>
              <a:rPr lang="en-AU" baseline="0" dirty="0" smtClean="0"/>
              <a:t> patterns</a:t>
            </a:r>
          </a:p>
          <a:p>
            <a:pPr lvl="1"/>
            <a:r>
              <a:rPr lang="en-AU" baseline="0" dirty="0" smtClean="0"/>
              <a:t>Component and Connector Patterns</a:t>
            </a:r>
          </a:p>
          <a:p>
            <a:pPr lvl="1"/>
            <a:r>
              <a:rPr lang="en-AU" baseline="0" dirty="0" smtClean="0"/>
              <a:t>Allocation Patterns</a:t>
            </a:r>
          </a:p>
          <a:p>
            <a:pPr lvl="0"/>
            <a:r>
              <a:rPr lang="en-AU" dirty="0" smtClean="0"/>
              <a:t>Relation Between Tactics and Patterns</a:t>
            </a:r>
          </a:p>
          <a:p>
            <a:pPr lvl="0"/>
            <a:r>
              <a:rPr lang="en-AU" dirty="0" smtClean="0"/>
              <a:t>Using tactics together</a:t>
            </a:r>
          </a:p>
          <a:p>
            <a:pPr lvl="0"/>
            <a:r>
              <a:rPr lang="en-AU" dirty="0" smtClean="0"/>
              <a:t>Summary</a:t>
            </a:r>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370693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err="1" smtClean="0"/>
              <a:t>Corba</a:t>
            </a:r>
            <a:endParaRPr lang="en-US" altLang="zh-CN" dirty="0" smtClean="0"/>
          </a:p>
          <a:p>
            <a:r>
              <a:rPr lang="en-US" altLang="zh-CN" dirty="0" smtClean="0"/>
              <a:t>WebSphere </a:t>
            </a:r>
            <a:r>
              <a:rPr lang="en-US" altLang="zh-CN" dirty="0"/>
              <a:t>Message </a:t>
            </a:r>
            <a:r>
              <a:rPr lang="en-US" altLang="zh-CN" dirty="0" smtClean="0"/>
              <a:t>Broker</a:t>
            </a:r>
          </a:p>
          <a:p>
            <a:r>
              <a:rPr lang="en-US" altLang="zh-CN" dirty="0" err="1" smtClean="0"/>
              <a:t>DataGuard</a:t>
            </a: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20</a:t>
            </a:fld>
            <a:endParaRPr lang="en-AU"/>
          </a:p>
        </p:txBody>
      </p:sp>
    </p:spTree>
    <p:extLst>
      <p:ext uri="{BB962C8B-B14F-4D97-AF65-F5344CB8AC3E}">
        <p14:creationId xmlns:p14="http://schemas.microsoft.com/office/powerpoint/2010/main" val="798329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 </a:t>
            </a:r>
            <a:r>
              <a:rPr lang="en-US" dirty="0"/>
              <a:t>Pattern</a:t>
            </a:r>
          </a:p>
        </p:txBody>
      </p:sp>
      <p:sp>
        <p:nvSpPr>
          <p:cNvPr id="3" name="Content Placeholder 2"/>
          <p:cNvSpPr>
            <a:spLocks noGrp="1"/>
          </p:cNvSpPr>
          <p:nvPr>
            <p:ph idx="1"/>
          </p:nvPr>
        </p:nvSpPr>
        <p:spPr>
          <a:xfrm>
            <a:off x="457200" y="1196752"/>
            <a:ext cx="8229600" cy="4857403"/>
          </a:xfrm>
        </p:spPr>
        <p:txBody>
          <a:bodyPr>
            <a:noAutofit/>
          </a:bodyPr>
          <a:lstStyle/>
          <a:p>
            <a:r>
              <a:rPr lang="en-US" sz="2800" b="1" dirty="0" smtClean="0"/>
              <a:t>Context</a:t>
            </a:r>
            <a:r>
              <a:rPr lang="en-US" sz="2800" dirty="0" smtClean="0"/>
              <a:t>: separate view from model.</a:t>
            </a:r>
          </a:p>
          <a:p>
            <a:r>
              <a:rPr lang="en-US" sz="2800" b="1" dirty="0" smtClean="0"/>
              <a:t>Problem</a:t>
            </a:r>
            <a:r>
              <a:rPr lang="en-US" sz="2800" dirty="0" smtClean="0"/>
              <a:t>: How can user interface functionality be kept separate from application functionality and yet still be responsive to user input, or to changes in the underlying application’s data? And how can multiple views of the user interface be created, maintained, and coordinated when the underlying application data changes?</a:t>
            </a:r>
          </a:p>
          <a:p>
            <a:r>
              <a:rPr lang="en-US" sz="2800" b="1" dirty="0" smtClean="0"/>
              <a:t>Solution</a:t>
            </a:r>
            <a:r>
              <a:rPr lang="en-US" sz="2800" dirty="0" smtClean="0"/>
              <a:t>: The model-view-controller (MVC) pattern separates application functionality into three kinds of components</a:t>
            </a:r>
            <a:r>
              <a:rPr lang="en-US" sz="2800" dirty="0"/>
              <a:t>.</a:t>
            </a:r>
            <a:endParaRPr lang="en-US" sz="2800"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21</a:t>
            </a:fld>
            <a:endParaRPr lang="en-AU"/>
          </a:p>
        </p:txBody>
      </p:sp>
    </p:spTree>
    <p:extLst>
      <p:ext uri="{BB962C8B-B14F-4D97-AF65-F5344CB8AC3E}">
        <p14:creationId xmlns:p14="http://schemas.microsoft.com/office/powerpoint/2010/main" val="351246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r>
              <a:rPr lang="en-US" baseline="0" dirty="0" smtClean="0"/>
              <a:t> Example</a:t>
            </a:r>
            <a:endParaRPr lang="en-US" dirty="0"/>
          </a:p>
        </p:txBody>
      </p:sp>
      <p:pic>
        <p:nvPicPr>
          <p:cNvPr id="5" name="Picture 4" descr="Description: Description: Description: http://java.sun.com/blueprints/patterns/images/mvc-structure-generic.gif"/>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28737"/>
            <a:ext cx="8208912" cy="5124599"/>
          </a:xfrm>
          <a:prstGeom prst="rect">
            <a:avLst/>
          </a:prstGeom>
          <a:noFill/>
          <a:ln>
            <a:noFill/>
          </a:ln>
        </p:spPr>
      </p:pic>
      <p:sp>
        <p:nvSpPr>
          <p:cNvPr id="3" name="灯片编号占位符 2"/>
          <p:cNvSpPr>
            <a:spLocks noGrp="1"/>
          </p:cNvSpPr>
          <p:nvPr>
            <p:ph type="sldNum" sz="quarter" idx="12"/>
          </p:nvPr>
        </p:nvSpPr>
        <p:spPr/>
        <p:txBody>
          <a:bodyPr/>
          <a:lstStyle/>
          <a:p>
            <a:fld id="{D0E8C58C-0836-46C6-8F9A-AF87B5CA09C9}" type="slidenum">
              <a:rPr lang="en-AU" smtClean="0"/>
              <a:pPr/>
              <a:t>22</a:t>
            </a:fld>
            <a:endParaRPr lang="en-AU"/>
          </a:p>
        </p:txBody>
      </p:sp>
    </p:spTree>
    <p:extLst>
      <p:ext uri="{BB962C8B-B14F-4D97-AF65-F5344CB8AC3E}">
        <p14:creationId xmlns:p14="http://schemas.microsoft.com/office/powerpoint/2010/main" val="696798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Solution </a:t>
            </a:r>
            <a:r>
              <a:rPr lang="en-US" dirty="0"/>
              <a:t>I</a:t>
            </a:r>
          </a:p>
        </p:txBody>
      </p:sp>
      <p:sp>
        <p:nvSpPr>
          <p:cNvPr id="3" name="Content Placeholder 2"/>
          <p:cNvSpPr>
            <a:spLocks noGrp="1"/>
          </p:cNvSpPr>
          <p:nvPr>
            <p:ph idx="1"/>
          </p:nvPr>
        </p:nvSpPr>
        <p:spPr/>
        <p:txBody>
          <a:bodyPr>
            <a:normAutofit/>
          </a:bodyPr>
          <a:lstStyle/>
          <a:p>
            <a:r>
              <a:rPr lang="en-US" sz="3200" b="0" i="0" u="none" strike="noStrike" kern="1200" baseline="0" dirty="0" smtClean="0">
                <a:solidFill>
                  <a:schemeClr val="tx1"/>
                </a:solidFill>
                <a:latin typeface="+mn-lt"/>
                <a:ea typeface="+mn-ea"/>
                <a:cs typeface="+mn-cs"/>
              </a:rPr>
              <a:t>Overview: The MVC pattern breaks system functionality into a</a:t>
            </a:r>
            <a:r>
              <a:rPr lang="en-US" sz="3200" b="0" i="0" u="none" strike="noStrike" kern="1200" dirty="0" smtClean="0">
                <a:solidFill>
                  <a:schemeClr val="tx1"/>
                </a:solidFill>
                <a:latin typeface="+mn-lt"/>
                <a:ea typeface="+mn-ea"/>
                <a:cs typeface="+mn-cs"/>
              </a:rPr>
              <a:t> </a:t>
            </a:r>
            <a:r>
              <a:rPr lang="en-US" sz="3200" b="0" i="0" u="none" strike="noStrike" kern="1200" baseline="0" dirty="0" smtClean="0">
                <a:solidFill>
                  <a:schemeClr val="tx1"/>
                </a:solidFill>
                <a:latin typeface="+mn-lt"/>
                <a:ea typeface="+mn-ea"/>
                <a:cs typeface="+mn-cs"/>
              </a:rPr>
              <a:t>model, a view, and a controller that mediates between the model and the view.</a:t>
            </a:r>
          </a:p>
          <a:p>
            <a:r>
              <a:rPr lang="en-US" sz="3200" b="0" i="0" u="none" strike="noStrike" kern="1200" baseline="0" dirty="0" smtClean="0">
                <a:solidFill>
                  <a:schemeClr val="tx1"/>
                </a:solidFill>
                <a:latin typeface="+mn-lt"/>
                <a:ea typeface="+mn-ea"/>
                <a:cs typeface="+mn-cs"/>
              </a:rPr>
              <a:t>Elements: </a:t>
            </a:r>
          </a:p>
          <a:p>
            <a:pPr lvl="1"/>
            <a:r>
              <a:rPr lang="en-US" sz="2800" b="0" i="0" u="none" strike="noStrike" kern="1200" baseline="0" dirty="0" smtClean="0">
                <a:solidFill>
                  <a:schemeClr val="tx1"/>
                </a:solidFill>
                <a:latin typeface="+mn-lt"/>
                <a:ea typeface="+mn-ea"/>
                <a:cs typeface="+mn-cs"/>
              </a:rPr>
              <a:t>The </a:t>
            </a:r>
            <a:r>
              <a:rPr lang="en-US" sz="2800" b="0" i="1" u="none" strike="noStrike" kern="1200" baseline="0" dirty="0" smtClean="0">
                <a:solidFill>
                  <a:schemeClr val="tx1"/>
                </a:solidFill>
                <a:latin typeface="+mn-lt"/>
                <a:ea typeface="+mn-ea"/>
                <a:cs typeface="+mn-cs"/>
              </a:rPr>
              <a:t>model</a:t>
            </a:r>
            <a:r>
              <a:rPr lang="en-US" sz="2800" b="0" i="0" u="none" strike="noStrike" kern="1200" baseline="0" dirty="0" smtClean="0">
                <a:solidFill>
                  <a:schemeClr val="tx1"/>
                </a:solidFill>
                <a:latin typeface="+mn-lt"/>
                <a:ea typeface="+mn-ea"/>
                <a:cs typeface="+mn-cs"/>
              </a:rPr>
              <a:t>.</a:t>
            </a:r>
          </a:p>
          <a:p>
            <a:pPr lvl="1"/>
            <a:r>
              <a:rPr lang="en-US" sz="2800" b="0" i="0" u="none" strike="noStrike" kern="1200" baseline="0" dirty="0" smtClean="0">
                <a:solidFill>
                  <a:schemeClr val="tx1"/>
                </a:solidFill>
                <a:latin typeface="+mn-lt"/>
                <a:ea typeface="+mn-ea"/>
                <a:cs typeface="+mn-cs"/>
              </a:rPr>
              <a:t>The </a:t>
            </a:r>
            <a:r>
              <a:rPr lang="en-US" sz="2800" b="0" i="1" u="none" strike="noStrike" kern="1200" baseline="0" dirty="0" smtClean="0">
                <a:solidFill>
                  <a:schemeClr val="tx1"/>
                </a:solidFill>
                <a:latin typeface="+mn-lt"/>
                <a:ea typeface="+mn-ea"/>
                <a:cs typeface="+mn-cs"/>
              </a:rPr>
              <a:t>view</a:t>
            </a:r>
            <a:r>
              <a:rPr lang="en-US" sz="2800" b="0" i="0" u="none" strike="noStrike" kern="1200" baseline="0" dirty="0" smtClean="0">
                <a:solidFill>
                  <a:schemeClr val="tx1"/>
                </a:solidFill>
                <a:latin typeface="+mn-lt"/>
                <a:ea typeface="+mn-ea"/>
                <a:cs typeface="+mn-cs"/>
              </a:rPr>
              <a:t>.</a:t>
            </a:r>
          </a:p>
          <a:p>
            <a:pPr lvl="1"/>
            <a:r>
              <a:rPr lang="en-US" sz="2800" b="0" i="0" u="none" strike="noStrike" kern="1200" baseline="0" dirty="0" smtClean="0">
                <a:solidFill>
                  <a:schemeClr val="tx1"/>
                </a:solidFill>
                <a:latin typeface="+mn-lt"/>
                <a:ea typeface="+mn-ea"/>
                <a:cs typeface="+mn-cs"/>
              </a:rPr>
              <a:t>The </a:t>
            </a:r>
            <a:r>
              <a:rPr lang="en-US" sz="2800" b="0" i="1" u="none" strike="noStrike" kern="1200" baseline="0" dirty="0" smtClean="0">
                <a:solidFill>
                  <a:schemeClr val="tx1"/>
                </a:solidFill>
                <a:latin typeface="+mn-lt"/>
                <a:ea typeface="+mn-ea"/>
                <a:cs typeface="+mn-cs"/>
              </a:rPr>
              <a:t>controller</a:t>
            </a:r>
            <a:r>
              <a:rPr lang="en-US" sz="2800" b="0" i="0" u="none" strike="noStrike" kern="1200" baseline="0" dirty="0" smtClean="0">
                <a:solidFill>
                  <a:schemeClr val="tx1"/>
                </a:solidFill>
                <a:latin typeface="+mn-lt"/>
                <a:ea typeface="+mn-ea"/>
                <a:cs typeface="+mn-cs"/>
              </a:rPr>
              <a:t>.</a:t>
            </a:r>
          </a:p>
        </p:txBody>
      </p:sp>
      <p:sp>
        <p:nvSpPr>
          <p:cNvPr id="5" name="灯片编号占位符 4"/>
          <p:cNvSpPr>
            <a:spLocks noGrp="1"/>
          </p:cNvSpPr>
          <p:nvPr>
            <p:ph type="sldNum" sz="quarter" idx="12"/>
          </p:nvPr>
        </p:nvSpPr>
        <p:spPr/>
        <p:txBody>
          <a:bodyPr/>
          <a:lstStyle/>
          <a:p>
            <a:fld id="{D0E8C58C-0836-46C6-8F9A-AF87B5CA09C9}" type="slidenum">
              <a:rPr lang="en-AU" smtClean="0"/>
              <a:pPr/>
              <a:t>23</a:t>
            </a:fld>
            <a:endParaRPr lang="en-AU"/>
          </a:p>
        </p:txBody>
      </p:sp>
    </p:spTree>
    <p:extLst>
      <p:ext uri="{BB962C8B-B14F-4D97-AF65-F5344CB8AC3E}">
        <p14:creationId xmlns:p14="http://schemas.microsoft.com/office/powerpoint/2010/main" val="3518769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Solution II</a:t>
            </a:r>
            <a:endParaRPr lang="en-US" dirty="0"/>
          </a:p>
        </p:txBody>
      </p:sp>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notifies </a:t>
            </a:r>
            <a:r>
              <a:rPr lang="en-US" sz="3200" b="0" i="0" u="none" strike="noStrike" kern="1200" baseline="0" dirty="0" smtClean="0">
                <a:solidFill>
                  <a:schemeClr val="tx1"/>
                </a:solidFill>
                <a:latin typeface="+mn-lt"/>
                <a:ea typeface="+mn-ea"/>
                <a:cs typeface="+mn-cs"/>
              </a:rPr>
              <a:t>relation connects instances of model, view, and controller, notifying elements of relevant state changes.</a:t>
            </a:r>
          </a:p>
          <a:p>
            <a:r>
              <a:rPr lang="en-US" sz="3200" b="0" i="0" u="none" strike="noStrike" kern="1200" baseline="0" dirty="0" smtClean="0">
                <a:solidFill>
                  <a:schemeClr val="tx1"/>
                </a:solidFill>
                <a:latin typeface="+mn-lt"/>
                <a:ea typeface="+mn-ea"/>
                <a:cs typeface="+mn-cs"/>
              </a:rPr>
              <a:t>Constraints: </a:t>
            </a:r>
          </a:p>
          <a:p>
            <a:pPr lvl="1"/>
            <a:r>
              <a:rPr lang="en-US" sz="2800" b="0" i="0" u="none" strike="noStrike" kern="1200" baseline="0" dirty="0" smtClean="0">
                <a:solidFill>
                  <a:schemeClr val="tx1"/>
                </a:solidFill>
                <a:latin typeface="+mn-lt"/>
                <a:ea typeface="+mn-ea"/>
                <a:cs typeface="+mn-cs"/>
              </a:rPr>
              <a:t>The model component should not interact directly with the </a:t>
            </a:r>
            <a:r>
              <a:rPr lang="en-US" sz="2800" i="0" u="none" strike="noStrike" kern="1200" baseline="0" dirty="0" smtClean="0">
                <a:solidFill>
                  <a:schemeClr val="tx1"/>
                </a:solidFill>
                <a:latin typeface="+mn-lt"/>
                <a:ea typeface="+mn-ea"/>
                <a:cs typeface="+mn-cs"/>
              </a:rPr>
              <a:t>view</a:t>
            </a:r>
            <a:r>
              <a:rPr lang="en-US" sz="2800"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Weaknesses:</a:t>
            </a:r>
          </a:p>
          <a:p>
            <a:pPr lvl="1"/>
            <a:r>
              <a:rPr lang="en-US" sz="2800" b="0" i="0" u="none" strike="noStrike" kern="1200" baseline="0" dirty="0" smtClean="0">
                <a:solidFill>
                  <a:schemeClr val="tx1"/>
                </a:solidFill>
                <a:latin typeface="+mn-lt"/>
                <a:ea typeface="+mn-ea"/>
                <a:cs typeface="+mn-cs"/>
              </a:rPr>
              <a:t>The complexity may not be worth it for simple user interfaces.</a:t>
            </a:r>
          </a:p>
          <a:p>
            <a:pPr lvl="1"/>
            <a:r>
              <a:rPr lang="en-US" sz="2800" b="0" i="0" u="none" strike="noStrike" kern="1200" baseline="0" dirty="0" smtClean="0">
                <a:solidFill>
                  <a:schemeClr val="tx1"/>
                </a:solidFill>
                <a:latin typeface="+mn-lt"/>
                <a:ea typeface="+mn-ea"/>
                <a:cs typeface="+mn-cs"/>
              </a:rPr>
              <a:t>The model, view, and controller abstractions may not be good fits for some user interface toolkits.</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24</a:t>
            </a:fld>
            <a:endParaRPr lang="en-AU"/>
          </a:p>
        </p:txBody>
      </p:sp>
    </p:spTree>
    <p:extLst>
      <p:ext uri="{BB962C8B-B14F-4D97-AF65-F5344CB8AC3E}">
        <p14:creationId xmlns:p14="http://schemas.microsoft.com/office/powerpoint/2010/main" val="745218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The Java EE Model</a:t>
            </a: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25</a:t>
            </a:fld>
            <a:endParaRPr lang="en-AU"/>
          </a:p>
        </p:txBody>
      </p:sp>
      <p:pic>
        <p:nvPicPr>
          <p:cNvPr id="5" name="Picture 3" descr="overview-businessAndEisT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581150"/>
            <a:ext cx="74168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223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a:t>
            </a:r>
            <a:r>
              <a:rPr lang="en-US" baseline="0" dirty="0" smtClean="0"/>
              <a:t> </a:t>
            </a:r>
            <a:r>
              <a:rPr lang="en-US" dirty="0"/>
              <a:t>Pattern</a:t>
            </a:r>
          </a:p>
        </p:txBody>
      </p:sp>
      <p:sp>
        <p:nvSpPr>
          <p:cNvPr id="3" name="Content Placeholder 2"/>
          <p:cNvSpPr>
            <a:spLocks noGrp="1"/>
          </p:cNvSpPr>
          <p:nvPr>
            <p:ph idx="1"/>
          </p:nvPr>
        </p:nvSpPr>
        <p:spPr>
          <a:xfrm>
            <a:off x="457200" y="1196752"/>
            <a:ext cx="8229600" cy="5400600"/>
          </a:xfrm>
        </p:spPr>
        <p:txBody>
          <a:bodyPr>
            <a:normAutofit/>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process data streams.</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Such systems need to be divided into reusable, loosely coupled components with simple, generic interaction mechanisms.</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The pattern of interaction in the pipe-and-filter pattern is characterized by successive transformations of streams of data. </a:t>
            </a:r>
          </a:p>
        </p:txBody>
      </p:sp>
      <p:sp>
        <p:nvSpPr>
          <p:cNvPr id="5" name="灯片编号占位符 4"/>
          <p:cNvSpPr>
            <a:spLocks noGrp="1"/>
          </p:cNvSpPr>
          <p:nvPr>
            <p:ph type="sldNum" sz="quarter" idx="12"/>
          </p:nvPr>
        </p:nvSpPr>
        <p:spPr/>
        <p:txBody>
          <a:bodyPr/>
          <a:lstStyle/>
          <a:p>
            <a:fld id="{D0E8C58C-0836-46C6-8F9A-AF87B5CA09C9}" type="slidenum">
              <a:rPr lang="en-AU" smtClean="0"/>
              <a:pPr/>
              <a:t>26</a:t>
            </a:fld>
            <a:endParaRPr lang="en-AU"/>
          </a:p>
        </p:txBody>
      </p:sp>
    </p:spTree>
    <p:extLst>
      <p:ext uri="{BB962C8B-B14F-4D97-AF65-F5344CB8AC3E}">
        <p14:creationId xmlns:p14="http://schemas.microsoft.com/office/powerpoint/2010/main" val="2247607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 Solution</a:t>
            </a:r>
            <a:endParaRPr lang="en-US" dirty="0"/>
          </a:p>
        </p:txBody>
      </p:sp>
      <p:sp>
        <p:nvSpPr>
          <p:cNvPr id="3" name="Content Placeholder 2"/>
          <p:cNvSpPr>
            <a:spLocks noGrp="1"/>
          </p:cNvSpPr>
          <p:nvPr>
            <p:ph idx="1"/>
          </p:nvPr>
        </p:nvSpPr>
        <p:spPr>
          <a:xfrm>
            <a:off x="457200" y="1052736"/>
            <a:ext cx="8229600" cy="5544616"/>
          </a:xfrm>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Overview: Data is transformed by filters connected by pipes.</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Filter</a:t>
            </a:r>
            <a:r>
              <a:rPr lang="en-US" sz="2800" b="0" i="0" u="none" strike="noStrike" kern="1200" baseline="0" dirty="0" smtClean="0">
                <a:solidFill>
                  <a:schemeClr val="tx1"/>
                </a:solidFill>
                <a:latin typeface="+mn-lt"/>
                <a:ea typeface="+mn-ea"/>
                <a:cs typeface="+mn-cs"/>
              </a:rPr>
              <a:t>. </a:t>
            </a:r>
          </a:p>
          <a:p>
            <a:pPr lvl="1"/>
            <a:r>
              <a:rPr lang="en-US" sz="2800" b="0" i="1" u="none" strike="noStrike" kern="1200" baseline="0" dirty="0" smtClean="0">
                <a:solidFill>
                  <a:schemeClr val="tx1"/>
                </a:solidFill>
                <a:latin typeface="+mn-lt"/>
                <a:ea typeface="+mn-ea"/>
                <a:cs typeface="+mn-cs"/>
              </a:rPr>
              <a:t>Pipe</a:t>
            </a:r>
            <a:r>
              <a:rPr lang="en-US" sz="2800" b="0" i="0" u="none" strike="noStrike" kern="1200" baseline="0" dirty="0" smtClean="0">
                <a:solidFill>
                  <a:schemeClr val="tx1"/>
                </a:solidFill>
                <a:latin typeface="+mn-lt"/>
                <a:ea typeface="+mn-ea"/>
                <a:cs typeface="+mn-cs"/>
              </a:rPr>
              <a:t>. </a:t>
            </a:r>
          </a:p>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the output of filters with the input of pipes and vice versa.</a:t>
            </a:r>
          </a:p>
          <a:p>
            <a:r>
              <a:rPr lang="en-US" sz="3200" b="0" i="0" u="none" strike="noStrike" kern="1200" baseline="0" dirty="0" smtClean="0">
                <a:solidFill>
                  <a:schemeClr val="tx1"/>
                </a:solidFill>
                <a:latin typeface="+mn-lt"/>
                <a:ea typeface="+mn-ea"/>
                <a:cs typeface="+mn-cs"/>
              </a:rPr>
              <a:t>Constraints:</a:t>
            </a:r>
          </a:p>
          <a:p>
            <a:pPr lvl="1"/>
            <a:r>
              <a:rPr lang="en-US" sz="2800" b="0" i="0" u="none" strike="noStrike" kern="1200" baseline="0" dirty="0" smtClean="0">
                <a:solidFill>
                  <a:schemeClr val="tx1"/>
                </a:solidFill>
                <a:latin typeface="+mn-lt"/>
                <a:ea typeface="+mn-ea"/>
                <a:cs typeface="+mn-cs"/>
              </a:rPr>
              <a:t>Pipes connect filter output ports to filter input ports.</a:t>
            </a:r>
          </a:p>
          <a:p>
            <a:pPr lvl="1"/>
            <a:r>
              <a:rPr lang="en-US" sz="2800" b="0" i="0" u="none" strike="noStrike" kern="1200" baseline="0" dirty="0" smtClean="0">
                <a:solidFill>
                  <a:schemeClr val="tx1"/>
                </a:solidFill>
                <a:latin typeface="+mn-lt"/>
                <a:ea typeface="+mn-ea"/>
                <a:cs typeface="+mn-cs"/>
              </a:rPr>
              <a:t>Connected filters must agree on the type of data being passed along </a:t>
            </a:r>
            <a:r>
              <a:rPr lang="en-US" sz="2900" b="0" i="0" u="none" strike="noStrike" kern="1200" baseline="0" dirty="0" smtClean="0">
                <a:solidFill>
                  <a:schemeClr val="tx1"/>
                </a:solidFill>
                <a:latin typeface="+mn-lt"/>
                <a:ea typeface="+mn-ea"/>
                <a:cs typeface="+mn-cs"/>
              </a:rPr>
              <a:t>the connecting pipe.</a:t>
            </a:r>
          </a:p>
        </p:txBody>
      </p:sp>
      <p:sp>
        <p:nvSpPr>
          <p:cNvPr id="5" name="灯片编号占位符 4"/>
          <p:cNvSpPr>
            <a:spLocks noGrp="1"/>
          </p:cNvSpPr>
          <p:nvPr>
            <p:ph type="sldNum" sz="quarter" idx="12"/>
          </p:nvPr>
        </p:nvSpPr>
        <p:spPr/>
        <p:txBody>
          <a:bodyPr/>
          <a:lstStyle/>
          <a:p>
            <a:fld id="{D0E8C58C-0836-46C6-8F9A-AF87B5CA09C9}" type="slidenum">
              <a:rPr lang="en-AU" smtClean="0"/>
              <a:pPr/>
              <a:t>27</a:t>
            </a:fld>
            <a:endParaRPr lang="en-AU"/>
          </a:p>
        </p:txBody>
      </p:sp>
    </p:spTree>
    <p:extLst>
      <p:ext uri="{BB962C8B-B14F-4D97-AF65-F5344CB8AC3E}">
        <p14:creationId xmlns:p14="http://schemas.microsoft.com/office/powerpoint/2010/main" val="2314638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and Filter</a:t>
            </a:r>
            <a:r>
              <a:rPr lang="en-US" baseline="0" dirty="0" smtClean="0"/>
              <a:t> Example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灯片编号占位符 2"/>
          <p:cNvSpPr>
            <a:spLocks noGrp="1"/>
          </p:cNvSpPr>
          <p:nvPr>
            <p:ph type="sldNum" sz="quarter" idx="12"/>
          </p:nvPr>
        </p:nvSpPr>
        <p:spPr/>
        <p:txBody>
          <a:bodyPr/>
          <a:lstStyle/>
          <a:p>
            <a:fld id="{D0E8C58C-0836-46C6-8F9A-AF87B5CA09C9}" type="slidenum">
              <a:rPr lang="en-AU" smtClean="0"/>
              <a:pPr/>
              <a:t>28</a:t>
            </a:fld>
            <a:endParaRPr lang="en-AU"/>
          </a:p>
        </p:txBody>
      </p:sp>
    </p:spTree>
    <p:extLst>
      <p:ext uri="{BB962C8B-B14F-4D97-AF65-F5344CB8AC3E}">
        <p14:creationId xmlns:p14="http://schemas.microsoft.com/office/powerpoint/2010/main" val="3828316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t>
            </a:r>
            <a:r>
              <a:rPr lang="en-US" dirty="0"/>
              <a:t>Pattern</a:t>
            </a:r>
          </a:p>
        </p:txBody>
      </p:sp>
      <p:sp>
        <p:nvSpPr>
          <p:cNvPr id="3" name="Content Placeholder 2"/>
          <p:cNvSpPr>
            <a:spLocks noGrp="1"/>
          </p:cNvSpPr>
          <p:nvPr>
            <p:ph idx="1"/>
          </p:nvPr>
        </p:nvSpPr>
        <p:spPr>
          <a:xfrm>
            <a:off x="457200" y="1124744"/>
            <a:ext cx="8229600" cy="5544616"/>
          </a:xfrm>
        </p:spPr>
        <p:txBody>
          <a:bodyPr>
            <a:normAutofit lnSpcReduction="1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There are shared resources and services that large numbers of distributed clients wish to access.</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We want to improve scalability and availability by centralizing the control of these resources and services, while distributing the resources themselves across multiple physical servers.</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Clients interact by requesting services of servers, which provide a set of services. </a:t>
            </a:r>
          </a:p>
        </p:txBody>
      </p:sp>
      <p:sp>
        <p:nvSpPr>
          <p:cNvPr id="5" name="灯片编号占位符 4"/>
          <p:cNvSpPr>
            <a:spLocks noGrp="1"/>
          </p:cNvSpPr>
          <p:nvPr>
            <p:ph type="sldNum" sz="quarter" idx="12"/>
          </p:nvPr>
        </p:nvSpPr>
        <p:spPr/>
        <p:txBody>
          <a:bodyPr/>
          <a:lstStyle/>
          <a:p>
            <a:fld id="{D0E8C58C-0836-46C6-8F9A-AF87B5CA09C9}" type="slidenum">
              <a:rPr lang="en-AU" smtClean="0"/>
              <a:pPr/>
              <a:t>29</a:t>
            </a:fld>
            <a:endParaRPr lang="en-AU"/>
          </a:p>
        </p:txBody>
      </p:sp>
    </p:spTree>
    <p:extLst>
      <p:ext uri="{BB962C8B-B14F-4D97-AF65-F5344CB8AC3E}">
        <p14:creationId xmlns:p14="http://schemas.microsoft.com/office/powerpoint/2010/main" val="1912847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各种风格</a:t>
            </a:r>
            <a:endParaRPr lang="en-AU" dirty="0"/>
          </a:p>
        </p:txBody>
      </p:sp>
      <p:sp>
        <p:nvSpPr>
          <p:cNvPr id="3" name="Content Placeholder 2"/>
          <p:cNvSpPr>
            <a:spLocks noGrp="1"/>
          </p:cNvSpPr>
          <p:nvPr>
            <p:ph idx="1"/>
          </p:nvPr>
        </p:nvSpPr>
        <p:spPr/>
        <p:txBody>
          <a:bodyPr/>
          <a:lstStyle/>
          <a:p>
            <a:r>
              <a:rPr lang="zh-CN" altLang="en-US" dirty="0" smtClean="0"/>
              <a:t>建筑风格</a:t>
            </a:r>
            <a:endParaRPr lang="en-US" altLang="zh-CN" dirty="0" smtClean="0"/>
          </a:p>
          <a:p>
            <a:r>
              <a:rPr lang="zh-CN" altLang="en-US" dirty="0" smtClean="0"/>
              <a:t>文学、艺术风格</a:t>
            </a:r>
            <a:endParaRPr lang="en-US" altLang="zh-CN" dirty="0" smtClean="0"/>
          </a:p>
          <a:p>
            <a:r>
              <a:rPr lang="zh-CN" altLang="en-US" dirty="0" smtClean="0"/>
              <a:t>行事风格</a:t>
            </a:r>
            <a:endParaRPr lang="en-AU"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1418960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Example</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16" b="-1343"/>
          <a:stretch/>
        </p:blipFill>
        <p:spPr bwMode="auto">
          <a:xfrm>
            <a:off x="899592" y="1196752"/>
            <a:ext cx="7393991" cy="516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30</a:t>
            </a:fld>
            <a:endParaRPr lang="en-AU"/>
          </a:p>
        </p:txBody>
      </p:sp>
    </p:spTree>
    <p:extLst>
      <p:ext uri="{BB962C8B-B14F-4D97-AF65-F5344CB8AC3E}">
        <p14:creationId xmlns:p14="http://schemas.microsoft.com/office/powerpoint/2010/main" val="1165643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Solution </a:t>
            </a:r>
            <a:r>
              <a:rPr lang="en-US" dirty="0"/>
              <a:t>I</a:t>
            </a:r>
          </a:p>
        </p:txBody>
      </p:sp>
      <p:sp>
        <p:nvSpPr>
          <p:cNvPr id="3" name="Content Placeholder 2"/>
          <p:cNvSpPr>
            <a:spLocks noGrp="1"/>
          </p:cNvSpPr>
          <p:nvPr>
            <p:ph idx="1"/>
          </p:nvPr>
        </p:nvSpPr>
        <p:spPr/>
        <p:txBody>
          <a:bodyPr>
            <a:normAutofit fontScale="92500" lnSpcReduction="10000"/>
          </a:bodyPr>
          <a:lstStyle/>
          <a:p>
            <a:r>
              <a:rPr lang="en-US" sz="3200" b="0" i="0" u="none" strike="noStrike" kern="1200" baseline="0" dirty="0" smtClean="0">
                <a:solidFill>
                  <a:schemeClr val="tx1"/>
                </a:solidFill>
                <a:latin typeface="+mn-lt"/>
                <a:ea typeface="+mn-ea"/>
                <a:cs typeface="+mn-cs"/>
              </a:rPr>
              <a:t>Overview: Clients initiate interactions with servers, invoking services as needed from those servers and waiting for the results of those requests.</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Client</a:t>
            </a:r>
            <a:r>
              <a:rPr lang="en-US" sz="2800"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Server</a:t>
            </a:r>
            <a:r>
              <a:rPr lang="en-US" sz="2800" b="0" i="0" u="none" strike="noStrike" kern="1200" baseline="0" dirty="0" smtClean="0">
                <a:solidFill>
                  <a:schemeClr val="tx1"/>
                </a:solidFill>
                <a:latin typeface="+mn-lt"/>
                <a:ea typeface="+mn-ea"/>
                <a:cs typeface="+mn-cs"/>
              </a:rPr>
              <a:t>. </a:t>
            </a:r>
          </a:p>
          <a:p>
            <a:r>
              <a:rPr lang="en-US" sz="3200" b="0" i="1" u="none" strike="noStrike" kern="1200" baseline="0" dirty="0" smtClean="0">
                <a:solidFill>
                  <a:schemeClr val="tx1"/>
                </a:solidFill>
                <a:latin typeface="+mn-lt"/>
                <a:ea typeface="+mn-ea"/>
                <a:cs typeface="+mn-cs"/>
              </a:rPr>
              <a:t>Request/reply connector: </a:t>
            </a:r>
            <a:r>
              <a:rPr lang="en-US" sz="3200" b="0" i="0" u="none" strike="noStrike" kern="1200" baseline="0" dirty="0" smtClean="0">
                <a:solidFill>
                  <a:schemeClr val="tx1"/>
                </a:solidFill>
                <a:latin typeface="+mn-lt"/>
                <a:ea typeface="+mn-ea"/>
                <a:cs typeface="+mn-cs"/>
              </a:rPr>
              <a:t>a data connector employing a request/reply protocol, used by a client to invoke services on a server.</a:t>
            </a:r>
          </a:p>
        </p:txBody>
      </p:sp>
      <p:sp>
        <p:nvSpPr>
          <p:cNvPr id="5" name="灯片编号占位符 4"/>
          <p:cNvSpPr>
            <a:spLocks noGrp="1"/>
          </p:cNvSpPr>
          <p:nvPr>
            <p:ph type="sldNum" sz="quarter" idx="12"/>
          </p:nvPr>
        </p:nvSpPr>
        <p:spPr/>
        <p:txBody>
          <a:bodyPr/>
          <a:lstStyle/>
          <a:p>
            <a:fld id="{D0E8C58C-0836-46C6-8F9A-AF87B5CA09C9}" type="slidenum">
              <a:rPr lang="en-AU" smtClean="0"/>
              <a:pPr/>
              <a:t>31</a:t>
            </a:fld>
            <a:endParaRPr lang="en-AU"/>
          </a:p>
        </p:txBody>
      </p:sp>
    </p:spTree>
    <p:extLst>
      <p:ext uri="{BB962C8B-B14F-4D97-AF65-F5344CB8AC3E}">
        <p14:creationId xmlns:p14="http://schemas.microsoft.com/office/powerpoint/2010/main" val="2526065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a:t>
            </a:r>
            <a:r>
              <a:rPr lang="en-US" baseline="0" dirty="0" smtClean="0"/>
              <a:t> Solution</a:t>
            </a:r>
            <a:r>
              <a:rPr lang="en-US" dirty="0" smtClean="0"/>
              <a:t> II</a:t>
            </a:r>
            <a:endParaRPr lang="en-US" dirty="0"/>
          </a:p>
        </p:txBody>
      </p:sp>
      <p:sp>
        <p:nvSpPr>
          <p:cNvPr id="3" name="Content Placeholder 2"/>
          <p:cNvSpPr>
            <a:spLocks noGrp="1"/>
          </p:cNvSpPr>
          <p:nvPr>
            <p:ph idx="1"/>
          </p:nvPr>
        </p:nvSpPr>
        <p:spPr>
          <a:xfrm>
            <a:off x="457200" y="1600200"/>
            <a:ext cx="8229600" cy="4853136"/>
          </a:xfrm>
        </p:spPr>
        <p:txBody>
          <a:bodyPr>
            <a:normAutofit fontScale="92500" lnSpcReduction="10000"/>
          </a:bodyPr>
          <a:lstStyle/>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clients with servers.</a:t>
            </a:r>
          </a:p>
          <a:p>
            <a:r>
              <a:rPr lang="en-US" sz="3200" b="0" i="0" u="none" strike="noStrike" kern="1200" baseline="0" dirty="0" smtClean="0">
                <a:solidFill>
                  <a:schemeClr val="tx1"/>
                </a:solidFill>
                <a:latin typeface="+mn-lt"/>
                <a:ea typeface="+mn-ea"/>
                <a:cs typeface="+mn-cs"/>
              </a:rPr>
              <a:t>Constraints: </a:t>
            </a:r>
          </a:p>
          <a:p>
            <a:pPr lvl="1"/>
            <a:r>
              <a:rPr lang="en-US" sz="2800" b="0" i="0" u="none" strike="noStrike" kern="1200" baseline="0" dirty="0" smtClean="0">
                <a:solidFill>
                  <a:schemeClr val="tx1"/>
                </a:solidFill>
                <a:latin typeface="+mn-lt"/>
                <a:ea typeface="+mn-ea"/>
                <a:cs typeface="+mn-cs"/>
              </a:rPr>
              <a:t>Clients are connected to servers through request/reply </a:t>
            </a:r>
            <a:r>
              <a:rPr lang="en-US" dirty="0"/>
              <a:t>connectors.</a:t>
            </a:r>
          </a:p>
          <a:p>
            <a:r>
              <a:rPr lang="en-US" sz="3200" b="0" i="0" u="none" strike="noStrike" kern="1200" baseline="0" dirty="0" smtClean="0">
                <a:solidFill>
                  <a:schemeClr val="tx1"/>
                </a:solidFill>
                <a:latin typeface="+mn-lt"/>
                <a:ea typeface="+mn-ea"/>
                <a:cs typeface="+mn-cs"/>
              </a:rPr>
              <a:t>Weaknesses: </a:t>
            </a:r>
          </a:p>
          <a:p>
            <a:pPr lvl="1"/>
            <a:r>
              <a:rPr lang="en-US" dirty="0"/>
              <a:t>Server can be a performance bottleneck.</a:t>
            </a:r>
          </a:p>
          <a:p>
            <a:pPr lvl="1"/>
            <a:r>
              <a:rPr lang="en-US" dirty="0"/>
              <a:t>Server can be a single point of failure.</a:t>
            </a:r>
          </a:p>
          <a:p>
            <a:pPr lvl="1"/>
            <a:r>
              <a:rPr lang="en-US" dirty="0"/>
              <a:t>Decisions about where to locate functionality </a:t>
            </a:r>
            <a:r>
              <a:rPr lang="en-US" dirty="0" smtClean="0"/>
              <a:t>are </a:t>
            </a:r>
            <a:r>
              <a:rPr lang="en-US" dirty="0"/>
              <a:t>often complex and costly to change after a system has been built.</a:t>
            </a:r>
          </a:p>
        </p:txBody>
      </p:sp>
      <p:sp>
        <p:nvSpPr>
          <p:cNvPr id="5" name="灯片编号占位符 4"/>
          <p:cNvSpPr>
            <a:spLocks noGrp="1"/>
          </p:cNvSpPr>
          <p:nvPr>
            <p:ph type="sldNum" sz="quarter" idx="12"/>
          </p:nvPr>
        </p:nvSpPr>
        <p:spPr/>
        <p:txBody>
          <a:bodyPr/>
          <a:lstStyle/>
          <a:p>
            <a:fld id="{D0E8C58C-0836-46C6-8F9A-AF87B5CA09C9}" type="slidenum">
              <a:rPr lang="en-AU" smtClean="0"/>
              <a:pPr/>
              <a:t>32</a:t>
            </a:fld>
            <a:endParaRPr lang="en-AU"/>
          </a:p>
        </p:txBody>
      </p:sp>
    </p:spTree>
    <p:extLst>
      <p:ext uri="{BB962C8B-B14F-4D97-AF65-F5344CB8AC3E}">
        <p14:creationId xmlns:p14="http://schemas.microsoft.com/office/powerpoint/2010/main" val="911640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a:t>
            </a:r>
            <a:r>
              <a:rPr lang="en-US" dirty="0"/>
              <a:t>Pattern</a:t>
            </a:r>
          </a:p>
        </p:txBody>
      </p:sp>
      <p:sp>
        <p:nvSpPr>
          <p:cNvPr id="3" name="Content Placeholder 2"/>
          <p:cNvSpPr>
            <a:spLocks noGrp="1"/>
          </p:cNvSpPr>
          <p:nvPr>
            <p:ph idx="1"/>
          </p:nvPr>
        </p:nvSpPr>
        <p:spPr>
          <a:xfrm>
            <a:off x="457200" y="1124744"/>
            <a:ext cx="8229600" cy="5544616"/>
          </a:xfrm>
        </p:spPr>
        <p:txBody>
          <a:bodyPr>
            <a:normAutofit fontScale="92500" lnSpcReduction="200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Distributed computational entities are considered equal.</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How can a set of “equal” distributed computational entities be connected to each other via a common protocol so that they can organize and share their services with high availability and scalability?</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In the peer-to-peer (P2P) pattern, components directly interact as peers. All peers are “equal” and no peer or group of peers can be critical for the health of the system. </a:t>
            </a:r>
          </a:p>
        </p:txBody>
      </p:sp>
      <p:sp>
        <p:nvSpPr>
          <p:cNvPr id="5" name="灯片编号占位符 4"/>
          <p:cNvSpPr>
            <a:spLocks noGrp="1"/>
          </p:cNvSpPr>
          <p:nvPr>
            <p:ph type="sldNum" sz="quarter" idx="12"/>
          </p:nvPr>
        </p:nvSpPr>
        <p:spPr/>
        <p:txBody>
          <a:bodyPr/>
          <a:lstStyle/>
          <a:p>
            <a:fld id="{D0E8C58C-0836-46C6-8F9A-AF87B5CA09C9}" type="slidenum">
              <a:rPr lang="en-AU" smtClean="0"/>
              <a:pPr/>
              <a:t>33</a:t>
            </a:fld>
            <a:endParaRPr lang="en-AU"/>
          </a:p>
        </p:txBody>
      </p:sp>
    </p:spTree>
    <p:extLst>
      <p:ext uri="{BB962C8B-B14F-4D97-AF65-F5344CB8AC3E}">
        <p14:creationId xmlns:p14="http://schemas.microsoft.com/office/powerpoint/2010/main" val="39732723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96751"/>
            <a:ext cx="7620000" cy="517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34</a:t>
            </a:fld>
            <a:endParaRPr lang="en-AU"/>
          </a:p>
        </p:txBody>
      </p:sp>
    </p:spTree>
    <p:extLst>
      <p:ext uri="{BB962C8B-B14F-4D97-AF65-F5344CB8AC3E}">
        <p14:creationId xmlns:p14="http://schemas.microsoft.com/office/powerpoint/2010/main" val="2160252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a:t>
            </a:r>
            <a:r>
              <a:rPr lang="en-US" baseline="0" dirty="0" smtClean="0"/>
              <a:t> Solution </a:t>
            </a:r>
            <a:r>
              <a:rPr lang="en-US" dirty="0"/>
              <a:t>I</a:t>
            </a:r>
          </a:p>
        </p:txBody>
      </p:sp>
      <p:sp>
        <p:nvSpPr>
          <p:cNvPr id="3" name="Content Placeholder 2"/>
          <p:cNvSpPr>
            <a:spLocks noGrp="1"/>
          </p:cNvSpPr>
          <p:nvPr>
            <p:ph idx="1"/>
          </p:nvPr>
        </p:nvSpPr>
        <p:spPr>
          <a:xfrm>
            <a:off x="457200" y="1268760"/>
            <a:ext cx="8229600" cy="5328592"/>
          </a:xfrm>
        </p:spPr>
        <p:txBody>
          <a:bodyPr>
            <a:normAutofit/>
          </a:bodyPr>
          <a:lstStyle/>
          <a:p>
            <a:r>
              <a:rPr lang="en-US" sz="3200" b="0" i="0" u="none" strike="noStrike" kern="1200" baseline="0" dirty="0" smtClean="0">
                <a:solidFill>
                  <a:schemeClr val="tx1"/>
                </a:solidFill>
                <a:latin typeface="+mn-lt"/>
                <a:ea typeface="+mn-ea"/>
                <a:cs typeface="+mn-cs"/>
              </a:rPr>
              <a:t>Overview: Computation is achieved by cooperating peers.</a:t>
            </a:r>
          </a:p>
          <a:p>
            <a:r>
              <a:rPr lang="en-US" sz="3200" b="0" i="0" u="none" strike="noStrike" kern="1200" baseline="0" dirty="0" smtClean="0">
                <a:solidFill>
                  <a:schemeClr val="tx1"/>
                </a:solidFill>
                <a:latin typeface="+mn-lt"/>
                <a:ea typeface="+mn-ea"/>
                <a:cs typeface="+mn-cs"/>
              </a:rPr>
              <a:t>Elements: </a:t>
            </a:r>
          </a:p>
          <a:p>
            <a:pPr lvl="1"/>
            <a:r>
              <a:rPr lang="en-US" sz="2800" b="0" i="1" u="none" strike="noStrike" kern="1200" baseline="0" dirty="0" smtClean="0">
                <a:solidFill>
                  <a:schemeClr val="tx1"/>
                </a:solidFill>
                <a:latin typeface="+mn-lt"/>
                <a:ea typeface="+mn-ea"/>
                <a:cs typeface="+mn-cs"/>
              </a:rPr>
              <a:t>Peer</a:t>
            </a:r>
            <a:r>
              <a:rPr lang="en-US" sz="2800"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Request/reply connector</a:t>
            </a:r>
            <a:r>
              <a:rPr lang="en-US" sz="2800"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Relations: The relation associates peers with their connectors. Attachments may change at runtime.</a:t>
            </a:r>
          </a:p>
        </p:txBody>
      </p:sp>
      <p:sp>
        <p:nvSpPr>
          <p:cNvPr id="5" name="灯片编号占位符 4"/>
          <p:cNvSpPr>
            <a:spLocks noGrp="1"/>
          </p:cNvSpPr>
          <p:nvPr>
            <p:ph type="sldNum" sz="quarter" idx="12"/>
          </p:nvPr>
        </p:nvSpPr>
        <p:spPr/>
        <p:txBody>
          <a:bodyPr/>
          <a:lstStyle/>
          <a:p>
            <a:fld id="{D0E8C58C-0836-46C6-8F9A-AF87B5CA09C9}" type="slidenum">
              <a:rPr lang="en-AU" smtClean="0"/>
              <a:pPr/>
              <a:t>35</a:t>
            </a:fld>
            <a:endParaRPr lang="en-AU"/>
          </a:p>
        </p:txBody>
      </p:sp>
    </p:spTree>
    <p:extLst>
      <p:ext uri="{BB962C8B-B14F-4D97-AF65-F5344CB8AC3E}">
        <p14:creationId xmlns:p14="http://schemas.microsoft.com/office/powerpoint/2010/main" val="466193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Solution II</a:t>
            </a:r>
            <a:endParaRPr lang="en-US" dirty="0"/>
          </a:p>
        </p:txBody>
      </p:sp>
      <p:sp>
        <p:nvSpPr>
          <p:cNvPr id="3" name="Content Placeholder 2"/>
          <p:cNvSpPr>
            <a:spLocks noGrp="1"/>
          </p:cNvSpPr>
          <p:nvPr>
            <p:ph idx="1"/>
          </p:nvPr>
        </p:nvSpPr>
        <p:spPr>
          <a:xfrm>
            <a:off x="457200" y="1340768"/>
            <a:ext cx="8229600" cy="5184576"/>
          </a:xfrm>
        </p:spPr>
        <p:txBody>
          <a:bodyPr>
            <a:normAutofit fontScale="85000" lnSpcReduction="20000"/>
          </a:bodyPr>
          <a:lstStyle/>
          <a:p>
            <a:r>
              <a:rPr lang="en-US" sz="3200" b="0" i="0" u="none" strike="noStrike" kern="1200" baseline="0" dirty="0" smtClean="0">
                <a:solidFill>
                  <a:schemeClr val="tx1"/>
                </a:solidFill>
                <a:latin typeface="+mn-lt"/>
                <a:ea typeface="+mn-ea"/>
                <a:cs typeface="+mn-cs"/>
              </a:rPr>
              <a:t>Constraints: Restrictions may be placed on the following:</a:t>
            </a:r>
          </a:p>
          <a:p>
            <a:pPr lvl="1"/>
            <a:r>
              <a:rPr lang="en-US" b="0" i="0" u="none" strike="noStrike" kern="1200" baseline="0" dirty="0" smtClean="0">
                <a:solidFill>
                  <a:schemeClr val="tx1"/>
                </a:solidFill>
                <a:latin typeface="+mn-lt"/>
                <a:ea typeface="+mn-ea"/>
                <a:cs typeface="+mn-cs"/>
              </a:rPr>
              <a:t>The number of allowable attachments to any given peer</a:t>
            </a:r>
          </a:p>
          <a:p>
            <a:pPr lvl="1"/>
            <a:r>
              <a:rPr lang="en-US" b="0" i="0" u="none" strike="noStrike" kern="1200" baseline="0" dirty="0" smtClean="0">
                <a:solidFill>
                  <a:schemeClr val="tx1"/>
                </a:solidFill>
                <a:latin typeface="+mn-lt"/>
                <a:ea typeface="+mn-ea"/>
                <a:cs typeface="+mn-cs"/>
              </a:rPr>
              <a:t>The number of hops used for searching for a peer</a:t>
            </a:r>
          </a:p>
          <a:p>
            <a:pPr lvl="1"/>
            <a:r>
              <a:rPr lang="en-US" b="0" i="0" u="none" strike="noStrike" kern="1200" baseline="0" dirty="0" smtClean="0">
                <a:solidFill>
                  <a:schemeClr val="tx1"/>
                </a:solidFill>
                <a:latin typeface="+mn-lt"/>
                <a:ea typeface="+mn-ea"/>
                <a:cs typeface="+mn-cs"/>
              </a:rPr>
              <a:t>Which peers know about which other peers</a:t>
            </a:r>
          </a:p>
          <a:p>
            <a:pPr lvl="1"/>
            <a:r>
              <a:rPr lang="en-US" b="0" i="0" u="none" strike="noStrike" kern="1200" baseline="0" dirty="0" smtClean="0">
                <a:solidFill>
                  <a:schemeClr val="tx1"/>
                </a:solidFill>
                <a:latin typeface="+mn-lt"/>
                <a:ea typeface="+mn-ea"/>
                <a:cs typeface="+mn-cs"/>
              </a:rPr>
              <a:t>Some P2P networks are organized with star topologies, in which peers only connect to </a:t>
            </a:r>
            <a:r>
              <a:rPr lang="en-US" b="0" i="0" u="none" strike="noStrike" kern="1200" baseline="0" dirty="0" err="1" smtClean="0">
                <a:solidFill>
                  <a:schemeClr val="tx1"/>
                </a:solidFill>
                <a:latin typeface="+mn-lt"/>
                <a:ea typeface="+mn-ea"/>
                <a:cs typeface="+mn-cs"/>
              </a:rPr>
              <a:t>supernodes</a:t>
            </a:r>
            <a:r>
              <a:rPr lang="en-US"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Managing security, data consistency, data/service availability, backup, and recovery are all more complex.</a:t>
            </a:r>
          </a:p>
          <a:p>
            <a:pPr lvl="1"/>
            <a:r>
              <a:rPr lang="en-US" sz="2800" b="0" i="0" u="none" strike="noStrike" kern="1200" baseline="0" dirty="0" smtClean="0">
                <a:solidFill>
                  <a:schemeClr val="tx1"/>
                </a:solidFill>
                <a:latin typeface="+mn-lt"/>
                <a:ea typeface="+mn-ea"/>
                <a:cs typeface="+mn-cs"/>
              </a:rPr>
              <a:t>Small peer-to-peer systems may not be able to consistently achieve quality goals such as performance and availability.</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36</a:t>
            </a:fld>
            <a:endParaRPr lang="en-AU"/>
          </a:p>
        </p:txBody>
      </p:sp>
    </p:spTree>
    <p:extLst>
      <p:ext uri="{BB962C8B-B14F-4D97-AF65-F5344CB8AC3E}">
        <p14:creationId xmlns:p14="http://schemas.microsoft.com/office/powerpoint/2010/main" val="2526959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Service Oriented Architecture </a:t>
            </a:r>
            <a:r>
              <a:rPr lang="en-US" dirty="0"/>
              <a:t>Pattern</a:t>
            </a:r>
          </a:p>
        </p:txBody>
      </p:sp>
      <p:sp>
        <p:nvSpPr>
          <p:cNvPr id="3" name="Content Placeholder 2"/>
          <p:cNvSpPr>
            <a:spLocks noGrp="1"/>
          </p:cNvSpPr>
          <p:nvPr>
            <p:ph idx="1"/>
          </p:nvPr>
        </p:nvSpPr>
        <p:spPr>
          <a:xfrm>
            <a:off x="457200" y="1196752"/>
            <a:ext cx="8229600" cy="5400600"/>
          </a:xfrm>
        </p:spPr>
        <p:txBody>
          <a:bodyPr>
            <a:no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800" b="1" dirty="0" smtClean="0"/>
              <a:t>Context</a:t>
            </a:r>
            <a:r>
              <a:rPr lang="en-US" sz="2800" dirty="0" smtClean="0"/>
              <a:t>: A number of services interoperates </a:t>
            </a:r>
            <a:r>
              <a:rPr lang="en-US" sz="2800" kern="1200" dirty="0" smtClean="0">
                <a:solidFill>
                  <a:schemeClr val="tx1"/>
                </a:solidFill>
                <a:effectLst/>
              </a:rPr>
              <a:t>without any detailed knowledge of their </a:t>
            </a:r>
            <a:r>
              <a:rPr lang="en-US" sz="2800" dirty="0" smtClean="0"/>
              <a:t>implementation.</a:t>
            </a:r>
          </a:p>
          <a:p>
            <a:r>
              <a:rPr lang="en-US" sz="2800" b="1" dirty="0" smtClean="0"/>
              <a:t>Problem</a:t>
            </a:r>
            <a:r>
              <a:rPr lang="en-US" sz="2800" dirty="0" smtClean="0"/>
              <a:t>: How can we support interoperability of distributed components running on different platforms and written in different implementation languages, provided by different organizations, and distributed across the Internet? </a:t>
            </a:r>
          </a:p>
          <a:p>
            <a:r>
              <a:rPr lang="en-US" sz="2800" b="1" dirty="0" smtClean="0"/>
              <a:t>Solution</a:t>
            </a:r>
            <a:r>
              <a:rPr lang="en-US" sz="2800" dirty="0" smtClean="0"/>
              <a:t>: The service-oriented architecture (SOA) pattern describes a collection of distributed components that provide and/or consume services.</a:t>
            </a:r>
          </a:p>
        </p:txBody>
      </p:sp>
      <p:sp>
        <p:nvSpPr>
          <p:cNvPr id="5" name="灯片编号占位符 4"/>
          <p:cNvSpPr>
            <a:spLocks noGrp="1"/>
          </p:cNvSpPr>
          <p:nvPr>
            <p:ph type="sldNum" sz="quarter" idx="12"/>
          </p:nvPr>
        </p:nvSpPr>
        <p:spPr/>
        <p:txBody>
          <a:bodyPr/>
          <a:lstStyle/>
          <a:p>
            <a:fld id="{D0E8C58C-0836-46C6-8F9A-AF87B5CA09C9}" type="slidenum">
              <a:rPr lang="en-AU" smtClean="0"/>
              <a:pPr/>
              <a:t>37</a:t>
            </a:fld>
            <a:endParaRPr lang="en-AU"/>
          </a:p>
        </p:txBody>
      </p:sp>
    </p:spTree>
    <p:extLst>
      <p:ext uri="{BB962C8B-B14F-4D97-AF65-F5344CB8AC3E}">
        <p14:creationId xmlns:p14="http://schemas.microsoft.com/office/powerpoint/2010/main" val="2548840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a:t>
            </a:r>
            <a:r>
              <a:rPr lang="en-US" baseline="0" dirty="0" smtClean="0"/>
              <a:t> Oriented Architecture Example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40768"/>
            <a:ext cx="463149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400526"/>
            <a:ext cx="3886200" cy="346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38</a:t>
            </a:fld>
            <a:endParaRPr lang="en-AU"/>
          </a:p>
        </p:txBody>
      </p:sp>
    </p:spTree>
    <p:extLst>
      <p:ext uri="{BB962C8B-B14F-4D97-AF65-F5344CB8AC3E}">
        <p14:creationId xmlns:p14="http://schemas.microsoft.com/office/powerpoint/2010/main" val="19698502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smtClean="0"/>
              <a:t>Service Oriented Architecture Solution </a:t>
            </a:r>
            <a:r>
              <a:rPr lang="en-US" dirty="0"/>
              <a:t>I</a:t>
            </a:r>
          </a:p>
        </p:txBody>
      </p:sp>
      <p:sp>
        <p:nvSpPr>
          <p:cNvPr id="3" name="Content Placeholder 2"/>
          <p:cNvSpPr>
            <a:spLocks noGrp="1"/>
          </p:cNvSpPr>
          <p:nvPr>
            <p:ph idx="1"/>
          </p:nvPr>
        </p:nvSpPr>
        <p:spPr>
          <a:xfrm>
            <a:off x="457200" y="1052736"/>
            <a:ext cx="8229600" cy="5544616"/>
          </a:xfrm>
        </p:spPr>
        <p:txBody>
          <a:bodyPr>
            <a:noAutofit/>
          </a:bodyPr>
          <a:lstStyle/>
          <a:p>
            <a:r>
              <a:rPr lang="en-US" sz="2400" b="0" i="0" u="none" strike="noStrike" kern="1200" baseline="0" dirty="0" smtClean="0">
                <a:solidFill>
                  <a:schemeClr val="tx1"/>
                </a:solidFill>
                <a:cs typeface="+mn-cs"/>
              </a:rPr>
              <a:t>Overview: Computation is achieved by a set of cooperating services over a network. </a:t>
            </a:r>
          </a:p>
          <a:p>
            <a:r>
              <a:rPr lang="en-US" sz="2400" b="0" i="0" u="none" strike="noStrike" kern="1200" baseline="0" dirty="0" smtClean="0">
                <a:solidFill>
                  <a:schemeClr val="tx1"/>
                </a:solidFill>
                <a:cs typeface="+mn-cs"/>
              </a:rPr>
              <a:t>Elements: </a:t>
            </a:r>
          </a:p>
          <a:p>
            <a:pPr lvl="1">
              <a:spcBef>
                <a:spcPts val="0"/>
              </a:spcBef>
            </a:pPr>
            <a:r>
              <a:rPr lang="en-US" sz="2400" b="0" i="0" u="none" strike="noStrike" kern="1200" baseline="0" dirty="0" smtClean="0">
                <a:solidFill>
                  <a:schemeClr val="tx1"/>
                </a:solidFill>
                <a:cs typeface="+mn-cs"/>
              </a:rPr>
              <a:t>Components:</a:t>
            </a:r>
          </a:p>
          <a:p>
            <a:pPr lvl="2">
              <a:spcBef>
                <a:spcPts val="0"/>
              </a:spcBef>
            </a:pPr>
            <a:r>
              <a:rPr lang="en-US" sz="2400" b="0" i="1" u="none" strike="noStrike" kern="1200" baseline="0" dirty="0" smtClean="0">
                <a:solidFill>
                  <a:schemeClr val="tx1"/>
                </a:solidFill>
                <a:cs typeface="+mn-cs"/>
              </a:rPr>
              <a:t>Service providers</a:t>
            </a:r>
            <a:r>
              <a:rPr lang="en-US" sz="2400" b="0" i="0" u="none" strike="noStrike" kern="1200" baseline="0" dirty="0" smtClean="0">
                <a:solidFill>
                  <a:schemeClr val="tx1"/>
                </a:solidFill>
                <a:cs typeface="+mn-cs"/>
              </a:rPr>
              <a:t>. </a:t>
            </a:r>
          </a:p>
          <a:p>
            <a:pPr lvl="2">
              <a:spcBef>
                <a:spcPts val="0"/>
              </a:spcBef>
            </a:pPr>
            <a:r>
              <a:rPr lang="en-US" sz="2400" b="0" i="1" u="none" strike="noStrike" kern="1200" baseline="0" dirty="0" smtClean="0">
                <a:solidFill>
                  <a:schemeClr val="tx1"/>
                </a:solidFill>
                <a:cs typeface="+mn-cs"/>
              </a:rPr>
              <a:t>Service consumers</a:t>
            </a:r>
            <a:r>
              <a:rPr lang="en-US" sz="2400" kern="1200" dirty="0">
                <a:cs typeface="+mn-cs"/>
              </a:rPr>
              <a:t>.</a:t>
            </a:r>
            <a:endParaRPr lang="en-US" sz="2400" b="0" i="0" u="none" strike="noStrike" kern="1200" baseline="0" dirty="0" smtClean="0">
              <a:solidFill>
                <a:schemeClr val="tx1"/>
              </a:solidFill>
              <a:cs typeface="+mn-cs"/>
            </a:endParaRPr>
          </a:p>
          <a:p>
            <a:pPr lvl="1">
              <a:spcBef>
                <a:spcPts val="0"/>
              </a:spcBef>
            </a:pPr>
            <a:r>
              <a:rPr lang="en-US" sz="2400" b="0" i="1" u="none" strike="noStrike" kern="1200" baseline="0" dirty="0" smtClean="0">
                <a:solidFill>
                  <a:schemeClr val="tx1"/>
                </a:solidFill>
                <a:cs typeface="+mn-cs"/>
              </a:rPr>
              <a:t>ESB, </a:t>
            </a:r>
            <a:r>
              <a:rPr lang="en-US" sz="2400" b="0" i="0" u="none" strike="noStrike" kern="1200" baseline="0" dirty="0" smtClean="0">
                <a:solidFill>
                  <a:schemeClr val="tx1"/>
                </a:solidFill>
                <a:cs typeface="+mn-cs"/>
              </a:rPr>
              <a:t>an intermediary element that can route and transform messages between service providers and consumers.</a:t>
            </a:r>
          </a:p>
          <a:p>
            <a:pPr lvl="1">
              <a:spcBef>
                <a:spcPts val="0"/>
              </a:spcBef>
            </a:pPr>
            <a:r>
              <a:rPr lang="en-US" sz="2400" b="0" i="1" u="none" strike="noStrike" kern="1200" baseline="0" dirty="0" smtClean="0">
                <a:solidFill>
                  <a:schemeClr val="tx1"/>
                </a:solidFill>
                <a:cs typeface="+mn-cs"/>
              </a:rPr>
              <a:t>Registry of services</a:t>
            </a:r>
            <a:r>
              <a:rPr lang="en-US" sz="2400" b="0" i="0" u="none" strike="noStrike" kern="1200" baseline="0" dirty="0" smtClean="0">
                <a:solidFill>
                  <a:schemeClr val="tx1"/>
                </a:solidFill>
                <a:cs typeface="+mn-cs"/>
              </a:rPr>
              <a:t>.</a:t>
            </a:r>
          </a:p>
          <a:p>
            <a:pPr lvl="1">
              <a:spcBef>
                <a:spcPts val="0"/>
              </a:spcBef>
            </a:pPr>
            <a:r>
              <a:rPr lang="en-US" sz="2400" b="0" i="1" u="none" strike="noStrike" kern="1200" baseline="0" dirty="0" smtClean="0">
                <a:solidFill>
                  <a:schemeClr val="tx1"/>
                </a:solidFill>
                <a:cs typeface="+mn-cs"/>
              </a:rPr>
              <a:t>Orchestration server, </a:t>
            </a:r>
            <a:r>
              <a:rPr lang="en-US" sz="2400" b="0" i="0" u="none" strike="noStrike" kern="1200" baseline="0" dirty="0" smtClean="0">
                <a:solidFill>
                  <a:schemeClr val="tx1"/>
                </a:solidFill>
                <a:cs typeface="+mn-cs"/>
              </a:rPr>
              <a:t>which coordinates the interactions between service consumers and providers based on languages for business processes and workflows.</a:t>
            </a:r>
          </a:p>
        </p:txBody>
      </p:sp>
      <p:sp>
        <p:nvSpPr>
          <p:cNvPr id="5" name="灯片编号占位符 4"/>
          <p:cNvSpPr>
            <a:spLocks noGrp="1"/>
          </p:cNvSpPr>
          <p:nvPr>
            <p:ph type="sldNum" sz="quarter" idx="12"/>
          </p:nvPr>
        </p:nvSpPr>
        <p:spPr/>
        <p:txBody>
          <a:bodyPr/>
          <a:lstStyle/>
          <a:p>
            <a:fld id="{D0E8C58C-0836-46C6-8F9A-AF87B5CA09C9}" type="slidenum">
              <a:rPr lang="en-AU" smtClean="0"/>
              <a:pPr/>
              <a:t>39</a:t>
            </a:fld>
            <a:endParaRPr lang="en-AU"/>
          </a:p>
        </p:txBody>
      </p:sp>
    </p:spTree>
    <p:extLst>
      <p:ext uri="{BB962C8B-B14F-4D97-AF65-F5344CB8AC3E}">
        <p14:creationId xmlns:p14="http://schemas.microsoft.com/office/powerpoint/2010/main" val="3313645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4</a:t>
            </a:fld>
            <a:endParaRPr lang="en-AU"/>
          </a:p>
        </p:txBody>
      </p:sp>
      <p:pic>
        <p:nvPicPr>
          <p:cNvPr id="4" name="Picture 5" descr="10170434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6688"/>
            <a:ext cx="8785225"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856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 Oriented Architecture Solution II</a:t>
            </a:r>
            <a:endParaRPr lang="en-US" dirty="0"/>
          </a:p>
        </p:txBody>
      </p:sp>
      <p:sp>
        <p:nvSpPr>
          <p:cNvPr id="3" name="Content Placeholder 2"/>
          <p:cNvSpPr>
            <a:spLocks noGrp="1"/>
          </p:cNvSpPr>
          <p:nvPr>
            <p:ph idx="1"/>
          </p:nvPr>
        </p:nvSpPr>
        <p:spPr>
          <a:xfrm>
            <a:off x="457200" y="1412776"/>
            <a:ext cx="8229600" cy="5112568"/>
          </a:xfrm>
        </p:spPr>
        <p:txBody>
          <a:bodyPr>
            <a:normAutofit/>
          </a:bodyPr>
          <a:lstStyle/>
          <a:p>
            <a:pPr lvl="1"/>
            <a:r>
              <a:rPr lang="en-US" sz="2800" b="0" i="0" u="none" strike="noStrike" kern="1200" baseline="0" dirty="0" smtClean="0">
                <a:solidFill>
                  <a:schemeClr val="tx1"/>
                </a:solidFill>
                <a:latin typeface="+mn-lt"/>
                <a:ea typeface="+mn-ea"/>
                <a:cs typeface="+mn-cs"/>
              </a:rPr>
              <a:t>Connectors:</a:t>
            </a:r>
          </a:p>
          <a:p>
            <a:pPr lvl="2"/>
            <a:r>
              <a:rPr lang="en-US" sz="2400" b="0" i="1" u="none" strike="noStrike" kern="1200" baseline="0" dirty="0" smtClean="0">
                <a:solidFill>
                  <a:schemeClr val="tx1"/>
                </a:solidFill>
                <a:latin typeface="+mn-lt"/>
                <a:ea typeface="+mn-ea"/>
                <a:cs typeface="+mn-cs"/>
              </a:rPr>
              <a:t>SOAP connector, </a:t>
            </a:r>
            <a:r>
              <a:rPr lang="en-US" sz="2400" b="0" i="0" u="none" strike="noStrike" kern="1200" baseline="0" dirty="0" smtClean="0">
                <a:solidFill>
                  <a:schemeClr val="tx1"/>
                </a:solidFill>
                <a:latin typeface="+mn-lt"/>
                <a:ea typeface="+mn-ea"/>
                <a:cs typeface="+mn-cs"/>
              </a:rPr>
              <a:t>which uses the SOAP protocol for </a:t>
            </a:r>
            <a:r>
              <a:rPr lang="en-US" b="0" i="0" u="none" strike="noStrike" kern="1200" baseline="0" dirty="0" smtClean="0">
                <a:solidFill>
                  <a:schemeClr val="tx1"/>
                </a:solidFill>
                <a:latin typeface="+mn-lt"/>
                <a:ea typeface="+mn-ea"/>
                <a:cs typeface="+mn-cs"/>
              </a:rPr>
              <a:t>synchronous communication between web services, typically over HTTP.</a:t>
            </a:r>
          </a:p>
          <a:p>
            <a:pPr lvl="2"/>
            <a:r>
              <a:rPr lang="en-US" sz="2400" b="0" i="1" u="none" strike="noStrike" kern="1200" baseline="0" dirty="0" smtClean="0">
                <a:solidFill>
                  <a:schemeClr val="tx1"/>
                </a:solidFill>
                <a:latin typeface="+mn-lt"/>
                <a:ea typeface="+mn-ea"/>
                <a:cs typeface="+mn-cs"/>
              </a:rPr>
              <a:t>REST connector, </a:t>
            </a:r>
            <a:r>
              <a:rPr lang="en-US" sz="2400" b="0" i="0" u="none" strike="noStrike" kern="1200" baseline="0" dirty="0" smtClean="0">
                <a:solidFill>
                  <a:schemeClr val="tx1"/>
                </a:solidFill>
                <a:latin typeface="+mn-lt"/>
                <a:ea typeface="+mn-ea"/>
                <a:cs typeface="+mn-cs"/>
              </a:rPr>
              <a:t>which relies on the basic request/reply </a:t>
            </a:r>
            <a:r>
              <a:rPr lang="en-US" b="0" i="0" u="none" strike="noStrike" kern="1200" baseline="0" dirty="0" smtClean="0">
                <a:solidFill>
                  <a:schemeClr val="tx1"/>
                </a:solidFill>
                <a:latin typeface="+mn-lt"/>
                <a:ea typeface="+mn-ea"/>
                <a:cs typeface="+mn-cs"/>
              </a:rPr>
              <a:t>operations of the HTTP protocol.</a:t>
            </a:r>
          </a:p>
          <a:p>
            <a:pPr lvl="2"/>
            <a:r>
              <a:rPr lang="en-US" sz="2400" b="0" i="1" u="none" strike="noStrike" kern="1200" baseline="0" dirty="0" smtClean="0">
                <a:solidFill>
                  <a:schemeClr val="tx1"/>
                </a:solidFill>
                <a:latin typeface="+mn-lt"/>
                <a:ea typeface="+mn-ea"/>
                <a:cs typeface="+mn-cs"/>
              </a:rPr>
              <a:t>Asynchronous messaging connector, </a:t>
            </a:r>
            <a:r>
              <a:rPr lang="en-US" sz="2400" b="0" i="0" u="none" strike="noStrike" kern="1200" baseline="0" dirty="0" smtClean="0">
                <a:solidFill>
                  <a:schemeClr val="tx1"/>
                </a:solidFill>
                <a:latin typeface="+mn-lt"/>
                <a:ea typeface="+mn-ea"/>
                <a:cs typeface="+mn-cs"/>
              </a:rPr>
              <a:t>which uses a </a:t>
            </a:r>
            <a:r>
              <a:rPr lang="en-US" b="0" i="0" u="none" strike="noStrike" kern="1200" baseline="0" dirty="0" smtClean="0">
                <a:solidFill>
                  <a:schemeClr val="tx1"/>
                </a:solidFill>
                <a:latin typeface="+mn-lt"/>
                <a:ea typeface="+mn-ea"/>
                <a:cs typeface="+mn-cs"/>
              </a:rPr>
              <a:t>messaging system to offer point-to-point or publish-subscribe asynchronous message exchanges.</a:t>
            </a:r>
          </a:p>
        </p:txBody>
      </p:sp>
      <p:sp>
        <p:nvSpPr>
          <p:cNvPr id="5" name="灯片编号占位符 4"/>
          <p:cNvSpPr>
            <a:spLocks noGrp="1"/>
          </p:cNvSpPr>
          <p:nvPr>
            <p:ph type="sldNum" sz="quarter" idx="12"/>
          </p:nvPr>
        </p:nvSpPr>
        <p:spPr/>
        <p:txBody>
          <a:bodyPr/>
          <a:lstStyle/>
          <a:p>
            <a:fld id="{D0E8C58C-0836-46C6-8F9A-AF87B5CA09C9}" type="slidenum">
              <a:rPr lang="en-AU" smtClean="0"/>
              <a:pPr/>
              <a:t>40</a:t>
            </a:fld>
            <a:endParaRPr lang="en-AU"/>
          </a:p>
        </p:txBody>
      </p:sp>
    </p:spTree>
    <p:extLst>
      <p:ext uri="{BB962C8B-B14F-4D97-AF65-F5344CB8AC3E}">
        <p14:creationId xmlns:p14="http://schemas.microsoft.com/office/powerpoint/2010/main" val="3885892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a:t>
            </a:r>
            <a:r>
              <a:rPr lang="en-US" baseline="0" dirty="0" smtClean="0"/>
              <a:t> Oriented Architecture Solution </a:t>
            </a:r>
            <a:r>
              <a:rPr lang="en-US" dirty="0" smtClean="0"/>
              <a:t>III</a:t>
            </a:r>
            <a:endParaRPr lang="en-US" dirty="0"/>
          </a:p>
        </p:txBody>
      </p:sp>
      <p:sp>
        <p:nvSpPr>
          <p:cNvPr id="3" name="Content Placeholder 2"/>
          <p:cNvSpPr>
            <a:spLocks noGrp="1"/>
          </p:cNvSpPr>
          <p:nvPr>
            <p:ph idx="1"/>
          </p:nvPr>
        </p:nvSpPr>
        <p:spPr>
          <a:xfrm>
            <a:off x="457200" y="1268760"/>
            <a:ext cx="8229600" cy="5256584"/>
          </a:xfrm>
        </p:spPr>
        <p:txBody>
          <a:bodyPr>
            <a:normAutofit lnSpcReduction="10000"/>
          </a:bodyPr>
          <a:lstStyle/>
          <a:p>
            <a:r>
              <a:rPr lang="en-US" sz="2800" b="0" i="0" u="none" strike="noStrike" kern="1200" baseline="0" dirty="0" smtClean="0">
                <a:solidFill>
                  <a:schemeClr val="tx1"/>
                </a:solidFill>
              </a:rPr>
              <a:t>Relations: Attachment of the different kinds of components available to the respective connectors</a:t>
            </a:r>
          </a:p>
          <a:p>
            <a:r>
              <a:rPr lang="en-US" sz="2800" b="0" i="0" u="none" strike="noStrike" kern="1200" baseline="0" dirty="0" smtClean="0">
                <a:solidFill>
                  <a:schemeClr val="tx1"/>
                </a:solidFill>
              </a:rPr>
              <a:t>Constraints: Service consumers are connected to service providers.</a:t>
            </a:r>
          </a:p>
          <a:p>
            <a:r>
              <a:rPr lang="en-US" sz="2800" b="0" i="0" u="none" strike="noStrike" kern="1200" baseline="0" dirty="0" smtClean="0">
                <a:solidFill>
                  <a:schemeClr val="tx1"/>
                </a:solidFill>
              </a:rPr>
              <a:t>Weaknesses: </a:t>
            </a:r>
          </a:p>
          <a:p>
            <a:pPr lvl="1"/>
            <a:r>
              <a:rPr lang="en-US" sz="2800" b="0" i="0" u="none" strike="noStrike" kern="1200" baseline="0" dirty="0" smtClean="0">
                <a:solidFill>
                  <a:schemeClr val="tx1"/>
                </a:solidFill>
              </a:rPr>
              <a:t>SOA-based systems are typically complex to build.</a:t>
            </a:r>
          </a:p>
          <a:p>
            <a:pPr lvl="1"/>
            <a:r>
              <a:rPr lang="en-US" sz="2800" b="0" i="0" u="none" strike="noStrike" kern="1200" baseline="0" dirty="0" smtClean="0">
                <a:solidFill>
                  <a:schemeClr val="tx1"/>
                </a:solidFill>
              </a:rPr>
              <a:t>There is a performance overhead associated with the middleware, and services may be performance bottlenecks, and typically do not provide performance guarantees</a:t>
            </a:r>
            <a:r>
              <a:rPr lang="en-US" sz="2400" b="0" i="0" u="none" strike="noStrike" kern="1200" baseline="0" dirty="0" smtClean="0">
                <a:solidFill>
                  <a:schemeClr val="tx1"/>
                </a:solidFill>
              </a:rPr>
              <a:t>.</a:t>
            </a:r>
            <a:endParaRPr lang="en-US" sz="24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41</a:t>
            </a:fld>
            <a:endParaRPr lang="en-AU"/>
          </a:p>
        </p:txBody>
      </p:sp>
    </p:spTree>
    <p:extLst>
      <p:ext uri="{BB962C8B-B14F-4D97-AF65-F5344CB8AC3E}">
        <p14:creationId xmlns:p14="http://schemas.microsoft.com/office/powerpoint/2010/main" val="32425353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r>
              <a:rPr lang="en-US" baseline="0" dirty="0" smtClean="0"/>
              <a:t> </a:t>
            </a:r>
            <a:r>
              <a:rPr lang="en-US" dirty="0"/>
              <a:t>Pattern</a:t>
            </a:r>
          </a:p>
        </p:txBody>
      </p:sp>
      <p:sp>
        <p:nvSpPr>
          <p:cNvPr id="3" name="Content Placeholder 2"/>
          <p:cNvSpPr>
            <a:spLocks noGrp="1"/>
          </p:cNvSpPr>
          <p:nvPr>
            <p:ph idx="1"/>
          </p:nvPr>
        </p:nvSpPr>
        <p:spPr>
          <a:xfrm>
            <a:off x="457200" y="1196752"/>
            <a:ext cx="8229600" cy="5256584"/>
          </a:xfrm>
        </p:spPr>
        <p:txBody>
          <a:bodyPr>
            <a:noAutofit/>
          </a:bodyPr>
          <a:lstStyle/>
          <a:p>
            <a:r>
              <a:rPr lang="en-US" sz="2800" b="1" i="0" u="none" strike="noStrike" kern="1200" baseline="0" dirty="0" smtClean="0">
                <a:solidFill>
                  <a:schemeClr val="tx1"/>
                </a:solidFill>
              </a:rPr>
              <a:t>Context: </a:t>
            </a:r>
            <a:r>
              <a:rPr lang="en-US" sz="2800" b="0" i="0" u="none" strike="noStrike" kern="1200" baseline="0" dirty="0" smtClean="0">
                <a:solidFill>
                  <a:schemeClr val="tx1"/>
                </a:solidFill>
              </a:rPr>
              <a:t>The precise number and nature of the data producers and consumers are not predetermined or fixed, nor is the data that they share.</a:t>
            </a:r>
          </a:p>
          <a:p>
            <a:r>
              <a:rPr lang="en-US" sz="2800" b="1" i="0" u="none" strike="noStrike" kern="1200" baseline="0" dirty="0" smtClean="0">
                <a:solidFill>
                  <a:schemeClr val="tx1"/>
                </a:solidFill>
              </a:rPr>
              <a:t>Problem: </a:t>
            </a:r>
            <a:r>
              <a:rPr lang="en-US" sz="2800" b="0" i="0" u="none" strike="noStrike" kern="1200" baseline="0" dirty="0" smtClean="0">
                <a:solidFill>
                  <a:schemeClr val="tx1"/>
                </a:solidFill>
              </a:rPr>
              <a:t>How can we create integration mechanisms that support the ability to transmit messages among the producers and consumers so they are unaware of each other’s identity, or potentially even their existence?</a:t>
            </a:r>
          </a:p>
          <a:p>
            <a:r>
              <a:rPr lang="en-US" sz="2800" b="1" i="0" u="none" strike="noStrike" kern="1200" baseline="0" dirty="0" smtClean="0">
                <a:solidFill>
                  <a:schemeClr val="tx1"/>
                </a:solidFill>
              </a:rPr>
              <a:t>Solution: </a:t>
            </a:r>
            <a:r>
              <a:rPr lang="en-US" sz="2800" b="0" i="0" u="none" strike="noStrike" kern="1200" baseline="0" dirty="0" smtClean="0">
                <a:solidFill>
                  <a:schemeClr val="tx1"/>
                </a:solidFill>
              </a:rPr>
              <a:t>In the publish-subscribe pattern, components interact via announced messages, or events. </a:t>
            </a:r>
          </a:p>
        </p:txBody>
      </p:sp>
      <p:sp>
        <p:nvSpPr>
          <p:cNvPr id="5" name="灯片编号占位符 4"/>
          <p:cNvSpPr>
            <a:spLocks noGrp="1"/>
          </p:cNvSpPr>
          <p:nvPr>
            <p:ph type="sldNum" sz="quarter" idx="12"/>
          </p:nvPr>
        </p:nvSpPr>
        <p:spPr/>
        <p:txBody>
          <a:bodyPr/>
          <a:lstStyle/>
          <a:p>
            <a:fld id="{D0E8C58C-0836-46C6-8F9A-AF87B5CA09C9}" type="slidenum">
              <a:rPr lang="en-AU" smtClean="0"/>
              <a:pPr/>
              <a:t>42</a:t>
            </a:fld>
            <a:endParaRPr lang="en-AU"/>
          </a:p>
        </p:txBody>
      </p:sp>
    </p:spTree>
    <p:extLst>
      <p:ext uri="{BB962C8B-B14F-4D97-AF65-F5344CB8AC3E}">
        <p14:creationId xmlns:p14="http://schemas.microsoft.com/office/powerpoint/2010/main" val="497788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 Example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196752"/>
            <a:ext cx="7334250" cy="520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43</a:t>
            </a:fld>
            <a:endParaRPr lang="en-AU"/>
          </a:p>
        </p:txBody>
      </p:sp>
    </p:spTree>
    <p:extLst>
      <p:ext uri="{BB962C8B-B14F-4D97-AF65-F5344CB8AC3E}">
        <p14:creationId xmlns:p14="http://schemas.microsoft.com/office/powerpoint/2010/main" val="136204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r>
              <a:rPr lang="en-US" baseline="0" dirty="0" smtClean="0"/>
              <a:t> Solution </a:t>
            </a:r>
            <a:r>
              <a:rPr lang="en-US" dirty="0"/>
              <a:t>I</a:t>
            </a:r>
          </a:p>
        </p:txBody>
      </p:sp>
      <p:sp>
        <p:nvSpPr>
          <p:cNvPr id="3" name="Content Placeholder 2"/>
          <p:cNvSpPr>
            <a:spLocks noGrp="1"/>
          </p:cNvSpPr>
          <p:nvPr>
            <p:ph idx="1"/>
          </p:nvPr>
        </p:nvSpPr>
        <p:spPr>
          <a:xfrm>
            <a:off x="457200" y="1196752"/>
            <a:ext cx="8229600" cy="5400600"/>
          </a:xfrm>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Overview: Components publish and subscribe to events. When an event is announced by a component, the connector infrastructure dispatches the event to all registered subscribers.</a:t>
            </a:r>
          </a:p>
          <a:p>
            <a:r>
              <a:rPr lang="en-US" sz="3200" b="0" i="0" u="none" strike="noStrike" kern="1200" baseline="0" dirty="0" smtClean="0">
                <a:solidFill>
                  <a:schemeClr val="tx1"/>
                </a:solidFill>
                <a:latin typeface="+mn-lt"/>
                <a:ea typeface="+mn-ea"/>
                <a:cs typeface="+mn-cs"/>
              </a:rPr>
              <a:t>Elements: </a:t>
            </a:r>
          </a:p>
          <a:p>
            <a:pPr lvl="1"/>
            <a:r>
              <a:rPr lang="en-US" sz="2800" b="0" i="0" u="none" strike="noStrike" kern="1200" baseline="0" dirty="0" smtClean="0">
                <a:solidFill>
                  <a:schemeClr val="tx1"/>
                </a:solidFill>
                <a:latin typeface="+mn-lt"/>
                <a:ea typeface="+mn-ea"/>
                <a:cs typeface="+mn-cs"/>
              </a:rPr>
              <a:t>Publisher, subscriber.</a:t>
            </a:r>
            <a:endParaRPr lang="en-US" sz="3200" b="0" i="0" u="none" strike="noStrike" kern="1200" baseline="0" dirty="0" smtClean="0">
              <a:solidFill>
                <a:schemeClr val="tx1"/>
              </a:solidFill>
              <a:latin typeface="+mn-lt"/>
              <a:ea typeface="+mn-ea"/>
              <a:cs typeface="+mn-cs"/>
            </a:endParaRPr>
          </a:p>
          <a:p>
            <a:pPr lvl="1"/>
            <a:r>
              <a:rPr lang="en-US" sz="2800" b="0" i="1" u="none" strike="noStrike" kern="1200" baseline="0" dirty="0" smtClean="0">
                <a:solidFill>
                  <a:schemeClr val="tx1"/>
                </a:solidFill>
                <a:latin typeface="+mn-lt"/>
                <a:ea typeface="+mn-ea"/>
                <a:cs typeface="+mn-cs"/>
              </a:rPr>
              <a:t>The publish-subscribe connector</a:t>
            </a:r>
            <a:r>
              <a:rPr lang="en-US" sz="3200"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Relations: The </a:t>
            </a:r>
            <a:r>
              <a:rPr lang="en-US" sz="3200" b="0" i="1" u="none" strike="noStrike" kern="1200" baseline="0" dirty="0" smtClean="0">
                <a:solidFill>
                  <a:schemeClr val="tx1"/>
                </a:solidFill>
                <a:latin typeface="+mn-lt"/>
                <a:ea typeface="+mn-ea"/>
                <a:cs typeface="+mn-cs"/>
              </a:rPr>
              <a:t>attachment </a:t>
            </a:r>
            <a:r>
              <a:rPr lang="en-US" sz="3200" b="0" i="0" u="none" strike="noStrike" kern="1200" baseline="0" dirty="0" smtClean="0">
                <a:solidFill>
                  <a:schemeClr val="tx1"/>
                </a:solidFill>
                <a:latin typeface="+mn-lt"/>
                <a:ea typeface="+mn-ea"/>
                <a:cs typeface="+mn-cs"/>
              </a:rPr>
              <a:t>relation associates components with the publish-subscribe connector by prescribing which components announce events and which components are registered to receive events.</a:t>
            </a:r>
          </a:p>
        </p:txBody>
      </p:sp>
      <p:sp>
        <p:nvSpPr>
          <p:cNvPr id="5" name="灯片编号占位符 4"/>
          <p:cNvSpPr>
            <a:spLocks noGrp="1"/>
          </p:cNvSpPr>
          <p:nvPr>
            <p:ph type="sldNum" sz="quarter" idx="12"/>
          </p:nvPr>
        </p:nvSpPr>
        <p:spPr/>
        <p:txBody>
          <a:bodyPr/>
          <a:lstStyle/>
          <a:p>
            <a:fld id="{D0E8C58C-0836-46C6-8F9A-AF87B5CA09C9}" type="slidenum">
              <a:rPr lang="en-AU" smtClean="0"/>
              <a:pPr/>
              <a:t>44</a:t>
            </a:fld>
            <a:endParaRPr lang="en-AU"/>
          </a:p>
        </p:txBody>
      </p:sp>
    </p:spTree>
    <p:extLst>
      <p:ext uri="{BB962C8B-B14F-4D97-AF65-F5344CB8AC3E}">
        <p14:creationId xmlns:p14="http://schemas.microsoft.com/office/powerpoint/2010/main" val="222724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r>
              <a:rPr lang="en-US" baseline="0" dirty="0" smtClean="0"/>
              <a:t> Solution </a:t>
            </a:r>
            <a:r>
              <a:rPr lang="en-US" dirty="0" smtClean="0"/>
              <a:t>II</a:t>
            </a:r>
            <a:endParaRPr lang="en-US" dirty="0"/>
          </a:p>
        </p:txBody>
      </p:sp>
      <p:sp>
        <p:nvSpPr>
          <p:cNvPr id="3" name="Content Placeholder 2"/>
          <p:cNvSpPr>
            <a:spLocks noGrp="1"/>
          </p:cNvSpPr>
          <p:nvPr>
            <p:ph idx="1"/>
          </p:nvPr>
        </p:nvSpPr>
        <p:spPr>
          <a:xfrm>
            <a:off x="457200" y="1196752"/>
            <a:ext cx="8229600" cy="5472608"/>
          </a:xfrm>
        </p:spPr>
        <p:txBody>
          <a:bodyPr>
            <a:normAutofit/>
          </a:bodyPr>
          <a:lstStyle/>
          <a:p>
            <a:r>
              <a:rPr lang="en-US" sz="3200" b="0" i="0" u="none" strike="noStrike" kern="1200" baseline="0" dirty="0" smtClean="0">
                <a:solidFill>
                  <a:schemeClr val="tx1"/>
                </a:solidFill>
                <a:latin typeface="+mn-lt"/>
                <a:ea typeface="+mn-ea"/>
                <a:cs typeface="+mn-cs"/>
              </a:rPr>
              <a:t>Constraints: Publish ports are attached to announce roles and subscribe ports are attached to listen roles. </a:t>
            </a:r>
          </a:p>
          <a:p>
            <a:r>
              <a:rPr lang="en-US" sz="3200" b="0" i="0" u="none" strike="noStrike" kern="1200" baseline="0" dirty="0" smtClean="0">
                <a:solidFill>
                  <a:schemeClr val="tx1"/>
                </a:solidFill>
                <a:latin typeface="+mn-lt"/>
                <a:ea typeface="+mn-ea"/>
                <a:cs typeface="+mn-cs"/>
              </a:rPr>
              <a:t>Weaknesses: </a:t>
            </a:r>
          </a:p>
          <a:p>
            <a:pPr lvl="1"/>
            <a:r>
              <a:rPr lang="en-US" sz="2800" b="0" i="0" u="none" strike="noStrike" kern="1200" baseline="0" dirty="0" smtClean="0">
                <a:solidFill>
                  <a:schemeClr val="tx1"/>
                </a:solidFill>
                <a:latin typeface="+mn-lt"/>
                <a:ea typeface="+mn-ea"/>
                <a:cs typeface="+mn-cs"/>
              </a:rPr>
              <a:t>Typically increases latency and has a negative effect on scalability and predictability of message delivery time.</a:t>
            </a:r>
          </a:p>
          <a:p>
            <a:pPr lvl="1"/>
            <a:r>
              <a:rPr lang="en-US" sz="2800" b="0" i="0" u="none" strike="noStrike" kern="1200" baseline="0" dirty="0" smtClean="0">
                <a:solidFill>
                  <a:schemeClr val="tx1"/>
                </a:solidFill>
                <a:latin typeface="+mn-lt"/>
                <a:ea typeface="+mn-ea"/>
                <a:cs typeface="+mn-cs"/>
              </a:rPr>
              <a:t>Le</a:t>
            </a:r>
            <a:r>
              <a:rPr lang="en-US" b="0" i="0" u="none" strike="noStrike" kern="1200" baseline="0" dirty="0" smtClean="0">
                <a:solidFill>
                  <a:schemeClr val="tx1"/>
                </a:solidFill>
              </a:rPr>
              <a:t>ss control over ordering of messages, and delivery of messages is not guaranteed.</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45</a:t>
            </a:fld>
            <a:endParaRPr lang="en-AU"/>
          </a:p>
        </p:txBody>
      </p:sp>
    </p:spTree>
    <p:extLst>
      <p:ext uri="{BB962C8B-B14F-4D97-AF65-F5344CB8AC3E}">
        <p14:creationId xmlns:p14="http://schemas.microsoft.com/office/powerpoint/2010/main" val="3064776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Shared-Data </a:t>
            </a:r>
            <a:r>
              <a:rPr lang="en-US" dirty="0"/>
              <a:t>Pattern</a:t>
            </a:r>
          </a:p>
        </p:txBody>
      </p:sp>
      <p:sp>
        <p:nvSpPr>
          <p:cNvPr id="3" name="Content Placeholder 2"/>
          <p:cNvSpPr>
            <a:spLocks noGrp="1"/>
          </p:cNvSpPr>
          <p:nvPr>
            <p:ph idx="1"/>
          </p:nvPr>
        </p:nvSpPr>
        <p:spPr>
          <a:xfrm>
            <a:off x="457200" y="1268760"/>
            <a:ext cx="8229600" cy="5328592"/>
          </a:xfrm>
        </p:spPr>
        <p:txBody>
          <a:bodyPr>
            <a:normAutofit fontScale="92500"/>
          </a:bodyPr>
          <a:lstStyle/>
          <a:p>
            <a:r>
              <a:rPr lang="en-US" sz="3200" b="1" i="0" u="none" strike="noStrike" kern="1200" baseline="0" dirty="0" smtClean="0">
                <a:solidFill>
                  <a:schemeClr val="tx1"/>
                </a:solidFill>
                <a:latin typeface="+mn-lt"/>
                <a:ea typeface="+mn-ea"/>
                <a:cs typeface="+mn-cs"/>
              </a:rPr>
              <a:t>Context: </a:t>
            </a:r>
            <a:r>
              <a:rPr lang="en-US" sz="3200" b="0" i="0" u="none" strike="noStrike" kern="1200" baseline="0" dirty="0" smtClean="0">
                <a:solidFill>
                  <a:schemeClr val="tx1"/>
                </a:solidFill>
                <a:latin typeface="+mn-lt"/>
                <a:ea typeface="+mn-ea"/>
                <a:cs typeface="+mn-cs"/>
              </a:rPr>
              <a:t>Various computational components need to share and manipulate large amounts of data.</a:t>
            </a:r>
          </a:p>
          <a:p>
            <a:r>
              <a:rPr lang="en-US" sz="3200" b="1" i="0" u="none" strike="noStrike" kern="1200" baseline="0" dirty="0" smtClean="0">
                <a:solidFill>
                  <a:schemeClr val="tx1"/>
                </a:solidFill>
                <a:latin typeface="+mn-lt"/>
                <a:ea typeface="+mn-ea"/>
                <a:cs typeface="+mn-cs"/>
              </a:rPr>
              <a:t>Problem: </a:t>
            </a:r>
            <a:r>
              <a:rPr lang="en-US" sz="3200" b="0" i="0" u="none" strike="noStrike" kern="1200" baseline="0" dirty="0" smtClean="0">
                <a:solidFill>
                  <a:schemeClr val="tx1"/>
                </a:solidFill>
                <a:latin typeface="+mn-lt"/>
                <a:ea typeface="+mn-ea"/>
                <a:cs typeface="+mn-cs"/>
              </a:rPr>
              <a:t>How can systems store and manipulate persistent data that is accessed by multiple independent components?</a:t>
            </a:r>
          </a:p>
          <a:p>
            <a:r>
              <a:rPr lang="en-US" sz="3200" b="1" i="0" u="none" strike="noStrike" kern="1200" baseline="0" dirty="0" smtClean="0">
                <a:solidFill>
                  <a:schemeClr val="tx1"/>
                </a:solidFill>
                <a:latin typeface="+mn-lt"/>
                <a:ea typeface="+mn-ea"/>
                <a:cs typeface="+mn-cs"/>
              </a:rPr>
              <a:t>Solution: </a:t>
            </a:r>
            <a:r>
              <a:rPr lang="en-US" sz="3200" b="0" i="0" u="none" strike="noStrike" kern="1200" baseline="0" dirty="0" smtClean="0">
                <a:solidFill>
                  <a:schemeClr val="tx1"/>
                </a:solidFill>
                <a:latin typeface="+mn-lt"/>
                <a:ea typeface="+mn-ea"/>
                <a:cs typeface="+mn-cs"/>
              </a:rPr>
              <a:t>In the shared-data pattern, interaction is dominated by the exchange of persistent data between multiple </a:t>
            </a:r>
            <a:r>
              <a:rPr lang="en-US" sz="3200" b="0" i="1" u="none" strike="noStrike" kern="1200" baseline="0" dirty="0" smtClean="0">
                <a:solidFill>
                  <a:schemeClr val="tx1"/>
                </a:solidFill>
                <a:latin typeface="+mn-lt"/>
                <a:ea typeface="+mn-ea"/>
                <a:cs typeface="+mn-cs"/>
              </a:rPr>
              <a:t>data accessors </a:t>
            </a:r>
            <a:r>
              <a:rPr lang="en-US" sz="3200" b="0" i="0" u="none" strike="noStrike" kern="1200" baseline="0" dirty="0" smtClean="0">
                <a:solidFill>
                  <a:schemeClr val="tx1"/>
                </a:solidFill>
                <a:latin typeface="+mn-lt"/>
                <a:ea typeface="+mn-ea"/>
                <a:cs typeface="+mn-cs"/>
              </a:rPr>
              <a:t>and at least one </a:t>
            </a:r>
            <a:r>
              <a:rPr lang="en-US" sz="3200" b="0" i="1" u="none" strike="noStrike" kern="1200" baseline="0" dirty="0" smtClean="0">
                <a:solidFill>
                  <a:schemeClr val="tx1"/>
                </a:solidFill>
                <a:latin typeface="+mn-lt"/>
                <a:ea typeface="+mn-ea"/>
                <a:cs typeface="+mn-cs"/>
              </a:rPr>
              <a:t>shared-data store</a:t>
            </a:r>
            <a:r>
              <a:rPr lang="en-US" sz="3200" b="0" i="0" u="none" strike="noStrike" kern="1200" baseline="0" dirty="0" smtClean="0">
                <a:solidFill>
                  <a:schemeClr val="tx1"/>
                </a:solidFill>
                <a:latin typeface="+mn-lt"/>
                <a:ea typeface="+mn-ea"/>
                <a:cs typeface="+mn-cs"/>
              </a:rPr>
              <a:t>.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46</a:t>
            </a:fld>
            <a:endParaRPr lang="en-AU"/>
          </a:p>
        </p:txBody>
      </p:sp>
    </p:spTree>
    <p:extLst>
      <p:ext uri="{BB962C8B-B14F-4D97-AF65-F5344CB8AC3E}">
        <p14:creationId xmlns:p14="http://schemas.microsoft.com/office/powerpoint/2010/main" val="42220459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Data 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340768"/>
            <a:ext cx="5924550" cy="505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47</a:t>
            </a:fld>
            <a:endParaRPr lang="en-AU"/>
          </a:p>
        </p:txBody>
      </p:sp>
    </p:spTree>
    <p:extLst>
      <p:ext uri="{BB962C8B-B14F-4D97-AF65-F5344CB8AC3E}">
        <p14:creationId xmlns:p14="http://schemas.microsoft.com/office/powerpoint/2010/main" val="21877161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Data Solution </a:t>
            </a:r>
            <a:r>
              <a:rPr lang="en-US" dirty="0"/>
              <a:t>I</a:t>
            </a:r>
          </a:p>
        </p:txBody>
      </p:sp>
      <p:sp>
        <p:nvSpPr>
          <p:cNvPr id="3" name="Content Placeholder 2"/>
          <p:cNvSpPr>
            <a:spLocks noGrp="1"/>
          </p:cNvSpPr>
          <p:nvPr>
            <p:ph idx="1"/>
          </p:nvPr>
        </p:nvSpPr>
        <p:spPr>
          <a:xfrm>
            <a:off x="457200" y="1268760"/>
            <a:ext cx="8229600" cy="5328592"/>
          </a:xfrm>
        </p:spPr>
        <p:txBody>
          <a:bodyPr>
            <a:normAutofit/>
          </a:bodyPr>
          <a:lstStyle/>
          <a:p>
            <a:r>
              <a:rPr lang="en-US" sz="3200" b="0" i="0" u="none" strike="noStrike" kern="1200" baseline="0" dirty="0" smtClean="0">
                <a:solidFill>
                  <a:schemeClr val="tx1"/>
                </a:solidFill>
                <a:latin typeface="+mn-lt"/>
                <a:ea typeface="+mn-ea"/>
                <a:cs typeface="+mn-cs"/>
              </a:rPr>
              <a:t>Overview: Communication between data accessors is mediated by a shared data store.</a:t>
            </a:r>
          </a:p>
          <a:p>
            <a:r>
              <a:rPr lang="en-US" sz="3200" b="0" i="0" u="none" strike="noStrike" kern="1200" baseline="0" dirty="0" smtClean="0">
                <a:solidFill>
                  <a:schemeClr val="tx1"/>
                </a:solidFill>
                <a:latin typeface="+mn-lt"/>
                <a:ea typeface="+mn-ea"/>
                <a:cs typeface="+mn-cs"/>
              </a:rPr>
              <a:t>Elements:</a:t>
            </a:r>
          </a:p>
          <a:p>
            <a:pPr lvl="1"/>
            <a:r>
              <a:rPr lang="en-US" b="0" i="1" u="none" strike="noStrike" kern="1200" baseline="0" dirty="0" smtClean="0">
                <a:solidFill>
                  <a:schemeClr val="tx1"/>
                </a:solidFill>
                <a:latin typeface="+mn-lt"/>
                <a:ea typeface="+mn-ea"/>
                <a:cs typeface="+mn-cs"/>
              </a:rPr>
              <a:t>Shared-data store</a:t>
            </a:r>
            <a:r>
              <a:rPr lang="en-US"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Data </a:t>
            </a:r>
            <a:r>
              <a:rPr lang="en-US" sz="2800" b="0" i="1" u="none" strike="noStrike" kern="1200" baseline="0" dirty="0" err="1" smtClean="0">
                <a:solidFill>
                  <a:schemeClr val="tx1"/>
                </a:solidFill>
                <a:latin typeface="+mn-lt"/>
                <a:ea typeface="+mn-ea"/>
                <a:cs typeface="+mn-cs"/>
              </a:rPr>
              <a:t>accessor</a:t>
            </a:r>
            <a:r>
              <a:rPr lang="en-US" sz="2800" b="0" i="1" u="none" strike="noStrike" kern="1200" baseline="0" dirty="0" smtClean="0">
                <a:solidFill>
                  <a:schemeClr val="tx1"/>
                </a:solidFill>
                <a:latin typeface="+mn-lt"/>
                <a:ea typeface="+mn-ea"/>
                <a:cs typeface="+mn-cs"/>
              </a:rPr>
              <a:t> component</a:t>
            </a:r>
            <a:r>
              <a:rPr lang="en-US" sz="2800"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Data reading and writing connector</a:t>
            </a:r>
            <a:r>
              <a:rPr lang="en-US" sz="2800" b="0" i="0" u="none" strike="noStrike" kern="1200" baseline="0" dirty="0" smtClean="0">
                <a:solidFill>
                  <a:schemeClr val="tx1"/>
                </a:solidFill>
                <a:latin typeface="+mn-lt"/>
                <a:ea typeface="+mn-ea"/>
                <a:cs typeface="+mn-cs"/>
              </a:rPr>
              <a:t>. </a:t>
            </a:r>
          </a:p>
        </p:txBody>
      </p:sp>
      <p:sp>
        <p:nvSpPr>
          <p:cNvPr id="5" name="灯片编号占位符 4"/>
          <p:cNvSpPr>
            <a:spLocks noGrp="1"/>
          </p:cNvSpPr>
          <p:nvPr>
            <p:ph type="sldNum" sz="quarter" idx="12"/>
          </p:nvPr>
        </p:nvSpPr>
        <p:spPr/>
        <p:txBody>
          <a:bodyPr/>
          <a:lstStyle/>
          <a:p>
            <a:fld id="{D0E8C58C-0836-46C6-8F9A-AF87B5CA09C9}" type="slidenum">
              <a:rPr lang="en-AU" smtClean="0"/>
              <a:pPr/>
              <a:t>48</a:t>
            </a:fld>
            <a:endParaRPr lang="en-AU"/>
          </a:p>
        </p:txBody>
      </p:sp>
    </p:spTree>
    <p:extLst>
      <p:ext uri="{BB962C8B-B14F-4D97-AF65-F5344CB8AC3E}">
        <p14:creationId xmlns:p14="http://schemas.microsoft.com/office/powerpoint/2010/main" val="910576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Shared Data Solution II</a:t>
            </a:r>
            <a:endParaRPr lang="en-US" dirty="0"/>
          </a:p>
        </p:txBody>
      </p:sp>
      <p:sp>
        <p:nvSpPr>
          <p:cNvPr id="3" name="Content Placeholder 2"/>
          <p:cNvSpPr>
            <a:spLocks noGrp="1"/>
          </p:cNvSpPr>
          <p:nvPr>
            <p:ph idx="1"/>
          </p:nvPr>
        </p:nvSpPr>
        <p:spPr>
          <a:xfrm>
            <a:off x="457200" y="1052736"/>
            <a:ext cx="8229600" cy="5544616"/>
          </a:xfrm>
        </p:spPr>
        <p:txBody>
          <a:bodyPr>
            <a:noAutofit/>
          </a:bodyPr>
          <a:lstStyle/>
          <a:p>
            <a:pPr lvl="0"/>
            <a:r>
              <a:rPr lang="en-US" sz="2800" b="0" i="0" u="none" strike="noStrike" kern="1200" baseline="0" dirty="0" smtClean="0">
                <a:solidFill>
                  <a:schemeClr val="tx1"/>
                </a:solidFill>
              </a:rPr>
              <a:t>Relations: </a:t>
            </a:r>
            <a:r>
              <a:rPr lang="en-US" sz="2800" b="0" i="1" u="none" strike="noStrike" kern="1200" baseline="0" dirty="0" smtClean="0">
                <a:solidFill>
                  <a:schemeClr val="tx1"/>
                </a:solidFill>
              </a:rPr>
              <a:t>Attachment </a:t>
            </a:r>
            <a:r>
              <a:rPr lang="en-US" sz="2800" b="0" i="0" u="none" strike="noStrike" kern="1200" baseline="0" dirty="0" smtClean="0">
                <a:solidFill>
                  <a:schemeClr val="tx1"/>
                </a:solidFill>
              </a:rPr>
              <a:t>relation determines which data accessors are connected to which data stores.</a:t>
            </a:r>
          </a:p>
          <a:p>
            <a:r>
              <a:rPr lang="en-US" sz="2800" b="0" i="0" u="none" strike="noStrike" kern="1200" baseline="0" dirty="0" smtClean="0">
                <a:solidFill>
                  <a:schemeClr val="tx1"/>
                </a:solidFill>
              </a:rPr>
              <a:t>Constraints: Data accessors interact only with the data store(s).</a:t>
            </a:r>
          </a:p>
          <a:p>
            <a:r>
              <a:rPr lang="en-US" sz="2800" b="0" i="0" u="none" strike="noStrike" kern="1200" baseline="0" dirty="0" smtClean="0">
                <a:solidFill>
                  <a:schemeClr val="tx1"/>
                </a:solidFill>
              </a:rPr>
              <a:t>Weaknesses: </a:t>
            </a:r>
          </a:p>
          <a:p>
            <a:pPr lvl="1"/>
            <a:r>
              <a:rPr lang="en-US" sz="2800" b="0" i="0" u="none" strike="noStrike" kern="1200" baseline="0" dirty="0" smtClean="0">
                <a:solidFill>
                  <a:schemeClr val="tx1"/>
                </a:solidFill>
                <a:cs typeface="+mn-cs"/>
              </a:rPr>
              <a:t>The shared-data store may be a performance bottleneck.</a:t>
            </a:r>
          </a:p>
          <a:p>
            <a:pPr lvl="1"/>
            <a:r>
              <a:rPr lang="en-US" sz="2800" b="0" i="0" u="none" strike="noStrike" kern="1200" baseline="0" dirty="0" smtClean="0">
                <a:solidFill>
                  <a:schemeClr val="tx1"/>
                </a:solidFill>
                <a:cs typeface="+mn-cs"/>
              </a:rPr>
              <a:t>The shared-data store may be a single point of failure.</a:t>
            </a:r>
          </a:p>
          <a:p>
            <a:pPr lvl="1"/>
            <a:r>
              <a:rPr lang="en-US" sz="2800" b="0" i="0" u="none" strike="noStrike" kern="1200" baseline="0" dirty="0" smtClean="0">
                <a:solidFill>
                  <a:schemeClr val="tx1"/>
                </a:solidFill>
                <a:cs typeface="+mn-cs"/>
              </a:rPr>
              <a:t>Producers and consumers of data may be tightly coupled.</a:t>
            </a:r>
            <a:endParaRPr lang="en-US" sz="28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49</a:t>
            </a:fld>
            <a:endParaRPr lang="en-AU"/>
          </a:p>
        </p:txBody>
      </p:sp>
    </p:spTree>
    <p:extLst>
      <p:ext uri="{BB962C8B-B14F-4D97-AF65-F5344CB8AC3E}">
        <p14:creationId xmlns:p14="http://schemas.microsoft.com/office/powerpoint/2010/main" val="3686168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5</a:t>
            </a:fld>
            <a:endParaRPr lang="en-AU"/>
          </a:p>
        </p:txBody>
      </p:sp>
      <p:pic>
        <p:nvPicPr>
          <p:cNvPr id="3" name="Picture 4" descr="5_u5g5fCOIcd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59862"/>
            <a:ext cx="8208143" cy="626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7815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Pattern</a:t>
            </a:r>
            <a:endParaRPr lang="en-US" dirty="0"/>
          </a:p>
        </p:txBody>
      </p:sp>
      <p:sp>
        <p:nvSpPr>
          <p:cNvPr id="3" name="Content Placeholder 2"/>
          <p:cNvSpPr>
            <a:spLocks noGrp="1"/>
          </p:cNvSpPr>
          <p:nvPr>
            <p:ph idx="1"/>
          </p:nvPr>
        </p:nvSpPr>
        <p:spPr>
          <a:xfrm>
            <a:off x="457200" y="1196752"/>
            <a:ext cx="8229600" cy="5400600"/>
          </a:xfrm>
        </p:spPr>
        <p:txBody>
          <a:bodyPr>
            <a:noAutofit/>
          </a:bodyPr>
          <a:lstStyle/>
          <a:p>
            <a:r>
              <a:rPr lang="en-US" sz="2800" b="1" i="0" u="none" strike="noStrike" kern="1200" baseline="0" dirty="0" smtClean="0">
                <a:solidFill>
                  <a:schemeClr val="tx1"/>
                </a:solidFill>
              </a:rPr>
              <a:t>Context: </a:t>
            </a:r>
            <a:r>
              <a:rPr lang="en-US" sz="2800" i="0" u="none" strike="noStrike" kern="1200" baseline="0" dirty="0" smtClean="0">
                <a:solidFill>
                  <a:schemeClr val="tx1"/>
                </a:solidFill>
              </a:rPr>
              <a:t>N</a:t>
            </a:r>
            <a:r>
              <a:rPr lang="en-US" sz="2800" b="0" i="0" u="none" strike="noStrike" kern="1200" baseline="0" dirty="0" smtClean="0">
                <a:solidFill>
                  <a:schemeClr val="tx1"/>
                </a:solidFill>
              </a:rPr>
              <a:t>eed to quickly analyze enormous volumes of data. </a:t>
            </a:r>
          </a:p>
          <a:p>
            <a:r>
              <a:rPr lang="en-US" sz="2800" b="1" i="0" u="none" strike="noStrike" kern="1200" baseline="0" dirty="0" smtClean="0">
                <a:solidFill>
                  <a:schemeClr val="tx1"/>
                </a:solidFill>
              </a:rPr>
              <a:t>Problem: </a:t>
            </a:r>
            <a:r>
              <a:rPr lang="en-US" sz="2800" i="0" u="none" strike="noStrike" kern="1200" baseline="0" dirty="0" smtClean="0">
                <a:solidFill>
                  <a:schemeClr val="tx1"/>
                </a:solidFill>
              </a:rPr>
              <a:t>T</a:t>
            </a:r>
            <a:r>
              <a:rPr lang="en-US" sz="2800" b="0" i="0" u="none" strike="noStrike" kern="1200" baseline="0" dirty="0" smtClean="0">
                <a:solidFill>
                  <a:schemeClr val="tx1"/>
                </a:solidFill>
              </a:rPr>
              <a:t>o efficiently perform a distributed and parallel sort of a large data set and provide a simple means for the programmer to specify the analysis to be done.</a:t>
            </a:r>
          </a:p>
          <a:p>
            <a:r>
              <a:rPr lang="en-US" sz="2800" b="1" i="0" u="none" strike="noStrike" kern="1200" baseline="0" dirty="0" smtClean="0">
                <a:solidFill>
                  <a:schemeClr val="tx1"/>
                </a:solidFill>
              </a:rPr>
              <a:t>Solution: </a:t>
            </a:r>
            <a:r>
              <a:rPr lang="en-US" sz="2800" b="0" i="0" u="none" strike="noStrike" kern="1200" baseline="0" dirty="0" smtClean="0">
                <a:solidFill>
                  <a:schemeClr val="tx1"/>
                </a:solidFill>
              </a:rPr>
              <a:t>The map-reduce pattern requires three parts: </a:t>
            </a:r>
          </a:p>
          <a:p>
            <a:pPr lvl="1"/>
            <a:r>
              <a:rPr lang="en-US" sz="2400" b="0" i="0" u="none" strike="noStrike" kern="1200" baseline="0" dirty="0" smtClean="0">
                <a:solidFill>
                  <a:schemeClr val="tx1"/>
                </a:solidFill>
                <a:cs typeface="+mn-cs"/>
              </a:rPr>
              <a:t>A specialized infrastructure takes care of allocating the data as needed. </a:t>
            </a:r>
          </a:p>
          <a:p>
            <a:pPr lvl="1"/>
            <a:r>
              <a:rPr lang="en-US" sz="2400" b="0" i="0" u="none" strike="noStrike" kern="1200" baseline="0" dirty="0" smtClean="0">
                <a:solidFill>
                  <a:schemeClr val="tx1"/>
                </a:solidFill>
                <a:cs typeface="+mn-cs"/>
              </a:rPr>
              <a:t>A</a:t>
            </a:r>
            <a:r>
              <a:rPr lang="en-US" sz="2400" b="0" i="0" u="none" strike="noStrike" kern="1200" dirty="0" smtClean="0">
                <a:solidFill>
                  <a:schemeClr val="tx1"/>
                </a:solidFill>
                <a:cs typeface="+mn-cs"/>
              </a:rPr>
              <a:t> </a:t>
            </a:r>
            <a:r>
              <a:rPr lang="en-US" sz="2400" b="0" i="0" u="none" strike="noStrike" kern="1200" baseline="0" dirty="0" smtClean="0">
                <a:solidFill>
                  <a:schemeClr val="tx1"/>
                </a:solidFill>
                <a:cs typeface="+mn-cs"/>
              </a:rPr>
              <a:t>map which</a:t>
            </a:r>
            <a:r>
              <a:rPr lang="en-US" sz="2400" b="0" i="0" u="none" strike="noStrike" kern="1200" dirty="0" smtClean="0">
                <a:solidFill>
                  <a:schemeClr val="tx1"/>
                </a:solidFill>
                <a:cs typeface="+mn-cs"/>
              </a:rPr>
              <a:t> </a:t>
            </a:r>
            <a:r>
              <a:rPr lang="en-US" sz="2400" b="0" i="0" u="none" strike="noStrike" kern="1200" baseline="0" dirty="0" smtClean="0">
                <a:solidFill>
                  <a:schemeClr val="tx1"/>
                </a:solidFill>
                <a:cs typeface="+mn-cs"/>
              </a:rPr>
              <a:t>filters the data to retrieve items.</a:t>
            </a:r>
          </a:p>
          <a:p>
            <a:pPr lvl="1"/>
            <a:r>
              <a:rPr lang="en-US" sz="2400" b="0" i="0" u="none" strike="noStrike" kern="1200" baseline="0" dirty="0" smtClean="0">
                <a:solidFill>
                  <a:schemeClr val="tx1"/>
                </a:solidFill>
                <a:cs typeface="+mn-cs"/>
              </a:rPr>
              <a:t>A reduce which combines the results of the map.</a:t>
            </a:r>
            <a:endParaRPr lang="en-US" sz="24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50</a:t>
            </a:fld>
            <a:endParaRPr lang="en-AU" dirty="0"/>
          </a:p>
        </p:txBody>
      </p:sp>
    </p:spTree>
    <p:extLst>
      <p:ext uri="{BB962C8B-B14F-4D97-AF65-F5344CB8AC3E}">
        <p14:creationId xmlns:p14="http://schemas.microsoft.com/office/powerpoint/2010/main" val="728125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Example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25" y="1278979"/>
            <a:ext cx="861975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D0E8C58C-0836-46C6-8F9A-AF87B5CA09C9}" type="slidenum">
              <a:rPr lang="en-AU" smtClean="0"/>
              <a:pPr/>
              <a:t>51</a:t>
            </a:fld>
            <a:endParaRPr lang="en-AU"/>
          </a:p>
        </p:txBody>
      </p:sp>
    </p:spTree>
    <p:extLst>
      <p:ext uri="{BB962C8B-B14F-4D97-AF65-F5344CB8AC3E}">
        <p14:creationId xmlns:p14="http://schemas.microsoft.com/office/powerpoint/2010/main" val="5747435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a:t>
            </a:r>
            <a:r>
              <a:rPr lang="en-US" baseline="0" dirty="0" smtClean="0"/>
              <a:t> Solution </a:t>
            </a:r>
            <a:r>
              <a:rPr lang="en-US" dirty="0"/>
              <a:t>I</a:t>
            </a:r>
          </a:p>
        </p:txBody>
      </p:sp>
      <p:sp>
        <p:nvSpPr>
          <p:cNvPr id="3" name="Content Placeholder 2"/>
          <p:cNvSpPr>
            <a:spLocks noGrp="1"/>
          </p:cNvSpPr>
          <p:nvPr>
            <p:ph idx="1"/>
          </p:nvPr>
        </p:nvSpPr>
        <p:spPr>
          <a:xfrm>
            <a:off x="457200" y="1196752"/>
            <a:ext cx="8229600" cy="5400600"/>
          </a:xfrm>
        </p:spPr>
        <p:txBody>
          <a:bodyPr>
            <a:normAutofit fontScale="92500" lnSpcReduction="10000"/>
          </a:bodyPr>
          <a:lstStyle/>
          <a:p>
            <a:r>
              <a:rPr lang="en-US" dirty="0" smtClean="0"/>
              <a:t>Overview: The map-reduce pattern provides a framework for analyzing a large distributed set of data. The map performs the extract and transform portions of the analysis and the reduce performs the loading of the results.</a:t>
            </a:r>
          </a:p>
          <a:p>
            <a:r>
              <a:rPr lang="en-US" dirty="0" smtClean="0"/>
              <a:t>Elements: </a:t>
            </a:r>
          </a:p>
          <a:p>
            <a:pPr lvl="1"/>
            <a:r>
              <a:rPr lang="en-US" dirty="0" smtClean="0"/>
              <a:t>Map.</a:t>
            </a:r>
          </a:p>
          <a:p>
            <a:pPr lvl="1"/>
            <a:r>
              <a:rPr lang="en-US" dirty="0" smtClean="0"/>
              <a:t>Reduce.</a:t>
            </a:r>
          </a:p>
          <a:p>
            <a:pPr lvl="1"/>
            <a:r>
              <a:rPr lang="en-US" dirty="0" smtClean="0"/>
              <a:t>The infrastructure is the framework responsible for deploying map and reduce instances, shepherding the data between them, and detecting and recovering from failure.</a:t>
            </a:r>
          </a:p>
        </p:txBody>
      </p:sp>
      <p:sp>
        <p:nvSpPr>
          <p:cNvPr id="5" name="灯片编号占位符 4"/>
          <p:cNvSpPr>
            <a:spLocks noGrp="1"/>
          </p:cNvSpPr>
          <p:nvPr>
            <p:ph type="sldNum" sz="quarter" idx="12"/>
          </p:nvPr>
        </p:nvSpPr>
        <p:spPr/>
        <p:txBody>
          <a:bodyPr/>
          <a:lstStyle/>
          <a:p>
            <a:fld id="{D0E8C58C-0836-46C6-8F9A-AF87B5CA09C9}" type="slidenum">
              <a:rPr lang="en-AU" smtClean="0"/>
              <a:pPr/>
              <a:t>52</a:t>
            </a:fld>
            <a:endParaRPr lang="en-AU"/>
          </a:p>
        </p:txBody>
      </p:sp>
    </p:spTree>
    <p:extLst>
      <p:ext uri="{BB962C8B-B14F-4D97-AF65-F5344CB8AC3E}">
        <p14:creationId xmlns:p14="http://schemas.microsoft.com/office/powerpoint/2010/main" val="39052524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229600" cy="5544615"/>
          </a:xfrm>
        </p:spPr>
        <p:txBody>
          <a:bodyPr>
            <a:noAutofit/>
          </a:bodyPr>
          <a:lstStyle/>
          <a:p>
            <a:r>
              <a:rPr lang="en-US" sz="2400" dirty="0" smtClean="0"/>
              <a:t>Relations: </a:t>
            </a:r>
          </a:p>
          <a:p>
            <a:pPr lvl="1">
              <a:spcBef>
                <a:spcPts val="0"/>
              </a:spcBef>
            </a:pPr>
            <a:r>
              <a:rPr lang="en-US" sz="2400" dirty="0" smtClean="0"/>
              <a:t>Deploy on.</a:t>
            </a:r>
          </a:p>
          <a:p>
            <a:pPr lvl="1">
              <a:spcBef>
                <a:spcPts val="0"/>
              </a:spcBef>
            </a:pPr>
            <a:r>
              <a:rPr lang="en-US" sz="2400" dirty="0" smtClean="0"/>
              <a:t>Instantiate, monitor, and control is the relation between the infrastructure and the instances of map and reduce.</a:t>
            </a:r>
          </a:p>
          <a:p>
            <a:pPr>
              <a:spcBef>
                <a:spcPts val="0"/>
              </a:spcBef>
            </a:pPr>
            <a:r>
              <a:rPr lang="en-US" sz="2400" dirty="0" smtClean="0"/>
              <a:t>Constraints: </a:t>
            </a:r>
          </a:p>
          <a:p>
            <a:pPr lvl="1">
              <a:spcBef>
                <a:spcPts val="0"/>
              </a:spcBef>
            </a:pPr>
            <a:r>
              <a:rPr lang="en-US" sz="2400" dirty="0" smtClean="0"/>
              <a:t>The data to be analyzed must exist as a set of files.</a:t>
            </a:r>
          </a:p>
          <a:p>
            <a:pPr lvl="1">
              <a:spcBef>
                <a:spcPts val="0"/>
              </a:spcBef>
            </a:pPr>
            <a:r>
              <a:rPr lang="en-US" sz="2400" dirty="0"/>
              <a:t>M</a:t>
            </a:r>
            <a:r>
              <a:rPr lang="en-US" sz="2400" dirty="0" smtClean="0"/>
              <a:t>ap functions are stateless and do not communicate with each other.</a:t>
            </a:r>
          </a:p>
          <a:p>
            <a:pPr>
              <a:spcBef>
                <a:spcPts val="0"/>
              </a:spcBef>
            </a:pPr>
            <a:r>
              <a:rPr lang="en-US" sz="2400" dirty="0" smtClean="0"/>
              <a:t>Weaknesses: </a:t>
            </a:r>
          </a:p>
          <a:p>
            <a:pPr lvl="1">
              <a:spcBef>
                <a:spcPts val="0"/>
              </a:spcBef>
            </a:pPr>
            <a:r>
              <a:rPr lang="en-US" sz="2400" dirty="0"/>
              <a:t>O</a:t>
            </a:r>
            <a:r>
              <a:rPr lang="en-US" sz="2400" dirty="0" smtClean="0"/>
              <a:t>verhead.</a:t>
            </a:r>
          </a:p>
          <a:p>
            <a:pPr lvl="1">
              <a:spcBef>
                <a:spcPts val="0"/>
              </a:spcBef>
            </a:pPr>
            <a:r>
              <a:rPr lang="en-US" sz="2400" dirty="0" smtClean="0"/>
              <a:t>If you cannot divide your data set into similar sized subsets, the advantages of parallelism are lost.</a:t>
            </a:r>
          </a:p>
          <a:p>
            <a:pPr lvl="1">
              <a:spcBef>
                <a:spcPts val="0"/>
              </a:spcBef>
            </a:pPr>
            <a:r>
              <a:rPr lang="en-US" sz="2400" dirty="0" smtClean="0"/>
              <a:t>Operations that require multiple reduces are complex to orchestrate.</a:t>
            </a:r>
            <a:endParaRPr lang="en-US" sz="2400" dirty="0"/>
          </a:p>
        </p:txBody>
      </p:sp>
      <p:sp>
        <p:nvSpPr>
          <p:cNvPr id="6" name="Title 1"/>
          <p:cNvSpPr>
            <a:spLocks noGrp="1"/>
          </p:cNvSpPr>
          <p:nvPr>
            <p:ph type="title"/>
          </p:nvPr>
        </p:nvSpPr>
        <p:spPr>
          <a:xfrm>
            <a:off x="971600" y="274638"/>
            <a:ext cx="7715200" cy="778098"/>
          </a:xfrm>
        </p:spPr>
        <p:txBody>
          <a:bodyPr/>
          <a:lstStyle/>
          <a:p>
            <a:r>
              <a:rPr lang="en-US" dirty="0" smtClean="0"/>
              <a:t>Map-Reduce</a:t>
            </a:r>
            <a:r>
              <a:rPr lang="en-US" baseline="0" dirty="0" smtClean="0"/>
              <a:t> Solution </a:t>
            </a:r>
            <a:r>
              <a:rPr lang="en-US" dirty="0" smtClean="0"/>
              <a:t>II</a:t>
            </a:r>
            <a:endParaRPr lang="en-US" dirty="0"/>
          </a:p>
        </p:txBody>
      </p:sp>
      <p:sp>
        <p:nvSpPr>
          <p:cNvPr id="2" name="灯片编号占位符 1"/>
          <p:cNvSpPr>
            <a:spLocks noGrp="1"/>
          </p:cNvSpPr>
          <p:nvPr>
            <p:ph type="sldNum" sz="quarter" idx="12"/>
          </p:nvPr>
        </p:nvSpPr>
        <p:spPr/>
        <p:txBody>
          <a:bodyPr/>
          <a:lstStyle/>
          <a:p>
            <a:fld id="{D0E8C58C-0836-46C6-8F9A-AF87B5CA09C9}" type="slidenum">
              <a:rPr lang="en-AU" smtClean="0"/>
              <a:pPr/>
              <a:t>53</a:t>
            </a:fld>
            <a:endParaRPr lang="en-AU"/>
          </a:p>
        </p:txBody>
      </p:sp>
    </p:spTree>
    <p:extLst>
      <p:ext uri="{BB962C8B-B14F-4D97-AF65-F5344CB8AC3E}">
        <p14:creationId xmlns:p14="http://schemas.microsoft.com/office/powerpoint/2010/main" val="821622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Pattern</a:t>
            </a:r>
            <a:endParaRPr lang="en-US" dirty="0"/>
          </a:p>
        </p:txBody>
      </p:sp>
      <p:sp>
        <p:nvSpPr>
          <p:cNvPr id="3" name="Content Placeholder 2"/>
          <p:cNvSpPr>
            <a:spLocks noGrp="1"/>
          </p:cNvSpPr>
          <p:nvPr>
            <p:ph idx="1"/>
          </p:nvPr>
        </p:nvSpPr>
        <p:spPr>
          <a:xfrm>
            <a:off x="457200" y="1196752"/>
            <a:ext cx="8229600" cy="5400600"/>
          </a:xfrm>
        </p:spPr>
        <p:txBody>
          <a:bodyPr>
            <a:normAutofit lnSpcReduction="10000"/>
          </a:bodyPr>
          <a:lstStyle/>
          <a:p>
            <a:r>
              <a:rPr lang="en-US" b="1" dirty="0" smtClean="0"/>
              <a:t>Context</a:t>
            </a:r>
            <a:r>
              <a:rPr lang="en-US" dirty="0" smtClean="0"/>
              <a:t>: To distribute a system’s infrastructure into distinct subsets. </a:t>
            </a:r>
          </a:p>
          <a:p>
            <a:r>
              <a:rPr lang="en-US" b="1" dirty="0" smtClean="0"/>
              <a:t>Problem</a:t>
            </a:r>
            <a:r>
              <a:rPr lang="en-US" dirty="0" smtClean="0"/>
              <a:t>: How can we split the system into a number of computationally independent execution structures—groups of software and hardware—connected by some communications media? </a:t>
            </a:r>
          </a:p>
          <a:p>
            <a:r>
              <a:rPr lang="en-US" b="1" dirty="0" smtClean="0"/>
              <a:t>Solution</a:t>
            </a:r>
            <a:r>
              <a:rPr lang="en-US" dirty="0" smtClean="0"/>
              <a:t>: The execution structures of many systems are organized as a set of logical groupings of components. Each grouping is termed a tier. </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54</a:t>
            </a:fld>
            <a:endParaRPr lang="en-AU"/>
          </a:p>
        </p:txBody>
      </p:sp>
    </p:spTree>
    <p:extLst>
      <p:ext uri="{BB962C8B-B14F-4D97-AF65-F5344CB8AC3E}">
        <p14:creationId xmlns:p14="http://schemas.microsoft.com/office/powerpoint/2010/main" val="9899417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Example</a:t>
            </a:r>
            <a:endParaRPr lang="en-US" dirty="0"/>
          </a:p>
        </p:txBody>
      </p:sp>
      <p:pic>
        <p:nvPicPr>
          <p:cNvPr id="3" name="Picture 2"/>
          <p:cNvPicPr>
            <a:picLocks noChangeAspect="1"/>
          </p:cNvPicPr>
          <p:nvPr/>
        </p:nvPicPr>
        <p:blipFill>
          <a:blip r:embed="rId2"/>
          <a:stretch>
            <a:fillRect/>
          </a:stretch>
        </p:blipFill>
        <p:spPr>
          <a:xfrm>
            <a:off x="1115616" y="1098717"/>
            <a:ext cx="7071882" cy="5282611"/>
          </a:xfrm>
          <a:prstGeom prst="rect">
            <a:avLst/>
          </a:prstGeom>
        </p:spPr>
      </p:pic>
      <p:sp>
        <p:nvSpPr>
          <p:cNvPr id="5" name="灯片编号占位符 4"/>
          <p:cNvSpPr>
            <a:spLocks noGrp="1"/>
          </p:cNvSpPr>
          <p:nvPr>
            <p:ph type="sldNum" sz="quarter" idx="12"/>
          </p:nvPr>
        </p:nvSpPr>
        <p:spPr/>
        <p:txBody>
          <a:bodyPr/>
          <a:lstStyle/>
          <a:p>
            <a:fld id="{D0E8C58C-0836-46C6-8F9A-AF87B5CA09C9}" type="slidenum">
              <a:rPr lang="en-AU" smtClean="0"/>
              <a:pPr/>
              <a:t>55</a:t>
            </a:fld>
            <a:endParaRPr lang="en-AU"/>
          </a:p>
        </p:txBody>
      </p:sp>
    </p:spTree>
    <p:extLst>
      <p:ext uri="{BB962C8B-B14F-4D97-AF65-F5344CB8AC3E}">
        <p14:creationId xmlns:p14="http://schemas.microsoft.com/office/powerpoint/2010/main" val="3797347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Multi-Tier Solution</a:t>
            </a:r>
            <a:endParaRPr lang="en-US" dirty="0"/>
          </a:p>
        </p:txBody>
      </p:sp>
      <p:sp>
        <p:nvSpPr>
          <p:cNvPr id="3" name="Content Placeholder 2"/>
          <p:cNvSpPr>
            <a:spLocks noGrp="1"/>
          </p:cNvSpPr>
          <p:nvPr>
            <p:ph idx="1"/>
          </p:nvPr>
        </p:nvSpPr>
        <p:spPr>
          <a:xfrm>
            <a:off x="457200" y="1268760"/>
            <a:ext cx="8229600" cy="5400600"/>
          </a:xfrm>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Overview: The execution structures of systems are organized as a set of logical groupings of components. </a:t>
            </a:r>
          </a:p>
          <a:p>
            <a:r>
              <a:rPr lang="en-US" sz="3200" b="0" i="0" u="none" strike="noStrike" kern="1200" baseline="0" dirty="0" smtClean="0">
                <a:solidFill>
                  <a:schemeClr val="tx1"/>
                </a:solidFill>
                <a:latin typeface="+mn-lt"/>
                <a:ea typeface="+mn-ea"/>
                <a:cs typeface="+mn-cs"/>
              </a:rPr>
              <a:t>Elements: </a:t>
            </a:r>
          </a:p>
          <a:p>
            <a:pPr lvl="1"/>
            <a:r>
              <a:rPr lang="en-US" sz="2400" b="0" i="1" u="none" strike="noStrike" kern="1200" baseline="0" dirty="0" smtClean="0">
                <a:solidFill>
                  <a:schemeClr val="tx1"/>
                </a:solidFill>
                <a:latin typeface="+mn-lt"/>
                <a:ea typeface="+mn-ea"/>
                <a:cs typeface="+mn-cs"/>
              </a:rPr>
              <a:t>Tier</a:t>
            </a:r>
            <a:r>
              <a:rPr lang="en-US" sz="2400"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Relations: </a:t>
            </a:r>
          </a:p>
          <a:p>
            <a:pPr lvl="1"/>
            <a:r>
              <a:rPr lang="en-US" sz="2800" b="0" i="1" u="none" strike="noStrike" kern="1200" baseline="0" dirty="0" smtClean="0">
                <a:solidFill>
                  <a:schemeClr val="tx1"/>
                </a:solidFill>
                <a:latin typeface="+mn-lt"/>
                <a:ea typeface="+mn-ea"/>
                <a:cs typeface="+mn-cs"/>
              </a:rPr>
              <a:t>Is part of</a:t>
            </a:r>
            <a:r>
              <a:rPr lang="en-US" sz="2800"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Communicates with</a:t>
            </a:r>
            <a:r>
              <a:rPr lang="en-US" sz="3200" b="0" i="0" u="none" strike="noStrike" kern="1200" baseline="0" dirty="0" smtClean="0">
                <a:solidFill>
                  <a:schemeClr val="tx1"/>
                </a:solidFill>
                <a:latin typeface="+mn-lt"/>
                <a:ea typeface="+mn-ea"/>
                <a:cs typeface="+mn-cs"/>
              </a:rPr>
              <a:t>.</a:t>
            </a:r>
          </a:p>
          <a:p>
            <a:pPr lvl="1"/>
            <a:r>
              <a:rPr lang="en-US" sz="2800" b="0" i="1" u="none" strike="noStrike" kern="1200" baseline="0" dirty="0" smtClean="0">
                <a:solidFill>
                  <a:schemeClr val="tx1"/>
                </a:solidFill>
                <a:latin typeface="+mn-lt"/>
                <a:ea typeface="+mn-ea"/>
                <a:cs typeface="+mn-cs"/>
              </a:rPr>
              <a:t>Allocated to</a:t>
            </a:r>
            <a:r>
              <a:rPr lang="en-US" sz="2800" b="0" i="0" u="none" strike="noStrike" kern="1200" baseline="0" dirty="0" smtClean="0">
                <a:solidFill>
                  <a:schemeClr val="tx1"/>
                </a:solidFill>
                <a:latin typeface="+mn-lt"/>
                <a:ea typeface="+mn-ea"/>
                <a:cs typeface="+mn-cs"/>
              </a:rPr>
              <a:t>.</a:t>
            </a:r>
          </a:p>
          <a:p>
            <a:r>
              <a:rPr lang="en-US" sz="3200" b="0" i="0" u="none" strike="noStrike" kern="1200" baseline="0" dirty="0" smtClean="0">
                <a:solidFill>
                  <a:schemeClr val="tx1"/>
                </a:solidFill>
                <a:latin typeface="+mn-lt"/>
                <a:ea typeface="+mn-ea"/>
                <a:cs typeface="+mn-cs"/>
              </a:rPr>
              <a:t>Constraints: A software component belongs to exactly one tier.</a:t>
            </a:r>
          </a:p>
          <a:p>
            <a:r>
              <a:rPr lang="en-US" sz="3200" b="0" i="0" u="none" strike="noStrike" kern="1200" baseline="0" dirty="0" smtClean="0">
                <a:solidFill>
                  <a:schemeClr val="tx1"/>
                </a:solidFill>
                <a:latin typeface="+mn-lt"/>
                <a:ea typeface="+mn-ea"/>
                <a:cs typeface="+mn-cs"/>
              </a:rPr>
              <a:t>Weaknesses: Substantial up-front cost and complexity.</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56</a:t>
            </a:fld>
            <a:endParaRPr lang="en-AU"/>
          </a:p>
        </p:txBody>
      </p:sp>
    </p:spTree>
    <p:extLst>
      <p:ext uri="{BB962C8B-B14F-4D97-AF65-F5344CB8AC3E}">
        <p14:creationId xmlns:p14="http://schemas.microsoft.com/office/powerpoint/2010/main" val="3329888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Tactics and Patterns</a:t>
            </a:r>
            <a:endParaRPr lang="en-US" dirty="0"/>
          </a:p>
        </p:txBody>
      </p:sp>
      <p:sp>
        <p:nvSpPr>
          <p:cNvPr id="3" name="Content Placeholder 2"/>
          <p:cNvSpPr>
            <a:spLocks noGrp="1"/>
          </p:cNvSpPr>
          <p:nvPr>
            <p:ph idx="1"/>
          </p:nvPr>
        </p:nvSpPr>
        <p:spPr/>
        <p:txBody>
          <a:bodyPr/>
          <a:lstStyle/>
          <a:p>
            <a:r>
              <a:rPr lang="en-US" dirty="0" smtClean="0"/>
              <a:t>Patterns are built from tactics; if a pattern is a molecule, a tactic is an atom.</a:t>
            </a:r>
          </a:p>
          <a:p>
            <a:r>
              <a:rPr lang="en-US" dirty="0" smtClean="0"/>
              <a:t>MVC, for example utilizes the tactics:</a:t>
            </a:r>
          </a:p>
          <a:p>
            <a:pPr lvl="1"/>
            <a:r>
              <a:rPr lang="en-US" dirty="0" smtClean="0"/>
              <a:t>Increase semantic coherence</a:t>
            </a:r>
          </a:p>
          <a:p>
            <a:pPr lvl="1"/>
            <a:r>
              <a:rPr lang="en-US" dirty="0" smtClean="0"/>
              <a:t>Encapsulation</a:t>
            </a:r>
          </a:p>
          <a:p>
            <a:pPr lvl="1"/>
            <a:r>
              <a:rPr lang="en-US" dirty="0" smtClean="0"/>
              <a:t>Use an intermediary</a:t>
            </a:r>
          </a:p>
          <a:p>
            <a:pPr lvl="1"/>
            <a:r>
              <a:rPr lang="en-US" dirty="0" smtClean="0"/>
              <a:t>Use run time binding </a:t>
            </a:r>
          </a:p>
        </p:txBody>
      </p:sp>
      <p:sp>
        <p:nvSpPr>
          <p:cNvPr id="5" name="灯片编号占位符 4"/>
          <p:cNvSpPr>
            <a:spLocks noGrp="1"/>
          </p:cNvSpPr>
          <p:nvPr>
            <p:ph type="sldNum" sz="quarter" idx="12"/>
          </p:nvPr>
        </p:nvSpPr>
        <p:spPr/>
        <p:txBody>
          <a:bodyPr/>
          <a:lstStyle/>
          <a:p>
            <a:fld id="{D0E8C58C-0836-46C6-8F9A-AF87B5CA09C9}" type="slidenum">
              <a:rPr lang="en-AU" smtClean="0"/>
              <a:pPr/>
              <a:t>57</a:t>
            </a:fld>
            <a:endParaRPr lang="en-AU"/>
          </a:p>
        </p:txBody>
      </p:sp>
    </p:spTree>
    <p:extLst>
      <p:ext uri="{BB962C8B-B14F-4D97-AF65-F5344CB8AC3E}">
        <p14:creationId xmlns:p14="http://schemas.microsoft.com/office/powerpoint/2010/main" val="30486811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 Augment Patterns</a:t>
            </a:r>
            <a:endParaRPr lang="en-US" dirty="0"/>
          </a:p>
        </p:txBody>
      </p:sp>
      <p:sp>
        <p:nvSpPr>
          <p:cNvPr id="3" name="Content Placeholder 2"/>
          <p:cNvSpPr>
            <a:spLocks noGrp="1"/>
          </p:cNvSpPr>
          <p:nvPr>
            <p:ph idx="1"/>
          </p:nvPr>
        </p:nvSpPr>
        <p:spPr/>
        <p:txBody>
          <a:bodyPr/>
          <a:lstStyle/>
          <a:p>
            <a:r>
              <a:rPr lang="en-US" dirty="0" smtClean="0"/>
              <a:t>Patterns</a:t>
            </a:r>
            <a:r>
              <a:rPr lang="en-US" baseline="0" dirty="0" smtClean="0"/>
              <a:t> solve a specific problem but are neutral or have weaknesses with respect to other qualities.</a:t>
            </a:r>
          </a:p>
          <a:p>
            <a:r>
              <a:rPr lang="en-US" baseline="0" dirty="0" smtClean="0"/>
              <a:t>Consider the broker pattern</a:t>
            </a:r>
          </a:p>
          <a:p>
            <a:pPr lvl="1"/>
            <a:r>
              <a:rPr lang="en-US" dirty="0" smtClean="0"/>
              <a:t>May have performance bottlenecks</a:t>
            </a:r>
          </a:p>
          <a:p>
            <a:pPr lvl="1"/>
            <a:r>
              <a:rPr lang="en-US" dirty="0" smtClean="0"/>
              <a:t>May have a single point of failure</a:t>
            </a:r>
          </a:p>
          <a:p>
            <a:pPr lvl="0"/>
            <a:r>
              <a:rPr lang="en-US" dirty="0" smtClean="0"/>
              <a:t>Using tactics such as</a:t>
            </a:r>
          </a:p>
          <a:p>
            <a:pPr lvl="1"/>
            <a:r>
              <a:rPr lang="en-US" dirty="0" smtClean="0"/>
              <a:t>Increase resources will help performance</a:t>
            </a:r>
          </a:p>
          <a:p>
            <a:pPr lvl="1"/>
            <a:r>
              <a:rPr lang="en-US" dirty="0" smtClean="0"/>
              <a:t>Maintain multiple copies will help availability</a:t>
            </a:r>
          </a:p>
        </p:txBody>
      </p:sp>
      <p:sp>
        <p:nvSpPr>
          <p:cNvPr id="5" name="灯片编号占位符 4"/>
          <p:cNvSpPr>
            <a:spLocks noGrp="1"/>
          </p:cNvSpPr>
          <p:nvPr>
            <p:ph type="sldNum" sz="quarter" idx="12"/>
          </p:nvPr>
        </p:nvSpPr>
        <p:spPr/>
        <p:txBody>
          <a:bodyPr/>
          <a:lstStyle/>
          <a:p>
            <a:fld id="{D0E8C58C-0836-46C6-8F9A-AF87B5CA09C9}" type="slidenum">
              <a:rPr lang="en-AU" smtClean="0"/>
              <a:pPr/>
              <a:t>58</a:t>
            </a:fld>
            <a:endParaRPr lang="en-AU"/>
          </a:p>
        </p:txBody>
      </p:sp>
    </p:spTree>
    <p:extLst>
      <p:ext uri="{BB962C8B-B14F-4D97-AF65-F5344CB8AC3E}">
        <p14:creationId xmlns:p14="http://schemas.microsoft.com/office/powerpoint/2010/main" val="42730630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 and Interactions - 1</a:t>
            </a:r>
            <a:endParaRPr lang="en-US" dirty="0"/>
          </a:p>
        </p:txBody>
      </p:sp>
      <p:sp>
        <p:nvSpPr>
          <p:cNvPr id="3" name="Content Placeholder 2"/>
          <p:cNvSpPr>
            <a:spLocks noGrp="1"/>
          </p:cNvSpPr>
          <p:nvPr>
            <p:ph idx="1"/>
          </p:nvPr>
        </p:nvSpPr>
        <p:spPr/>
        <p:txBody>
          <a:bodyPr/>
          <a:lstStyle/>
          <a:p>
            <a:r>
              <a:rPr lang="en-US" dirty="0" smtClean="0"/>
              <a:t>Each tactic has pluses (its reason for being) and minuses</a:t>
            </a:r>
            <a:r>
              <a:rPr lang="en-US" baseline="0" dirty="0" smtClean="0"/>
              <a:t> – side effects.</a:t>
            </a:r>
          </a:p>
          <a:p>
            <a:r>
              <a:rPr lang="en-US" dirty="0"/>
              <a:t>U</a:t>
            </a:r>
            <a:r>
              <a:rPr lang="en-US" baseline="0" dirty="0" smtClean="0"/>
              <a:t>se of tactics can help alleviate the minuses.</a:t>
            </a:r>
          </a:p>
          <a:p>
            <a:r>
              <a:rPr lang="en-US" dirty="0" smtClean="0"/>
              <a:t>But nothing is free…</a:t>
            </a:r>
            <a:endParaRPr lang="en-US" baseline="0"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59</a:t>
            </a:fld>
            <a:endParaRPr lang="en-AU"/>
          </a:p>
        </p:txBody>
      </p:sp>
    </p:spTree>
    <p:extLst>
      <p:ext uri="{BB962C8B-B14F-4D97-AF65-F5344CB8AC3E}">
        <p14:creationId xmlns:p14="http://schemas.microsoft.com/office/powerpoint/2010/main" val="3152669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6</a:t>
            </a:fld>
            <a:endParaRPr lang="en-AU"/>
          </a:p>
        </p:txBody>
      </p:sp>
      <p:pic>
        <p:nvPicPr>
          <p:cNvPr id="2054" name="Picture 6" descr="https://timgsa.baidu.com/timg?image&amp;quality=80&amp;size=b9999_10000&amp;sec=1508559330618&amp;di=43bd5b19e354d5311f621851d4d22afa&amp;imgtype=0&amp;src=http%3A%2F%2Fimage.naic.org.cn%2Fuploadfile%2F2017%2F0930%2F15067428389112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937796"/>
            <a:ext cx="7704856" cy="513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42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a:t>Tactics and </a:t>
            </a:r>
            <a:r>
              <a:rPr lang="en-US" dirty="0" smtClean="0"/>
              <a:t>Interactions - </a:t>
            </a:r>
            <a:r>
              <a:rPr lang="en-US" dirty="0"/>
              <a:t>2</a:t>
            </a:r>
          </a:p>
        </p:txBody>
      </p:sp>
      <p:sp>
        <p:nvSpPr>
          <p:cNvPr id="797699" name="Rectangle 3"/>
          <p:cNvSpPr>
            <a:spLocks noGrp="1" noChangeArrowheads="1"/>
          </p:cNvSpPr>
          <p:nvPr>
            <p:ph type="body" idx="1"/>
          </p:nvPr>
        </p:nvSpPr>
        <p:spPr/>
        <p:txBody>
          <a:bodyPr/>
          <a:lstStyle/>
          <a:p>
            <a:pPr>
              <a:spcBef>
                <a:spcPct val="25000"/>
              </a:spcBef>
              <a:buFont typeface="Wingdings" pitchFamily="2" charset="2"/>
              <a:buNone/>
            </a:pPr>
            <a:r>
              <a:rPr lang="en-US" dirty="0"/>
              <a:t>A common tactic for detecting faults is Ping/Echo.</a:t>
            </a:r>
          </a:p>
          <a:p>
            <a:pPr>
              <a:spcBef>
                <a:spcPct val="25000"/>
              </a:spcBef>
              <a:buFont typeface="Wingdings" pitchFamily="2" charset="2"/>
              <a:buNone/>
            </a:pPr>
            <a:r>
              <a:rPr lang="en-US" dirty="0"/>
              <a:t>Common side-effects of Ping/Echo are:</a:t>
            </a:r>
          </a:p>
          <a:p>
            <a:pPr>
              <a:spcBef>
                <a:spcPct val="25000"/>
              </a:spcBef>
            </a:pPr>
            <a:r>
              <a:rPr lang="en-US" sz="2400" dirty="0"/>
              <a:t>security: how to prevent a ping flood attack?</a:t>
            </a:r>
          </a:p>
          <a:p>
            <a:pPr>
              <a:spcBef>
                <a:spcPct val="25000"/>
              </a:spcBef>
            </a:pPr>
            <a:r>
              <a:rPr lang="en-US" sz="2400" dirty="0"/>
              <a:t>performance: how to ensure that the performance overhead of ping/echo is small?</a:t>
            </a:r>
          </a:p>
          <a:p>
            <a:pPr>
              <a:spcBef>
                <a:spcPct val="25000"/>
              </a:spcBef>
            </a:pPr>
            <a:r>
              <a:rPr lang="en-US" sz="2400" dirty="0"/>
              <a:t>modifiability: how to add ping/echo to the existing architecture?</a:t>
            </a:r>
          </a:p>
        </p:txBody>
      </p:sp>
      <p:sp>
        <p:nvSpPr>
          <p:cNvPr id="2" name="灯片编号占位符 1"/>
          <p:cNvSpPr>
            <a:spLocks noGrp="1"/>
          </p:cNvSpPr>
          <p:nvPr>
            <p:ph type="sldNum" sz="quarter" idx="12"/>
          </p:nvPr>
        </p:nvSpPr>
        <p:spPr/>
        <p:txBody>
          <a:bodyPr/>
          <a:lstStyle/>
          <a:p>
            <a:fld id="{D0E8C58C-0836-46C6-8F9A-AF87B5CA09C9}" type="slidenum">
              <a:rPr lang="en-AU" smtClean="0"/>
              <a:pPr/>
              <a:t>60</a:t>
            </a:fld>
            <a:endParaRPr lang="en-AU"/>
          </a:p>
        </p:txBody>
      </p:sp>
    </p:spTree>
    <p:extLst>
      <p:ext uri="{BB962C8B-B14F-4D97-AF65-F5344CB8AC3E}">
        <p14:creationId xmlns:p14="http://schemas.microsoft.com/office/powerpoint/2010/main" val="16386808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a:t>Tactics and Interactions - 3</a:t>
            </a:r>
          </a:p>
        </p:txBody>
      </p:sp>
      <p:grpSp>
        <p:nvGrpSpPr>
          <p:cNvPr id="13" name="Group 12"/>
          <p:cNvGrpSpPr/>
          <p:nvPr/>
        </p:nvGrpSpPr>
        <p:grpSpPr>
          <a:xfrm>
            <a:off x="2133600" y="1676400"/>
            <a:ext cx="4419600" cy="3657600"/>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Ping</a:t>
              </a:r>
            </a:p>
            <a:p>
              <a:pPr algn="ctr"/>
              <a:r>
                <a:rPr lang="en-US"/>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
        <p:nvSpPr>
          <p:cNvPr id="2" name="灯片编号占位符 1"/>
          <p:cNvSpPr>
            <a:spLocks noGrp="1"/>
          </p:cNvSpPr>
          <p:nvPr>
            <p:ph type="sldNum" sz="quarter" idx="12"/>
          </p:nvPr>
        </p:nvSpPr>
        <p:spPr/>
        <p:txBody>
          <a:bodyPr/>
          <a:lstStyle/>
          <a:p>
            <a:fld id="{D0E8C58C-0836-46C6-8F9A-AF87B5CA09C9}" type="slidenum">
              <a:rPr lang="en-AU" smtClean="0"/>
              <a:pPr/>
              <a:t>61</a:t>
            </a:fld>
            <a:endParaRPr lang="en-AU"/>
          </a:p>
        </p:txBody>
      </p:sp>
    </p:spTree>
    <p:extLst>
      <p:ext uri="{BB962C8B-B14F-4D97-AF65-F5344CB8AC3E}">
        <p14:creationId xmlns:p14="http://schemas.microsoft.com/office/powerpoint/2010/main" val="34990828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Tactics and Interactions - 4</a:t>
            </a:r>
          </a:p>
        </p:txBody>
      </p:sp>
      <p:sp>
        <p:nvSpPr>
          <p:cNvPr id="802819"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performance side-effect is “Increase Available Resources”.</a:t>
            </a:r>
          </a:p>
          <a:p>
            <a:pPr>
              <a:spcBef>
                <a:spcPct val="25000"/>
              </a:spcBef>
              <a:buFont typeface="Wingdings" pitchFamily="2" charset="2"/>
              <a:buNone/>
            </a:pPr>
            <a:r>
              <a:rPr lang="en-US" dirty="0"/>
              <a:t>Common side effects of Increase Available Resources are:</a:t>
            </a:r>
          </a:p>
          <a:p>
            <a:pPr>
              <a:spcBef>
                <a:spcPct val="25000"/>
              </a:spcBef>
            </a:pPr>
            <a:r>
              <a:rPr lang="en-US" sz="2400" dirty="0"/>
              <a:t>cost: increased resources cost more</a:t>
            </a:r>
          </a:p>
          <a:p>
            <a:pPr>
              <a:spcBef>
                <a:spcPct val="25000"/>
              </a:spcBef>
            </a:pPr>
            <a:r>
              <a:rPr lang="en-US" sz="2400" dirty="0"/>
              <a:t>performance: how to utilize the increase resources efficiently?</a:t>
            </a:r>
          </a:p>
        </p:txBody>
      </p:sp>
      <p:sp>
        <p:nvSpPr>
          <p:cNvPr id="2" name="灯片编号占位符 1"/>
          <p:cNvSpPr>
            <a:spLocks noGrp="1"/>
          </p:cNvSpPr>
          <p:nvPr>
            <p:ph type="sldNum" sz="quarter" idx="12"/>
          </p:nvPr>
        </p:nvSpPr>
        <p:spPr/>
        <p:txBody>
          <a:bodyPr/>
          <a:lstStyle/>
          <a:p>
            <a:fld id="{D0E8C58C-0836-46C6-8F9A-AF87B5CA09C9}" type="slidenum">
              <a:rPr lang="en-AU" smtClean="0"/>
              <a:pPr/>
              <a:t>62</a:t>
            </a:fld>
            <a:endParaRPr lang="en-AU"/>
          </a:p>
        </p:txBody>
      </p:sp>
    </p:spTree>
    <p:extLst>
      <p:ext uri="{BB962C8B-B14F-4D97-AF65-F5344CB8AC3E}">
        <p14:creationId xmlns:p14="http://schemas.microsoft.com/office/powerpoint/2010/main" val="32129350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t>Tactics and Interactions - 5</a:t>
            </a:r>
          </a:p>
        </p:txBody>
      </p:sp>
      <p:grpSp>
        <p:nvGrpSpPr>
          <p:cNvPr id="18" name="Group 17"/>
          <p:cNvGrpSpPr/>
          <p:nvPr/>
        </p:nvGrpSpPr>
        <p:grpSpPr>
          <a:xfrm>
            <a:off x="2209800" y="1143000"/>
            <a:ext cx="5257800" cy="4533900"/>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
        <p:nvSpPr>
          <p:cNvPr id="2" name="灯片编号占位符 1"/>
          <p:cNvSpPr>
            <a:spLocks noGrp="1"/>
          </p:cNvSpPr>
          <p:nvPr>
            <p:ph type="sldNum" sz="quarter" idx="12"/>
          </p:nvPr>
        </p:nvSpPr>
        <p:spPr/>
        <p:txBody>
          <a:bodyPr/>
          <a:lstStyle/>
          <a:p>
            <a:fld id="{D0E8C58C-0836-46C6-8F9A-AF87B5CA09C9}" type="slidenum">
              <a:rPr lang="en-AU" smtClean="0"/>
              <a:pPr/>
              <a:t>63</a:t>
            </a:fld>
            <a:endParaRPr lang="en-AU"/>
          </a:p>
        </p:txBody>
      </p:sp>
    </p:spTree>
    <p:extLst>
      <p:ext uri="{BB962C8B-B14F-4D97-AF65-F5344CB8AC3E}">
        <p14:creationId xmlns:p14="http://schemas.microsoft.com/office/powerpoint/2010/main" val="19669473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a:t>Tactics and Interactions - 6</a:t>
            </a:r>
          </a:p>
        </p:txBody>
      </p:sp>
      <p:sp>
        <p:nvSpPr>
          <p:cNvPr id="806915"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efficient use of resources side-effect is “Scheduling Policy”.</a:t>
            </a:r>
          </a:p>
          <a:p>
            <a:pPr>
              <a:spcBef>
                <a:spcPct val="25000"/>
              </a:spcBef>
              <a:buFont typeface="Wingdings" pitchFamily="2" charset="2"/>
              <a:buNone/>
            </a:pPr>
            <a:r>
              <a:rPr lang="en-US" dirty="0"/>
              <a:t>Common side effects of Scheduling Policy are:</a:t>
            </a:r>
          </a:p>
          <a:p>
            <a:pPr>
              <a:spcBef>
                <a:spcPct val="25000"/>
              </a:spcBef>
            </a:pPr>
            <a:r>
              <a:rPr lang="en-US" sz="2400" dirty="0"/>
              <a:t>modifiability: how to add the scheduling policy to the existing architecture</a:t>
            </a:r>
          </a:p>
          <a:p>
            <a:pPr>
              <a:spcBef>
                <a:spcPct val="25000"/>
              </a:spcBef>
            </a:pPr>
            <a:r>
              <a:rPr lang="en-US" sz="2400" dirty="0"/>
              <a:t>modifiability: how to change the scheduling policy in the future?</a:t>
            </a:r>
          </a:p>
        </p:txBody>
      </p:sp>
      <p:sp>
        <p:nvSpPr>
          <p:cNvPr id="2" name="灯片编号占位符 1"/>
          <p:cNvSpPr>
            <a:spLocks noGrp="1"/>
          </p:cNvSpPr>
          <p:nvPr>
            <p:ph type="sldNum" sz="quarter" idx="12"/>
          </p:nvPr>
        </p:nvSpPr>
        <p:spPr/>
        <p:txBody>
          <a:bodyPr/>
          <a:lstStyle/>
          <a:p>
            <a:fld id="{D0E8C58C-0836-46C6-8F9A-AF87B5CA09C9}" type="slidenum">
              <a:rPr lang="en-AU" smtClean="0"/>
              <a:pPr/>
              <a:t>64</a:t>
            </a:fld>
            <a:endParaRPr lang="en-AU"/>
          </a:p>
        </p:txBody>
      </p:sp>
    </p:spTree>
    <p:extLst>
      <p:ext uri="{BB962C8B-B14F-4D97-AF65-F5344CB8AC3E}">
        <p14:creationId xmlns:p14="http://schemas.microsoft.com/office/powerpoint/2010/main" val="29827182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a:t>Tactics and Interactions - 7</a:t>
            </a:r>
          </a:p>
        </p:txBody>
      </p:sp>
      <p:grpSp>
        <p:nvGrpSpPr>
          <p:cNvPr id="24" name="Group 23"/>
          <p:cNvGrpSpPr/>
          <p:nvPr/>
        </p:nvGrpSpPr>
        <p:grpSpPr>
          <a:xfrm>
            <a:off x="2209800"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endParaRPr lang="en-US"/>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algn="ctr"/>
              <a:r>
                <a:rPr lang="en-US" sz="1400"/>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 </a:t>
              </a:r>
            </a:p>
            <a:p>
              <a:pPr algn="ctr"/>
              <a:r>
                <a:rPr lang="en-US" sz="1400"/>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endParaRPr lang="en-US"/>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Ping</a:t>
              </a:r>
            </a:p>
            <a:p>
              <a:pPr algn="ctr"/>
              <a:r>
                <a:rPr lang="en-US" sz="1400"/>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endParaRPr lang="en-US"/>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Performance</a:t>
              </a:r>
            </a:p>
            <a:p>
              <a:pPr algn="ctr"/>
              <a:r>
                <a:rPr lang="en-US" sz="1400"/>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endParaRPr lang="en-US"/>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endParaRPr lang="en-US"/>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Increase Available</a:t>
              </a:r>
            </a:p>
            <a:p>
              <a:pPr algn="ctr"/>
              <a:r>
                <a:rPr lang="en-US" sz="1400"/>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endParaRPr lang="en-US"/>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Resource</a:t>
              </a:r>
            </a:p>
            <a:p>
              <a:pPr algn="ctr"/>
              <a:r>
                <a:rPr lang="en-US" sz="1400"/>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endParaRPr lang="en-US"/>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endParaRPr lang="en-US"/>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Scheduling</a:t>
              </a:r>
            </a:p>
            <a:p>
              <a:pPr algn="ctr"/>
              <a:r>
                <a:rPr lang="en-US" sz="1400"/>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a:t>
              </a:r>
            </a:p>
            <a:p>
              <a:pPr algn="ctr"/>
              <a:r>
                <a:rPr lang="en-US" sz="1400"/>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endParaRPr lang="en-US"/>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Modify</a:t>
              </a:r>
            </a:p>
            <a:p>
              <a:pPr algn="ctr"/>
              <a:r>
                <a:rPr lang="en-US" sz="1400"/>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endParaRPr lang="en-US"/>
            </a:p>
          </p:txBody>
        </p:sp>
      </p:grpSp>
      <p:sp>
        <p:nvSpPr>
          <p:cNvPr id="2" name="灯片编号占位符 1"/>
          <p:cNvSpPr>
            <a:spLocks noGrp="1"/>
          </p:cNvSpPr>
          <p:nvPr>
            <p:ph type="sldNum" sz="quarter" idx="12"/>
          </p:nvPr>
        </p:nvSpPr>
        <p:spPr/>
        <p:txBody>
          <a:bodyPr/>
          <a:lstStyle/>
          <a:p>
            <a:fld id="{D0E8C58C-0836-46C6-8F9A-AF87B5CA09C9}" type="slidenum">
              <a:rPr lang="en-AU" smtClean="0"/>
              <a:pPr/>
              <a:t>65</a:t>
            </a:fld>
            <a:endParaRPr lang="en-AU"/>
          </a:p>
        </p:txBody>
      </p:sp>
    </p:spTree>
    <p:extLst>
      <p:ext uri="{BB962C8B-B14F-4D97-AF65-F5344CB8AC3E}">
        <p14:creationId xmlns:p14="http://schemas.microsoft.com/office/powerpoint/2010/main" val="15666355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Tactics and Interactions - 8</a:t>
            </a:r>
          </a:p>
        </p:txBody>
      </p:sp>
      <p:sp>
        <p:nvSpPr>
          <p:cNvPr id="811011" name="Rectangle 3"/>
          <p:cNvSpPr>
            <a:spLocks noGrp="1" noChangeArrowheads="1"/>
          </p:cNvSpPr>
          <p:nvPr>
            <p:ph type="body" idx="1"/>
          </p:nvPr>
        </p:nvSpPr>
        <p:spPr/>
        <p:txBody>
          <a:bodyPr/>
          <a:lstStyle/>
          <a:p>
            <a:pPr>
              <a:spcBef>
                <a:spcPct val="25000"/>
              </a:spcBef>
              <a:buFont typeface="Wingdings" pitchFamily="2" charset="2"/>
              <a:buNone/>
            </a:pPr>
            <a:r>
              <a:rPr lang="en-US" dirty="0"/>
              <a:t>A tactic to address the addition of the scheduler to the system is “Use an Intermediary”.</a:t>
            </a:r>
          </a:p>
          <a:p>
            <a:pPr>
              <a:spcBef>
                <a:spcPct val="25000"/>
              </a:spcBef>
              <a:buFont typeface="Wingdings" pitchFamily="2" charset="2"/>
              <a:buNone/>
            </a:pPr>
            <a:r>
              <a:rPr lang="en-US" dirty="0"/>
              <a:t>Common side effects of Use an Intermediary are:</a:t>
            </a:r>
          </a:p>
          <a:p>
            <a:pPr>
              <a:spcBef>
                <a:spcPct val="25000"/>
              </a:spcBef>
            </a:pPr>
            <a:r>
              <a:rPr lang="en-US" sz="2400" dirty="0"/>
              <a:t>modifiability: how to ensure that all communication passes through the intermediary?</a:t>
            </a:r>
          </a:p>
        </p:txBody>
      </p:sp>
      <p:sp>
        <p:nvSpPr>
          <p:cNvPr id="2" name="灯片编号占位符 1"/>
          <p:cNvSpPr>
            <a:spLocks noGrp="1"/>
          </p:cNvSpPr>
          <p:nvPr>
            <p:ph type="sldNum" sz="quarter" idx="12"/>
          </p:nvPr>
        </p:nvSpPr>
        <p:spPr/>
        <p:txBody>
          <a:bodyPr/>
          <a:lstStyle/>
          <a:p>
            <a:fld id="{D0E8C58C-0836-46C6-8F9A-AF87B5CA09C9}" type="slidenum">
              <a:rPr lang="en-AU" smtClean="0"/>
              <a:pPr/>
              <a:t>66</a:t>
            </a:fld>
            <a:endParaRPr lang="en-AU"/>
          </a:p>
        </p:txBody>
      </p:sp>
    </p:spTree>
    <p:extLst>
      <p:ext uri="{BB962C8B-B14F-4D97-AF65-F5344CB8AC3E}">
        <p14:creationId xmlns:p14="http://schemas.microsoft.com/office/powerpoint/2010/main" val="7459067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Tactics and Interactions - 9</a:t>
            </a:r>
          </a:p>
        </p:txBody>
      </p:sp>
      <p:grpSp>
        <p:nvGrpSpPr>
          <p:cNvPr id="28" name="Group 27"/>
          <p:cNvGrpSpPr/>
          <p:nvPr/>
        </p:nvGrpSpPr>
        <p:grpSpPr>
          <a:xfrm>
            <a:off x="1676400" y="1066800"/>
            <a:ext cx="6067425" cy="4532313"/>
            <a:chOff x="1676400" y="1066800"/>
            <a:chExt cx="6067425" cy="4532313"/>
          </a:xfrm>
        </p:grpSpPr>
        <p:sp>
          <p:nvSpPr>
            <p:cNvPr id="813059" name="Rectangle 3"/>
            <p:cNvSpPr>
              <a:spLocks noChangeArrowheads="1"/>
            </p:cNvSpPr>
            <p:nvPr/>
          </p:nvSpPr>
          <p:spPr bwMode="auto">
            <a:xfrm>
              <a:off x="2819400" y="1066800"/>
              <a:ext cx="2057400" cy="38735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400"/>
                <a:t>System</a:t>
              </a:r>
            </a:p>
          </p:txBody>
        </p:sp>
        <p:sp>
          <p:nvSpPr>
            <p:cNvPr id="813060" name="Line 4"/>
            <p:cNvSpPr>
              <a:spLocks noChangeShapeType="1"/>
            </p:cNvSpPr>
            <p:nvPr/>
          </p:nvSpPr>
          <p:spPr bwMode="auto">
            <a:xfrm>
              <a:off x="3886200" y="1454150"/>
              <a:ext cx="0" cy="169863"/>
            </a:xfrm>
            <a:prstGeom prst="line">
              <a:avLst/>
            </a:prstGeom>
            <a:noFill/>
            <a:ln w="9525">
              <a:solidFill>
                <a:schemeClr val="tx1"/>
              </a:solidFill>
              <a:round/>
              <a:headEnd/>
              <a:tailEnd/>
            </a:ln>
            <a:effectLst/>
          </p:spPr>
          <p:txBody>
            <a:bodyPr/>
            <a:lstStyle/>
            <a:p>
              <a:endParaRPr lang="en-US"/>
            </a:p>
          </p:txBody>
        </p:sp>
        <p:sp>
          <p:nvSpPr>
            <p:cNvPr id="813061" name="Oval 5"/>
            <p:cNvSpPr>
              <a:spLocks noChangeArrowheads="1"/>
            </p:cNvSpPr>
            <p:nvPr/>
          </p:nvSpPr>
          <p:spPr bwMode="auto">
            <a:xfrm>
              <a:off x="2895600" y="1624013"/>
              <a:ext cx="1981200" cy="206375"/>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Ping/Echo</a:t>
              </a:r>
            </a:p>
          </p:txBody>
        </p:sp>
        <p:sp>
          <p:nvSpPr>
            <p:cNvPr id="813062" name="AutoShape 6"/>
            <p:cNvSpPr>
              <a:spLocks noChangeArrowheads="1"/>
            </p:cNvSpPr>
            <p:nvPr/>
          </p:nvSpPr>
          <p:spPr bwMode="auto">
            <a:xfrm>
              <a:off x="16764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 </a:t>
              </a:r>
            </a:p>
            <a:p>
              <a:pPr algn="ctr">
                <a:lnSpc>
                  <a:spcPct val="80000"/>
                </a:lnSpc>
              </a:pPr>
              <a:r>
                <a:rPr lang="en-US" sz="1400"/>
                <a:t>system</a:t>
              </a:r>
            </a:p>
          </p:txBody>
        </p:sp>
        <p:sp>
          <p:nvSpPr>
            <p:cNvPr id="813063" name="Line 7"/>
            <p:cNvSpPr>
              <a:spLocks noChangeShapeType="1"/>
            </p:cNvSpPr>
            <p:nvPr/>
          </p:nvSpPr>
          <p:spPr bwMode="auto">
            <a:xfrm flipH="1">
              <a:off x="2362200" y="1830388"/>
              <a:ext cx="1524000" cy="250825"/>
            </a:xfrm>
            <a:prstGeom prst="line">
              <a:avLst/>
            </a:prstGeom>
            <a:noFill/>
            <a:ln w="9525">
              <a:solidFill>
                <a:schemeClr val="tx1"/>
              </a:solidFill>
              <a:round/>
              <a:headEnd/>
              <a:tailEnd/>
            </a:ln>
            <a:effectLst/>
          </p:spPr>
          <p:txBody>
            <a:bodyPr/>
            <a:lstStyle/>
            <a:p>
              <a:endParaRPr lang="en-US"/>
            </a:p>
          </p:txBody>
        </p:sp>
        <p:sp>
          <p:nvSpPr>
            <p:cNvPr id="813064" name="AutoShape 8"/>
            <p:cNvSpPr>
              <a:spLocks noChangeArrowheads="1"/>
            </p:cNvSpPr>
            <p:nvPr/>
          </p:nvSpPr>
          <p:spPr bwMode="auto">
            <a:xfrm>
              <a:off x="32385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a:t>
              </a:r>
            </a:p>
            <a:p>
              <a:pPr algn="ctr">
                <a:lnSpc>
                  <a:spcPct val="80000"/>
                </a:lnSpc>
              </a:pPr>
              <a:r>
                <a:rPr lang="en-US" sz="1400"/>
                <a:t>flood</a:t>
              </a:r>
            </a:p>
          </p:txBody>
        </p:sp>
        <p:sp>
          <p:nvSpPr>
            <p:cNvPr id="813065" name="Line 9"/>
            <p:cNvSpPr>
              <a:spLocks noChangeShapeType="1"/>
            </p:cNvSpPr>
            <p:nvPr/>
          </p:nvSpPr>
          <p:spPr bwMode="auto">
            <a:xfrm>
              <a:off x="3886200" y="1830388"/>
              <a:ext cx="0" cy="250825"/>
            </a:xfrm>
            <a:prstGeom prst="line">
              <a:avLst/>
            </a:prstGeom>
            <a:noFill/>
            <a:ln w="9525">
              <a:solidFill>
                <a:schemeClr val="tx1"/>
              </a:solidFill>
              <a:round/>
              <a:headEnd/>
              <a:tailEnd/>
            </a:ln>
            <a:effectLst/>
          </p:spPr>
          <p:txBody>
            <a:bodyPr/>
            <a:lstStyle/>
            <a:p>
              <a:endParaRPr lang="en-US"/>
            </a:p>
          </p:txBody>
        </p:sp>
        <p:sp>
          <p:nvSpPr>
            <p:cNvPr id="813066" name="AutoShape 10"/>
            <p:cNvSpPr>
              <a:spLocks noChangeArrowheads="1"/>
            </p:cNvSpPr>
            <p:nvPr/>
          </p:nvSpPr>
          <p:spPr bwMode="auto">
            <a:xfrm>
              <a:off x="48006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Performance</a:t>
              </a:r>
            </a:p>
            <a:p>
              <a:pPr algn="ctr">
                <a:lnSpc>
                  <a:spcPct val="80000"/>
                </a:lnSpc>
              </a:pPr>
              <a:r>
                <a:rPr lang="en-US" sz="1400"/>
                <a:t>overhead</a:t>
              </a:r>
            </a:p>
          </p:txBody>
        </p:sp>
        <p:sp>
          <p:nvSpPr>
            <p:cNvPr id="813067" name="Line 11"/>
            <p:cNvSpPr>
              <a:spLocks noChangeShapeType="1"/>
            </p:cNvSpPr>
            <p:nvPr/>
          </p:nvSpPr>
          <p:spPr bwMode="auto">
            <a:xfrm>
              <a:off x="3886200" y="1830388"/>
              <a:ext cx="1600200" cy="250825"/>
            </a:xfrm>
            <a:prstGeom prst="line">
              <a:avLst/>
            </a:prstGeom>
            <a:noFill/>
            <a:ln w="9525">
              <a:solidFill>
                <a:schemeClr val="tx1"/>
              </a:solidFill>
              <a:round/>
              <a:headEnd/>
              <a:tailEnd/>
            </a:ln>
            <a:effectLst/>
          </p:spPr>
          <p:txBody>
            <a:bodyPr/>
            <a:lstStyle/>
            <a:p>
              <a:endParaRPr lang="en-US"/>
            </a:p>
          </p:txBody>
        </p:sp>
        <p:sp>
          <p:nvSpPr>
            <p:cNvPr id="813068" name="Line 12"/>
            <p:cNvSpPr>
              <a:spLocks noChangeShapeType="1"/>
            </p:cNvSpPr>
            <p:nvPr/>
          </p:nvSpPr>
          <p:spPr bwMode="auto">
            <a:xfrm>
              <a:off x="5486400" y="2409825"/>
              <a:ext cx="0" cy="273050"/>
            </a:xfrm>
            <a:prstGeom prst="line">
              <a:avLst/>
            </a:prstGeom>
            <a:noFill/>
            <a:ln w="9525">
              <a:solidFill>
                <a:schemeClr val="tx1"/>
              </a:solidFill>
              <a:round/>
              <a:headEnd/>
              <a:tailEnd/>
            </a:ln>
            <a:effectLst/>
          </p:spPr>
          <p:txBody>
            <a:bodyPr/>
            <a:lstStyle/>
            <a:p>
              <a:endParaRPr lang="en-US"/>
            </a:p>
          </p:txBody>
        </p:sp>
        <p:sp>
          <p:nvSpPr>
            <p:cNvPr id="813069" name="Oval 13"/>
            <p:cNvSpPr>
              <a:spLocks noChangeArrowheads="1"/>
            </p:cNvSpPr>
            <p:nvPr/>
          </p:nvSpPr>
          <p:spPr bwMode="auto">
            <a:xfrm>
              <a:off x="4495800" y="2513013"/>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Increase Available</a:t>
              </a:r>
            </a:p>
            <a:p>
              <a:pPr algn="ctr">
                <a:lnSpc>
                  <a:spcPct val="80000"/>
                </a:lnSpc>
              </a:pPr>
              <a:r>
                <a:rPr lang="en-US" sz="1400"/>
                <a:t>Resources</a:t>
              </a:r>
            </a:p>
          </p:txBody>
        </p:sp>
        <p:sp>
          <p:nvSpPr>
            <p:cNvPr id="813070" name="AutoShape 14"/>
            <p:cNvSpPr>
              <a:spLocks noChangeArrowheads="1"/>
            </p:cNvSpPr>
            <p:nvPr/>
          </p:nvSpPr>
          <p:spPr bwMode="auto">
            <a:xfrm>
              <a:off x="41910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Cost</a:t>
              </a:r>
            </a:p>
          </p:txBody>
        </p:sp>
        <p:sp>
          <p:nvSpPr>
            <p:cNvPr id="813071" name="Line 15"/>
            <p:cNvSpPr>
              <a:spLocks noChangeShapeType="1"/>
            </p:cNvSpPr>
            <p:nvPr/>
          </p:nvSpPr>
          <p:spPr bwMode="auto">
            <a:xfrm flipH="1">
              <a:off x="4876800" y="2889250"/>
              <a:ext cx="609600" cy="260350"/>
            </a:xfrm>
            <a:prstGeom prst="line">
              <a:avLst/>
            </a:prstGeom>
            <a:noFill/>
            <a:ln w="9525">
              <a:solidFill>
                <a:schemeClr val="tx1"/>
              </a:solidFill>
              <a:round/>
              <a:headEnd/>
              <a:tailEnd/>
            </a:ln>
            <a:effectLst/>
          </p:spPr>
          <p:txBody>
            <a:bodyPr/>
            <a:lstStyle/>
            <a:p>
              <a:endParaRPr lang="en-US"/>
            </a:p>
          </p:txBody>
        </p:sp>
        <p:sp>
          <p:nvSpPr>
            <p:cNvPr id="813072" name="AutoShape 16"/>
            <p:cNvSpPr>
              <a:spLocks noChangeArrowheads="1"/>
            </p:cNvSpPr>
            <p:nvPr/>
          </p:nvSpPr>
          <p:spPr bwMode="auto">
            <a:xfrm>
              <a:off x="56388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Resource</a:t>
              </a:r>
            </a:p>
            <a:p>
              <a:pPr algn="ctr">
                <a:lnSpc>
                  <a:spcPct val="80000"/>
                </a:lnSpc>
              </a:pPr>
              <a:r>
                <a:rPr lang="en-US" sz="1400"/>
                <a:t>Utilization</a:t>
              </a:r>
            </a:p>
          </p:txBody>
        </p:sp>
        <p:sp>
          <p:nvSpPr>
            <p:cNvPr id="813073" name="Line 17"/>
            <p:cNvSpPr>
              <a:spLocks noChangeShapeType="1"/>
            </p:cNvSpPr>
            <p:nvPr/>
          </p:nvSpPr>
          <p:spPr bwMode="auto">
            <a:xfrm>
              <a:off x="5486400" y="2889250"/>
              <a:ext cx="838200" cy="260350"/>
            </a:xfrm>
            <a:prstGeom prst="line">
              <a:avLst/>
            </a:prstGeom>
            <a:noFill/>
            <a:ln w="9525">
              <a:solidFill>
                <a:schemeClr val="tx1"/>
              </a:solidFill>
              <a:round/>
              <a:headEnd/>
              <a:tailEnd/>
            </a:ln>
            <a:effectLst/>
          </p:spPr>
          <p:txBody>
            <a:bodyPr/>
            <a:lstStyle/>
            <a:p>
              <a:endParaRPr lang="en-US"/>
            </a:p>
          </p:txBody>
        </p:sp>
        <p:sp>
          <p:nvSpPr>
            <p:cNvPr id="813074" name="Line 18"/>
            <p:cNvSpPr>
              <a:spLocks noChangeShapeType="1"/>
            </p:cNvSpPr>
            <p:nvPr/>
          </p:nvSpPr>
          <p:spPr bwMode="auto">
            <a:xfrm>
              <a:off x="6296025" y="3490913"/>
              <a:ext cx="0" cy="273050"/>
            </a:xfrm>
            <a:prstGeom prst="line">
              <a:avLst/>
            </a:prstGeom>
            <a:noFill/>
            <a:ln w="9525">
              <a:solidFill>
                <a:schemeClr val="tx1"/>
              </a:solidFill>
              <a:round/>
              <a:headEnd/>
              <a:tailEnd/>
            </a:ln>
            <a:effectLst/>
          </p:spPr>
          <p:txBody>
            <a:bodyPr/>
            <a:lstStyle/>
            <a:p>
              <a:endParaRPr lang="en-US"/>
            </a:p>
          </p:txBody>
        </p:sp>
        <p:sp>
          <p:nvSpPr>
            <p:cNvPr id="813075" name="Oval 19"/>
            <p:cNvSpPr>
              <a:spLocks noChangeArrowheads="1"/>
            </p:cNvSpPr>
            <p:nvPr/>
          </p:nvSpPr>
          <p:spPr bwMode="auto">
            <a:xfrm>
              <a:off x="5305425" y="3594100"/>
              <a:ext cx="2057400" cy="363538"/>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Scheduling</a:t>
              </a:r>
            </a:p>
            <a:p>
              <a:pPr algn="ctr">
                <a:lnSpc>
                  <a:spcPct val="80000"/>
                </a:lnSpc>
              </a:pPr>
              <a:r>
                <a:rPr lang="en-US" sz="1400"/>
                <a:t>Policy</a:t>
              </a:r>
            </a:p>
          </p:txBody>
        </p:sp>
        <p:sp>
          <p:nvSpPr>
            <p:cNvPr id="813076" name="AutoShape 20"/>
            <p:cNvSpPr>
              <a:spLocks noChangeArrowheads="1"/>
            </p:cNvSpPr>
            <p:nvPr/>
          </p:nvSpPr>
          <p:spPr bwMode="auto">
            <a:xfrm>
              <a:off x="50006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a:t>
              </a:r>
            </a:p>
            <a:p>
              <a:pPr algn="ctr">
                <a:lnSpc>
                  <a:spcPct val="80000"/>
                </a:lnSpc>
              </a:pPr>
              <a:r>
                <a:rPr lang="en-US" sz="1400"/>
                <a:t>system</a:t>
              </a:r>
            </a:p>
          </p:txBody>
        </p:sp>
        <p:sp>
          <p:nvSpPr>
            <p:cNvPr id="813077" name="Line 21"/>
            <p:cNvSpPr>
              <a:spLocks noChangeShapeType="1"/>
            </p:cNvSpPr>
            <p:nvPr/>
          </p:nvSpPr>
          <p:spPr bwMode="auto">
            <a:xfrm flipH="1">
              <a:off x="5686425" y="3968750"/>
              <a:ext cx="609600" cy="261938"/>
            </a:xfrm>
            <a:prstGeom prst="line">
              <a:avLst/>
            </a:prstGeom>
            <a:noFill/>
            <a:ln w="9525">
              <a:solidFill>
                <a:schemeClr val="tx1"/>
              </a:solidFill>
              <a:round/>
              <a:headEnd/>
              <a:tailEnd/>
            </a:ln>
            <a:effectLst/>
          </p:spPr>
          <p:txBody>
            <a:bodyPr/>
            <a:lstStyle/>
            <a:p>
              <a:endParaRPr lang="en-US"/>
            </a:p>
          </p:txBody>
        </p:sp>
        <p:sp>
          <p:nvSpPr>
            <p:cNvPr id="813078" name="AutoShape 22"/>
            <p:cNvSpPr>
              <a:spLocks noChangeArrowheads="1"/>
            </p:cNvSpPr>
            <p:nvPr/>
          </p:nvSpPr>
          <p:spPr bwMode="auto">
            <a:xfrm>
              <a:off x="64484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Modify</a:t>
              </a:r>
            </a:p>
            <a:p>
              <a:pPr algn="ctr">
                <a:lnSpc>
                  <a:spcPct val="80000"/>
                </a:lnSpc>
              </a:pPr>
              <a:r>
                <a:rPr lang="en-US" sz="1400"/>
                <a:t>policy</a:t>
              </a:r>
            </a:p>
          </p:txBody>
        </p:sp>
        <p:sp>
          <p:nvSpPr>
            <p:cNvPr id="813079" name="Line 23"/>
            <p:cNvSpPr>
              <a:spLocks noChangeShapeType="1"/>
            </p:cNvSpPr>
            <p:nvPr/>
          </p:nvSpPr>
          <p:spPr bwMode="auto">
            <a:xfrm>
              <a:off x="6296025" y="3968750"/>
              <a:ext cx="838200" cy="261938"/>
            </a:xfrm>
            <a:prstGeom prst="line">
              <a:avLst/>
            </a:prstGeom>
            <a:noFill/>
            <a:ln w="9525">
              <a:solidFill>
                <a:schemeClr val="tx1"/>
              </a:solidFill>
              <a:round/>
              <a:headEnd/>
              <a:tailEnd/>
            </a:ln>
            <a:effectLst/>
          </p:spPr>
          <p:txBody>
            <a:bodyPr/>
            <a:lstStyle/>
            <a:p>
              <a:endParaRPr lang="en-US"/>
            </a:p>
          </p:txBody>
        </p:sp>
        <p:sp>
          <p:nvSpPr>
            <p:cNvPr id="813081" name="Line 25"/>
            <p:cNvSpPr>
              <a:spLocks noChangeShapeType="1"/>
            </p:cNvSpPr>
            <p:nvPr/>
          </p:nvSpPr>
          <p:spPr bwMode="auto">
            <a:xfrm>
              <a:off x="5638800" y="4572000"/>
              <a:ext cx="0" cy="273050"/>
            </a:xfrm>
            <a:prstGeom prst="line">
              <a:avLst/>
            </a:prstGeom>
            <a:noFill/>
            <a:ln w="9525">
              <a:solidFill>
                <a:schemeClr val="tx1"/>
              </a:solidFill>
              <a:round/>
              <a:headEnd/>
              <a:tailEnd/>
            </a:ln>
            <a:effectLst/>
          </p:spPr>
          <p:txBody>
            <a:bodyPr/>
            <a:lstStyle/>
            <a:p>
              <a:endParaRPr lang="en-US"/>
            </a:p>
          </p:txBody>
        </p:sp>
        <p:sp>
          <p:nvSpPr>
            <p:cNvPr id="813082" name="Oval 26"/>
            <p:cNvSpPr>
              <a:spLocks noChangeArrowheads="1"/>
            </p:cNvSpPr>
            <p:nvPr/>
          </p:nvSpPr>
          <p:spPr bwMode="auto">
            <a:xfrm>
              <a:off x="4648200" y="4675188"/>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Use an </a:t>
              </a:r>
            </a:p>
            <a:p>
              <a:pPr algn="ctr">
                <a:lnSpc>
                  <a:spcPct val="80000"/>
                </a:lnSpc>
              </a:pPr>
              <a:r>
                <a:rPr lang="en-US" sz="1400"/>
                <a:t>Intermediary</a:t>
              </a:r>
            </a:p>
          </p:txBody>
        </p:sp>
        <p:sp>
          <p:nvSpPr>
            <p:cNvPr id="813083" name="AutoShape 27"/>
            <p:cNvSpPr>
              <a:spLocks noChangeArrowheads="1"/>
            </p:cNvSpPr>
            <p:nvPr/>
          </p:nvSpPr>
          <p:spPr bwMode="auto">
            <a:xfrm>
              <a:off x="4953000" y="52578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Ensure</a:t>
              </a:r>
            </a:p>
            <a:p>
              <a:pPr algn="ctr">
                <a:lnSpc>
                  <a:spcPct val="80000"/>
                </a:lnSpc>
              </a:pPr>
              <a:r>
                <a:rPr lang="en-US" sz="1400"/>
                <a:t>usage</a:t>
              </a:r>
            </a:p>
          </p:txBody>
        </p:sp>
        <p:sp>
          <p:nvSpPr>
            <p:cNvPr id="813084" name="Line 28"/>
            <p:cNvSpPr>
              <a:spLocks noChangeShapeType="1"/>
            </p:cNvSpPr>
            <p:nvPr/>
          </p:nvSpPr>
          <p:spPr bwMode="auto">
            <a:xfrm flipH="1">
              <a:off x="5638800" y="5049838"/>
              <a:ext cx="0" cy="207962"/>
            </a:xfrm>
            <a:prstGeom prst="line">
              <a:avLst/>
            </a:prstGeom>
            <a:noFill/>
            <a:ln w="9525">
              <a:solidFill>
                <a:schemeClr val="tx1"/>
              </a:solidFill>
              <a:round/>
              <a:headEnd/>
              <a:tailEnd/>
            </a:ln>
            <a:effectLst/>
          </p:spPr>
          <p:txBody>
            <a:bodyPr/>
            <a:lstStyle/>
            <a:p>
              <a:endParaRPr lang="en-US"/>
            </a:p>
          </p:txBody>
        </p:sp>
      </p:grpSp>
      <p:sp>
        <p:nvSpPr>
          <p:cNvPr id="2" name="灯片编号占位符 1"/>
          <p:cNvSpPr>
            <a:spLocks noGrp="1"/>
          </p:cNvSpPr>
          <p:nvPr>
            <p:ph type="sldNum" sz="quarter" idx="12"/>
          </p:nvPr>
        </p:nvSpPr>
        <p:spPr/>
        <p:txBody>
          <a:bodyPr/>
          <a:lstStyle/>
          <a:p>
            <a:fld id="{D0E8C58C-0836-46C6-8F9A-AF87B5CA09C9}" type="slidenum">
              <a:rPr lang="en-AU" smtClean="0"/>
              <a:pPr/>
              <a:t>67</a:t>
            </a:fld>
            <a:endParaRPr lang="en-AU"/>
          </a:p>
        </p:txBody>
      </p:sp>
    </p:spTree>
    <p:extLst>
      <p:ext uri="{BB962C8B-B14F-4D97-AF65-F5344CB8AC3E}">
        <p14:creationId xmlns:p14="http://schemas.microsoft.com/office/powerpoint/2010/main" val="40245987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dirty="0"/>
              <a:t>Tactics and Interactions – 10.</a:t>
            </a:r>
          </a:p>
        </p:txBody>
      </p:sp>
      <p:sp>
        <p:nvSpPr>
          <p:cNvPr id="815107" name="Rectangle 3"/>
          <p:cNvSpPr>
            <a:spLocks noGrp="1" noChangeArrowheads="1"/>
          </p:cNvSpPr>
          <p:nvPr>
            <p:ph type="body" idx="1"/>
          </p:nvPr>
        </p:nvSpPr>
        <p:spPr/>
        <p:txBody>
          <a:bodyPr>
            <a:normAutofit lnSpcReduction="10000"/>
          </a:bodyPr>
          <a:lstStyle/>
          <a:p>
            <a:pPr>
              <a:spcBef>
                <a:spcPct val="25000"/>
              </a:spcBef>
              <a:buFont typeface="Wingdings" pitchFamily="2" charset="2"/>
              <a:buNone/>
            </a:pPr>
            <a:r>
              <a:rPr lang="en-US" dirty="0"/>
              <a:t>A tactic to address the concern that all communication passes through the intermediary is “Restrict Communication Paths”.</a:t>
            </a:r>
          </a:p>
          <a:p>
            <a:pPr>
              <a:spcBef>
                <a:spcPct val="25000"/>
              </a:spcBef>
              <a:buFont typeface="Wingdings" pitchFamily="2" charset="2"/>
              <a:buNone/>
            </a:pPr>
            <a:r>
              <a:rPr lang="en-US" dirty="0"/>
              <a:t>Common side effects of Restrict Communication Paths are:</a:t>
            </a:r>
          </a:p>
          <a:p>
            <a:pPr>
              <a:spcBef>
                <a:spcPct val="25000"/>
              </a:spcBef>
            </a:pPr>
            <a:r>
              <a:rPr lang="en-US" sz="2400" dirty="0"/>
              <a:t>performance: how to ensure that the performance overhead of the intermediary are not excessive?</a:t>
            </a:r>
          </a:p>
          <a:p>
            <a:pPr>
              <a:spcBef>
                <a:spcPct val="25000"/>
              </a:spcBef>
              <a:buFont typeface="Wingdings" pitchFamily="2" charset="2"/>
              <a:buNone/>
            </a:pPr>
            <a:endParaRPr lang="en-US" sz="2400" dirty="0"/>
          </a:p>
          <a:p>
            <a:pPr>
              <a:spcBef>
                <a:spcPct val="25000"/>
              </a:spcBef>
              <a:buFont typeface="Wingdings" pitchFamily="2" charset="2"/>
              <a:buNone/>
            </a:pPr>
            <a:r>
              <a:rPr lang="en-US" sz="2400" dirty="0"/>
              <a:t>Note: this design problem has now become recursive!</a:t>
            </a:r>
          </a:p>
        </p:txBody>
      </p:sp>
      <p:sp>
        <p:nvSpPr>
          <p:cNvPr id="2" name="灯片编号占位符 1"/>
          <p:cNvSpPr>
            <a:spLocks noGrp="1"/>
          </p:cNvSpPr>
          <p:nvPr>
            <p:ph type="sldNum" sz="quarter" idx="12"/>
          </p:nvPr>
        </p:nvSpPr>
        <p:spPr/>
        <p:txBody>
          <a:bodyPr/>
          <a:lstStyle/>
          <a:p>
            <a:fld id="{D0E8C58C-0836-46C6-8F9A-AF87B5CA09C9}" type="slidenum">
              <a:rPr lang="en-AU" smtClean="0"/>
              <a:pPr/>
              <a:t>68</a:t>
            </a:fld>
            <a:endParaRPr lang="en-AU"/>
          </a:p>
        </p:txBody>
      </p:sp>
    </p:spTree>
    <p:extLst>
      <p:ext uri="{BB962C8B-B14F-4D97-AF65-F5344CB8AC3E}">
        <p14:creationId xmlns:p14="http://schemas.microsoft.com/office/powerpoint/2010/main" val="3456012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Process End?</a:t>
            </a:r>
            <a:endParaRPr lang="en-US" dirty="0"/>
          </a:p>
        </p:txBody>
      </p:sp>
      <p:sp>
        <p:nvSpPr>
          <p:cNvPr id="3" name="Content Placeholder 2"/>
          <p:cNvSpPr>
            <a:spLocks noGrp="1"/>
          </p:cNvSpPr>
          <p:nvPr>
            <p:ph idx="1"/>
          </p:nvPr>
        </p:nvSpPr>
        <p:spPr/>
        <p:txBody>
          <a:bodyPr>
            <a:normAutofit/>
          </a:bodyPr>
          <a:lstStyle/>
          <a:p>
            <a:r>
              <a:rPr lang="en-US" dirty="0" smtClean="0"/>
              <a:t>Each use of tactic introduces new concerns.</a:t>
            </a:r>
          </a:p>
          <a:p>
            <a:r>
              <a:rPr lang="en-US" dirty="0" smtClean="0"/>
              <a:t>Each new concern causes new tactics to be added.</a:t>
            </a:r>
          </a:p>
          <a:p>
            <a:r>
              <a:rPr lang="en-US" dirty="0" smtClean="0"/>
              <a:t>Are we in an infinite progression?</a:t>
            </a:r>
          </a:p>
          <a:p>
            <a:r>
              <a:rPr lang="en-US" dirty="0" smtClean="0"/>
              <a:t>No.  Eventually the side-effects of each tactic become small enough to ignore. </a:t>
            </a:r>
          </a:p>
        </p:txBody>
      </p:sp>
      <p:sp>
        <p:nvSpPr>
          <p:cNvPr id="5" name="灯片编号占位符 4"/>
          <p:cNvSpPr>
            <a:spLocks noGrp="1"/>
          </p:cNvSpPr>
          <p:nvPr>
            <p:ph type="sldNum" sz="quarter" idx="12"/>
          </p:nvPr>
        </p:nvSpPr>
        <p:spPr/>
        <p:txBody>
          <a:bodyPr/>
          <a:lstStyle/>
          <a:p>
            <a:fld id="{D0E8C58C-0836-46C6-8F9A-AF87B5CA09C9}" type="slidenum">
              <a:rPr lang="en-AU" smtClean="0"/>
              <a:pPr/>
              <a:t>69</a:t>
            </a:fld>
            <a:endParaRPr lang="en-AU"/>
          </a:p>
        </p:txBody>
      </p:sp>
    </p:spTree>
    <p:extLst>
      <p:ext uri="{BB962C8B-B14F-4D97-AF65-F5344CB8AC3E}">
        <p14:creationId xmlns:p14="http://schemas.microsoft.com/office/powerpoint/2010/main" val="1170024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7</a:t>
            </a:fld>
            <a:endParaRPr lang="en-AU"/>
          </a:p>
        </p:txBody>
      </p:sp>
      <p:pic>
        <p:nvPicPr>
          <p:cNvPr id="3" name="Picture 4" descr="U1126P33T148D122676F2100DT20060308140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562825"/>
            <a:ext cx="4392786" cy="585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6319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sz="3200" b="0" i="0" u="none" strike="noStrike" kern="1200" baseline="0" dirty="0" smtClean="0">
                <a:solidFill>
                  <a:schemeClr val="tx1"/>
                </a:solidFill>
                <a:latin typeface="+mn-lt"/>
                <a:ea typeface="+mn-ea"/>
                <a:cs typeface="+mn-cs"/>
              </a:rPr>
              <a:t>An architectural pattern</a:t>
            </a:r>
          </a:p>
          <a:p>
            <a:pPr lvl="1"/>
            <a:r>
              <a:rPr lang="en-US" sz="3000" b="0" i="0" u="none" strike="noStrike" kern="1200" baseline="0" dirty="0" smtClean="0">
                <a:solidFill>
                  <a:schemeClr val="tx1"/>
                </a:solidFill>
                <a:latin typeface="+mn-lt"/>
                <a:ea typeface="+mn-ea"/>
                <a:cs typeface="+mn-cs"/>
              </a:rPr>
              <a:t>is a package of design decisions that is found repeatedly in practice,</a:t>
            </a:r>
          </a:p>
          <a:p>
            <a:pPr lvl="1"/>
            <a:r>
              <a:rPr lang="en-US" sz="3000" b="0" i="0" u="none" strike="noStrike" kern="1200" baseline="0" dirty="0" smtClean="0">
                <a:solidFill>
                  <a:schemeClr val="tx1"/>
                </a:solidFill>
                <a:latin typeface="+mn-lt"/>
                <a:ea typeface="+mn-ea"/>
                <a:cs typeface="+mn-cs"/>
              </a:rPr>
              <a:t>has known properties that permit reuse, and</a:t>
            </a:r>
          </a:p>
          <a:p>
            <a:pPr lvl="1"/>
            <a:r>
              <a:rPr lang="en-US" sz="3000" b="0" i="0" u="none" strike="noStrike" kern="1200" baseline="0" dirty="0" smtClean="0">
                <a:solidFill>
                  <a:schemeClr val="tx1"/>
                </a:solidFill>
                <a:latin typeface="+mn-lt"/>
                <a:ea typeface="+mn-ea"/>
                <a:cs typeface="+mn-cs"/>
              </a:rPr>
              <a:t>describes a </a:t>
            </a:r>
            <a:r>
              <a:rPr lang="en-US" sz="3000" b="0" i="1" u="none" strike="noStrike" kern="1200" baseline="0" dirty="0" smtClean="0">
                <a:solidFill>
                  <a:schemeClr val="tx1"/>
                </a:solidFill>
                <a:latin typeface="+mn-lt"/>
                <a:ea typeface="+mn-ea"/>
                <a:cs typeface="+mn-cs"/>
              </a:rPr>
              <a:t>class </a:t>
            </a:r>
            <a:r>
              <a:rPr lang="en-US" sz="3000" b="0" i="0" u="none" strike="noStrike" kern="1200" baseline="0" dirty="0" smtClean="0">
                <a:solidFill>
                  <a:schemeClr val="tx1"/>
                </a:solidFill>
                <a:latin typeface="+mn-lt"/>
                <a:ea typeface="+mn-ea"/>
                <a:cs typeface="+mn-cs"/>
              </a:rPr>
              <a:t>of architectures.</a:t>
            </a:r>
            <a:endParaRPr lang="en-US" sz="2800" b="0" i="0" u="none" strike="noStrike" kern="1200" baseline="0" dirty="0" smtClean="0">
              <a:solidFill>
                <a:schemeClr val="tx1"/>
              </a:solidFill>
              <a:latin typeface="+mn-lt"/>
              <a:ea typeface="+mn-ea"/>
              <a:cs typeface="+mn-cs"/>
            </a:endParaRPr>
          </a:p>
          <a:p>
            <a:pPr lvl="0"/>
            <a:r>
              <a:rPr lang="en-US" dirty="0" smtClean="0"/>
              <a:t>Tactics are simpler than patterns</a:t>
            </a:r>
          </a:p>
          <a:p>
            <a:pPr lvl="0"/>
            <a:r>
              <a:rPr lang="en-US" dirty="0" smtClean="0"/>
              <a:t>Patterns are underspecified with respect to real systems so they have to be augmented with tactics.</a:t>
            </a:r>
          </a:p>
          <a:p>
            <a:pPr lvl="1"/>
            <a:r>
              <a:rPr lang="en-US" dirty="0" smtClean="0"/>
              <a:t>Augmentation ends when requirements for a specific system are satisfied.</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70</a:t>
            </a:fld>
            <a:endParaRPr lang="en-AU"/>
          </a:p>
        </p:txBody>
      </p:sp>
    </p:spTree>
    <p:extLst>
      <p:ext uri="{BB962C8B-B14F-4D97-AF65-F5344CB8AC3E}">
        <p14:creationId xmlns:p14="http://schemas.microsoft.com/office/powerpoint/2010/main" val="414577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What is a Pattern?</a:t>
            </a:r>
            <a:endParaRPr lang="en-US" dirty="0"/>
          </a:p>
        </p:txBody>
      </p:sp>
      <p:sp>
        <p:nvSpPr>
          <p:cNvPr id="3" name="Content Placeholder 2"/>
          <p:cNvSpPr>
            <a:spLocks noGrp="1"/>
          </p:cNvSpPr>
          <p:nvPr>
            <p:ph idx="1"/>
          </p:nvPr>
        </p:nvSpPr>
        <p:spPr>
          <a:xfrm>
            <a:off x="457200" y="908720"/>
            <a:ext cx="8229600" cy="5760640"/>
          </a:xfrm>
        </p:spPr>
        <p:txBody>
          <a:bodyPr>
            <a:noAutofit/>
          </a:bodyPr>
          <a:lstStyle/>
          <a:p>
            <a:pPr marL="0" indent="0">
              <a:buNone/>
            </a:pPr>
            <a:r>
              <a:rPr lang="en-US" sz="2800" b="0" i="0" u="none" strike="noStrike" kern="1200" baseline="0" dirty="0" smtClean="0">
                <a:solidFill>
                  <a:schemeClr val="tx1"/>
                </a:solidFill>
              </a:rPr>
              <a:t>An architectural pattern establishes a relationship between:</a:t>
            </a:r>
          </a:p>
          <a:p>
            <a:r>
              <a:rPr lang="en-US" sz="2800" b="0" i="1" u="none" strike="noStrike" kern="1200" baseline="0" dirty="0" smtClean="0">
                <a:solidFill>
                  <a:schemeClr val="tx1"/>
                </a:solidFill>
              </a:rPr>
              <a:t>A context</a:t>
            </a:r>
            <a:r>
              <a:rPr lang="en-US" sz="2800" b="0" i="0" u="none" strike="noStrike" kern="1200" baseline="0" dirty="0" smtClean="0">
                <a:solidFill>
                  <a:schemeClr val="tx1"/>
                </a:solidFill>
              </a:rPr>
              <a:t>. A recurring</a:t>
            </a:r>
            <a:r>
              <a:rPr lang="en-US" sz="2800" b="0" i="0" u="none" strike="noStrike" kern="1200" dirty="0" smtClean="0">
                <a:solidFill>
                  <a:schemeClr val="tx1"/>
                </a:solidFill>
              </a:rPr>
              <a:t> </a:t>
            </a:r>
            <a:r>
              <a:rPr lang="en-US" sz="2800" b="0" i="0" u="none" strike="noStrike" kern="1200" baseline="0" dirty="0" smtClean="0">
                <a:solidFill>
                  <a:schemeClr val="tx1"/>
                </a:solidFill>
              </a:rPr>
              <a:t>situation giving rise to a problem.</a:t>
            </a:r>
          </a:p>
          <a:p>
            <a:r>
              <a:rPr lang="en-US" altLang="zh-CN" sz="2800" kern="1200" dirty="0" smtClean="0"/>
              <a:t>A </a:t>
            </a:r>
            <a:r>
              <a:rPr lang="en-US" altLang="zh-CN" sz="2800" kern="1200" dirty="0"/>
              <a:t>problem</a:t>
            </a:r>
            <a:endParaRPr lang="en-US" sz="2800" b="0" i="0" u="none" strike="noStrike" kern="1200" baseline="0" dirty="0" smtClean="0">
              <a:solidFill>
                <a:schemeClr val="tx1"/>
              </a:solidFill>
            </a:endParaRPr>
          </a:p>
          <a:p>
            <a:r>
              <a:rPr lang="en-US" sz="2800" b="0" i="1" u="none" strike="noStrike" kern="1200" baseline="0" dirty="0" smtClean="0">
                <a:solidFill>
                  <a:schemeClr val="tx1"/>
                </a:solidFill>
              </a:rPr>
              <a:t>A solution. </a:t>
            </a:r>
            <a:r>
              <a:rPr lang="en-US" sz="2800" b="0" i="0" u="none" strike="noStrike" kern="1200" baseline="0" dirty="0" smtClean="0">
                <a:solidFill>
                  <a:schemeClr val="tx1"/>
                </a:solidFill>
              </a:rPr>
              <a:t>A successful architectural resolution to the problem, appropriately abstracted, determined and described by:</a:t>
            </a:r>
          </a:p>
          <a:p>
            <a:pPr lvl="1"/>
            <a:r>
              <a:rPr lang="en-US" sz="2400" b="0" i="0" u="none" strike="noStrike" kern="1200" baseline="0" dirty="0" smtClean="0">
                <a:solidFill>
                  <a:schemeClr val="tx1"/>
                </a:solidFill>
              </a:rPr>
              <a:t>A set of element types </a:t>
            </a:r>
          </a:p>
          <a:p>
            <a:pPr lvl="1"/>
            <a:r>
              <a:rPr lang="en-US" sz="2400" b="0" i="0" u="none" strike="noStrike" kern="1200" baseline="0" dirty="0" smtClean="0">
                <a:solidFill>
                  <a:schemeClr val="tx1"/>
                </a:solidFill>
              </a:rPr>
              <a:t>A set of interaction mechanisms or connectors </a:t>
            </a:r>
          </a:p>
          <a:p>
            <a:pPr lvl="1"/>
            <a:r>
              <a:rPr lang="en-US" sz="2400" b="0" i="0" u="none" strike="noStrike" kern="1200" baseline="0" dirty="0" smtClean="0">
                <a:solidFill>
                  <a:schemeClr val="tx1"/>
                </a:solidFill>
              </a:rPr>
              <a:t>A topological layout of the components</a:t>
            </a:r>
          </a:p>
          <a:p>
            <a:pPr lvl="1"/>
            <a:r>
              <a:rPr lang="en-US" sz="2400" b="0" i="0" u="none" strike="noStrike" kern="1200" baseline="0" dirty="0" smtClean="0">
                <a:solidFill>
                  <a:schemeClr val="tx1"/>
                </a:solidFill>
              </a:rPr>
              <a:t>A set of semantic constraints covering topology, element behavior, and interaction mechanisms</a:t>
            </a:r>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1274437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AU" altLang="zh-CN" dirty="0"/>
              <a:t>Pattern </a:t>
            </a:r>
            <a:r>
              <a:rPr lang="en-AU" altLang="zh-CN" dirty="0" smtClean="0"/>
              <a:t>Catalogue</a:t>
            </a:r>
            <a:endParaRPr lang="zh-CN" altLang="en-US" dirty="0"/>
          </a:p>
        </p:txBody>
      </p:sp>
      <p:sp>
        <p:nvSpPr>
          <p:cNvPr id="3" name="内容占位符 2"/>
          <p:cNvSpPr>
            <a:spLocks noGrp="1"/>
          </p:cNvSpPr>
          <p:nvPr>
            <p:ph idx="1"/>
          </p:nvPr>
        </p:nvSpPr>
        <p:spPr>
          <a:xfrm>
            <a:off x="457200" y="1196752"/>
            <a:ext cx="8229600" cy="5256584"/>
          </a:xfrm>
        </p:spPr>
        <p:txBody>
          <a:bodyPr/>
          <a:lstStyle/>
          <a:p>
            <a:r>
              <a:rPr lang="en-AU" altLang="zh-CN" sz="2400" dirty="0"/>
              <a:t>Module </a:t>
            </a:r>
            <a:r>
              <a:rPr lang="en-AU" altLang="zh-CN" sz="2400" dirty="0" smtClean="0"/>
              <a:t>patterns</a:t>
            </a:r>
          </a:p>
          <a:p>
            <a:pPr lvl="1"/>
            <a:r>
              <a:rPr lang="en-US" altLang="zh-CN" sz="2400" dirty="0"/>
              <a:t>Layer </a:t>
            </a:r>
            <a:r>
              <a:rPr lang="en-US" altLang="zh-CN" sz="2400" dirty="0" smtClean="0"/>
              <a:t>Pattern</a:t>
            </a:r>
          </a:p>
          <a:p>
            <a:pPr lvl="1"/>
            <a:r>
              <a:rPr lang="en-US" altLang="zh-CN" sz="2400" dirty="0" smtClean="0"/>
              <a:t>OOP Pattern</a:t>
            </a:r>
            <a:endParaRPr lang="en-AU" altLang="zh-CN" sz="2400" dirty="0" smtClean="0"/>
          </a:p>
          <a:p>
            <a:r>
              <a:rPr lang="en-AU" altLang="zh-CN" sz="2400" dirty="0" smtClean="0"/>
              <a:t>Component </a:t>
            </a:r>
            <a:r>
              <a:rPr lang="en-AU" altLang="zh-CN" sz="2400" dirty="0"/>
              <a:t>and Connector </a:t>
            </a:r>
            <a:r>
              <a:rPr lang="en-AU" altLang="zh-CN" sz="2400" dirty="0" smtClean="0"/>
              <a:t>Patterns</a:t>
            </a:r>
          </a:p>
          <a:p>
            <a:pPr lvl="1"/>
            <a:r>
              <a:rPr lang="en-AU" altLang="zh-CN" sz="2400" dirty="0" smtClean="0"/>
              <a:t>Broker Pattern</a:t>
            </a:r>
          </a:p>
          <a:p>
            <a:pPr lvl="1"/>
            <a:r>
              <a:rPr lang="en-AU" altLang="zh-CN" sz="2400" dirty="0" smtClean="0"/>
              <a:t>MVC Pattern</a:t>
            </a:r>
          </a:p>
          <a:p>
            <a:pPr lvl="1"/>
            <a:r>
              <a:rPr lang="en-US" altLang="zh-CN" sz="2400" dirty="0" smtClean="0"/>
              <a:t>Pipe </a:t>
            </a:r>
            <a:r>
              <a:rPr lang="en-US" altLang="zh-CN" sz="2400" dirty="0"/>
              <a:t>and Filter </a:t>
            </a:r>
            <a:r>
              <a:rPr lang="en-US" altLang="zh-CN" sz="2400" dirty="0" smtClean="0"/>
              <a:t>Pattern</a:t>
            </a:r>
          </a:p>
          <a:p>
            <a:pPr lvl="1"/>
            <a:r>
              <a:rPr lang="en-US" altLang="zh-CN" sz="2400" dirty="0"/>
              <a:t>Client-Server Pattern</a:t>
            </a:r>
          </a:p>
          <a:p>
            <a:pPr lvl="1"/>
            <a:r>
              <a:rPr lang="en-US" altLang="zh-CN" sz="2400" dirty="0"/>
              <a:t>Peer-to-Peer Pattern</a:t>
            </a:r>
          </a:p>
          <a:p>
            <a:pPr lvl="1"/>
            <a:r>
              <a:rPr lang="en-US" altLang="zh-CN" sz="2400" dirty="0"/>
              <a:t>SOA Pattern </a:t>
            </a:r>
          </a:p>
          <a:p>
            <a:pPr lvl="1"/>
            <a:r>
              <a:rPr lang="en-US" altLang="zh-CN" sz="2400" dirty="0"/>
              <a:t>Publish-Subscribe Pattern</a:t>
            </a:r>
          </a:p>
          <a:p>
            <a:pPr lvl="1"/>
            <a:r>
              <a:rPr lang="en-US" altLang="zh-CN" sz="2400" dirty="0"/>
              <a:t>Shared-Data </a:t>
            </a:r>
            <a:r>
              <a:rPr lang="en-US" altLang="zh-CN" sz="2400" dirty="0" smtClean="0"/>
              <a:t>Pattern</a:t>
            </a:r>
            <a:endParaRPr lang="en-AU" altLang="zh-CN" sz="2400" dirty="0"/>
          </a:p>
        </p:txBody>
      </p:sp>
      <p:sp>
        <p:nvSpPr>
          <p:cNvPr id="4" name="灯片编号占位符 3"/>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3527279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1550</TotalTime>
  <Words>3244</Words>
  <Application>Microsoft Office PowerPoint</Application>
  <PresentationFormat>全屏显示(4:3)</PresentationFormat>
  <Paragraphs>512</Paragraphs>
  <Slides>70</Slides>
  <Notes>28</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Watermark</vt:lpstr>
      <vt:lpstr>Chapter 13:   Patterns and Tactics</vt:lpstr>
      <vt:lpstr>Chapter Outline</vt:lpstr>
      <vt:lpstr>各种风格</vt:lpstr>
      <vt:lpstr>PowerPoint 演示文稿</vt:lpstr>
      <vt:lpstr>PowerPoint 演示文稿</vt:lpstr>
      <vt:lpstr>PowerPoint 演示文稿</vt:lpstr>
      <vt:lpstr>PowerPoint 演示文稿</vt:lpstr>
      <vt:lpstr>What is a Pattern?</vt:lpstr>
      <vt:lpstr>Pattern Catalogue</vt:lpstr>
      <vt:lpstr>Pattern Catalogue</vt:lpstr>
      <vt:lpstr>Layer Pattern</vt:lpstr>
      <vt:lpstr>Layer Pattern Example</vt:lpstr>
      <vt:lpstr>Layer Pattern Solution</vt:lpstr>
      <vt:lpstr>Example: Interpreter</vt:lpstr>
      <vt:lpstr>Applications of Interpreter 解释器的用途</vt:lpstr>
      <vt:lpstr>Broker Pattern</vt:lpstr>
      <vt:lpstr>Broker Example</vt:lpstr>
      <vt:lpstr>Broker Solution I</vt:lpstr>
      <vt:lpstr>Broker Solution II</vt:lpstr>
      <vt:lpstr>Example</vt:lpstr>
      <vt:lpstr>Model-View-Controller Pattern</vt:lpstr>
      <vt:lpstr>MVC Example</vt:lpstr>
      <vt:lpstr>MVC Solution I</vt:lpstr>
      <vt:lpstr>MVC Solution II</vt:lpstr>
      <vt:lpstr>Example: The Java EE Model</vt:lpstr>
      <vt:lpstr>Pipe and Filter Pattern</vt:lpstr>
      <vt:lpstr>Pipe and Filter Solution</vt:lpstr>
      <vt:lpstr>Pipe and Filter Example</vt:lpstr>
      <vt:lpstr>Client-Server Pattern</vt:lpstr>
      <vt:lpstr>Client-Server Example</vt:lpstr>
      <vt:lpstr>Client-Server Solution I</vt:lpstr>
      <vt:lpstr>Client-Server Solution II</vt:lpstr>
      <vt:lpstr>Peer-to-Peer Pattern</vt:lpstr>
      <vt:lpstr>Peer-to-Peer Example</vt:lpstr>
      <vt:lpstr>Peer-to-Peer Solution I</vt:lpstr>
      <vt:lpstr>Peer-to-Peer Solution II</vt:lpstr>
      <vt:lpstr>Service Oriented Architecture Pattern</vt:lpstr>
      <vt:lpstr>Service Oriented Architecture Example</vt:lpstr>
      <vt:lpstr>Service Oriented Architecture Solution I</vt:lpstr>
      <vt:lpstr>Service Oriented Architecture Solution II</vt:lpstr>
      <vt:lpstr>Service Oriented Architecture Solution III</vt:lpstr>
      <vt:lpstr>Publish-Subscribe Pattern</vt:lpstr>
      <vt:lpstr>Publish-Subscribe Example</vt:lpstr>
      <vt:lpstr>Publish-Subscribe Solution I</vt:lpstr>
      <vt:lpstr>Publish-Subscribe Solution II</vt:lpstr>
      <vt:lpstr>Shared-Data Pattern</vt:lpstr>
      <vt:lpstr>Shared Data Example</vt:lpstr>
      <vt:lpstr>Shared Data Solution I</vt:lpstr>
      <vt:lpstr>Shared Data Solution II</vt:lpstr>
      <vt:lpstr>Map-Reduce Pattern</vt:lpstr>
      <vt:lpstr>Map-Reduce Example</vt:lpstr>
      <vt:lpstr>Map-Reduce Solution I</vt:lpstr>
      <vt:lpstr>Map-Reduce Solution II</vt:lpstr>
      <vt:lpstr>Multi-Tier Pattern</vt:lpstr>
      <vt:lpstr>Multi-Tier Example</vt:lpstr>
      <vt:lpstr>Multi-Tier Solution</vt:lpstr>
      <vt:lpstr>Relationships Between Tactics and Patterns</vt:lpstr>
      <vt:lpstr>Tactics Augment Patterns</vt:lpstr>
      <vt:lpstr>Tactics and Interactions - 1</vt:lpstr>
      <vt:lpstr>Tactics and Interactions - 2</vt:lpstr>
      <vt:lpstr>Tactics and Interactions - 3</vt:lpstr>
      <vt:lpstr>Tactics and Interactions - 4</vt:lpstr>
      <vt:lpstr>Tactics and Interactions - 5</vt:lpstr>
      <vt:lpstr>Tactics and Interactions - 6</vt:lpstr>
      <vt:lpstr>Tactics and Interactions - 7</vt:lpstr>
      <vt:lpstr>Tactics and Interactions - 8</vt:lpstr>
      <vt:lpstr>Tactics and Interactions - 9</vt:lpstr>
      <vt:lpstr>Tactics and Interactions – 10.</vt:lpstr>
      <vt:lpstr>How Does This Process End?</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133</cp:revision>
  <dcterms:created xsi:type="dcterms:W3CDTF">2012-04-18T22:57:58Z</dcterms:created>
  <dcterms:modified xsi:type="dcterms:W3CDTF">2018-10-22T00:12:57Z</dcterms:modified>
</cp:coreProperties>
</file>