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package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8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9" autoAdjust="0"/>
    <p:restoredTop sz="86446" autoAdjust="0"/>
  </p:normalViewPr>
  <p:slideViewPr>
    <p:cSldViewPr>
      <p:cViewPr>
        <p:scale>
          <a:sx n="80" d="100"/>
          <a:sy n="80" d="100"/>
        </p:scale>
        <p:origin x="-107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2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D87E-C22C-422F-A967-81CFD8AE11BC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FCE70-EB80-4F22-B7B5-3414C8C929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4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pPr/>
              <a:t>29/10/2018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排队论：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顾客相继到达的间隔时间的分布、服务时间的分布、服务台个数；排队长、排队长、逗留时间、等待时间、忙期、服务强度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4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A9C0AB5-4D4C-4432-90AC-DA40F417DAF7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12306: 11pm—7am scheduled downtimes </a:t>
            </a:r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行业规范、标准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模拟仿真和原型都属于实验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连后台也是模拟的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68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Instrumentation</a:t>
            </a:r>
            <a:r>
              <a:rPr lang="zh-CN" altLang="en-US" dirty="0" smtClean="0"/>
              <a:t>：检测、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</a:t>
            </a:r>
            <a:r>
              <a:rPr lang="zh-CN" alt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桩技术 植入 </a:t>
            </a:r>
            <a:r>
              <a:rPr lang="en-US" altLang="zh-CN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monitor or measure the level of a product's performance, to diagnose errors and to write trace information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26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1A46F9-92C3-4E7A-BE76-0AA25D3887BD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73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A769F-B9B3-4D88-BA97-C4868FEC5041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6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C645F-F92B-4992-B998-3AC47261EADF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4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884F-D20B-4EA4-91BF-600921BEE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679899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A2D1F-BC6F-4CD0-A05D-E482B710EDF2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98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CE5C6-8714-4FBF-BB53-123F3F838CB5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87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8C3B2-7605-419E-BF90-DAE490EF6588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5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1AE69-1037-4AE6-9C32-C0961E985B8B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5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BC3079-23B7-43EA-84F8-7F7CF5C14EC3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B7C44-CDC5-4C84-8588-44F0BE279185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9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FF71E-B528-4EB3-804D-8EC0EB56A6B3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44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06E36-0183-4B95-9BCD-3386FDC25909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02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45B1922C-14B4-4B10-9A74-4370BB24946F}" type="datetime1">
              <a:rPr lang="en-AU" altLang="zh-CN" smtClean="0"/>
              <a:pPr/>
              <a:t>29/10/2018</a:t>
            </a:fld>
            <a:endParaRPr lang="en-AU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0E8C58C-0836-46C6-8F9A-AF87B5CA09C9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1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14:  </a:t>
            </a:r>
            <a:br>
              <a:rPr lang="en-AU" dirty="0" smtClean="0"/>
            </a:br>
            <a:r>
              <a:rPr lang="en-AU" altLang="zh-CN" dirty="0"/>
              <a:t>Quality Attribute </a:t>
            </a:r>
            <a:r>
              <a:rPr lang="en-AU" altLang="zh-CN" dirty="0" err="1"/>
              <a:t>Modeling</a:t>
            </a:r>
            <a:r>
              <a:rPr lang="en-AU" altLang="zh-CN" dirty="0"/>
              <a:t> and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505200"/>
            <a:ext cx="7558608" cy="1752600"/>
          </a:xfrm>
        </p:spPr>
        <p:txBody>
          <a:bodyPr/>
          <a:lstStyle/>
          <a:p>
            <a:r>
              <a:rPr lang="en-AU" altLang="zh-CN" dirty="0" err="1"/>
              <a:t>Pingjian</a:t>
            </a:r>
            <a:r>
              <a:rPr lang="en-AU" altLang="zh-CN" dirty="0"/>
              <a:t> Zhang</a:t>
            </a:r>
          </a:p>
          <a:p>
            <a:r>
              <a:rPr lang="en-AU" altLang="zh-CN" dirty="0"/>
              <a:t>School of Software Engineering, SCUT</a:t>
            </a:r>
          </a:p>
          <a:p>
            <a:r>
              <a:rPr lang="en-AU" altLang="zh-CN" dirty="0" smtClean="0"/>
              <a:t>2018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different tactics for increasing the availability of the broker are:</a:t>
            </a: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redundancy</a:t>
            </a:r>
            <a:r>
              <a:rPr lang="en-US" sz="28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(hot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passive redundancy</a:t>
            </a:r>
            <a:r>
              <a:rPr lang="en-US" dirty="0"/>
              <a:t> </a:t>
            </a:r>
            <a:r>
              <a:rPr lang="en-US" dirty="0" smtClean="0"/>
              <a:t>(warm spare)</a:t>
            </a:r>
            <a:endParaRPr lang="en-US" sz="28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8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spare (cold spare).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8172400" cy="778098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aking Broker More Available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9" r="26593"/>
          <a:stretch/>
        </p:blipFill>
        <p:spPr bwMode="auto">
          <a:xfrm>
            <a:off x="1481618" y="1124744"/>
            <a:ext cx="4314518" cy="57332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769920" y="1556792"/>
            <a:ext cx="1978544" cy="1255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Key: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process: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message: 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AU" sz="1100">
                <a:effectLst/>
                <a:latin typeface="Calibri"/>
                <a:ea typeface="Calibri"/>
                <a:cs typeface="Times New Roman"/>
              </a:rPr>
              <a:t> </a:t>
            </a:r>
            <a:endParaRPr lang="en-US" sz="110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6336" y="1916832"/>
            <a:ext cx="576064" cy="267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96336" y="2420888"/>
            <a:ext cx="738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82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Probabilities </a:t>
            </a:r>
            <a:r>
              <a:rPr lang="en-US"/>
              <a:t>to </a:t>
            </a:r>
            <a:r>
              <a:rPr lang="en-US" smtClean="0"/>
              <a:t>Tactics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Using probabilities to model different tactics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and B are independent, </a:t>
            </a:r>
            <a:r>
              <a:rPr lang="en-US" sz="2600" dirty="0" smtClean="0"/>
              <a:t> </a:t>
            </a:r>
            <a:r>
              <a:rPr lang="en-US" sz="2600" dirty="0"/>
              <a:t>P(A or B) = P(A)+ P(B).</a:t>
            </a:r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and B are independent, </a:t>
            </a:r>
            <a:r>
              <a:rPr lang="en-US" sz="2600" dirty="0" smtClean="0"/>
              <a:t> P(A </a:t>
            </a:r>
            <a:r>
              <a:rPr lang="en-US" sz="2600" dirty="0"/>
              <a:t>and B) = P(A) • P(B</a:t>
            </a:r>
            <a:r>
              <a:rPr lang="en-US" sz="2600" dirty="0" smtClean="0"/>
              <a:t>).</a:t>
            </a:r>
          </a:p>
          <a:p>
            <a:pPr lvl="1"/>
            <a:r>
              <a:rPr lang="en-US" altLang="zh-CN" sz="2600" dirty="0"/>
              <a:t>A and B are </a:t>
            </a:r>
            <a:r>
              <a:rPr lang="en-US" altLang="zh-CN" sz="2600" dirty="0" smtClean="0"/>
              <a:t>dependent</a:t>
            </a:r>
            <a:r>
              <a:rPr lang="en-US" altLang="zh-CN" sz="2600" dirty="0"/>
              <a:t>,  P(A or B) = P(A)+ P(B</a:t>
            </a:r>
            <a:r>
              <a:rPr lang="en-US" altLang="zh-CN" sz="2600" dirty="0" smtClean="0"/>
              <a:t>) - </a:t>
            </a:r>
            <a:r>
              <a:rPr lang="en-US" altLang="zh-CN" sz="2600" dirty="0"/>
              <a:t>P(A and B) </a:t>
            </a:r>
            <a:endParaRPr lang="en-US" sz="2600" dirty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and B are dependent, </a:t>
            </a:r>
            <a:r>
              <a:rPr lang="en-US" sz="2600" dirty="0" smtClean="0"/>
              <a:t> P(A </a:t>
            </a:r>
            <a:r>
              <a:rPr lang="en-US" sz="2600" dirty="0"/>
              <a:t>and B) = P(A) • P(B|A</a:t>
            </a:r>
            <a:r>
              <a:rPr lang="en-US" sz="2600" dirty="0" smtClean="0"/>
              <a:t>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7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0B2EDA-B3A9-4B39-A2DC-B77485D96E2F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00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Definition of Availability</a:t>
            </a:r>
            <a:endParaRPr lang="zh-CN" altLang="en-US" sz="4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73238"/>
            <a:ext cx="8126413" cy="4313237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The availability of a system is the probability that it will be operational when it is needed. This is typically defined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		 	</a:t>
            </a:r>
            <a:r>
              <a:rPr lang="en-US" altLang="zh-CN" sz="2000" dirty="0" smtClean="0">
                <a:cs typeface="Arial" charset="0"/>
              </a:rPr>
              <a:t>mean-time-to-failure</a:t>
            </a:r>
            <a:endParaRPr lang="en-US" altLang="zh-CN" sz="2000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cs typeface="Arial" charset="0"/>
              </a:rPr>
              <a:t>	</a:t>
            </a:r>
            <a:r>
              <a:rPr lang="el-GR" altLang="zh-CN" sz="2800" dirty="0" smtClean="0">
                <a:cs typeface="Arial" charset="0"/>
              </a:rPr>
              <a:t>α</a:t>
            </a:r>
            <a:r>
              <a:rPr lang="en-US" altLang="zh-CN" sz="2800" dirty="0" smtClean="0">
                <a:cs typeface="Arial" charset="0"/>
              </a:rPr>
              <a:t>= ——————————————</a:t>
            </a:r>
            <a:endParaRPr lang="el-GR" altLang="zh-CN" sz="2800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		 </a:t>
            </a:r>
            <a:r>
              <a:rPr lang="en-US" altLang="zh-CN" sz="2000" dirty="0" smtClean="0">
                <a:cs typeface="Arial" charset="0"/>
              </a:rPr>
              <a:t>mean-time-to-failure + mean-time-to-repair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Scheduled downtimes (i.e., out of service) are not usually considered when calculating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4255497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failure of a component (primary or backup) is independent of the failure of its counterpart </a:t>
            </a:r>
          </a:p>
          <a:p>
            <a:pPr lvl="1"/>
            <a:r>
              <a:rPr lang="en-US" dirty="0" smtClean="0"/>
              <a:t>assume failure probability of both is the same: </a:t>
            </a:r>
            <a:r>
              <a:rPr lang="en-US" baseline="0" dirty="0" smtClean="0"/>
              <a:t> </a:t>
            </a:r>
            <a:r>
              <a:rPr lang="en-US" dirty="0" smtClean="0"/>
              <a:t>P(F)</a:t>
            </a:r>
          </a:p>
          <a:p>
            <a:pPr lvl="0"/>
            <a:r>
              <a:rPr lang="en-US" dirty="0" smtClean="0"/>
              <a:t>Then probability</a:t>
            </a:r>
            <a:r>
              <a:rPr lang="en-US" baseline="0" dirty="0" smtClean="0"/>
              <a:t> that both will fail is: P(F)</a:t>
            </a:r>
            <a:r>
              <a:rPr lang="en-US" baseline="30000" dirty="0" smtClean="0"/>
              <a:t>2</a:t>
            </a:r>
          </a:p>
          <a:p>
            <a:pPr lvl="0"/>
            <a:r>
              <a:rPr lang="en-US" dirty="0"/>
              <a:t>Can </a:t>
            </a:r>
            <a:r>
              <a:rPr lang="en-US" dirty="0" smtClean="0"/>
              <a:t>also estimate probability of failure given  other tactics.</a:t>
            </a:r>
          </a:p>
          <a:p>
            <a:pPr lvl="0"/>
            <a:r>
              <a:rPr lang="en-US" dirty="0" smtClean="0"/>
              <a:t>Then given a cost of implementing appropriate tactic we can do cost/benefit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7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Calculated Availability for an Availability-Enhanced Broker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057713"/>
              </p:ext>
            </p:extLst>
          </p:nvPr>
        </p:nvGraphicFramePr>
        <p:xfrm>
          <a:off x="207777" y="2207518"/>
          <a:ext cx="8756711" cy="302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410001" imgH="1866831" progId="Word.Document.12">
                  <p:embed/>
                </p:oleObj>
              </mc:Choice>
              <mc:Fallback>
                <p:oleObj name="Document" r:id="rId3" imgW="5410001" imgH="186683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7" y="2207518"/>
                        <a:ext cx="8756711" cy="3021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3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Maturity of Quality</a:t>
            </a:r>
            <a:r>
              <a:rPr lang="en-US" baseline="0" dirty="0" smtClean="0"/>
              <a:t> Attribute Models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09725"/>
              </p:ext>
            </p:extLst>
          </p:nvPr>
        </p:nvGraphicFramePr>
        <p:xfrm>
          <a:off x="539552" y="1452018"/>
          <a:ext cx="8064896" cy="5217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00"/>
                <a:gridCol w="2304256"/>
                <a:gridCol w="3960440"/>
              </a:tblGrid>
              <a:tr h="39117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Quality Attribute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Intellectual Basis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b="1" dirty="0">
                          <a:effectLst/>
                        </a:rPr>
                        <a:t>Maturity / Gaps</a:t>
                      </a:r>
                      <a:endParaRPr lang="en-US" sz="105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1323461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Availability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Markov models; Statistical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Moderate </a:t>
                      </a:r>
                      <a:r>
                        <a:rPr lang="en-US" sz="1800" dirty="0" smtClean="0">
                          <a:effectLst/>
                        </a:rPr>
                        <a:t>maturity in </a:t>
                      </a:r>
                      <a:r>
                        <a:rPr lang="en-US" sz="1800" dirty="0">
                          <a:effectLst/>
                        </a:rPr>
                        <a:t>the hardware reliability domain, less mature in the software domain. Requires models that speak to state recovery and for which failure percentages can be attributed to software.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01442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Interoperability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Conceptual framework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tabLst>
                          <a:tab pos="830580" algn="ctr"/>
                        </a:tabLst>
                      </a:pPr>
                      <a:r>
                        <a:rPr lang="en-US" sz="1800">
                          <a:effectLst/>
                        </a:rPr>
                        <a:t>Low maturity; models require substantial human interpretation and input.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749240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Modifiability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Coupling and cohesion metrics; Cost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Substantial research in academia; still requires more empirical support in real-world environments.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633887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Queuing theory; Real time scheduling theory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High maturity; requires considerable education and training to use properly.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3958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No architectural models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67628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Testability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Component Interaction Metrics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Low </a:t>
                      </a:r>
                      <a:r>
                        <a:rPr lang="en-US" sz="1800" dirty="0">
                          <a:effectLst/>
                        </a:rPr>
                        <a:t>maturity; little empirical validation.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  <a:tr h="406145"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>
                          <a:effectLst/>
                        </a:rPr>
                        <a:t>Usability</a:t>
                      </a:r>
                      <a:endParaRPr lang="en-US" sz="105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No architectural models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</a:t>
                      </a:r>
                      <a:endParaRPr lang="en-US" sz="105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56413" marR="56413" marT="0" marB="0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3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quality attribute checklist provides a means of:</a:t>
            </a:r>
          </a:p>
          <a:p>
            <a:pPr lvl="1"/>
            <a:r>
              <a:rPr lang="en-US" dirty="0" smtClean="0"/>
              <a:t>Checking requirements.  Do</a:t>
            </a:r>
            <a:r>
              <a:rPr lang="en-US" baseline="0" dirty="0" smtClean="0"/>
              <a:t> the requirements capture all of the nuances of a particular quality attribute?</a:t>
            </a:r>
          </a:p>
          <a:p>
            <a:pPr lvl="1"/>
            <a:r>
              <a:rPr lang="en-US" baseline="0" dirty="0" smtClean="0"/>
              <a:t>Auditing. Does the design satisfy all of the aspects necessary for a certification process.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4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r>
              <a:rPr lang="en-US" baseline="0" dirty="0" smtClean="0"/>
              <a:t> Checklists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checklists are common.</a:t>
            </a:r>
          </a:p>
          <a:p>
            <a:pPr lvl="1"/>
            <a:r>
              <a:rPr lang="en-US" dirty="0" smtClean="0"/>
              <a:t>Vendors</a:t>
            </a:r>
            <a:r>
              <a:rPr lang="en-US" baseline="0" dirty="0" smtClean="0"/>
              <a:t> who accept credit cards should conform to the PCI (Personal Credit Information) standard</a:t>
            </a:r>
          </a:p>
          <a:p>
            <a:pPr lvl="1"/>
            <a:r>
              <a:rPr lang="en-US" baseline="0" dirty="0" smtClean="0"/>
              <a:t>Electricity producers have security checklists to prevent attacks on critical infrastructure</a:t>
            </a:r>
          </a:p>
          <a:p>
            <a:pPr lvl="0"/>
            <a:r>
              <a:rPr lang="en-US" dirty="0" smtClean="0"/>
              <a:t>Checklists have both:</a:t>
            </a:r>
          </a:p>
          <a:p>
            <a:pPr lvl="1"/>
            <a:r>
              <a:rPr lang="en-US" i="1" dirty="0" smtClean="0"/>
              <a:t>Product requirements</a:t>
            </a:r>
            <a:r>
              <a:rPr lang="en-US" dirty="0" smtClean="0"/>
              <a:t>.</a:t>
            </a:r>
            <a:r>
              <a:rPr lang="en-US" baseline="0" dirty="0" smtClean="0"/>
              <a:t> E.g. the PCI checklist states that the security code on the back of the credit card should never be stored</a:t>
            </a:r>
            <a:r>
              <a:rPr lang="en-US" dirty="0" smtClean="0"/>
              <a:t>, and credit card # can only be stored in encrypted form</a:t>
            </a:r>
            <a:r>
              <a:rPr lang="en-US" baseline="0" dirty="0" smtClean="0"/>
              <a:t>.</a:t>
            </a:r>
          </a:p>
          <a:p>
            <a:pPr lvl="1"/>
            <a:r>
              <a:rPr lang="en-US" i="1" baseline="0" dirty="0" smtClean="0"/>
              <a:t>Process requirements</a:t>
            </a:r>
            <a:r>
              <a:rPr lang="en-US" baseline="0" dirty="0" smtClean="0"/>
              <a:t>. E.g. patches should be applied promptly and there should be someone who has the organizational responsibility to ensure that they are.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Thought Experiments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thought experiment</a:t>
            </a:r>
            <a:r>
              <a:rPr lang="en-US" baseline="0" dirty="0" smtClean="0"/>
              <a:t> is </a:t>
            </a:r>
            <a:r>
              <a:rPr lang="en-US" dirty="0"/>
              <a:t>mentally or verbally working </a:t>
            </a:r>
            <a:r>
              <a:rPr lang="en-US" baseline="0" dirty="0" smtClean="0"/>
              <a:t>through a particular scenario.</a:t>
            </a:r>
          </a:p>
          <a:p>
            <a:pPr lvl="1"/>
            <a:r>
              <a:rPr lang="en-US" baseline="0" dirty="0" smtClean="0"/>
              <a:t>Commonly done by the architect during design to explore alternatives. </a:t>
            </a:r>
          </a:p>
          <a:p>
            <a:pPr lvl="1"/>
            <a:r>
              <a:rPr lang="en-US" baseline="0" dirty="0" smtClean="0"/>
              <a:t>Also done during evaluation/documentation to convince third parties</a:t>
            </a:r>
            <a:r>
              <a:rPr lang="en-US" dirty="0" smtClean="0"/>
              <a:t> of the wisdom of particular design choices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5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Architectures to Enable </a:t>
            </a:r>
            <a:r>
              <a:rPr lang="en-US" dirty="0" smtClean="0"/>
              <a:t>Quality Attribute </a:t>
            </a:r>
            <a:r>
              <a:rPr lang="en-US" dirty="0"/>
              <a:t>Analysis </a:t>
            </a:r>
          </a:p>
          <a:p>
            <a:r>
              <a:rPr lang="en-US" dirty="0" smtClean="0"/>
              <a:t>Quality </a:t>
            </a:r>
            <a:r>
              <a:rPr lang="en-US" dirty="0"/>
              <a:t>Attribute </a:t>
            </a:r>
            <a:r>
              <a:rPr lang="en-US" dirty="0" smtClean="0"/>
              <a:t>Checklists</a:t>
            </a:r>
            <a:endParaRPr lang="en-US" dirty="0"/>
          </a:p>
          <a:p>
            <a:r>
              <a:rPr lang="en-US" dirty="0" smtClean="0"/>
              <a:t>Thought </a:t>
            </a:r>
            <a:r>
              <a:rPr lang="en-US" dirty="0"/>
              <a:t>Experiments </a:t>
            </a:r>
            <a:r>
              <a:rPr lang="en-US" dirty="0" smtClean="0"/>
              <a:t>and Back-of-the-Envelope </a:t>
            </a:r>
            <a:r>
              <a:rPr lang="en-US" dirty="0"/>
              <a:t>Analysis </a:t>
            </a:r>
          </a:p>
          <a:p>
            <a:r>
              <a:rPr lang="en-US" dirty="0" smtClean="0"/>
              <a:t>Experiments</a:t>
            </a:r>
            <a:r>
              <a:rPr lang="en-US" dirty="0"/>
              <a:t>, Simulations, </a:t>
            </a:r>
            <a:r>
              <a:rPr lang="en-US" dirty="0" smtClean="0"/>
              <a:t>and Prototypes</a:t>
            </a:r>
            <a:endParaRPr lang="en-US" dirty="0"/>
          </a:p>
          <a:p>
            <a:r>
              <a:rPr lang="en-US" dirty="0" smtClean="0"/>
              <a:t>Analysis </a:t>
            </a:r>
            <a:r>
              <a:rPr lang="en-US" dirty="0"/>
              <a:t>at Different Stages of the </a:t>
            </a:r>
            <a:r>
              <a:rPr lang="en-US" dirty="0" smtClean="0"/>
              <a:t>Life Cycle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 Experiment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Enumerate</a:t>
            </a:r>
            <a:r>
              <a:rPr lang="en-US" baseline="0" dirty="0" smtClean="0"/>
              <a:t> the steps of a use case</a:t>
            </a:r>
          </a:p>
          <a:p>
            <a:r>
              <a:rPr lang="en-US" baseline="0" dirty="0" smtClean="0"/>
              <a:t>At each step, ask {yourself, the architect}</a:t>
            </a:r>
          </a:p>
          <a:p>
            <a:pPr lvl="1"/>
            <a:r>
              <a:rPr lang="en-US" dirty="0" smtClean="0"/>
              <a:t>What mechanism is being implemented to support the achievement of which particular quality requirement?</a:t>
            </a:r>
          </a:p>
          <a:p>
            <a:pPr lvl="1"/>
            <a:r>
              <a:rPr lang="en-US" dirty="0" smtClean="0"/>
              <a:t>Does</a:t>
            </a:r>
            <a:r>
              <a:rPr lang="en-US" baseline="0" dirty="0" smtClean="0"/>
              <a:t> this mechanism hinder</a:t>
            </a:r>
            <a:r>
              <a:rPr lang="en-US" dirty="0" smtClean="0"/>
              <a:t> the achievement of other quality attribute requirements?</a:t>
            </a:r>
          </a:p>
          <a:p>
            <a:pPr lvl="0"/>
            <a:r>
              <a:rPr lang="en-US" dirty="0" smtClean="0"/>
              <a:t>Record problems for later deeper analysis or prototype</a:t>
            </a:r>
            <a:r>
              <a:rPr lang="en-US" baseline="0" dirty="0" smtClean="0"/>
              <a:t> building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Back-of-the-Envelope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does not need to be precise or detailed.</a:t>
            </a:r>
          </a:p>
          <a:p>
            <a:r>
              <a:rPr lang="en-US" dirty="0" smtClean="0"/>
              <a:t>Rough</a:t>
            </a:r>
            <a:r>
              <a:rPr lang="en-US" baseline="0" dirty="0" smtClean="0"/>
              <a:t> analysis serves for many purposes. E.g. “the volume of traffic generated by this source should be well within the bounds handled by modern infrastructure”</a:t>
            </a:r>
          </a:p>
          <a:p>
            <a:r>
              <a:rPr lang="en-US" baseline="0" dirty="0" smtClean="0"/>
              <a:t>Only do deeper analysis for questionable areas or important requirements.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1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Experiments, Simulations, and 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Many</a:t>
            </a:r>
            <a:r>
              <a:rPr lang="en-US" baseline="0" dirty="0" smtClean="0"/>
              <a:t> tools can help perform experiments to determine behavior of a design</a:t>
            </a:r>
          </a:p>
          <a:p>
            <a:pPr lvl="1"/>
            <a:r>
              <a:rPr lang="en-US" dirty="0" smtClean="0"/>
              <a:t>Request generators can create synthetic loads to test scalability</a:t>
            </a:r>
          </a:p>
          <a:p>
            <a:pPr lvl="1"/>
            <a:r>
              <a:rPr lang="en-US" dirty="0" smtClean="0"/>
              <a:t>Monitors</a:t>
            </a:r>
            <a:r>
              <a:rPr lang="en-US" baseline="0" dirty="0" smtClean="0"/>
              <a:t> can perform non-intrusive resource usage detection.</a:t>
            </a:r>
          </a:p>
          <a:p>
            <a:pPr lvl="0"/>
            <a:r>
              <a:rPr lang="en-US" dirty="0" smtClean="0"/>
              <a:t>These depend on having</a:t>
            </a:r>
            <a:r>
              <a:rPr lang="en-US" baseline="0" dirty="0" smtClean="0"/>
              <a:t> a partial or prototype implementation.</a:t>
            </a:r>
          </a:p>
          <a:p>
            <a:pPr lvl="1"/>
            <a:r>
              <a:rPr lang="en-US" dirty="0" smtClean="0"/>
              <a:t>Prototype</a:t>
            </a:r>
            <a:r>
              <a:rPr lang="en-US" baseline="0" dirty="0" smtClean="0"/>
              <a:t> alternatives for the most important decisions</a:t>
            </a:r>
          </a:p>
          <a:p>
            <a:pPr lvl="1"/>
            <a:r>
              <a:rPr lang="en-US" baseline="0" dirty="0" smtClean="0"/>
              <a:t>Fault injection tools can induce faults to determine response of system under failure conditions.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7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r>
              <a:rPr lang="en-US" baseline="0" dirty="0" smtClean="0"/>
              <a:t> based simulators exist that can be used to simulate behavior of system under various loads</a:t>
            </a:r>
          </a:p>
          <a:p>
            <a:pPr lvl="1"/>
            <a:r>
              <a:rPr lang="en-US" baseline="0" dirty="0" smtClean="0"/>
              <a:t>Must create the simulation.</a:t>
            </a:r>
          </a:p>
          <a:p>
            <a:pPr lvl="1"/>
            <a:r>
              <a:rPr lang="en-US" baseline="0" dirty="0" smtClean="0"/>
              <a:t>Must have a variety of different loads and responses to check for.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4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Analysis During Requirements and Design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types</a:t>
            </a:r>
            <a:r>
              <a:rPr lang="en-US" baseline="0" dirty="0" smtClean="0"/>
              <a:t> of analysis are done at different stages of the life cycle</a:t>
            </a:r>
          </a:p>
          <a:p>
            <a:r>
              <a:rPr lang="en-US" baseline="0" dirty="0" smtClean="0"/>
              <a:t>Requirements:</a:t>
            </a:r>
          </a:p>
          <a:p>
            <a:pPr lvl="1"/>
            <a:r>
              <a:rPr lang="en-US" dirty="0" smtClean="0"/>
              <a:t>Analytic models/back of the envelope</a:t>
            </a:r>
            <a:r>
              <a:rPr lang="en-US" baseline="0" dirty="0" smtClean="0"/>
              <a:t> analysis</a:t>
            </a:r>
            <a:r>
              <a:rPr lang="en-US" dirty="0" smtClean="0"/>
              <a:t> can help capacity planning</a:t>
            </a:r>
          </a:p>
          <a:p>
            <a:pPr lvl="1"/>
            <a:r>
              <a:rPr lang="en-US" dirty="0" smtClean="0"/>
              <a:t>Checklists can help ensure</a:t>
            </a:r>
            <a:r>
              <a:rPr lang="en-US" baseline="0" dirty="0" smtClean="0"/>
              <a:t> capture correct set of requirements</a:t>
            </a:r>
          </a:p>
          <a:p>
            <a:pPr lvl="0"/>
            <a:r>
              <a:rPr lang="en-US" dirty="0" smtClean="0"/>
              <a:t>Design:</a:t>
            </a:r>
          </a:p>
          <a:p>
            <a:pPr lvl="1"/>
            <a:r>
              <a:rPr lang="en-US" dirty="0" smtClean="0"/>
              <a:t>Prototypes</a:t>
            </a:r>
            <a:r>
              <a:rPr lang="en-US" baseline="0" dirty="0" smtClean="0"/>
              <a:t> can help explore design options</a:t>
            </a:r>
          </a:p>
          <a:p>
            <a:pPr lvl="1"/>
            <a:r>
              <a:rPr lang="en-US" baseline="0" dirty="0" smtClean="0"/>
              <a:t>Analytic models or simulation can help understand potential bottlenecks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0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During Implementation or Fielding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and synthetic</a:t>
            </a:r>
            <a:r>
              <a:rPr lang="en-US" baseline="0" dirty="0" smtClean="0"/>
              <a:t> load tests can be used during the implementation process or after fielding</a:t>
            </a:r>
          </a:p>
          <a:p>
            <a:r>
              <a:rPr lang="en-US" baseline="0" dirty="0" smtClean="0"/>
              <a:t>Monitors can be used after fielding to determine actual behavior and find bottlenecks.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7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at Different Stages of the Lifecycle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52129"/>
              </p:ext>
            </p:extLst>
          </p:nvPr>
        </p:nvGraphicFramePr>
        <p:xfrm>
          <a:off x="611560" y="1988840"/>
          <a:ext cx="7992888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501"/>
                <a:gridCol w="2649262"/>
                <a:gridCol w="1550941"/>
                <a:gridCol w="16561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Life-Cycle</a:t>
                      </a:r>
                      <a:r>
                        <a:rPr lang="en-US" baseline="0" dirty="0" smtClean="0"/>
                        <a:t>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of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Confidence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Experience-based analogy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Back-of-the-envelope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Thought</a:t>
                      </a:r>
                      <a:r>
                        <a:rPr lang="en-US" baseline="0" dirty="0" smtClean="0"/>
                        <a:t> 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Analytic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Medium-High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6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dirty="0" smtClean="0">
                <a:effectLst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rtl="0" eaLnBrk="1" latinLnBrk="0" hangingPunct="1"/>
            <a:r>
              <a:rPr lang="en-US" dirty="0" smtClean="0">
                <a:effectLst/>
              </a:rPr>
              <a:t>Analysis is always a cost/benefit activity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Cost is measure of creating and executing the analysis models and tools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Benefit</a:t>
            </a:r>
            <a:r>
              <a:rPr lang="en-US" baseline="0" dirty="0" smtClean="0">
                <a:effectLst/>
              </a:rPr>
              <a:t> depends on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Accuracy of analysis</a:t>
            </a:r>
          </a:p>
          <a:p>
            <a:pPr lvl="2" rtl="0" eaLnBrk="1" latinLnBrk="0" hangingPunct="1"/>
            <a:r>
              <a:rPr lang="en-US" dirty="0" smtClean="0">
                <a:effectLst/>
              </a:rPr>
              <a:t>Importance of what is being analyzed</a:t>
            </a:r>
          </a:p>
          <a:p>
            <a:pPr lvl="0" rtl="0" eaLnBrk="1" latinLnBrk="0" hangingPunct="1"/>
            <a:r>
              <a:rPr lang="en-US" dirty="0" smtClean="0">
                <a:effectLst/>
              </a:rPr>
              <a:t>Analysis can be done through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Models for some attributes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Measurement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Thought experiments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Simulations</a:t>
            </a:r>
          </a:p>
          <a:p>
            <a:pPr lvl="1" rtl="0" eaLnBrk="1" latinLnBrk="0" hangingPunct="1"/>
            <a:r>
              <a:rPr lang="en-US" dirty="0" smtClean="0">
                <a:effectLst/>
              </a:rPr>
              <a:t>Prototypes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5714" y="32415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35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47756" cy="1159798"/>
          </a:xfrm>
        </p:spPr>
        <p:txBody>
          <a:bodyPr>
            <a:noAutofit/>
          </a:bodyPr>
          <a:lstStyle/>
          <a:p>
            <a:r>
              <a:rPr lang="en-US" sz="3600" dirty="0"/>
              <a:t>Modeling Architectures to Enable Quality Attribute Analysis 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quality </a:t>
            </a:r>
            <a:r>
              <a:rPr lang="en-US" dirty="0" smtClean="0"/>
              <a:t>attributes </a:t>
            </a:r>
            <a:r>
              <a:rPr lang="en-US" dirty="0"/>
              <a:t>have well-understood, time-tested analytic models that can be used to assist in an analysis.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i="1" dirty="0"/>
              <a:t>analytic model</a:t>
            </a:r>
            <a:r>
              <a:rPr lang="en-US" dirty="0"/>
              <a:t>, we mean one that supports quantitative analysis. 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5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r>
              <a:rPr lang="en-US" baseline="0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83306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Parameters:</a:t>
            </a:r>
            <a:r>
              <a:rPr lang="en-US" baseline="0" dirty="0" smtClean="0"/>
              <a:t> </a:t>
            </a:r>
            <a:r>
              <a:rPr lang="en-US" sz="3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arrival rate of events, chosen queuing discipline, chosen scheduling algorithm, service time for events, network topology,  network bandwidth, routing algorithm chosen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9600" y="1124744"/>
            <a:ext cx="7848600" cy="2978150"/>
            <a:chOff x="76200" y="1371600"/>
            <a:chExt cx="7848600" cy="297815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6200" y="2986088"/>
              <a:ext cx="9207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arrivals</a:t>
              </a: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8275" y="28956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341438" y="2446338"/>
              <a:ext cx="527050" cy="682625"/>
              <a:chOff x="1200" y="1488"/>
              <a:chExt cx="480" cy="48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1009650" y="323056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queue</a:t>
              </a: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868488" y="203517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57400" y="3516313"/>
              <a:ext cx="819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server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6883400" y="3048000"/>
              <a:ext cx="857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1428" tIns="45714" rIns="91428" bIns="45714">
              <a:spAutoFit/>
            </a:bodyPr>
            <a:lstStyle/>
            <a:p>
              <a:pPr algn="r">
                <a:buFontTx/>
                <a:buNone/>
              </a:pPr>
              <a:r>
                <a:rPr lang="en-US" sz="1800"/>
                <a:t>results</a:t>
              </a:r>
            </a:p>
          </p:txBody>
        </p:sp>
        <p:sp>
          <p:nvSpPr>
            <p:cNvPr id="13" name="Text Box 17"/>
            <p:cNvSpPr txBox="1">
              <a:spLocks noChangeArrowheads="1"/>
            </p:cNvSpPr>
            <p:nvPr/>
          </p:nvSpPr>
          <p:spPr bwMode="auto">
            <a:xfrm>
              <a:off x="1889125" y="2438400"/>
              <a:ext cx="1463675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 dirty="0">
                  <a:solidFill>
                    <a:srgbClr val="FFFFFF"/>
                  </a:solidFill>
                </a:rPr>
                <a:t>Scheduling algorithm</a:t>
              </a:r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505200" y="2133600"/>
              <a:ext cx="762000" cy="1296988"/>
              <a:chOff x="3744" y="1344"/>
              <a:chExt cx="480" cy="816"/>
            </a:xfrm>
          </p:grpSpPr>
          <p:sp>
            <p:nvSpPr>
              <p:cNvPr id="34" name="Line 19"/>
              <p:cNvSpPr>
                <a:spLocks noChangeShapeType="1"/>
              </p:cNvSpPr>
              <p:nvPr/>
            </p:nvSpPr>
            <p:spPr bwMode="auto">
              <a:xfrm>
                <a:off x="3744" y="177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3"/>
            <p:cNvGrpSpPr>
              <a:grpSpLocks/>
            </p:cNvGrpSpPr>
            <p:nvPr/>
          </p:nvGrpSpPr>
          <p:grpSpPr bwMode="auto">
            <a:xfrm>
              <a:off x="4238625" y="1371600"/>
              <a:ext cx="2543175" cy="1373188"/>
              <a:chOff x="2670" y="966"/>
              <a:chExt cx="1602" cy="865"/>
            </a:xfrm>
          </p:grpSpPr>
          <p:grpSp>
            <p:nvGrpSpPr>
              <p:cNvPr id="27" name="Group 24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26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27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28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31"/>
            <p:cNvGrpSpPr>
              <a:grpSpLocks/>
            </p:cNvGrpSpPr>
            <p:nvPr/>
          </p:nvGrpSpPr>
          <p:grpSpPr bwMode="auto">
            <a:xfrm>
              <a:off x="4238625" y="2894013"/>
              <a:ext cx="2543175" cy="1373187"/>
              <a:chOff x="2670" y="966"/>
              <a:chExt cx="1602" cy="865"/>
            </a:xfrm>
          </p:grpSpPr>
          <p:grpSp>
            <p:nvGrpSpPr>
              <p:cNvPr id="20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22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6781800" y="1827213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>
              <a:off x="6781800" y="3810000"/>
              <a:ext cx="11430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3086100" y="3708400"/>
              <a:ext cx="137318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sz="1800"/>
                <a:t>Routing of messages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1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</a:t>
            </a:r>
            <a:r>
              <a:rPr lang="en-US" baseline="0" dirty="0" smtClean="0"/>
              <a:t> Model for MVC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71262" cy="453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Queuing Model for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365104"/>
            <a:ext cx="4267609" cy="17610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Arrivals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View</a:t>
            </a:r>
            <a:r>
              <a:rPr lang="en-US" sz="2400" baseline="0" dirty="0" smtClean="0"/>
              <a:t> sends requests to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Actions returned to 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7624" y="1306424"/>
            <a:ext cx="6978523" cy="2770648"/>
            <a:chOff x="52473" y="76200"/>
            <a:chExt cx="7262727" cy="456565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990601" y="3268664"/>
              <a:ext cx="93694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1874838" y="2820988"/>
              <a:ext cx="527050" cy="682625"/>
              <a:chOff x="1200" y="1488"/>
              <a:chExt cx="480" cy="480"/>
            </a:xfrm>
          </p:grpSpPr>
          <p:sp>
            <p:nvSpPr>
              <p:cNvPr id="42" name="Rectangle 6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401888" y="2409825"/>
              <a:ext cx="1636712" cy="15049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850593" y="2977640"/>
              <a:ext cx="731837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View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038600" y="3886200"/>
              <a:ext cx="762000" cy="166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31"/>
            <p:cNvGrpSpPr>
              <a:grpSpLocks/>
            </p:cNvGrpSpPr>
            <p:nvPr/>
          </p:nvGrpSpPr>
          <p:grpSpPr bwMode="auto">
            <a:xfrm>
              <a:off x="4772025" y="3268663"/>
              <a:ext cx="2543175" cy="1373187"/>
              <a:chOff x="2670" y="966"/>
              <a:chExt cx="1602" cy="865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2668" y="1202"/>
                <a:ext cx="390" cy="393"/>
                <a:chOff x="1200" y="1488"/>
                <a:chExt cx="480" cy="480"/>
              </a:xfrm>
            </p:grpSpPr>
            <p:sp>
              <p:nvSpPr>
                <p:cNvPr id="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200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Rectangle 34"/>
                <p:cNvSpPr>
                  <a:spLocks noChangeArrowheads="1"/>
                </p:cNvSpPr>
                <p:nvPr/>
              </p:nvSpPr>
              <p:spPr bwMode="auto">
                <a:xfrm>
                  <a:off x="1296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8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37"/>
                <p:cNvSpPr>
                  <a:spLocks noChangeArrowheads="1"/>
                </p:cNvSpPr>
                <p:nvPr/>
              </p:nvSpPr>
              <p:spPr bwMode="auto">
                <a:xfrm>
                  <a:off x="1584" y="1488"/>
                  <a:ext cx="96" cy="48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061" y="966"/>
                <a:ext cx="1211" cy="86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2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4" y="2014038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bass\AppData\Local\Microsoft\Windows\Temporary Internet Files\Content.IE5\RKU5GRI5\MC900432629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73" y="2909094"/>
              <a:ext cx="879475" cy="879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:\Users\lbass\AppData\Local\Microsoft\Windows\Temporary Internet Files\Content.IE5\SO1TGOFZ\MP900400641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" y="3727449"/>
              <a:ext cx="632707" cy="791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 flipH="1">
              <a:off x="147885" y="425041"/>
              <a:ext cx="1311186" cy="1977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Users </a:t>
              </a:r>
              <a:r>
                <a:rPr lang="en-US" dirty="0"/>
                <a:t>Generate </a:t>
              </a:r>
              <a:r>
                <a:rPr lang="en-US" dirty="0" smtClean="0"/>
                <a:t>Requests</a:t>
              </a:r>
              <a:endParaRPr lang="en-US" dirty="0"/>
            </a:p>
            <a:p>
              <a:endParaRPr lang="en-AU" dirty="0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5715001" y="3669280"/>
              <a:ext cx="13716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Controller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rot="16200000">
              <a:off x="6088062" y="2669381"/>
              <a:ext cx="12017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1295398" y="2133599"/>
              <a:ext cx="4296171" cy="63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rot="5400000" flipV="1">
              <a:off x="5033201" y="2710293"/>
              <a:ext cx="11167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rot="5400000" flipV="1">
              <a:off x="711991" y="2685257"/>
              <a:ext cx="11668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5116513" y="76200"/>
              <a:ext cx="1922463" cy="13731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5562600" y="699068"/>
              <a:ext cx="914400" cy="36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1428" tIns="45714" rIns="91428" bIns="45714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rgbClr val="FFFFFF"/>
                  </a:solidFill>
                </a:rPr>
                <a:t>Model</a:t>
              </a:r>
              <a:endParaRPr lang="en-US" sz="1800" dirty="0">
                <a:solidFill>
                  <a:srgbClr val="FFFFFF"/>
                </a:solidFill>
              </a:endParaRPr>
            </a:p>
          </p:txBody>
        </p: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 rot="5400000">
              <a:off x="6409489" y="1447007"/>
              <a:ext cx="619125" cy="623888"/>
              <a:chOff x="1200" y="1488"/>
              <a:chExt cx="480" cy="480"/>
            </a:xfrm>
          </p:grpSpPr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rot="5400000" flipV="1">
              <a:off x="5265341" y="1825691"/>
              <a:ext cx="652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52749" y="32739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4114" y="3821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08714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96912" y="13743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</a:t>
              </a:r>
              <a:endParaRPr lang="en-AU" dirty="0"/>
            </a:p>
          </p:txBody>
        </p:sp>
      </p:grpSp>
      <p:sp>
        <p:nvSpPr>
          <p:cNvPr id="47" name="Content Placeholder 2"/>
          <p:cNvSpPr txBox="1">
            <a:spLocks/>
          </p:cNvSpPr>
          <p:nvPr/>
        </p:nvSpPr>
        <p:spPr>
          <a:xfrm>
            <a:off x="4624871" y="4365104"/>
            <a:ext cx="4267609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Actions returned to model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 smtClean="0"/>
              <a:t>Model sends actions to View</a:t>
            </a:r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760640"/>
          </a:xfrm>
        </p:spPr>
        <p:txBody>
          <a:bodyPr>
            <a:noAutofit/>
          </a:bodyPr>
          <a:lstStyle/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frequency of arrivals from outside the system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queuing discipline used at the view queue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time to process a message within the view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number and size of messages that the view sends to the controller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bandwidth of the network that connects the view and the controller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queuing discipline used by the controller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time to process a message within the controller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number and size of messages that the controller sends back to the view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bandwidth of the network from the controller to the view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number and size of messages that the controller sends to the model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queuing discipline used by the model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time to process a message within the model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number and size of messages the model sends to the view</a:t>
            </a:r>
          </a:p>
          <a:p>
            <a:r>
              <a:rPr lang="en-US" sz="2000" b="0" i="0" u="none" strike="noStrike" kern="1200" baseline="0" dirty="0" smtClean="0">
                <a:solidFill>
                  <a:schemeClr val="tx1"/>
                </a:solidFill>
                <a:cs typeface="+mn-cs"/>
              </a:rPr>
              <a:t>The bandwidth of the network connecting the model and the view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44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Cost/benefit of 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Cost: determining the parameters previously mentioned</a:t>
            </a:r>
          </a:p>
          <a:p>
            <a:r>
              <a:rPr lang="en-US" dirty="0" smtClean="0"/>
              <a:t>Benefit: estimate of the latency</a:t>
            </a:r>
          </a:p>
          <a:p>
            <a:r>
              <a:rPr lang="en-US" dirty="0" smtClean="0"/>
              <a:t>The more accurately</a:t>
            </a:r>
            <a:r>
              <a:rPr lang="en-US" baseline="0" dirty="0" smtClean="0"/>
              <a:t> the parameters can be estimated, the better the predication of latency.</a:t>
            </a:r>
          </a:p>
          <a:p>
            <a:r>
              <a:rPr lang="en-US" baseline="0" dirty="0" smtClean="0"/>
              <a:t>This is worthwhile when latency is important and questionable.</a:t>
            </a:r>
          </a:p>
          <a:p>
            <a:r>
              <a:rPr lang="en-US" baseline="0" dirty="0" smtClean="0"/>
              <a:t>This is not worthwhile when it is obvious there is sufficient capacity to satisfy the demand.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6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</a:t>
            </a:r>
            <a:r>
              <a:rPr lang="en-US" dirty="0"/>
              <a:t>the failure </a:t>
            </a:r>
            <a:r>
              <a:rPr lang="en-US" dirty="0" smtClean="0"/>
              <a:t>rates </a:t>
            </a:r>
            <a:r>
              <a:rPr lang="en-US" dirty="0"/>
              <a:t>and the recovery </a:t>
            </a:r>
            <a:r>
              <a:rPr lang="en-US" dirty="0" smtClean="0"/>
              <a:t>times of the components.</a:t>
            </a:r>
          </a:p>
          <a:p>
            <a:r>
              <a:rPr lang="en-US" dirty="0" smtClean="0"/>
              <a:t>Suppose </a:t>
            </a:r>
            <a:r>
              <a:rPr lang="en-US" dirty="0"/>
              <a:t>we want to increase the availability of a system that uses the </a:t>
            </a:r>
            <a:r>
              <a:rPr lang="en-US" dirty="0" smtClean="0"/>
              <a:t>Broker </a:t>
            </a:r>
            <a:r>
              <a:rPr lang="en-US" dirty="0"/>
              <a:t>pattern, by applying redundancy tactics. 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atermark 1">
    <a:dk1>
      <a:srgbClr val="000000"/>
    </a:dk1>
    <a:lt1>
      <a:srgbClr val="FFFFFF"/>
    </a:lt1>
    <a:dk2>
      <a:srgbClr val="000000"/>
    </a:dk2>
    <a:lt2>
      <a:srgbClr val="808080"/>
    </a:lt2>
    <a:accent1>
      <a:srgbClr val="CCCCFF"/>
    </a:accent1>
    <a:accent2>
      <a:srgbClr val="D9D8EC"/>
    </a:accent2>
    <a:accent3>
      <a:srgbClr val="FFFFFF"/>
    </a:accent3>
    <a:accent4>
      <a:srgbClr val="000000"/>
    </a:accent4>
    <a:accent5>
      <a:srgbClr val="E2E2FF"/>
    </a:accent5>
    <a:accent6>
      <a:srgbClr val="C4C4D6"/>
    </a:accent6>
    <a:hlink>
      <a:srgbClr val="6767FF"/>
    </a:hlink>
    <a:folHlink>
      <a:srgbClr val="9933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1586</TotalTime>
  <Words>1438</Words>
  <Application>Microsoft Office PowerPoint</Application>
  <PresentationFormat>全屏显示(4:3)</PresentationFormat>
  <Paragraphs>255</Paragraphs>
  <Slides>27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Watermark</vt:lpstr>
      <vt:lpstr>Document</vt:lpstr>
      <vt:lpstr>Chapter 14:   Quality Attribute Modeling and Analysis</vt:lpstr>
      <vt:lpstr>Outline</vt:lpstr>
      <vt:lpstr>Modeling Architectures to Enable Quality Attribute Analysis  </vt:lpstr>
      <vt:lpstr>Performance Models</vt:lpstr>
      <vt:lpstr>Allocation Model for MVC</vt:lpstr>
      <vt:lpstr>Queuing Model for MVC</vt:lpstr>
      <vt:lpstr>Parameters</vt:lpstr>
      <vt:lpstr>Cost/benefit of Performance Modeling</vt:lpstr>
      <vt:lpstr>Availability Modeling</vt:lpstr>
      <vt:lpstr>Availability Modeling</vt:lpstr>
      <vt:lpstr>Making Broker More Available</vt:lpstr>
      <vt:lpstr>Applying Probabilities to Tactics</vt:lpstr>
      <vt:lpstr>Definition of Availability</vt:lpstr>
      <vt:lpstr>Passive Redundancy</vt:lpstr>
      <vt:lpstr>Calculated Availability for an Availability-Enhanced Broker</vt:lpstr>
      <vt:lpstr>Maturity of Quality Attribute Models</vt:lpstr>
      <vt:lpstr>Quality Attribute Checklists</vt:lpstr>
      <vt:lpstr>Security Checklists</vt:lpstr>
      <vt:lpstr>Thought Experiments  </vt:lpstr>
      <vt:lpstr>Thought Experiment Steps</vt:lpstr>
      <vt:lpstr>Back-of-the-Envelope Analysis</vt:lpstr>
      <vt:lpstr>Experiments, Simulations, and Prototypes</vt:lpstr>
      <vt:lpstr>Simulations</vt:lpstr>
      <vt:lpstr>Analysis During Requirements and Design </vt:lpstr>
      <vt:lpstr>Analysis During Implementation or Fielding</vt:lpstr>
      <vt:lpstr>Analysis at Different Stages of the Lifecycle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Administrator</cp:lastModifiedBy>
  <cp:revision>136</cp:revision>
  <dcterms:created xsi:type="dcterms:W3CDTF">2012-04-18T22:57:58Z</dcterms:created>
  <dcterms:modified xsi:type="dcterms:W3CDTF">2018-10-29T01:29:24Z</dcterms:modified>
</cp:coreProperties>
</file>