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0" r:id="rId3"/>
    <p:sldId id="27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>
        <p:scale>
          <a:sx n="90" d="100"/>
          <a:sy n="90" d="100"/>
        </p:scale>
        <p:origin x="-8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29/10/2018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将不需完成的工作量最大化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总和曲线极小点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26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探针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66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allowing early fielding of core capabilities, continual adaptation to change, and timely growth of complex systems without waiting for every requirement and subsystem to be defined</a:t>
            </a:r>
          </a:p>
          <a:p>
            <a:r>
              <a:rPr lang="en-US" altLang="zh-CN" dirty="0" smtClean="0"/>
              <a:t>risk-driven anchor point milestones, which are key to synchronizing and stabilizing all of this concurrent activity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73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3DE79C-A5E5-4E92-9C8E-3BAB46815F8A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D6A5C-5A8F-496A-9871-0E6D9F90E6F4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DC45-BB0B-4871-895D-E9EE04B8CEA7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4C2A3-AAE7-48D9-AE67-B05351200673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49EFD-82B5-4779-96BC-38F8C620E78C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8700A-94BE-4DA5-88CD-C2B29BAD52C1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371B2-9DE8-45EC-B725-4C5354B2771F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BBF95-F01B-4889-8C24-485BA8456E8E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7E517-A489-4F63-81F1-ADFDBBF8A387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B489E-6D26-4C07-A0B6-ED6C37454263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4911C-828E-4F8D-9420-9FB486B10177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D5EE00D6-7A97-4008-9E1F-CAB26DF48440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15:  </a:t>
            </a:r>
            <a:br>
              <a:rPr lang="en-AU" dirty="0" smtClean="0"/>
            </a:br>
            <a:r>
              <a:rPr lang="en-AU" altLang="zh-CN" dirty="0"/>
              <a:t>Architectures in Agile Projects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505200"/>
            <a:ext cx="7414592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 smtClean="0"/>
              <a:t>2018</a:t>
            </a:r>
            <a:endParaRPr lang="en-AU" altLang="zh-CN" dirty="0"/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These lines show that there is a sweet spot for each project.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10KSLOC </a:t>
            </a:r>
            <a:r>
              <a:rPr lang="en-US" dirty="0"/>
              <a:t>project, the sweet spot is at the far left. </a:t>
            </a:r>
            <a:r>
              <a:rPr lang="en-US" dirty="0" smtClean="0"/>
              <a:t>Devoting much time </a:t>
            </a:r>
            <a:r>
              <a:rPr lang="en-US" dirty="0"/>
              <a:t>to up-front work is a waste for a small </a:t>
            </a:r>
            <a:r>
              <a:rPr lang="en-US" dirty="0" smtClean="0"/>
              <a:t>project.</a:t>
            </a:r>
            <a:endParaRPr lang="en-US" dirty="0"/>
          </a:p>
          <a:p>
            <a:pPr lvl="1"/>
            <a:r>
              <a:rPr lang="en-US" dirty="0"/>
              <a:t>For the 100 KSLOC project, the sweet spot is </a:t>
            </a:r>
            <a:r>
              <a:rPr lang="en-US" dirty="0" smtClean="0"/>
              <a:t>around </a:t>
            </a:r>
            <a:r>
              <a:rPr lang="en-US" dirty="0"/>
              <a:t>20 percent of </a:t>
            </a:r>
            <a:r>
              <a:rPr lang="en-US" dirty="0" smtClean="0"/>
              <a:t>the project </a:t>
            </a:r>
            <a:r>
              <a:rPr lang="en-US" dirty="0"/>
              <a:t>schedule.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the 1,000 KSLOC project, the sweet spot is </a:t>
            </a:r>
            <a:r>
              <a:rPr lang="en-US" dirty="0" smtClean="0"/>
              <a:t>around </a:t>
            </a:r>
            <a:r>
              <a:rPr lang="en-US" dirty="0"/>
              <a:t>40 percent of the project schedule.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project with a million lines of code is enormously </a:t>
            </a:r>
            <a:r>
              <a:rPr lang="en-US" dirty="0" smtClean="0"/>
              <a:t>complex.</a:t>
            </a:r>
          </a:p>
          <a:p>
            <a:r>
              <a:rPr lang="en-US" dirty="0" smtClean="0"/>
              <a:t>It is difficult </a:t>
            </a:r>
            <a:r>
              <a:rPr lang="en-US" dirty="0"/>
              <a:t>to imagine how Agile principles alone can cope with this </a:t>
            </a:r>
            <a:r>
              <a:rPr lang="en-US" dirty="0" smtClean="0"/>
              <a:t>complexity if </a:t>
            </a:r>
            <a:r>
              <a:rPr lang="en-US" dirty="0"/>
              <a:t>there is no architecture to guide and organize the effort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How Much </a:t>
            </a:r>
            <a:r>
              <a:rPr lang="en-US" dirty="0"/>
              <a:t>A</a:t>
            </a:r>
            <a:r>
              <a:rPr lang="en-US" dirty="0" smtClean="0"/>
              <a:t>rchitecture?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1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for the reader!</a:t>
            </a:r>
          </a:p>
          <a:p>
            <a:r>
              <a:rPr lang="en-US" dirty="0" smtClean="0"/>
              <a:t>If the reader doesn’t need it, don’t write it.</a:t>
            </a:r>
          </a:p>
          <a:p>
            <a:pPr lvl="1"/>
            <a:r>
              <a:rPr lang="en-US" dirty="0" smtClean="0"/>
              <a:t>But remember that the reader may be a maintainer or other newcomer not yet on the project!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Agility and </a:t>
            </a:r>
            <a:r>
              <a:rPr lang="en-US" dirty="0" smtClean="0"/>
              <a:t>Architecture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evaluation work as part of an Agile </a:t>
            </a:r>
            <a:r>
              <a:rPr lang="en-US" dirty="0" smtClean="0"/>
              <a:t>process. Meeting </a:t>
            </a:r>
            <a:r>
              <a:rPr lang="en-US" dirty="0"/>
              <a:t>stakeholders’ </a:t>
            </a:r>
            <a:r>
              <a:rPr lang="en-US" dirty="0" smtClean="0"/>
              <a:t>important concerns </a:t>
            </a:r>
            <a:r>
              <a:rPr lang="en-US" dirty="0"/>
              <a:t>is a cornerstone of Agile philosophy.</a:t>
            </a:r>
          </a:p>
          <a:p>
            <a:r>
              <a:rPr lang="en-US" dirty="0"/>
              <a:t>Our approach to architecture evaluation is exemplified by the </a:t>
            </a:r>
            <a:r>
              <a:rPr lang="en-US" dirty="0" smtClean="0"/>
              <a:t>Architecture Tradeoff </a:t>
            </a:r>
            <a:r>
              <a:rPr lang="en-US" dirty="0"/>
              <a:t>Analysis Method (ATAM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ATAM determine</a:t>
            </a:r>
            <a:r>
              <a:rPr lang="en-US" altLang="zh-CN" dirty="0" smtClean="0"/>
              <a:t>s</a:t>
            </a:r>
            <a:r>
              <a:rPr lang="en-US" dirty="0" smtClean="0"/>
              <a:t> a </a:t>
            </a:r>
            <a:r>
              <a:rPr lang="en-US" dirty="0"/>
              <a:t>set of </a:t>
            </a:r>
            <a:r>
              <a:rPr lang="en-US" dirty="0" smtClean="0"/>
              <a:t>most </a:t>
            </a:r>
            <a:r>
              <a:rPr lang="en-US" dirty="0"/>
              <a:t>important </a:t>
            </a:r>
            <a:r>
              <a:rPr lang="en-US" dirty="0" smtClean="0"/>
              <a:t>concerns </a:t>
            </a:r>
            <a:r>
              <a:rPr lang="en-US" dirty="0"/>
              <a:t>of the stakeholders.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easy to tailor a lightweight </a:t>
            </a:r>
            <a:r>
              <a:rPr lang="en-US" dirty="0" smtClean="0"/>
              <a:t>architecture evaluation.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Agile Architecting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WebArrow Web-conferencing system</a:t>
            </a:r>
          </a:p>
          <a:p>
            <a:r>
              <a:rPr lang="en-US" dirty="0" smtClean="0"/>
              <a:t>To meet stakeholder needs, </a:t>
            </a:r>
            <a:r>
              <a:rPr lang="en-US" dirty="0"/>
              <a:t>architect and </a:t>
            </a:r>
            <a:r>
              <a:rPr lang="en-US" dirty="0" smtClean="0"/>
              <a:t>developers found </a:t>
            </a:r>
            <a:r>
              <a:rPr lang="en-US" dirty="0"/>
              <a:t>that they needed to think and work in two different modes at </a:t>
            </a:r>
            <a:r>
              <a:rPr lang="en-US" dirty="0" smtClean="0"/>
              <a:t>the same </a:t>
            </a:r>
            <a:r>
              <a:rPr lang="en-US" dirty="0"/>
              <a:t>time:</a:t>
            </a:r>
          </a:p>
          <a:p>
            <a:pPr lvl="1"/>
            <a:r>
              <a:rPr lang="en-US" i="1" dirty="0" smtClean="0"/>
              <a:t>Top</a:t>
            </a:r>
            <a:r>
              <a:rPr lang="en-US" i="1" dirty="0"/>
              <a:t>-down</a:t>
            </a:r>
            <a:r>
              <a:rPr lang="en-US" dirty="0"/>
              <a:t>—designing and analyzing architectural structures to meet </a:t>
            </a:r>
            <a:r>
              <a:rPr lang="en-US" dirty="0" smtClean="0"/>
              <a:t>the demanding </a:t>
            </a:r>
            <a:r>
              <a:rPr lang="en-US" dirty="0"/>
              <a:t>quality attribute requirements and </a:t>
            </a:r>
            <a:r>
              <a:rPr lang="en-US" dirty="0" smtClean="0"/>
              <a:t>tradeoffs</a:t>
            </a:r>
          </a:p>
          <a:p>
            <a:pPr lvl="1"/>
            <a:r>
              <a:rPr lang="en-US" i="1" dirty="0" smtClean="0"/>
              <a:t>Bottom</a:t>
            </a:r>
            <a:r>
              <a:rPr lang="en-US" i="1" dirty="0"/>
              <a:t>-up</a:t>
            </a:r>
            <a:r>
              <a:rPr lang="en-US" dirty="0"/>
              <a:t>—analyzing a wide array of implementation-specific </a:t>
            </a:r>
            <a:r>
              <a:rPr lang="en-US" dirty="0" smtClean="0"/>
              <a:t>and environment</a:t>
            </a:r>
            <a:r>
              <a:rPr lang="en-US" dirty="0"/>
              <a:t>-specific constraints and fashioning solutions to them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6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to Make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analyze </a:t>
            </a:r>
            <a:r>
              <a:rPr lang="en-US" dirty="0"/>
              <a:t>architectural </a:t>
            </a:r>
            <a:r>
              <a:rPr lang="en-US" dirty="0" smtClean="0"/>
              <a:t>tradeoffs, </a:t>
            </a:r>
            <a:r>
              <a:rPr lang="en-US" dirty="0"/>
              <a:t>the team adopted an agile architecture discipline combined with </a:t>
            </a:r>
            <a:r>
              <a:rPr lang="en-US" dirty="0" smtClean="0"/>
              <a:t>a rigorous </a:t>
            </a:r>
            <a:r>
              <a:rPr lang="en-US" dirty="0"/>
              <a:t>program of </a:t>
            </a:r>
            <a:r>
              <a:rPr lang="en-US" dirty="0" smtClean="0"/>
              <a:t>experiments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experiments are </a:t>
            </a:r>
            <a:r>
              <a:rPr lang="en-US" dirty="0" smtClean="0"/>
              <a:t>called </a:t>
            </a:r>
            <a:r>
              <a:rPr lang="en-US" dirty="0"/>
              <a:t>“spikes” in Agile terminology.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0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to Make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experiments (spikes) </a:t>
            </a:r>
            <a:r>
              <a:rPr lang="en-US" dirty="0" smtClean="0"/>
              <a:t>answered questions such as:</a:t>
            </a:r>
            <a:endParaRPr lang="en-US" dirty="0"/>
          </a:p>
          <a:p>
            <a:pPr lvl="1"/>
            <a:r>
              <a:rPr lang="en-US" dirty="0" smtClean="0"/>
              <a:t>Would </a:t>
            </a:r>
            <a:r>
              <a:rPr lang="en-US" dirty="0"/>
              <a:t>moving to a distributed database from local flat files negatively </a:t>
            </a:r>
            <a:r>
              <a:rPr lang="en-US" dirty="0" smtClean="0"/>
              <a:t>impact feedback time </a:t>
            </a:r>
            <a:r>
              <a:rPr lang="en-US" dirty="0"/>
              <a:t>for users?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(if any) scalability improvement would result from using </a:t>
            </a:r>
            <a:r>
              <a:rPr lang="en-US" dirty="0" err="1" smtClean="0"/>
              <a:t>mod_perl</a:t>
            </a:r>
            <a:r>
              <a:rPr lang="en-US" dirty="0"/>
              <a:t> </a:t>
            </a:r>
            <a:r>
              <a:rPr lang="en-US" dirty="0" smtClean="0"/>
              <a:t>versus </a:t>
            </a:r>
            <a:r>
              <a:rPr lang="en-US" dirty="0"/>
              <a:t>standard Perl?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difficult would the development and quality </a:t>
            </a:r>
            <a:r>
              <a:rPr lang="en-US" dirty="0" smtClean="0"/>
              <a:t>assurance effort </a:t>
            </a:r>
            <a:r>
              <a:rPr lang="en-US" dirty="0"/>
              <a:t>be to convert to </a:t>
            </a:r>
            <a:r>
              <a:rPr lang="en-US" dirty="0" err="1"/>
              <a:t>mod_perl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participants could be hosted by a single meeting server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was the correct ratio between database servers and meeting servers?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architecture processes agile does not </a:t>
            </a:r>
            <a:r>
              <a:rPr lang="en-US" dirty="0" smtClean="0"/>
              <a:t>require </a:t>
            </a:r>
            <a:r>
              <a:rPr lang="en-US" dirty="0"/>
              <a:t>radical re-invention of either Agile practices or architecture methods.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WebArrow</a:t>
            </a:r>
            <a:r>
              <a:rPr lang="en-US" dirty="0"/>
              <a:t> </a:t>
            </a:r>
            <a:r>
              <a:rPr lang="en-US" dirty="0" smtClean="0"/>
              <a:t>team’s </a:t>
            </a:r>
            <a:r>
              <a:rPr lang="en-US" dirty="0"/>
              <a:t>emphasis on experimentation proved the key </a:t>
            </a:r>
            <a:r>
              <a:rPr lang="en-US" dirty="0" smtClean="0"/>
              <a:t>factor</a:t>
            </a:r>
            <a:r>
              <a:rPr lang="en-US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 smtClean="0"/>
              <a:t>Guidelines for the Agile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The </a:t>
            </a:r>
            <a:r>
              <a:rPr lang="en-US" sz="2800" dirty="0"/>
              <a:t>Incremental </a:t>
            </a:r>
            <a:r>
              <a:rPr lang="en-US" sz="2800" dirty="0" smtClean="0"/>
              <a:t>Commitment Model to blend agility and architecture.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This </a:t>
            </a:r>
            <a:r>
              <a:rPr lang="en-US" sz="2800" dirty="0"/>
              <a:t>model is based upon the following </a:t>
            </a:r>
            <a:r>
              <a:rPr lang="en-US" sz="2800" dirty="0" smtClean="0"/>
              <a:t>principles</a:t>
            </a:r>
            <a:r>
              <a:rPr lang="en-US" sz="2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Commitment </a:t>
            </a:r>
            <a:r>
              <a:rPr lang="en-US" sz="2800" dirty="0"/>
              <a:t>and accountability of success-critical stakeholders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Stakeholder </a:t>
            </a:r>
            <a:r>
              <a:rPr lang="en-US" sz="2800" dirty="0"/>
              <a:t>“satisficing</a:t>
            </a:r>
            <a:r>
              <a:rPr lang="en-US" sz="2800" dirty="0" smtClean="0"/>
              <a:t>” </a:t>
            </a:r>
            <a:r>
              <a:rPr lang="en-US" sz="2800" dirty="0"/>
              <a:t>based on success</a:t>
            </a:r>
            <a:r>
              <a:rPr lang="en-US" sz="2800" dirty="0" smtClean="0"/>
              <a:t>-based tradeoffs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Incremental </a:t>
            </a:r>
            <a:r>
              <a:rPr lang="en-US" sz="2800" dirty="0"/>
              <a:t>and evolutionary growth of system 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Iterative </a:t>
            </a:r>
            <a:r>
              <a:rPr lang="en-US" sz="2800" dirty="0"/>
              <a:t>system development and definition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Interleaved </a:t>
            </a:r>
            <a:r>
              <a:rPr lang="en-US" sz="2800" dirty="0"/>
              <a:t>system definition and development 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Risk management</a:t>
            </a:r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8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large, complex </a:t>
            </a:r>
            <a:r>
              <a:rPr lang="en-US" dirty="0"/>
              <a:t>system with relatively stable </a:t>
            </a:r>
            <a:r>
              <a:rPr lang="en-US" dirty="0" smtClean="0"/>
              <a:t>and well</a:t>
            </a:r>
            <a:r>
              <a:rPr lang="en-US" dirty="0"/>
              <a:t>-understood </a:t>
            </a:r>
            <a:r>
              <a:rPr lang="en-US" dirty="0" smtClean="0"/>
              <a:t>requirements, architecture </a:t>
            </a:r>
            <a:r>
              <a:rPr lang="en-US" dirty="0"/>
              <a:t>work up </a:t>
            </a:r>
            <a:r>
              <a:rPr lang="en-US" dirty="0" smtClean="0"/>
              <a:t>front will pay off.</a:t>
            </a:r>
          </a:p>
          <a:p>
            <a:r>
              <a:rPr lang="en-US" dirty="0"/>
              <a:t>On larger projects with </a:t>
            </a:r>
            <a:r>
              <a:rPr lang="en-US" i="1" dirty="0"/>
              <a:t>unstable</a:t>
            </a:r>
            <a:r>
              <a:rPr lang="en-US" dirty="0"/>
              <a:t> </a:t>
            </a:r>
            <a:r>
              <a:rPr lang="en-US" dirty="0" smtClean="0"/>
              <a:t>requirements, </a:t>
            </a:r>
            <a:r>
              <a:rPr lang="en-US" dirty="0"/>
              <a:t>start by quickly designing a candidate architecture even if it leaves out many details. 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prepared to change and </a:t>
            </a:r>
            <a:r>
              <a:rPr lang="en-US" dirty="0" smtClean="0"/>
              <a:t>elaborate this architecture </a:t>
            </a:r>
          </a:p>
          <a:p>
            <a:r>
              <a:rPr lang="en-US" dirty="0" smtClean="0"/>
              <a:t>On </a:t>
            </a:r>
            <a:r>
              <a:rPr lang="en-US" dirty="0"/>
              <a:t>smaller projects with uncertain requirements, at least try to get </a:t>
            </a:r>
            <a:r>
              <a:rPr lang="en-US" dirty="0" smtClean="0"/>
              <a:t>agreement on </a:t>
            </a:r>
            <a:r>
              <a:rPr lang="en-US" dirty="0"/>
              <a:t>the </a:t>
            </a:r>
            <a:r>
              <a:rPr lang="en-US" dirty="0" smtClean="0"/>
              <a:t>major patterns </a:t>
            </a:r>
            <a:r>
              <a:rPr lang="en-US" dirty="0"/>
              <a:t>to be </a:t>
            </a:r>
            <a:r>
              <a:rPr lang="en-US" dirty="0" smtClean="0"/>
              <a:t>employed.  </a:t>
            </a: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spend too much </a:t>
            </a:r>
            <a:r>
              <a:rPr lang="en-US" dirty="0" smtClean="0"/>
              <a:t>time on architecture design, </a:t>
            </a:r>
            <a:r>
              <a:rPr lang="en-US" dirty="0"/>
              <a:t>documentation, or analysis up </a:t>
            </a:r>
            <a:r>
              <a:rPr lang="en-US" dirty="0" smtClean="0"/>
              <a:t>front.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9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006181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Agile </a:t>
            </a:r>
            <a:r>
              <a:rPr lang="en-US" sz="2400" dirty="0"/>
              <a:t>Manifesto and </a:t>
            </a:r>
            <a:r>
              <a:rPr lang="en-US" sz="2400" dirty="0" smtClean="0"/>
              <a:t>principles value close</a:t>
            </a:r>
            <a:r>
              <a:rPr lang="en-US" sz="2400" dirty="0"/>
              <a:t>-knit </a:t>
            </a:r>
            <a:r>
              <a:rPr lang="en-US" sz="2400" dirty="0" smtClean="0"/>
              <a:t>teams, with continuous, frequent delivery </a:t>
            </a:r>
            <a:r>
              <a:rPr lang="en-US" sz="2400" dirty="0"/>
              <a:t>of working software. </a:t>
            </a:r>
            <a:endParaRPr lang="en-US" sz="2400" dirty="0" smtClean="0"/>
          </a:p>
          <a:p>
            <a:r>
              <a:rPr lang="en-US" sz="2400" dirty="0" smtClean="0"/>
              <a:t>Agile </a:t>
            </a:r>
            <a:r>
              <a:rPr lang="en-US" sz="2400" dirty="0"/>
              <a:t>processes were initially employed </a:t>
            </a:r>
            <a:r>
              <a:rPr lang="en-US" sz="2400" dirty="0" smtClean="0"/>
              <a:t>on small</a:t>
            </a:r>
            <a:r>
              <a:rPr lang="en-US" sz="2400" dirty="0"/>
              <a:t>- to medium-sized projects with short time </a:t>
            </a:r>
            <a:r>
              <a:rPr lang="en-US" sz="2400" dirty="0" smtClean="0"/>
              <a:t>frames. </a:t>
            </a:r>
            <a:r>
              <a:rPr lang="en-US" sz="2400" dirty="0"/>
              <a:t>They were </a:t>
            </a:r>
            <a:r>
              <a:rPr lang="en-US" sz="2400" dirty="0" smtClean="0"/>
              <a:t>seldom used </a:t>
            </a:r>
            <a:r>
              <a:rPr lang="en-US" sz="2400" dirty="0"/>
              <a:t>for larger projects, particularly </a:t>
            </a:r>
            <a:r>
              <a:rPr lang="en-US" sz="2400" dirty="0" smtClean="0"/>
              <a:t>with distributed development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Large-scale successful projects need </a:t>
            </a:r>
            <a:r>
              <a:rPr lang="en-US" sz="2400" dirty="0"/>
              <a:t>a </a:t>
            </a:r>
            <a:r>
              <a:rPr lang="en-US" sz="2400" dirty="0" smtClean="0"/>
              <a:t>blend </a:t>
            </a:r>
            <a:r>
              <a:rPr lang="en-US" sz="2400" dirty="0"/>
              <a:t>of </a:t>
            </a:r>
            <a:r>
              <a:rPr lang="en-US" sz="2400" dirty="0" smtClean="0"/>
              <a:t>agile and architecture.</a:t>
            </a:r>
          </a:p>
          <a:p>
            <a:r>
              <a:rPr lang="en-US" sz="2400" dirty="0" smtClean="0"/>
              <a:t>Agile </a:t>
            </a:r>
            <a:r>
              <a:rPr lang="en-US" sz="2400" dirty="0"/>
              <a:t>architects </a:t>
            </a:r>
            <a:r>
              <a:rPr lang="en-US" sz="2400" dirty="0" smtClean="0"/>
              <a:t>take </a:t>
            </a:r>
            <a:r>
              <a:rPr lang="en-US" sz="2400" dirty="0"/>
              <a:t>a </a:t>
            </a:r>
            <a:r>
              <a:rPr lang="en-US" sz="2400" dirty="0" smtClean="0"/>
              <a:t>middle ground</a:t>
            </a:r>
            <a:r>
              <a:rPr lang="en-US" sz="2400" dirty="0"/>
              <a:t>, proposing an initial architecture and running with that, until its </a:t>
            </a:r>
            <a:r>
              <a:rPr lang="en-US" sz="2400" dirty="0" smtClean="0"/>
              <a:t>technical debt </a:t>
            </a:r>
            <a:r>
              <a:rPr lang="en-US" sz="2400" dirty="0"/>
              <a:t>becomes too great, at which point they need to refactor.</a:t>
            </a:r>
          </a:p>
          <a:p>
            <a:r>
              <a:rPr lang="pl-PL" sz="2400" dirty="0" err="1" smtClean="0"/>
              <a:t>Boehm</a:t>
            </a:r>
            <a:r>
              <a:rPr lang="pl-PL" sz="2400" dirty="0" smtClean="0"/>
              <a:t> </a:t>
            </a:r>
            <a:r>
              <a:rPr lang="pl-PL" sz="2400" dirty="0"/>
              <a:t>and </a:t>
            </a:r>
            <a:r>
              <a:rPr lang="pl-PL" sz="2400" dirty="0" smtClean="0"/>
              <a:t>Turner </a:t>
            </a:r>
            <a:r>
              <a:rPr lang="pl-PL" sz="2400" dirty="0" err="1" smtClean="0"/>
              <a:t>found</a:t>
            </a:r>
            <a:r>
              <a:rPr lang="pl-PL" sz="2400" dirty="0" smtClean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projects</a:t>
            </a:r>
            <a:r>
              <a:rPr lang="pl-PL" sz="2400" dirty="0"/>
              <a:t> </a:t>
            </a:r>
            <a:r>
              <a:rPr lang="pl-PL" sz="2400" dirty="0" err="1" smtClean="0"/>
              <a:t>have</a:t>
            </a:r>
            <a:r>
              <a:rPr lang="pl-PL" sz="2400" dirty="0" smtClean="0"/>
              <a:t> </a:t>
            </a:r>
            <a:r>
              <a:rPr lang="pl-PL" sz="2400" dirty="0"/>
              <a:t>a “</a:t>
            </a:r>
            <a:r>
              <a:rPr lang="pl-PL" sz="2400" dirty="0" err="1"/>
              <a:t>sweet</a:t>
            </a:r>
            <a:r>
              <a:rPr lang="pl-PL" sz="2400" dirty="0"/>
              <a:t> spot” </a:t>
            </a:r>
            <a:r>
              <a:rPr lang="pl-PL" sz="2400" dirty="0" err="1"/>
              <a:t>where</a:t>
            </a:r>
            <a:r>
              <a:rPr lang="pl-PL" sz="2400" dirty="0"/>
              <a:t> </a:t>
            </a:r>
            <a:r>
              <a:rPr lang="pl-PL" sz="2400" dirty="0" err="1" smtClean="0"/>
              <a:t>up</a:t>
            </a:r>
            <a:r>
              <a:rPr lang="pl-PL" sz="2400" dirty="0"/>
              <a:t>-front </a:t>
            </a:r>
            <a:r>
              <a:rPr lang="pl-PL" sz="2400" dirty="0" err="1" smtClean="0"/>
              <a:t>architecture</a:t>
            </a:r>
            <a:r>
              <a:rPr lang="pl-PL" sz="2400" dirty="0"/>
              <a:t> </a:t>
            </a:r>
            <a:r>
              <a:rPr lang="pl-PL" sz="2400" dirty="0" err="1" smtClean="0"/>
              <a:t>planning</a:t>
            </a:r>
            <a:r>
              <a:rPr lang="pl-PL" sz="2400" dirty="0" smtClean="0"/>
              <a:t> </a:t>
            </a:r>
            <a:r>
              <a:rPr lang="pl-PL" sz="2400" dirty="0" err="1"/>
              <a:t>pays</a:t>
            </a:r>
            <a:r>
              <a:rPr lang="pl-PL" sz="2400" dirty="0"/>
              <a:t> </a:t>
            </a:r>
            <a:r>
              <a:rPr lang="pl-PL" sz="2400" dirty="0" smtClean="0"/>
              <a:t>off.</a:t>
            </a:r>
            <a:endParaRPr lang="pl-PL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0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Much Architecture? </a:t>
            </a:r>
          </a:p>
          <a:p>
            <a:r>
              <a:rPr lang="en-US" dirty="0" smtClean="0"/>
              <a:t>Agility </a:t>
            </a:r>
            <a:r>
              <a:rPr lang="en-US" dirty="0"/>
              <a:t>and Architecture Methods </a:t>
            </a:r>
          </a:p>
          <a:p>
            <a:r>
              <a:rPr lang="en-US" dirty="0" smtClean="0"/>
              <a:t>A </a:t>
            </a:r>
            <a:r>
              <a:rPr lang="en-US" dirty="0"/>
              <a:t>Brief Example of Agile Architecting </a:t>
            </a:r>
          </a:p>
          <a:p>
            <a:r>
              <a:rPr lang="en-US" dirty="0" smtClean="0"/>
              <a:t>Guidelines </a:t>
            </a:r>
            <a:r>
              <a:rPr lang="en-US" dirty="0"/>
              <a:t>for the Agile Architect 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0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应对变化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变化比计划快、计划变化</a:t>
            </a:r>
          </a:p>
          <a:p>
            <a:r>
              <a:rPr lang="zh-CN" altLang="en-US" dirty="0"/>
              <a:t>不要墨守陈规、主动应对变化</a:t>
            </a:r>
          </a:p>
          <a:p>
            <a:r>
              <a:rPr lang="zh-CN" altLang="en-US" dirty="0"/>
              <a:t>测试驱动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7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Agile processes </a:t>
            </a:r>
            <a:r>
              <a:rPr lang="en-US" altLang="zh-CN" dirty="0" smtClean="0"/>
              <a:t>are </a:t>
            </a:r>
            <a:r>
              <a:rPr lang="en-US" dirty="0" smtClean="0"/>
              <a:t>for projects to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more responsive to </a:t>
            </a:r>
            <a:r>
              <a:rPr lang="en-US" dirty="0" smtClean="0"/>
              <a:t>their stakeholders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quicker to develop functionality that users care </a:t>
            </a:r>
            <a:r>
              <a:rPr lang="en-US" dirty="0" smtClean="0"/>
              <a:t>about</a:t>
            </a:r>
            <a:endParaRPr lang="en-US" dirty="0"/>
          </a:p>
          <a:p>
            <a:pPr lvl="1"/>
            <a:r>
              <a:rPr lang="en-US" dirty="0" smtClean="0"/>
              <a:t>show more </a:t>
            </a:r>
            <a:r>
              <a:rPr lang="en-US" dirty="0"/>
              <a:t>and earlier progress in a project’s life </a:t>
            </a:r>
            <a:r>
              <a:rPr lang="en-US" dirty="0" smtClean="0"/>
              <a:t>cycle 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less burdened by </a:t>
            </a:r>
            <a:r>
              <a:rPr lang="en-US" dirty="0" smtClean="0"/>
              <a:t>documenting </a:t>
            </a:r>
          </a:p>
          <a:p>
            <a:r>
              <a:rPr lang="en-US" dirty="0" smtClean="0"/>
              <a:t>These needs are not in conflict with architecture.</a:t>
            </a:r>
          </a:p>
          <a:p>
            <a:r>
              <a:rPr lang="en-US" dirty="0" smtClean="0"/>
              <a:t>The </a:t>
            </a:r>
            <a:r>
              <a:rPr lang="en-US" dirty="0"/>
              <a:t>question for </a:t>
            </a:r>
            <a:r>
              <a:rPr lang="en-US" dirty="0" smtClean="0"/>
              <a:t>a software </a:t>
            </a:r>
            <a:r>
              <a:rPr lang="en-US" dirty="0"/>
              <a:t>project is not “Should I do Agile or architecture?</a:t>
            </a:r>
            <a:r>
              <a:rPr lang="en-US" dirty="0" smtClean="0"/>
              <a:t>” Instead ask: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How much architecture should I do </a:t>
            </a:r>
            <a:r>
              <a:rPr lang="en-US" dirty="0" smtClean="0"/>
              <a:t>?”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How much of the architecture should I </a:t>
            </a:r>
            <a:r>
              <a:rPr lang="en-US" dirty="0" smtClean="0"/>
              <a:t>document?” </a:t>
            </a:r>
          </a:p>
          <a:p>
            <a:r>
              <a:rPr lang="en-US" dirty="0" smtClean="0"/>
              <a:t>Agile </a:t>
            </a:r>
            <a:r>
              <a:rPr lang="en-US" dirty="0"/>
              <a:t>and architecture are </a:t>
            </a:r>
            <a:r>
              <a:rPr lang="en-US" dirty="0" smtClean="0"/>
              <a:t>happy companions </a:t>
            </a:r>
            <a:r>
              <a:rPr lang="en-US" dirty="0"/>
              <a:t>for many software </a:t>
            </a:r>
            <a:r>
              <a:rPr lang="en-US" dirty="0" smtClean="0"/>
              <a:t>projects.</a:t>
            </a:r>
            <a:endParaRPr lang="en-AU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pic>
        <p:nvPicPr>
          <p:cNvPr id="5" name="Picture 4" descr="agi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0" y="1772816"/>
            <a:ext cx="8790206" cy="433946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0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Twelve Agile Principles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Highest </a:t>
            </a:r>
            <a:r>
              <a:rPr lang="en-US" sz="2000" dirty="0"/>
              <a:t>priority is to satisfy the customer through early and </a:t>
            </a:r>
            <a:r>
              <a:rPr lang="en-US" sz="2000" dirty="0" smtClean="0"/>
              <a:t>continuous delivery.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Welcome </a:t>
            </a:r>
            <a:r>
              <a:rPr lang="en-US" sz="2000" dirty="0"/>
              <a:t>changing requirements, even late in development.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Deliver </a:t>
            </a:r>
            <a:r>
              <a:rPr lang="en-US" sz="2000" dirty="0"/>
              <a:t>working software </a:t>
            </a:r>
            <a:r>
              <a:rPr lang="en-US" sz="2000" dirty="0" smtClean="0"/>
              <a:t>frequently with </a:t>
            </a:r>
            <a:r>
              <a:rPr lang="en-US" sz="2000" dirty="0"/>
              <a:t>a preference to the shorter timescale.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Business </a:t>
            </a:r>
            <a:r>
              <a:rPr lang="en-US" sz="2000" dirty="0"/>
              <a:t>people and developers </a:t>
            </a:r>
            <a:r>
              <a:rPr lang="en-US" sz="2000" dirty="0" smtClean="0"/>
              <a:t>work </a:t>
            </a:r>
            <a:r>
              <a:rPr lang="en-US" sz="2000" dirty="0"/>
              <a:t>together daily throughout </a:t>
            </a:r>
            <a:r>
              <a:rPr lang="en-US" sz="2000" dirty="0" smtClean="0"/>
              <a:t>the project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Build </a:t>
            </a:r>
            <a:r>
              <a:rPr lang="en-US" sz="2000" dirty="0"/>
              <a:t>projects around motivated individuals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Face-to-face </a:t>
            </a:r>
            <a:r>
              <a:rPr lang="en-US" sz="2000" dirty="0"/>
              <a:t>conversation.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Working </a:t>
            </a:r>
            <a:r>
              <a:rPr lang="en-US" sz="2000" dirty="0"/>
              <a:t>software is the primary measure of progress.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Agile </a:t>
            </a:r>
            <a:r>
              <a:rPr lang="en-US" sz="2000" dirty="0"/>
              <a:t>processes promote sustainable development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Continuous </a:t>
            </a:r>
            <a:r>
              <a:rPr lang="en-US" sz="2000" dirty="0"/>
              <a:t>attention to technical excellence and good </a:t>
            </a:r>
            <a:r>
              <a:rPr lang="en-US" sz="2000" dirty="0" smtClean="0"/>
              <a:t>design.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Simplicity</a:t>
            </a:r>
            <a:r>
              <a:rPr lang="en-US" sz="2000" dirty="0"/>
              <a:t>—the art of maximizing the amount of work not done—</a:t>
            </a:r>
            <a:r>
              <a:rPr lang="en-US" sz="2000" dirty="0" smtClean="0"/>
              <a:t>is essential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Self-organizing teams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At </a:t>
            </a:r>
            <a:r>
              <a:rPr lang="en-US" sz="2000" dirty="0"/>
              <a:t>regular intervals, the team reflects on how to become more </a:t>
            </a:r>
            <a:r>
              <a:rPr lang="en-US" sz="2000" dirty="0" smtClean="0"/>
              <a:t>effective</a:t>
            </a:r>
            <a:r>
              <a:rPr lang="en-US" sz="2000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5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processes </a:t>
            </a:r>
            <a:r>
              <a:rPr lang="pl-PL" dirty="0" err="1" smtClean="0"/>
              <a:t>were</a:t>
            </a:r>
            <a:r>
              <a:rPr lang="pl-PL" dirty="0" smtClean="0"/>
              <a:t>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employed</a:t>
            </a:r>
            <a:r>
              <a:rPr lang="pl-PL" dirty="0"/>
              <a:t> on small- to medium-</a:t>
            </a:r>
            <a:r>
              <a:rPr lang="pl-PL" dirty="0" err="1"/>
              <a:t>sized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 with </a:t>
            </a:r>
            <a:r>
              <a:rPr lang="pl-PL" dirty="0" err="1"/>
              <a:t>short</a:t>
            </a:r>
            <a:r>
              <a:rPr lang="pl-PL" dirty="0"/>
              <a:t> </a:t>
            </a:r>
            <a:r>
              <a:rPr lang="pl-PL" dirty="0" err="1" smtClean="0"/>
              <a:t>time</a:t>
            </a:r>
            <a:r>
              <a:rPr lang="pl-PL" dirty="0"/>
              <a:t> </a:t>
            </a:r>
            <a:r>
              <a:rPr lang="pl-PL" dirty="0" err="1" smtClean="0"/>
              <a:t>frames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enjoyed</a:t>
            </a:r>
            <a:r>
              <a:rPr lang="pl-PL" dirty="0"/>
              <a:t> </a:t>
            </a:r>
            <a:r>
              <a:rPr lang="pl-PL" dirty="0" err="1"/>
              <a:t>considerable</a:t>
            </a:r>
            <a:r>
              <a:rPr lang="pl-PL" dirty="0"/>
              <a:t> </a:t>
            </a:r>
            <a:r>
              <a:rPr lang="pl-PL" dirty="0" err="1"/>
              <a:t>success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pl-PL" dirty="0" err="1" smtClean="0"/>
              <a:t>larger</a:t>
            </a:r>
            <a:r>
              <a:rPr lang="pl-PL" dirty="0"/>
              <a:t> </a:t>
            </a:r>
            <a:r>
              <a:rPr lang="pl-PL" dirty="0" err="1" smtClean="0"/>
              <a:t>projects</a:t>
            </a:r>
            <a:r>
              <a:rPr lang="pl-PL" dirty="0"/>
              <a:t>, </a:t>
            </a:r>
            <a:r>
              <a:rPr lang="pl-PL" dirty="0" err="1"/>
              <a:t>particularly</a:t>
            </a:r>
            <a:r>
              <a:rPr lang="pl-PL" dirty="0"/>
              <a:t> </a:t>
            </a:r>
            <a:r>
              <a:rPr lang="pl-PL" dirty="0" err="1"/>
              <a:t>those</a:t>
            </a:r>
            <a:r>
              <a:rPr lang="pl-PL" dirty="0"/>
              <a:t> with </a:t>
            </a:r>
            <a:r>
              <a:rPr lang="pl-PL" dirty="0" err="1"/>
              <a:t>distributed</a:t>
            </a:r>
            <a:r>
              <a:rPr lang="pl-PL" dirty="0"/>
              <a:t> development.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7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</a:t>
            </a:r>
            <a:r>
              <a:rPr lang="en-US" dirty="0"/>
              <a:t>A</a:t>
            </a:r>
            <a:r>
              <a:rPr lang="en-US" dirty="0" smtClean="0"/>
              <a:t>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two activities that can add time to the </a:t>
            </a:r>
            <a:r>
              <a:rPr lang="en-US" dirty="0" smtClean="0"/>
              <a:t>project </a:t>
            </a:r>
            <a:r>
              <a:rPr lang="en-US" dirty="0"/>
              <a:t>schedule:</a:t>
            </a:r>
          </a:p>
          <a:p>
            <a:pPr lvl="1"/>
            <a:r>
              <a:rPr lang="en-US" dirty="0" smtClean="0"/>
              <a:t>Up</a:t>
            </a:r>
            <a:r>
              <a:rPr lang="en-US" dirty="0"/>
              <a:t>-front design work on the architecture and up-front risk identification</a:t>
            </a:r>
            <a:r>
              <a:rPr lang="en-US" dirty="0" smtClean="0"/>
              <a:t>, planning</a:t>
            </a:r>
            <a:r>
              <a:rPr lang="en-US" dirty="0"/>
              <a:t>, and resolution work</a:t>
            </a:r>
          </a:p>
          <a:p>
            <a:pPr lvl="1"/>
            <a:r>
              <a:rPr lang="en-US" dirty="0" smtClean="0"/>
              <a:t>Rework </a:t>
            </a:r>
            <a:r>
              <a:rPr lang="en-US" dirty="0"/>
              <a:t>due to fixing defects and addressing modification requests.</a:t>
            </a:r>
          </a:p>
          <a:p>
            <a:r>
              <a:rPr lang="en-US" dirty="0"/>
              <a:t>Intuitively, these two trade off against each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Boehm </a:t>
            </a:r>
            <a:r>
              <a:rPr lang="en-US" dirty="0"/>
              <a:t>and Turner </a:t>
            </a:r>
            <a:r>
              <a:rPr lang="en-US" dirty="0" smtClean="0"/>
              <a:t>plotted</a:t>
            </a:r>
            <a:r>
              <a:rPr lang="en-US" dirty="0"/>
              <a:t> </a:t>
            </a:r>
            <a:r>
              <a:rPr lang="en-US" dirty="0" smtClean="0"/>
              <a:t>these </a:t>
            </a:r>
            <a:r>
              <a:rPr lang="en-US" dirty="0"/>
              <a:t>two values against each </a:t>
            </a:r>
            <a:r>
              <a:rPr lang="en-US" dirty="0" smtClean="0"/>
              <a:t>other for three </a:t>
            </a:r>
            <a:r>
              <a:rPr lang="en-US" dirty="0"/>
              <a:t>hypothetical </a:t>
            </a:r>
            <a:r>
              <a:rPr lang="en-US" dirty="0" smtClean="0"/>
              <a:t>projects: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project of 10 KSLOC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project of 100 KSLOC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project of 1,000 KSLOC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4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7"/>
            <a:ext cx="4680520" cy="5078119"/>
          </a:xfrm>
          <a:prstGeom prst="rect">
            <a:avLst/>
          </a:prstGeom>
        </p:spPr>
      </p:pic>
      <p:pic>
        <p:nvPicPr>
          <p:cNvPr id="6" name="Picture 5" descr="key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2"/>
            <a:ext cx="3623444" cy="17838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How Much </a:t>
            </a:r>
            <a:r>
              <a:rPr lang="en-US" dirty="0"/>
              <a:t>A</a:t>
            </a:r>
            <a:r>
              <a:rPr lang="en-US" dirty="0" smtClean="0"/>
              <a:t>rchitecture?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1523</TotalTime>
  <Words>1143</Words>
  <Application>Microsoft Office PowerPoint</Application>
  <PresentationFormat>全屏显示(4:3)</PresentationFormat>
  <Paragraphs>134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Watermark</vt:lpstr>
      <vt:lpstr>Chapter 15:   Architectures in Agile Projects</vt:lpstr>
      <vt:lpstr>Chapter Outline</vt:lpstr>
      <vt:lpstr>应对变化</vt:lpstr>
      <vt:lpstr>Agility</vt:lpstr>
      <vt:lpstr>Agile Manifesto</vt:lpstr>
      <vt:lpstr>Twelve Agile Principles</vt:lpstr>
      <vt:lpstr>Agile</vt:lpstr>
      <vt:lpstr>How Much Architecture?</vt:lpstr>
      <vt:lpstr>How Much Architecture?</vt:lpstr>
      <vt:lpstr>How Much Architecture?</vt:lpstr>
      <vt:lpstr>Agility and Documentation</vt:lpstr>
      <vt:lpstr>Agility and Architecture Evaluation</vt:lpstr>
      <vt:lpstr>An Example of Agile Architecting</vt:lpstr>
      <vt:lpstr>Experiments to Make Tradeoffs</vt:lpstr>
      <vt:lpstr>Experiments to Make Tradeoffs</vt:lpstr>
      <vt:lpstr>Lesson</vt:lpstr>
      <vt:lpstr>Guidelines for the Agile Architect</vt:lpstr>
      <vt:lpstr>Our Advice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Administrator</cp:lastModifiedBy>
  <cp:revision>132</cp:revision>
  <dcterms:created xsi:type="dcterms:W3CDTF">2012-04-18T22:57:58Z</dcterms:created>
  <dcterms:modified xsi:type="dcterms:W3CDTF">2018-10-29T01:39:42Z</dcterms:modified>
</cp:coreProperties>
</file>