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0" r:id="rId3"/>
    <p:sldId id="284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85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81" d="100"/>
          <a:sy n="81" d="100"/>
        </p:scale>
        <p:origin x="144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18/12/2018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选题题、填空题代替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you insist on quantitative QA requirements, you’re likely to get numbers that are arbitrary.</a:t>
            </a:r>
          </a:p>
          <a:p>
            <a:r>
              <a:rPr lang="en-US" altLang="zh-CN" dirty="0"/>
              <a:t>at least some of those requirements will be very difficult to satisfy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QAW facilitators describe the motivation for the QAW and explain each step of the method.</a:t>
            </a:r>
          </a:p>
          <a:p>
            <a:endParaRPr lang="en-US" altLang="zh-CN" dirty="0"/>
          </a:p>
          <a:p>
            <a:r>
              <a:rPr lang="en-US" altLang="zh-CN" dirty="0"/>
              <a:t>The stakeholder representing the business concerns behind the system presents the system’s business context, broad functional requirements, constraints, and known quality attribute requirements. </a:t>
            </a:r>
          </a:p>
          <a:p>
            <a:r>
              <a:rPr lang="en-US" altLang="zh-CN" dirty="0"/>
              <a:t>The quality attributes that will be refined in later steps will be derived largely from the business/mission needs presented in this step.</a:t>
            </a:r>
          </a:p>
          <a:p>
            <a:endParaRPr lang="en-US" altLang="zh-CN" dirty="0"/>
          </a:p>
          <a:p>
            <a:r>
              <a:rPr lang="en-US" altLang="zh-CN" dirty="0"/>
              <a:t>The architect will present the system architectural plans as they stand. </a:t>
            </a:r>
          </a:p>
          <a:p>
            <a:r>
              <a:rPr lang="en-US" altLang="zh-CN" dirty="0"/>
              <a:t>This lets stakeholders know the current architectural thinking, to the extent that it exists.</a:t>
            </a:r>
          </a:p>
          <a:p>
            <a:endParaRPr lang="en-US" altLang="zh-CN" dirty="0"/>
          </a:p>
          <a:p>
            <a:r>
              <a:rPr lang="en-US" altLang="zh-CN" dirty="0"/>
              <a:t>The facilitators will share their list of key architectural drivers that they assembled during Steps 2 and 3, and ask the stakeholders for clarifications, additions, deletions, and corrections. </a:t>
            </a:r>
          </a:p>
          <a:p>
            <a:r>
              <a:rPr lang="en-US" altLang="zh-CN" dirty="0"/>
              <a:t>The idea is to reach a consensus on a distilled list of architectural drivers that includes overall requirements, business drivers, constraints, and quality attributes. </a:t>
            </a:r>
          </a:p>
          <a:p>
            <a:endParaRPr lang="en-US" altLang="zh-CN" dirty="0"/>
          </a:p>
          <a:p>
            <a:r>
              <a:rPr lang="en-US" altLang="zh-CN" dirty="0"/>
              <a:t>Each stakeholder expresses a scenario representing his or her concerns with respect to the system. </a:t>
            </a:r>
          </a:p>
          <a:p>
            <a:r>
              <a:rPr lang="en-US" altLang="zh-CN" dirty="0"/>
              <a:t>Facilitators ensure that each scenario has an explicit stimulus and response. </a:t>
            </a:r>
          </a:p>
          <a:p>
            <a:r>
              <a:rPr lang="en-US" altLang="zh-CN" dirty="0"/>
              <a:t>The facilitators ensure that at least one representative scenario exists for each architectural driver listed in Step 4.</a:t>
            </a:r>
          </a:p>
          <a:p>
            <a:endParaRPr lang="en-US" altLang="zh-CN" dirty="0"/>
          </a:p>
          <a:p>
            <a:r>
              <a:rPr lang="en-US" altLang="zh-CN" dirty="0"/>
              <a:t>Similar scenarios are consolidated where reasonable. </a:t>
            </a:r>
          </a:p>
          <a:p>
            <a:r>
              <a:rPr lang="en-US" altLang="zh-CN" dirty="0"/>
              <a:t>Consolidation helps to prevent votes from being spread across several scenarios that are expressing the same concern. </a:t>
            </a:r>
          </a:p>
          <a:p>
            <a:endParaRPr lang="en-US" altLang="zh-CN" dirty="0"/>
          </a:p>
          <a:p>
            <a:r>
              <a:rPr lang="en-US" altLang="zh-CN" dirty="0"/>
              <a:t>Prioritization of the scenarios is accomplished by allocating each stakeholder a number of votes equal to 30 percent of the total number of scenarios</a:t>
            </a:r>
          </a:p>
          <a:p>
            <a:endParaRPr lang="en-US" altLang="zh-CN" dirty="0"/>
          </a:p>
          <a:p>
            <a:r>
              <a:rPr lang="en-US" altLang="zh-CN" dirty="0"/>
              <a:t>The top scenarios are refined and elaborated. </a:t>
            </a:r>
          </a:p>
          <a:p>
            <a:r>
              <a:rPr lang="en-US" altLang="zh-CN" dirty="0"/>
              <a:t>Facilitators help the stakeholders put the scenarios in the six-part scenario form of source-stimulus-artifact-environment-response-response measure.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57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</a:t>
            </a:r>
            <a:r>
              <a:rPr lang="en-US" altLang="zh-CN" dirty="0"/>
              <a:t>DBA</a:t>
            </a:r>
            <a:r>
              <a:rPr lang="zh-CN" altLang="en-US" dirty="0"/>
              <a:t>有活干，加一个模块</a:t>
            </a:r>
            <a:endParaRPr lang="en-US" altLang="zh-CN" dirty="0"/>
          </a:p>
          <a:p>
            <a:r>
              <a:rPr lang="zh-CN" altLang="en-US" dirty="0"/>
              <a:t>减少成本，无关架构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信心</a:t>
            </a:r>
            <a:r>
              <a:rPr lang="en-US" altLang="zh-CN" dirty="0"/>
              <a:t>--</a:t>
            </a:r>
            <a:r>
              <a:rPr lang="zh-CN" altLang="en-US" dirty="0"/>
              <a:t>波动性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 of PALM, the problem it solves, its steps, and its expected outcomes. </a:t>
            </a:r>
          </a:p>
          <a:p>
            <a:endParaRPr lang="en-US" altLang="zh-CN" dirty="0"/>
          </a:p>
          <a:p>
            <a:r>
              <a:rPr lang="en-US" altLang="zh-CN" dirty="0"/>
              <a:t>Briefing of business drivers by project management</a:t>
            </a:r>
          </a:p>
          <a:p>
            <a:r>
              <a:rPr lang="en-US" altLang="zh-CN" dirty="0"/>
              <a:t>What are the goals of the customer organization for this system? </a:t>
            </a:r>
          </a:p>
          <a:p>
            <a:r>
              <a:rPr lang="en-US" altLang="zh-CN" dirty="0"/>
              <a:t>What are the goals of the development organization? </a:t>
            </a:r>
          </a:p>
          <a:p>
            <a:endParaRPr lang="en-US" altLang="zh-CN" dirty="0"/>
          </a:p>
          <a:p>
            <a:r>
              <a:rPr lang="en-US" altLang="zh-CN" dirty="0"/>
              <a:t>Briefing by the architect on the driving business and quality attribute requirements: the ASRs. </a:t>
            </a:r>
          </a:p>
          <a:p>
            <a:endParaRPr lang="en-US" altLang="zh-CN" dirty="0"/>
          </a:p>
          <a:p>
            <a:r>
              <a:rPr lang="en-US" altLang="zh-CN" dirty="0"/>
              <a:t>Business goals are elaborated and expressed as scenarios. </a:t>
            </a:r>
          </a:p>
          <a:p>
            <a:r>
              <a:rPr lang="en-US" altLang="zh-CN" dirty="0"/>
              <a:t>Consolidate almost-alike business goals to eliminate duplication. </a:t>
            </a:r>
          </a:p>
          <a:p>
            <a:r>
              <a:rPr lang="en-US" altLang="zh-CN" dirty="0"/>
              <a:t>Participants prioritize the resulting set to identify the most important goals. </a:t>
            </a:r>
          </a:p>
          <a:p>
            <a:endParaRPr lang="en-US" altLang="zh-CN" dirty="0"/>
          </a:p>
          <a:p>
            <a:r>
              <a:rPr lang="en-US" altLang="zh-CN" dirty="0"/>
              <a:t>For each important business goal scenario, participants describe a quality attribute that (if architected into the system) would help achieve it. If the QA is not already a requirement, this is recorded as a finding.</a:t>
            </a:r>
          </a:p>
          <a:p>
            <a:endParaRPr lang="en-US" altLang="zh-CN" dirty="0"/>
          </a:p>
          <a:p>
            <a:r>
              <a:rPr lang="en-US" altLang="zh-CN" dirty="0"/>
              <a:t>For each architectural driver identify which business goals it is there to support. </a:t>
            </a:r>
          </a:p>
          <a:p>
            <a:r>
              <a:rPr lang="en-US" altLang="zh-CN" dirty="0"/>
              <a:t>If none, that’s recorded as a finding. </a:t>
            </a:r>
          </a:p>
          <a:p>
            <a:r>
              <a:rPr lang="en-US" altLang="zh-CN" dirty="0"/>
              <a:t>Otherwise, we establish its pedigree by asking for the source of the quantitative part. </a:t>
            </a:r>
          </a:p>
          <a:p>
            <a:endParaRPr lang="en-US" altLang="zh-CN" dirty="0"/>
          </a:p>
          <a:p>
            <a:r>
              <a:rPr lang="en-US" altLang="zh-CN" dirty="0"/>
              <a:t>Review of results, next steps, and participant feedback.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34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、</a:t>
            </a:r>
            <a:r>
              <a:rPr lang="en-US" altLang="zh-CN" dirty="0"/>
              <a:t>SOA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（商业价值、对架构影响）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AD19C2-0922-4123-9E49-0BC9C962BECD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914E85-AAED-45A7-AB6D-D41B1CBC112D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91E1B-D18B-4B3E-93EF-BF79AF492928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382E5-515A-4768-89A7-44AF90E26C7A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71C9C-722A-4340-9FA3-67347649F608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ED193-3128-4E72-AA34-02E2215FFD37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E6729-E936-4ECB-BB40-2B737298D395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DF952-DAC3-4FC2-ABE3-A574D8BD8017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A27C9-0525-4BAC-9166-12BF7EA66D03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6CF94-5F18-4E5A-9CB0-40AACA04A832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042C7-74C4-4846-9B7D-10A2ABBB558A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27DE781-96F7-497E-9FC5-A22D5638EB7E}" type="datetime1">
              <a:rPr lang="en-AU" altLang="zh-CN" smtClean="0"/>
              <a:pPr/>
              <a:t>18/12/2018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16:  </a:t>
            </a:r>
            <a:br>
              <a:rPr lang="en-AU" dirty="0"/>
            </a:br>
            <a:r>
              <a:rPr lang="en-AU" altLang="zh-CN" dirty="0"/>
              <a:t>Architecture and Requirements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505200"/>
            <a:ext cx="7630616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/>
              <a:t>2018</a:t>
            </a:r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results of stakeholder interviews should include</a:t>
            </a:r>
          </a:p>
          <a:p>
            <a:pPr lvl="1"/>
            <a:r>
              <a:rPr lang="en-US" dirty="0"/>
              <a:t>a list of architectural drivers </a:t>
            </a:r>
          </a:p>
          <a:p>
            <a:pPr lvl="1"/>
            <a:r>
              <a:rPr lang="en-US" dirty="0"/>
              <a:t>a set of QA scenarios that the stakeholders prioritized. </a:t>
            </a:r>
          </a:p>
          <a:p>
            <a:r>
              <a:rPr lang="en-US" dirty="0"/>
              <a:t>This information can be used to:</a:t>
            </a:r>
          </a:p>
          <a:p>
            <a:pPr lvl="1"/>
            <a:r>
              <a:rPr lang="en-US" dirty="0"/>
              <a:t>refine system and software requirements</a:t>
            </a:r>
          </a:p>
          <a:p>
            <a:pPr lvl="1"/>
            <a:r>
              <a:rPr lang="en-US" dirty="0"/>
              <a:t>understand and clarify the system’s architectural drivers</a:t>
            </a:r>
          </a:p>
          <a:p>
            <a:pPr lvl="1"/>
            <a:r>
              <a:rPr lang="en-US" dirty="0"/>
              <a:t>provide rationale design decisions</a:t>
            </a:r>
          </a:p>
          <a:p>
            <a:pPr lvl="1"/>
            <a:r>
              <a:rPr lang="en-US" dirty="0"/>
              <a:t>guide the development of prototypes and simulations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20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stakeholder-focused method to generate, prioritize, and refine quality attribute scenarios before the software architecture is completed. </a:t>
            </a:r>
          </a:p>
          <a:p>
            <a:r>
              <a:rPr lang="en-US" dirty="0"/>
              <a:t>The QAW is focused on system-level concerns and specifically the role that software will play in the system.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33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QAW Presentation and Introductions. </a:t>
            </a:r>
          </a:p>
          <a:p>
            <a:r>
              <a:rPr lang="en-US" dirty="0"/>
              <a:t>Step 2: Business/Mission Presentation. </a:t>
            </a:r>
          </a:p>
          <a:p>
            <a:r>
              <a:rPr lang="en-US" dirty="0"/>
              <a:t>Step 3: Architectural Plan Presentation.</a:t>
            </a:r>
          </a:p>
          <a:p>
            <a:r>
              <a:rPr lang="en-US" dirty="0"/>
              <a:t>Step 4: Identification of Architectural Drivers.</a:t>
            </a:r>
          </a:p>
          <a:p>
            <a:r>
              <a:rPr lang="en-US" altLang="zh-CN" dirty="0"/>
              <a:t>Step 5: Scenario Brainstorming. </a:t>
            </a:r>
          </a:p>
          <a:p>
            <a:r>
              <a:rPr lang="en-US" altLang="zh-CN" dirty="0"/>
              <a:t>Step 6: Scenario Consolidation. </a:t>
            </a:r>
          </a:p>
          <a:p>
            <a:r>
              <a:rPr lang="en-US" altLang="zh-CN" dirty="0"/>
              <a:t>Step 7: Scenario Prioritization. </a:t>
            </a:r>
          </a:p>
          <a:p>
            <a:r>
              <a:rPr lang="en-US" altLang="zh-CN" dirty="0"/>
              <a:t>Step 8: Scenario Refinement.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ASRs from Business Goals</a:t>
            </a:r>
          </a:p>
        </p:txBody>
      </p:sp>
      <p:pic>
        <p:nvPicPr>
          <p:cNvPr id="6" name="Picture 5" descr="B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9994" cy="432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4931876"/>
            <a:ext cx="13420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FIGURE 16.1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17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of Business Goals,</a:t>
            </a:r>
            <a:br>
              <a:rPr lang="en-US" dirty="0"/>
            </a:br>
            <a:r>
              <a:rPr lang="en-US" dirty="0"/>
              <a:t>to Aid in Elicitation</a:t>
            </a:r>
          </a:p>
        </p:txBody>
      </p:sp>
      <p:pic>
        <p:nvPicPr>
          <p:cNvPr id="4" name="Picture 3" descr="BG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556792"/>
            <a:ext cx="7291065" cy="458063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1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Business goal scenario, 7 parts</a:t>
            </a:r>
          </a:p>
          <a:p>
            <a:r>
              <a:rPr lang="en-US" sz="2800" i="1" dirty="0"/>
              <a:t>Goal-source</a:t>
            </a:r>
          </a:p>
          <a:p>
            <a:pPr lvl="1"/>
            <a:r>
              <a:rPr lang="en-US" sz="2400" dirty="0"/>
              <a:t>The people or written artifacts providing the goal.</a:t>
            </a:r>
          </a:p>
          <a:p>
            <a:r>
              <a:rPr lang="en-US" sz="2800" i="1" dirty="0"/>
              <a:t>Goal-subject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The stakeholders who own the goal and wish it to be true. </a:t>
            </a:r>
          </a:p>
          <a:p>
            <a:pPr lvl="1"/>
            <a:r>
              <a:rPr lang="en-US" sz="2400" dirty="0"/>
              <a:t>Each stakeholder might be an individual or  the organization itself</a:t>
            </a:r>
          </a:p>
          <a:p>
            <a:r>
              <a:rPr lang="en-US" sz="2800" i="1" dirty="0"/>
              <a:t>Goal-object</a:t>
            </a:r>
          </a:p>
          <a:p>
            <a:pPr lvl="1"/>
            <a:r>
              <a:rPr lang="en-US" sz="2400" dirty="0"/>
              <a:t>The entities to which the goal applies. </a:t>
            </a:r>
          </a:p>
          <a:p>
            <a:r>
              <a:rPr lang="en-US" sz="2800" i="1" dirty="0"/>
              <a:t>Environment</a:t>
            </a:r>
          </a:p>
          <a:p>
            <a:pPr lvl="1"/>
            <a:r>
              <a:rPr lang="en-US" sz="2400" dirty="0"/>
              <a:t>The context for this goal</a:t>
            </a:r>
          </a:p>
          <a:p>
            <a:pPr lvl="1"/>
            <a:r>
              <a:rPr lang="en-US" sz="2400" dirty="0"/>
              <a:t>Environment may be social, legal, competitive, customer, and technological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73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Business goal scenario, 7 parts</a:t>
            </a:r>
          </a:p>
          <a:p>
            <a:r>
              <a:rPr lang="en-US" sz="2800" i="1" dirty="0"/>
              <a:t>Goal</a:t>
            </a:r>
          </a:p>
          <a:p>
            <a:pPr lvl="1"/>
            <a:r>
              <a:rPr lang="en-US" sz="2400" dirty="0"/>
              <a:t>Any business goal articulated by the goal-source.</a:t>
            </a:r>
          </a:p>
          <a:p>
            <a:r>
              <a:rPr lang="en-US" sz="2800" i="1" dirty="0"/>
              <a:t>Goal-measure</a:t>
            </a:r>
          </a:p>
          <a:p>
            <a:pPr lvl="1"/>
            <a:r>
              <a:rPr lang="en-US" sz="2400" dirty="0"/>
              <a:t>A testable measurement to determine how one would know if the goal has been achieved. The goal-measure should usually include a time component, stating the time by which the goal should be achieved.</a:t>
            </a:r>
          </a:p>
          <a:p>
            <a:r>
              <a:rPr lang="en-US" sz="2800" i="1" dirty="0"/>
              <a:t>Pedigree and value</a:t>
            </a:r>
          </a:p>
          <a:p>
            <a:pPr lvl="1"/>
            <a:r>
              <a:rPr lang="en-US" sz="2400" dirty="0"/>
              <a:t>The degree of confidence the person who stated the goal has in it</a:t>
            </a:r>
            <a:r>
              <a:rPr lang="zh-CN" altLang="en-US" sz="2400" dirty="0"/>
              <a:t>， </a:t>
            </a:r>
            <a:r>
              <a:rPr lang="en-US" altLang="zh-CN" sz="2400" dirty="0"/>
              <a:t>t</a:t>
            </a:r>
            <a:r>
              <a:rPr lang="en-US" sz="2400" dirty="0"/>
              <a:t>he </a:t>
            </a:r>
            <a:r>
              <a:rPr lang="en-US" sz="2000" dirty="0"/>
              <a:t>goal’s volatility and value.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22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PALM:  A Method for Eliciting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dirty="0"/>
              <a:t>PALM is a seven-step method.</a:t>
            </a:r>
          </a:p>
          <a:p>
            <a:r>
              <a:rPr lang="en-US" dirty="0"/>
              <a:t>Nominally carried out over a day and a half in a workshop.</a:t>
            </a:r>
          </a:p>
          <a:p>
            <a:r>
              <a:rPr lang="en-US" dirty="0"/>
              <a:t>Attended by architect(s) and stakeholders who can speak to the relevant business goals.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12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PALM overview presentation</a:t>
            </a:r>
          </a:p>
          <a:p>
            <a:r>
              <a:rPr lang="en-US" i="1" dirty="0"/>
              <a:t>Business drivers presentation.</a:t>
            </a:r>
            <a:r>
              <a:rPr lang="en-US" dirty="0"/>
              <a:t> </a:t>
            </a:r>
          </a:p>
          <a:p>
            <a:r>
              <a:rPr lang="en-US" i="1" dirty="0"/>
              <a:t>Architecture drivers presentation</a:t>
            </a:r>
          </a:p>
          <a:p>
            <a:r>
              <a:rPr lang="en-US" i="1" dirty="0"/>
              <a:t>Business goals elicitation</a:t>
            </a:r>
          </a:p>
          <a:p>
            <a:r>
              <a:rPr lang="en-US" altLang="zh-CN" i="1" dirty="0"/>
              <a:t>Identification of potential quality attributes from business goals.</a:t>
            </a:r>
            <a:r>
              <a:rPr lang="en-US" altLang="zh-CN" dirty="0"/>
              <a:t> </a:t>
            </a:r>
          </a:p>
          <a:p>
            <a:r>
              <a:rPr lang="en-US" altLang="zh-CN" i="1" dirty="0"/>
              <a:t>Assignment of pedigree to existing quality attribute drivers.</a:t>
            </a:r>
            <a:r>
              <a:rPr lang="en-US" altLang="zh-CN" b="1" dirty="0"/>
              <a:t> </a:t>
            </a:r>
          </a:p>
          <a:p>
            <a:r>
              <a:rPr lang="en-US" altLang="zh-CN" i="1" dirty="0"/>
              <a:t>Exercise conclusion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1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sz="4000" dirty="0"/>
              <a:t>Business Goal Scenario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the project being developed, the PM has the goal that his stock in the company will rise by 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2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530725"/>
          </a:xfrm>
        </p:spPr>
        <p:txBody>
          <a:bodyPr>
            <a:noAutofit/>
          </a:bodyPr>
          <a:lstStyle/>
          <a:p>
            <a:r>
              <a:rPr lang="en-US" dirty="0"/>
              <a:t>Gathering ASRs from Requirements Documents</a:t>
            </a:r>
          </a:p>
          <a:p>
            <a:r>
              <a:rPr lang="en-US" dirty="0"/>
              <a:t>Gathering ASRs by Interviewing Stakeholders</a:t>
            </a:r>
          </a:p>
          <a:p>
            <a:r>
              <a:rPr lang="en-US" dirty="0"/>
              <a:t>Gathering ASRs by Understanding the Business Goals</a:t>
            </a:r>
          </a:p>
          <a:p>
            <a:r>
              <a:rPr lang="en-US" dirty="0"/>
              <a:t>Capturing ASRs in a Utility Tree</a:t>
            </a:r>
          </a:p>
          <a:p>
            <a:r>
              <a:rPr lang="en-US" dirty="0"/>
              <a:t>Tying the Methods Together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65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ASRs in a 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ASR must have the following characteristics:</a:t>
            </a:r>
          </a:p>
          <a:p>
            <a:r>
              <a:rPr lang="en-US" sz="2800" i="1" dirty="0"/>
              <a:t>A profound impact on the architecture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Including this requirement will very likely result in a different architecture than if it were not included.</a:t>
            </a:r>
          </a:p>
          <a:p>
            <a:r>
              <a:rPr lang="en-US" sz="2800" i="1" dirty="0"/>
              <a:t>A high business or mission value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If the architecture is going to satisfy this requirement it must be of high value to important stakeholders.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3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way to record ASRs all in one place.</a:t>
            </a:r>
          </a:p>
          <a:p>
            <a:r>
              <a:rPr lang="en-US" dirty="0"/>
              <a:t>Establishes priority of each ASR in terms of </a:t>
            </a:r>
          </a:p>
          <a:p>
            <a:pPr lvl="1"/>
            <a:r>
              <a:rPr lang="en-US" dirty="0"/>
              <a:t>Impact on architecture</a:t>
            </a:r>
          </a:p>
          <a:p>
            <a:pPr lvl="1"/>
            <a:r>
              <a:rPr lang="en-US" dirty="0"/>
              <a:t>Business or mission value</a:t>
            </a:r>
          </a:p>
          <a:p>
            <a:r>
              <a:rPr lang="en-US" dirty="0"/>
              <a:t>ASRs are captured as scenarios.</a:t>
            </a:r>
          </a:p>
          <a:p>
            <a:r>
              <a:rPr lang="en-US" dirty="0"/>
              <a:t>Root of tree is placeholder node called “Utility”.</a:t>
            </a:r>
          </a:p>
          <a:p>
            <a:r>
              <a:rPr lang="en-US" dirty="0"/>
              <a:t>Second level of tree contains broad QA categories.</a:t>
            </a:r>
          </a:p>
          <a:p>
            <a:r>
              <a:rPr lang="en-US" dirty="0"/>
              <a:t>Third level of tree refines those categories.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52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 Example (excerpt)</a:t>
            </a:r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71703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Utility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1758" y="59603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9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499229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Key:</a:t>
            </a:r>
          </a:p>
          <a:p>
            <a:r>
              <a:rPr lang="en-US" sz="1400" b="1" dirty="0"/>
              <a:t>H=high</a:t>
            </a:r>
          </a:p>
          <a:p>
            <a:r>
              <a:rPr lang="en-US" sz="1400" b="1" dirty="0"/>
              <a:t>M=medium</a:t>
            </a:r>
          </a:p>
          <a:p>
            <a:r>
              <a:rPr lang="en-US" sz="1400" b="1" dirty="0"/>
              <a:t>L=low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28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Tree: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QA or QA refinement without any ASR is not necessarily an error or omission</a:t>
            </a:r>
          </a:p>
          <a:p>
            <a:pPr lvl="1"/>
            <a:r>
              <a:rPr lang="en-US" dirty="0"/>
              <a:t>Attention should be paid to searching for unrecorded ASRs in that area.</a:t>
            </a:r>
          </a:p>
          <a:p>
            <a:r>
              <a:rPr lang="en-US" dirty="0"/>
              <a:t>ASRs that rate a (H,H) rating are the ones that deserve the most attention</a:t>
            </a:r>
          </a:p>
          <a:p>
            <a:pPr lvl="1"/>
            <a:r>
              <a:rPr lang="en-US" dirty="0"/>
              <a:t>A very large number of these might be a cause for concern:  Is the system is achievable?</a:t>
            </a:r>
          </a:p>
          <a:p>
            <a:r>
              <a:rPr lang="en-US" dirty="0"/>
              <a:t>Stakeholders can review the utility tree to make sure their concerns are addressed.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2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the Methods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should you employ requirements documents, stakeholder interviews, Quality Attribute Workshops, PALM, and utility trees in concert with each other?</a:t>
            </a:r>
          </a:p>
          <a:p>
            <a:pPr lvl="1"/>
            <a:r>
              <a:rPr lang="en-US" dirty="0"/>
              <a:t>If you have a requirements process that gathers, identifies, and prioritizes ASRs, then use that and consider yourself lucky.</a:t>
            </a:r>
          </a:p>
          <a:p>
            <a:pPr lvl="1"/>
            <a:r>
              <a:rPr lang="en-US" dirty="0"/>
              <a:t>Otherwise use one or more of the other approaches. </a:t>
            </a:r>
          </a:p>
          <a:p>
            <a:pPr lvl="1"/>
            <a:r>
              <a:rPr lang="en-US" dirty="0"/>
              <a:t>If nobody has captured the business goals behind the system you’re building, use PALM. </a:t>
            </a:r>
          </a:p>
          <a:p>
            <a:pPr lvl="1"/>
            <a:r>
              <a:rPr lang="en-US" dirty="0"/>
              <a:t>If important stakeholders have been overlooked in the requirements-gathering process, use interviews or a QAW.</a:t>
            </a:r>
          </a:p>
          <a:p>
            <a:pPr lvl="1"/>
            <a:r>
              <a:rPr lang="en-US" dirty="0"/>
              <a:t>Build a utility tree to capture ASRs along with their prioritization.</a:t>
            </a:r>
          </a:p>
          <a:p>
            <a:pPr lvl="1"/>
            <a:r>
              <a:rPr lang="en-US" dirty="0"/>
              <a:t>You can blend all the methods together</a:t>
            </a:r>
          </a:p>
          <a:p>
            <a:pPr lvl="2"/>
            <a:r>
              <a:rPr lang="en-US" dirty="0"/>
              <a:t>Use PALM as a “subroutine call” from a QAW for the business goal step</a:t>
            </a:r>
          </a:p>
          <a:p>
            <a:pPr lvl="2"/>
            <a:r>
              <a:rPr lang="en-US" dirty="0"/>
              <a:t>Use a quality attribute utility tree as a repository for the scenarios produced by a QAW.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21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Architectures are driven by architecturally significant requirements. </a:t>
            </a:r>
          </a:p>
          <a:p>
            <a:pPr lvl="1"/>
            <a:r>
              <a:rPr lang="en-US" dirty="0"/>
              <a:t>Architecturally significant requirements may be captured from requirements documents, by interviewing stakeholders, or by conducting a Quality Attribute Workshop.</a:t>
            </a:r>
          </a:p>
          <a:p>
            <a:r>
              <a:rPr lang="en-US" dirty="0"/>
              <a:t>Be mindful of the business goals of the organization. </a:t>
            </a:r>
          </a:p>
          <a:p>
            <a:pPr lvl="1"/>
            <a:r>
              <a:rPr lang="en-US" dirty="0"/>
              <a:t>Business goals can be expressed in a common, structured form and represented as scenarios. </a:t>
            </a:r>
          </a:p>
          <a:p>
            <a:pPr lvl="1"/>
            <a:r>
              <a:rPr lang="en-US" dirty="0"/>
              <a:t>Business goals may be elicited and documented using a structured facilitation method called PALM.</a:t>
            </a:r>
          </a:p>
          <a:p>
            <a:r>
              <a:rPr lang="en-US" dirty="0"/>
              <a:t>A useful representation of quality attribute requirements is in a utility tree. </a:t>
            </a:r>
          </a:p>
          <a:p>
            <a:pPr lvl="1"/>
            <a:r>
              <a:rPr lang="en-US" dirty="0"/>
              <a:t>The utility tree helps to capture these requirements in a structured form.</a:t>
            </a:r>
          </a:p>
          <a:p>
            <a:pPr lvl="1"/>
            <a:r>
              <a:rPr lang="en-US" dirty="0"/>
              <a:t>Scenarios are prioritized.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9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需求获取为什么困难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缺乏领域知识，应用领域的问题常常是模糊的、不精确的；</a:t>
            </a:r>
          </a:p>
          <a:p>
            <a:r>
              <a:rPr lang="zh-CN" altLang="en-US" dirty="0"/>
              <a:t>存在默认的知识，即难以描述的日常知识（常识问题）；</a:t>
            </a:r>
          </a:p>
          <a:p>
            <a:r>
              <a:rPr lang="zh-CN" altLang="en-US" dirty="0"/>
              <a:t>存在多个知识源，而且多知识源之间可能有冲突；</a:t>
            </a:r>
          </a:p>
          <a:p>
            <a:r>
              <a:rPr lang="zh-CN" altLang="en-US" dirty="0"/>
              <a:t>客户可能不能提供或不能准确表达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6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Architectures exist to build systems that satisfy requirements. </a:t>
            </a:r>
          </a:p>
          <a:p>
            <a:r>
              <a:rPr lang="en-US" dirty="0"/>
              <a:t>Not all requirements are created equal. </a:t>
            </a:r>
          </a:p>
          <a:p>
            <a:r>
              <a:rPr lang="en-US" dirty="0"/>
              <a:t>An </a:t>
            </a:r>
            <a:r>
              <a:rPr lang="en-US" i="1" dirty="0"/>
              <a:t>architecturally significant requirement </a:t>
            </a:r>
            <a:r>
              <a:rPr lang="en-US" dirty="0"/>
              <a:t>(ASR) is a requirement that will have a profound effect on the architecture.</a:t>
            </a:r>
          </a:p>
          <a:p>
            <a:r>
              <a:rPr lang="en-US" dirty="0"/>
              <a:t>How do we find those?</a:t>
            </a:r>
            <a:endParaRPr lang="en-AU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9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ASRs and Requirements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location to look for candidate ASRs is in the requirements documents or in user stories.</a:t>
            </a:r>
          </a:p>
          <a:p>
            <a:r>
              <a:rPr lang="en-US" dirty="0"/>
              <a:t>Requirements should be in requirements documents! </a:t>
            </a:r>
          </a:p>
          <a:p>
            <a:r>
              <a:rPr lang="en-US" dirty="0"/>
              <a:t>Unfortunately, this is not usually the case.</a:t>
            </a:r>
          </a:p>
          <a:p>
            <a:r>
              <a:rPr lang="en-US" dirty="0"/>
              <a:t>Why?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95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projects don’t create or maintain the detailed, high-quality requirements documents.</a:t>
            </a:r>
          </a:p>
          <a:p>
            <a:r>
              <a:rPr lang="en-US" dirty="0"/>
              <a:t>Standard requirements pay more attention to functionality than quality attributes.</a:t>
            </a:r>
          </a:p>
          <a:p>
            <a:r>
              <a:rPr lang="en-US" dirty="0"/>
              <a:t>Most of what is in a requirements specification does not affect the architecture.  </a:t>
            </a:r>
            <a:endParaRPr lang="en-US" b="1" dirty="0"/>
          </a:p>
          <a:p>
            <a:r>
              <a:rPr lang="en-US" dirty="0"/>
              <a:t>No architect just sits and waits until the requirements are “finished” before starting work. The architect </a:t>
            </a:r>
            <a:r>
              <a:rPr lang="en-US" i="1" dirty="0"/>
              <a:t>must</a:t>
            </a:r>
            <a:r>
              <a:rPr lang="en-US" dirty="0"/>
              <a:t> begin while the requirements are still in flux.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63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Quality attributes, when captured at all, are often captured poorly.</a:t>
            </a:r>
          </a:p>
          <a:p>
            <a:pPr lvl="1"/>
            <a:r>
              <a:rPr lang="en-US" dirty="0"/>
              <a:t>“The system shall be modular” </a:t>
            </a:r>
          </a:p>
          <a:p>
            <a:pPr lvl="1"/>
            <a:r>
              <a:rPr lang="en-US" dirty="0"/>
              <a:t>“The system shall exhibit high usability” </a:t>
            </a:r>
          </a:p>
          <a:p>
            <a:pPr lvl="1"/>
            <a:r>
              <a:rPr lang="en-US" dirty="0"/>
              <a:t>“The system shall meet users’ performance expectations”</a:t>
            </a:r>
          </a:p>
          <a:p>
            <a:r>
              <a:rPr lang="en-US" dirty="0"/>
              <a:t>Much of what is useful to an architect is not in even the best requirements document. </a:t>
            </a:r>
          </a:p>
          <a:p>
            <a:pPr lvl="1"/>
            <a:r>
              <a:rPr lang="en-US" dirty="0"/>
              <a:t>ASRs often derive from business goals in the development organization itself</a:t>
            </a:r>
          </a:p>
          <a:p>
            <a:pPr lvl="1"/>
            <a:r>
              <a:rPr lang="en-US" dirty="0"/>
              <a:t>Developmental qualities (such as teaming) are also out of scope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47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Out ASRs</a:t>
            </a:r>
          </a:p>
        </p:txBody>
      </p:sp>
      <p:pic>
        <p:nvPicPr>
          <p:cNvPr id="4" name="Picture 3" descr="ASR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"/>
          <a:stretch/>
        </p:blipFill>
        <p:spPr>
          <a:xfrm>
            <a:off x="467544" y="1124744"/>
            <a:ext cx="8172400" cy="511256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4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Gathering ASRs from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Stakeholders often have </a:t>
            </a:r>
            <a:r>
              <a:rPr lang="en-US" i="1" dirty="0"/>
              <a:t>no idea </a:t>
            </a:r>
            <a:r>
              <a:rPr lang="en-US" dirty="0"/>
              <a:t>what QAs they want in a system</a:t>
            </a:r>
          </a:p>
          <a:p>
            <a:pPr lvl="1"/>
            <a:r>
              <a:rPr lang="en-US" altLang="zh-CN" dirty="0"/>
              <a:t>inaccurate measures</a:t>
            </a:r>
            <a:endParaRPr lang="en-US" dirty="0"/>
          </a:p>
          <a:p>
            <a:pPr lvl="1"/>
            <a:r>
              <a:rPr lang="en-US" dirty="0"/>
              <a:t>unreasonable </a:t>
            </a:r>
            <a:r>
              <a:rPr lang="en-US" altLang="zh-CN" dirty="0"/>
              <a:t>requirements</a:t>
            </a:r>
            <a:r>
              <a:rPr lang="en-US" dirty="0"/>
              <a:t> </a:t>
            </a:r>
          </a:p>
          <a:p>
            <a:r>
              <a:rPr lang="en-US" dirty="0"/>
              <a:t>Architects often have very good ideas about what QAs are reasonable to provide. </a:t>
            </a:r>
          </a:p>
          <a:p>
            <a:r>
              <a:rPr lang="en-US" dirty="0"/>
              <a:t>Interviewing the relevant stakeholders is the surest way to learn what they know and need.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456462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1878</TotalTime>
  <Words>1883</Words>
  <Application>Microsoft Office PowerPoint</Application>
  <PresentationFormat>如螢幕大小 (4:3)</PresentationFormat>
  <Paragraphs>234</Paragraphs>
  <Slides>25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Times New Roman</vt:lpstr>
      <vt:lpstr>Wingdings</vt:lpstr>
      <vt:lpstr>Watermark</vt:lpstr>
      <vt:lpstr>Chapter 16:   Architecture and Requirements</vt:lpstr>
      <vt:lpstr>Chapter Outline</vt:lpstr>
      <vt:lpstr>需求获取为什么困难</vt:lpstr>
      <vt:lpstr>Requirements</vt:lpstr>
      <vt:lpstr>ASRs and Requirements Documents</vt:lpstr>
      <vt:lpstr>Don’t Get Your Hopes Up</vt:lpstr>
      <vt:lpstr>Don’t Get Your Hopes Up</vt:lpstr>
      <vt:lpstr>Sniffing Out ASRs</vt:lpstr>
      <vt:lpstr>Gathering ASRs from Stakeholders</vt:lpstr>
      <vt:lpstr>Gathering ASRs from Stakeholders</vt:lpstr>
      <vt:lpstr>Quality Attribute Workshop</vt:lpstr>
      <vt:lpstr>QAW Steps</vt:lpstr>
      <vt:lpstr>ASRs from Business Goals</vt:lpstr>
      <vt:lpstr>Categories of Business Goals, to Aid in Elicitation</vt:lpstr>
      <vt:lpstr>Expressing Business Goals</vt:lpstr>
      <vt:lpstr>Expressing Business Goals</vt:lpstr>
      <vt:lpstr>PALM:  A Method for Eliciting Business Goals</vt:lpstr>
      <vt:lpstr>PALM Steps</vt:lpstr>
      <vt:lpstr>Example Business Goal Scenario </vt:lpstr>
      <vt:lpstr>Capturing ASRs in a Utility Tree</vt:lpstr>
      <vt:lpstr>Utility Tree</vt:lpstr>
      <vt:lpstr>Utility Tree Example (excerpt)</vt:lpstr>
      <vt:lpstr>Utility Tree: Next Steps</vt:lpstr>
      <vt:lpstr>Tying the Methods Together</vt:lpstr>
      <vt:lpstr>Summary</vt:lpstr>
    </vt:vector>
  </TitlesOfParts>
  <Company>NICTA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kirtsy YU</cp:lastModifiedBy>
  <cp:revision>147</cp:revision>
  <dcterms:created xsi:type="dcterms:W3CDTF">2012-04-18T22:57:58Z</dcterms:created>
  <dcterms:modified xsi:type="dcterms:W3CDTF">2018-12-18T09:12:52Z</dcterms:modified>
</cp:coreProperties>
</file>