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75" r:id="rId4"/>
    <p:sldId id="261" r:id="rId5"/>
    <p:sldId id="262" r:id="rId6"/>
    <p:sldId id="263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90" d="100"/>
          <a:sy n="90" d="100"/>
        </p:scale>
        <p:origin x="-80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12/11/2018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 API Java</a:t>
            </a:r>
            <a:r>
              <a:rPr lang="zh-CN" altLang="en-US" dirty="0" smtClean="0"/>
              <a:t>文档规范</a:t>
            </a:r>
            <a:endParaRPr lang="en-US" altLang="zh-CN" dirty="0" smtClean="0"/>
          </a:p>
          <a:p>
            <a:r>
              <a:rPr lang="zh-CN" altLang="en-US" dirty="0" smtClean="0"/>
              <a:t>包、接口、类、方法级别</a:t>
            </a:r>
          </a:p>
          <a:p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*</a:t>
            </a:r>
          </a:p>
          <a:p>
            <a:r>
              <a:rPr lang="en-US" altLang="zh-CN" dirty="0" smtClean="0"/>
              <a:t> 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Annotation</a:t>
            </a:r>
            <a:r>
              <a:rPr lang="zh-CN" altLang="en-US" dirty="0" smtClean="0"/>
              <a:t>编程：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AOP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模版模式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流程一次测试，多次应用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构建工具可检查依赖性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2DEF8-E067-4F2E-BF5A-8B6AC349FEFD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06F7E-ECA4-481B-92E0-A3D11367C616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C4DB2-DD2E-4E0F-8587-09A42ACC4BF5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6FA7-A25D-42D7-97C0-748B5D0E3BDB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8D011-301C-4E03-9B29-76AD43BBD8AE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0B60B-8DF2-4687-B7DD-E8D3384A6232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40378-12FB-43AD-A0EB-325B4F668BBB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A9A3E-FFF1-48AB-B983-CCCA2ABC68D7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B93CB-3834-49EE-8399-B94A37F0A2A9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F0BD1-1D90-46A8-AEEF-85518C4D1818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D3BC5B-51A9-43D9-9FBB-8C3EA75743A8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05D35B0-B3A4-40B4-810E-E59D7B8DB864}" type="datetime1">
              <a:rPr lang="en-AU" altLang="zh-CN" smtClean="0"/>
              <a:pPr/>
              <a:t>12/11/2018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19:  </a:t>
            </a:r>
            <a:br>
              <a:rPr lang="en-AU" dirty="0" smtClean="0"/>
            </a:br>
            <a:r>
              <a:rPr lang="en-AU" altLang="zh-CN" dirty="0"/>
              <a:t>Architecture, Implementation, and Testing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Code </a:t>
            </a:r>
            <a:r>
              <a:rPr lang="en-US" dirty="0"/>
              <a:t>T</a:t>
            </a:r>
            <a:r>
              <a:rPr lang="en-US" dirty="0" smtClean="0"/>
              <a:t>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r>
              <a:rPr lang="en-US" baseline="0" dirty="0" smtClean="0"/>
              <a:t> with similar properties behave in a similar fashion.</a:t>
            </a:r>
          </a:p>
          <a:p>
            <a:r>
              <a:rPr lang="en-US" baseline="0" dirty="0" smtClean="0"/>
              <a:t>Template only needs to be debugged once.</a:t>
            </a:r>
          </a:p>
          <a:p>
            <a:r>
              <a:rPr lang="en-US" baseline="0" dirty="0" smtClean="0"/>
              <a:t>Complicated portions can be completed by skilled personnel and handed off to less skilled personnel.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8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Keeping </a:t>
            </a:r>
            <a:r>
              <a:rPr lang="en-US" dirty="0" smtClean="0"/>
              <a:t>Code </a:t>
            </a:r>
            <a:r>
              <a:rPr lang="en-US" dirty="0"/>
              <a:t>and </a:t>
            </a:r>
            <a:r>
              <a:rPr lang="en-US" dirty="0" smtClean="0"/>
              <a:t>Architecture Consistent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The implementation will drift away from the documented architecture.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Implementers</a:t>
            </a:r>
            <a:r>
              <a:rPr lang="en-US" baseline="0" dirty="0" smtClean="0">
                <a:effectLst/>
              </a:rPr>
              <a:t> may make decisions that are not consistent either with each other or with the architecture.</a:t>
            </a:r>
          </a:p>
          <a:p>
            <a:pPr lvl="0" rtl="0" eaLnBrk="1" latinLnBrk="0" hangingPunct="1"/>
            <a:r>
              <a:rPr lang="en-US" dirty="0" smtClean="0"/>
              <a:t>The architecture may not have foreseen all eventualities that come up.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6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Architecture Erosion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Use tools to enforce architectural</a:t>
            </a:r>
            <a:r>
              <a:rPr lang="en-US" baseline="0" dirty="0" smtClean="0">
                <a:effectLst/>
              </a:rPr>
              <a:t> constraints.</a:t>
            </a:r>
          </a:p>
          <a:p>
            <a:pPr lvl="1" rtl="0" eaLnBrk="1" latinLnBrk="0" hangingPunct="1"/>
            <a:r>
              <a:rPr lang="en-US" baseline="0" dirty="0" smtClean="0">
                <a:effectLst/>
              </a:rPr>
              <a:t>can have architecture rules added that are enforced during a build or check in.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Mark documentation as out of date when erosion occurs. Will give more credence to remaining portion.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Schedule documentation/code synchronization times.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7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</a:p>
          <a:p>
            <a:r>
              <a:rPr lang="en-US" dirty="0" smtClean="0"/>
              <a:t>Integration test</a:t>
            </a:r>
          </a:p>
          <a:p>
            <a:r>
              <a:rPr lang="en-US" dirty="0" smtClean="0"/>
              <a:t>Network effects</a:t>
            </a:r>
          </a:p>
          <a:p>
            <a:r>
              <a:rPr lang="en-US" dirty="0" smtClean="0"/>
              <a:t>Test activities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defines the units that are to be tested. They are components or modules.</a:t>
            </a:r>
          </a:p>
          <a:p>
            <a:r>
              <a:rPr lang="en-US" dirty="0" smtClean="0"/>
              <a:t>Architecture defines the responsibilities and interactions of the units.</a:t>
            </a:r>
          </a:p>
          <a:p>
            <a:r>
              <a:rPr lang="en-US" dirty="0" smtClean="0"/>
              <a:t>Test harness will drive the element to be tested. The test harness can test:</a:t>
            </a:r>
          </a:p>
          <a:p>
            <a:pPr lvl="1"/>
            <a:r>
              <a:rPr lang="en-US" dirty="0" smtClean="0"/>
              <a:t>Responsibilities for functional correctness</a:t>
            </a:r>
          </a:p>
          <a:p>
            <a:pPr lvl="1"/>
            <a:r>
              <a:rPr lang="en-US" dirty="0" smtClean="0"/>
              <a:t>Performance through synthetic loads</a:t>
            </a:r>
          </a:p>
          <a:p>
            <a:pPr lvl="1"/>
            <a:r>
              <a:rPr lang="en-US" dirty="0" smtClean="0"/>
              <a:t>Availability through fault injection</a:t>
            </a:r>
            <a:r>
              <a:rPr lang="en-US" baseline="0" dirty="0" smtClean="0"/>
              <a:t>.</a:t>
            </a:r>
          </a:p>
          <a:p>
            <a:pPr lvl="0"/>
            <a:r>
              <a:rPr lang="en-US" baseline="0" dirty="0" smtClean="0"/>
              <a:t>Modifiability requirements can also be tested by assigning changes to test teams.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3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unit test, integration test can test functionality,</a:t>
            </a:r>
            <a:r>
              <a:rPr lang="en-US" baseline="0" dirty="0" smtClean="0"/>
              <a:t> performance, availability, and security.</a:t>
            </a:r>
          </a:p>
          <a:p>
            <a:r>
              <a:rPr lang="en-US" baseline="0" dirty="0" smtClean="0"/>
              <a:t>Security can be tested by having the test harness execute various attack scenarios.</a:t>
            </a:r>
          </a:p>
          <a:p>
            <a:r>
              <a:rPr lang="en-US" baseline="0" dirty="0" smtClean="0"/>
              <a:t>Systems may degrade after being run for a long time if resources are not freed</a:t>
            </a:r>
            <a:r>
              <a:rPr lang="en-US" dirty="0" smtClean="0"/>
              <a:t> </a:t>
            </a:r>
            <a:r>
              <a:rPr lang="en-US" baseline="0" dirty="0" smtClean="0"/>
              <a:t>or a configuration</a:t>
            </a:r>
            <a:r>
              <a:rPr lang="en-US" dirty="0" smtClean="0"/>
              <a:t> is incorrectly specified.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0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Network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014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600" dirty="0" smtClean="0"/>
              <a:t>Suppose an error causes a 2% performance degradation.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is within normal variation if using one server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May cause severe</a:t>
            </a:r>
            <a:r>
              <a:rPr lang="en-US" sz="2200" baseline="0" dirty="0" smtClean="0"/>
              <a:t> degradation if system is deployed to thousands of servers.</a:t>
            </a:r>
          </a:p>
          <a:p>
            <a:pPr lvl="0">
              <a:spcBef>
                <a:spcPts val="0"/>
              </a:spcBef>
            </a:pPr>
            <a:r>
              <a:rPr lang="en-US" sz="2600" dirty="0" smtClean="0"/>
              <a:t>Configuration errors are common during installation and can lead to network effects</a:t>
            </a:r>
            <a:r>
              <a:rPr lang="en-US" sz="2600" baseline="0" dirty="0" smtClean="0"/>
              <a:t>.</a:t>
            </a:r>
            <a:endParaRPr lang="en-US" sz="2600" dirty="0" smtClean="0"/>
          </a:p>
          <a:p>
            <a:pPr lvl="0">
              <a:spcBef>
                <a:spcPts val="0"/>
              </a:spcBef>
            </a:pPr>
            <a:r>
              <a:rPr lang="en-US" sz="2600" dirty="0" smtClean="0"/>
              <a:t>Network effects are best found through self-aware systems, i.e. system monitors itself and makes values available externally.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9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architect should be actively involved in</a:t>
            </a:r>
          </a:p>
          <a:p>
            <a:pPr lvl="1"/>
            <a:r>
              <a:rPr lang="en-US" dirty="0" smtClean="0"/>
              <a:t>Test planning, since the architect knows the sensitive areas of the system.</a:t>
            </a:r>
          </a:p>
          <a:p>
            <a:pPr lvl="1"/>
            <a:r>
              <a:rPr lang="en-US" dirty="0" smtClean="0"/>
              <a:t>Test development. Test</a:t>
            </a:r>
            <a:r>
              <a:rPr lang="en-US" baseline="0" dirty="0" smtClean="0"/>
              <a:t> driven development is a technique where the next increment of the system is developed to satisfy a predetermined test.</a:t>
            </a:r>
          </a:p>
          <a:p>
            <a:pPr lvl="1"/>
            <a:r>
              <a:rPr lang="en-US" baseline="0" dirty="0" smtClean="0"/>
              <a:t>Test interpretation. The architect knows what various monitored values should be and is best equipped to interpret test results.</a:t>
            </a:r>
          </a:p>
          <a:p>
            <a:pPr lvl="1"/>
            <a:r>
              <a:rPr lang="en-US" baseline="0" dirty="0" smtClean="0"/>
              <a:t>Test harness creation. The test harness has to intimately interact with the system and this requires architecture knowledge.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1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Implementation</a:t>
            </a:r>
            <a:r>
              <a:rPr lang="en-US" baseline="0" dirty="0" smtClean="0"/>
              <a:t> activities can embed architecture knowledge in the code</a:t>
            </a:r>
          </a:p>
          <a:p>
            <a:pPr lvl="1"/>
            <a:r>
              <a:rPr lang="en-US" baseline="0" dirty="0" smtClean="0"/>
              <a:t>Templates can be used for critical sections that reoccur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 erosion can be prevented through use of tools and management processes</a:t>
            </a:r>
            <a:endParaRPr lang="en-US" baseline="0" dirty="0" smtClean="0"/>
          </a:p>
          <a:p>
            <a:pPr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and integration tests depend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architectural knowledge and a test harness.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effects are difficult to discover when deploying a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to 1000s of servers.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architect should be involved in a wide variety of test activities.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Implementation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and Testing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2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纲举目张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架构约束了详细设计、开发</a:t>
            </a:r>
            <a:endParaRPr lang="en-US" altLang="zh-CN" dirty="0" smtClean="0"/>
          </a:p>
          <a:p>
            <a:r>
              <a:rPr lang="zh-CN" altLang="en-US" dirty="0"/>
              <a:t>约束了使用什么组件、功能是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什么连接件，机制是</a:t>
            </a:r>
            <a:r>
              <a:rPr lang="zh-CN" altLang="en-US" dirty="0" smtClean="0"/>
              <a:t>什么</a:t>
            </a:r>
            <a:endParaRPr lang="en-US" altLang="zh-CN" dirty="0" smtClean="0"/>
          </a:p>
          <a:p>
            <a:r>
              <a:rPr lang="zh-CN" altLang="en-US" dirty="0" smtClean="0"/>
              <a:t>如何</a:t>
            </a:r>
            <a:r>
              <a:rPr lang="zh-CN" altLang="en-US" dirty="0"/>
              <a:t>绑定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techniques to help keep the code and the architecture </a:t>
            </a:r>
            <a:r>
              <a:rPr lang="en-US" dirty="0" smtClean="0"/>
              <a:t>consistent:</a:t>
            </a:r>
          </a:p>
          <a:p>
            <a:pPr lvl="1"/>
            <a:r>
              <a:rPr lang="en-US" dirty="0" smtClean="0"/>
              <a:t>Embedding </a:t>
            </a:r>
            <a:r>
              <a:rPr lang="en-US" dirty="0"/>
              <a:t>the design in the code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Code templates</a:t>
            </a:r>
          </a:p>
          <a:p>
            <a:pPr lvl="1"/>
            <a:r>
              <a:rPr lang="en-US" dirty="0" smtClean="0"/>
              <a:t>Keeping code and architecture consistent (i.e. avoiding “architecture erosion”)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8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the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</a:t>
            </a:r>
            <a:r>
              <a:rPr lang="en-US" baseline="0" dirty="0" smtClean="0"/>
              <a:t> acts as a blueprint for implementation. This means</a:t>
            </a:r>
          </a:p>
          <a:p>
            <a:pPr lvl="1"/>
            <a:r>
              <a:rPr lang="en-US" dirty="0" smtClean="0"/>
              <a:t>Implementers know what architectural structure they are implementing.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They can document the architectural structure in the code</a:t>
            </a:r>
            <a:r>
              <a:rPr lang="en-US" baseline="0" dirty="0" smtClean="0"/>
              <a:t> as comments. Then anyone picking up the code will know some of the constraints.</a:t>
            </a:r>
          </a:p>
          <a:p>
            <a:pPr lvl="1"/>
            <a:r>
              <a:rPr lang="en-US" altLang="zh-CN" dirty="0" smtClean="0"/>
              <a:t>Use annotations at all levels.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baseline="0" dirty="0" smtClean="0"/>
              <a:t>Projects should have conventions about how to do this. Then tools can automatically relate the code and the architecture.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0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framework is a reusable set of classes organized around a particular theme. </a:t>
            </a:r>
          </a:p>
          <a:p>
            <a:r>
              <a:rPr lang="en-US" dirty="0" smtClean="0"/>
              <a:t>A programmer uses the services provided by a framework.</a:t>
            </a:r>
          </a:p>
          <a:p>
            <a:r>
              <a:rPr lang="en-US" dirty="0" smtClean="0"/>
              <a:t>Examples are</a:t>
            </a:r>
          </a:p>
          <a:p>
            <a:pPr lvl="1"/>
            <a:r>
              <a:rPr lang="en-US" dirty="0" smtClean="0"/>
              <a:t>Ruby on Rails is based on MVC is designed for web applications. </a:t>
            </a:r>
            <a:r>
              <a:rPr lang="en-US" dirty="0"/>
              <a:t>It offers </a:t>
            </a:r>
            <a:r>
              <a:rPr lang="en-US" dirty="0" smtClean="0"/>
              <a:t>the </a:t>
            </a:r>
            <a:r>
              <a:rPr lang="en-US" dirty="0"/>
              <a:t>ability to gather information from the web server, talk to or query the database, and render </a:t>
            </a:r>
            <a:r>
              <a:rPr lang="en-US" dirty="0" smtClean="0"/>
              <a:t>templates.</a:t>
            </a:r>
          </a:p>
          <a:p>
            <a:pPr lvl="1"/>
            <a:r>
              <a:rPr lang="en-US" dirty="0" smtClean="0"/>
              <a:t>AUTOSAR is designed for the computers inside of automobiles.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5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Base class/interface</a:t>
            </a:r>
            <a:endParaRPr lang="en-US" altLang="zh-CN" dirty="0" smtClean="0"/>
          </a:p>
          <a:p>
            <a:r>
              <a:rPr lang="en-US" altLang="zh-CN" dirty="0" smtClean="0"/>
              <a:t>Interaction mechanism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endParaRPr lang="en-US" altLang="zh-CN" dirty="0" smtClean="0"/>
          </a:p>
          <a:p>
            <a:r>
              <a:rPr lang="en-US" altLang="zh-CN" dirty="0" smtClean="0"/>
              <a:t>Configurations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0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code template is collection of code within which the programmer provides application specific portions.</a:t>
            </a:r>
          </a:p>
          <a:p>
            <a:r>
              <a:rPr lang="en-US" sz="2400" dirty="0" smtClean="0"/>
              <a:t>The example below implements a failover protocol:</a:t>
            </a:r>
          </a:p>
          <a:p>
            <a:pPr marL="400050" lvl="1" indent="0">
              <a:buNone/>
            </a:pPr>
            <a:r>
              <a:rPr lang="en-US" sz="2400" i="1" dirty="0" smtClean="0"/>
              <a:t>In </a:t>
            </a:r>
            <a:r>
              <a:rPr lang="en-US" sz="2400" i="1" dirty="0"/>
              <a:t>the event that a failure is detected in a critical-application component, </a:t>
            </a:r>
            <a:r>
              <a:rPr lang="en-US" sz="2400" i="1" dirty="0" smtClean="0"/>
              <a:t>a</a:t>
            </a:r>
            <a:r>
              <a:rPr lang="en-US" sz="2400" i="1" baseline="0" dirty="0" smtClean="0"/>
              <a:t> </a:t>
            </a:r>
            <a:r>
              <a:rPr lang="en-US" sz="2400" i="1" dirty="0" smtClean="0"/>
              <a:t>switchover </a:t>
            </a:r>
            <a:r>
              <a:rPr lang="en-US" sz="2400" i="1" dirty="0"/>
              <a:t>occurs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secondary copy, executing in </a:t>
            </a:r>
            <a:r>
              <a:rPr lang="en-US" sz="2400" dirty="0" smtClean="0"/>
              <a:t>parallel on </a:t>
            </a:r>
            <a:r>
              <a:rPr lang="en-US" sz="2400" dirty="0"/>
              <a:t>a different </a:t>
            </a:r>
            <a:r>
              <a:rPr lang="en-US" sz="2400" dirty="0" smtClean="0"/>
              <a:t>processor,</a:t>
            </a:r>
            <a:r>
              <a:rPr lang="en-US" sz="2400" baseline="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promoted to the new </a:t>
            </a:r>
            <a:r>
              <a:rPr lang="en-US" sz="2400" dirty="0" smtClean="0"/>
              <a:t>primary.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new primary reconstitutes with the </a:t>
            </a:r>
            <a:r>
              <a:rPr lang="en-US" sz="2400" dirty="0" smtClean="0"/>
              <a:t>clients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new secondary is started to serve as a backup for the new primary</a:t>
            </a:r>
            <a:r>
              <a:rPr lang="en-US" sz="2400" dirty="0" smtClean="0"/>
              <a:t>. </a:t>
            </a:r>
            <a:endParaRPr lang="en-US" sz="24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newly started secondary announces itself to the new </a:t>
            </a:r>
            <a:r>
              <a:rPr lang="en-US" sz="2400" dirty="0" smtClean="0"/>
              <a:t>primary.</a:t>
            </a:r>
            <a:endParaRPr lang="en-US" sz="2400" dirty="0"/>
          </a:p>
          <a:p>
            <a:pPr marL="400050" lvl="1" indent="0">
              <a:buNone/>
            </a:pPr>
            <a:r>
              <a:rPr lang="en-US" sz="2400" i="1" dirty="0" smtClean="0"/>
              <a:t>If </a:t>
            </a:r>
            <a:r>
              <a:rPr lang="en-US" sz="2400" i="1" dirty="0"/>
              <a:t>failure is detected within a secondary, a new one is started </a:t>
            </a:r>
            <a:r>
              <a:rPr lang="en-US" sz="2400" i="1" dirty="0" smtClean="0"/>
              <a:t>on </a:t>
            </a:r>
            <a:r>
              <a:rPr lang="en-US" sz="2400" i="1" dirty="0"/>
              <a:t>some </a:t>
            </a:r>
            <a:r>
              <a:rPr lang="en-US" sz="2400" i="1" dirty="0" smtClean="0"/>
              <a:t>other processor</a:t>
            </a:r>
            <a:r>
              <a:rPr lang="en-US" sz="2400" i="1" dirty="0"/>
              <a:t>. </a:t>
            </a:r>
            <a:endParaRPr lang="en-US" sz="2400" i="1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4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baseline="0" dirty="0" smtClean="0"/>
              <a:t>Use the code template for every critical component that must have a hot standby.</a:t>
            </a:r>
          </a:p>
          <a:p>
            <a:pPr lvl="1"/>
            <a:r>
              <a:rPr lang="en-US" baseline="0" dirty="0" smtClean="0"/>
              <a:t>Place application specific code in fixed places within the template.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Code Templates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8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1671</TotalTime>
  <Words>943</Words>
  <Application>Microsoft Office PowerPoint</Application>
  <PresentationFormat>全屏显示(4:3)</PresentationFormat>
  <Paragraphs>132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Watermark</vt:lpstr>
      <vt:lpstr>Chapter 19:   Architecture, Implementation, and Testing</vt:lpstr>
      <vt:lpstr>Chapter Outline</vt:lpstr>
      <vt:lpstr>纲举目张</vt:lpstr>
      <vt:lpstr>Architecture and Implementation</vt:lpstr>
      <vt:lpstr>Embedding the Design in the Code</vt:lpstr>
      <vt:lpstr>Frameworks</vt:lpstr>
      <vt:lpstr>Frameworks</vt:lpstr>
      <vt:lpstr>Code Templates</vt:lpstr>
      <vt:lpstr>Code Templates</vt:lpstr>
      <vt:lpstr>Advantages of Code Templates</vt:lpstr>
      <vt:lpstr>Keeping Code and Architecture Consistent </vt:lpstr>
      <vt:lpstr>Preventing Architecture Erosion</vt:lpstr>
      <vt:lpstr>Architecture and Testing</vt:lpstr>
      <vt:lpstr>Unit Test</vt:lpstr>
      <vt:lpstr>Integration Test</vt:lpstr>
      <vt:lpstr>Network Effects</vt:lpstr>
      <vt:lpstr>Test Activities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145</cp:revision>
  <dcterms:created xsi:type="dcterms:W3CDTF">2012-04-18T22:57:58Z</dcterms:created>
  <dcterms:modified xsi:type="dcterms:W3CDTF">2018-11-12T01:55:33Z</dcterms:modified>
</cp:coreProperties>
</file>