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90" d="100"/>
          <a:sy n="90" d="100"/>
        </p:scale>
        <p:origin x="-7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Examples:</a:t>
            </a:r>
          </a:p>
          <a:p>
            <a:r>
              <a:rPr lang="en-US" altLang="zh-CN" dirty="0" smtClean="0"/>
              <a:t>Risk:  The frequency of heartbeats affects the time in which the system can detect a failed component. Some assignments will result in unacceptable values of this response. </a:t>
            </a:r>
          </a:p>
          <a:p>
            <a:r>
              <a:rPr lang="en-US" altLang="zh-CN" dirty="0" smtClean="0"/>
              <a:t>Sensitivity point: The number of simultaneous database clients will affect the number of transactions that a database can process per second. </a:t>
            </a:r>
          </a:p>
          <a:p>
            <a:r>
              <a:rPr lang="en-US" altLang="zh-CN" dirty="0" smtClean="0"/>
              <a:t>Tradeoff: The heartbeat frequency determines the time for detecting a fault. Higher frequency leads to better availability but consumes more processing time and communication bandwidth (potentially reducing performance).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49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maintainer will likely propose a modifiability scenario</a:t>
            </a:r>
          </a:p>
          <a:p>
            <a:r>
              <a:rPr lang="en-US" altLang="zh-CN" dirty="0" smtClean="0"/>
              <a:t>A user will probably come up with a scenario that expresses useful functionality or ease of operation</a:t>
            </a:r>
          </a:p>
          <a:p>
            <a:r>
              <a:rPr lang="en-US" altLang="zh-CN" dirty="0" smtClean="0"/>
              <a:t>A quality assurance person will propose a scenario about testing the system or being able to replicate the state of the system leading up to a fault.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they agree, it indicates good alignment between what the architect had in mind and what the stakeholders actually wanted. </a:t>
            </a:r>
          </a:p>
          <a:p>
            <a:r>
              <a:rPr lang="en-US" altLang="zh-CN" dirty="0" smtClean="0"/>
              <a:t>If additional driving scenarios are discovered—and they usually are—this may itself be a risk, if the discrepancy is large. This would indicate that there was some disagreement in the system’s important goals between the stakeholders and the architect.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8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example, a group of risks about inadequate or out-of-date documentation might be grouped into a risk theme stating that documentation is given insufficient consideration. </a:t>
            </a:r>
          </a:p>
          <a:p>
            <a:r>
              <a:rPr lang="en-US" altLang="zh-CN" dirty="0" smtClean="0"/>
              <a:t>A group of risks about the system’s inability to function in the face of various hardware and/or software failures might lead to a risk theme about insufficient attention to backup capability or providing high availability.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95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CBD7F-8A2C-4B81-836B-EF332F3EA4CC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E525B-6CEF-4C5E-99DD-0043873C154C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405EB-5E1E-417E-A20C-6D46F5100F77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D9200-54F9-42A7-9F13-00B3A826A2BB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1AE24-7B36-4573-A90F-61D3E79AE7FF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3FFF2-8733-4E0E-89FC-4B60C02732D1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D79C8-17C6-4913-B54D-8ACAC9D3B8C4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3C0A7-F2E3-4B32-823F-B9337868D592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F1CAC-6BDD-442B-BE10-2AA12041A7F7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03DA3-A412-4A9E-B6F9-71A02DF7EC5A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8CBC5-03FD-4D16-ABCD-15176A878B77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034A139-674F-4532-A56E-243530ADFFA8}" type="datetime1">
              <a:rPr lang="en-AU" altLang="zh-CN" smtClean="0"/>
              <a:t>12/11/2018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21:  </a:t>
            </a:r>
            <a:br>
              <a:rPr lang="en-AU" dirty="0" smtClean="0"/>
            </a:br>
            <a:r>
              <a:rPr lang="en-AU" altLang="zh-CN" dirty="0"/>
              <a:t>Architecture Evaluation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Participants in the ATAM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The </a:t>
            </a:r>
            <a:r>
              <a:rPr lang="en-US" sz="2800" i="1" dirty="0"/>
              <a:t>evaluation team.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xternal </a:t>
            </a:r>
            <a:r>
              <a:rPr lang="en-US" sz="2800" dirty="0"/>
              <a:t>to the project whose architecture is being evaluated. </a:t>
            </a:r>
            <a:endParaRPr lang="en-US" sz="2800" dirty="0" smtClean="0"/>
          </a:p>
          <a:p>
            <a:pPr lvl="1"/>
            <a:r>
              <a:rPr lang="en-US" sz="2800" dirty="0" smtClean="0"/>
              <a:t>Three to five people; a </a:t>
            </a:r>
            <a:r>
              <a:rPr lang="en-US" sz="2800" dirty="0"/>
              <a:t>single person may adopt several roles in an ATAM</a:t>
            </a:r>
            <a:r>
              <a:rPr lang="en-US" sz="2800" dirty="0" smtClean="0"/>
              <a:t>. </a:t>
            </a:r>
          </a:p>
          <a:p>
            <a:r>
              <a:rPr lang="en-US" sz="2800" i="1" dirty="0" smtClean="0"/>
              <a:t>Project </a:t>
            </a:r>
            <a:r>
              <a:rPr lang="en-US" sz="2800" i="1" dirty="0"/>
              <a:t>decision makers</a:t>
            </a:r>
            <a:r>
              <a:rPr lang="en-US" sz="2800" i="1" dirty="0" smtClean="0"/>
              <a:t>.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800" dirty="0" smtClean="0"/>
              <a:t>They </a:t>
            </a:r>
            <a:r>
              <a:rPr lang="en-US" sz="2800" dirty="0"/>
              <a:t>usually include the </a:t>
            </a:r>
            <a:r>
              <a:rPr lang="en-US" sz="2800" dirty="0" smtClean="0"/>
              <a:t>PM, customer.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architect is always </a:t>
            </a:r>
            <a:r>
              <a:rPr lang="en-US" sz="2800" dirty="0" smtClean="0"/>
              <a:t>included.</a:t>
            </a:r>
            <a:endParaRPr lang="en-US" sz="2800" dirty="0"/>
          </a:p>
          <a:p>
            <a:r>
              <a:rPr lang="en-US" sz="2800" i="1" dirty="0" smtClean="0"/>
              <a:t>Architecture </a:t>
            </a:r>
            <a:r>
              <a:rPr lang="en-US" sz="2800" i="1" dirty="0"/>
              <a:t>stakeholders.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Stakeholders </a:t>
            </a:r>
            <a:r>
              <a:rPr lang="en-US" sz="2800" dirty="0"/>
              <a:t>include developers, testers, integrators, maintainers, performance engineers, users, </a:t>
            </a:r>
            <a:r>
              <a:rPr lang="en-US" sz="2800" dirty="0" smtClean="0"/>
              <a:t>builders, and, possibly, others.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6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ATAM Evaluation Team Roles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68501"/>
              </p:ext>
            </p:extLst>
          </p:nvPr>
        </p:nvGraphicFramePr>
        <p:xfrm>
          <a:off x="395536" y="1268758"/>
          <a:ext cx="8352928" cy="542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60748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/>
                </a:tc>
              </a:tr>
              <a:tr h="1123825"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Sets up the evaluation; coordinates with client, making sure client’s needs are met; establishes evaluation contract; forms evaluation team; sees that final report is produced and delivered (although the writing may be delegated)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4286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Runs evaluation; facilitates elicitation of scenarios; administers scenario selection/prioritization process; facilitates evaluation of scenarios against architecture; facilitates on-site analysis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42869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Writes scenarios on flipchart or whiteboard during scenario elicitation; captures agreed-on wording of each scenario, halting discussion until exact wording is captured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04781">
                <a:tc>
                  <a:txBody>
                    <a:bodyPr/>
                    <a:lstStyle/>
                    <a:p>
                      <a:r>
                        <a:rPr lang="en-US" dirty="0" smtClean="0"/>
                        <a:t>Proceedings 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Captures proceedings in electronic form on laptop or workstation: raw scenarios, issue(s) that motivate each scenario (often lost in the wording of the scenario itself), and resolution of each scenario when applied to architecture(s); also generates a printed list of adopted scenarios for handout to all participants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748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Raises issues of architectural interest, usually related to the quality attributes in which he or she has expertise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of the ATAM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 </a:t>
            </a:r>
            <a:r>
              <a:rPr lang="en-US" sz="2400" i="1" dirty="0"/>
              <a:t>concise presentation of the architecture.</a:t>
            </a:r>
            <a:r>
              <a:rPr lang="en-US" sz="2400" dirty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Articulation </a:t>
            </a:r>
            <a:r>
              <a:rPr lang="en-US" sz="2400" i="1" dirty="0"/>
              <a:t>of the business </a:t>
            </a:r>
            <a:r>
              <a:rPr lang="en-US" sz="2400" i="1" dirty="0" smtClean="0"/>
              <a:t>goals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Prioritized </a:t>
            </a:r>
            <a:r>
              <a:rPr lang="en-US" sz="2400" i="1" dirty="0"/>
              <a:t>quality attribute requirements expressed as quality attribute scenarios</a:t>
            </a:r>
            <a:r>
              <a:rPr lang="en-US" sz="2400" i="1" dirty="0" smtClean="0"/>
              <a:t>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 </a:t>
            </a:r>
            <a:r>
              <a:rPr lang="en-US" sz="2400" i="1" dirty="0"/>
              <a:t>set of risks and </a:t>
            </a:r>
            <a:r>
              <a:rPr lang="en-US" sz="2400" i="1" dirty="0" err="1"/>
              <a:t>nonrisks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/>
              <a:t>A risk is defined </a:t>
            </a:r>
            <a:r>
              <a:rPr lang="en-US" sz="2400" dirty="0" smtClean="0"/>
              <a:t>as </a:t>
            </a:r>
            <a:r>
              <a:rPr lang="en-US" sz="2400" dirty="0"/>
              <a:t>an architectural decision that may lead to undesirable consequences in light of </a:t>
            </a:r>
            <a:r>
              <a:rPr lang="en-US" sz="2400" dirty="0" smtClean="0"/>
              <a:t>quality </a:t>
            </a:r>
            <a:r>
              <a:rPr lang="en-US" sz="2400" dirty="0"/>
              <a:t>attribute requirements. 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nonrisk</a:t>
            </a:r>
            <a:r>
              <a:rPr lang="en-US" sz="2400" dirty="0"/>
              <a:t> is an architectural decision that, upon analysis, is deemed safe.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identified risks form the basis for an architectural risk mitigation plan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of the ATAM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i="1" dirty="0" smtClean="0"/>
              <a:t>A </a:t>
            </a:r>
            <a:r>
              <a:rPr lang="en-US" sz="2800" i="1" dirty="0"/>
              <a:t>set of risk themes.</a:t>
            </a:r>
            <a:r>
              <a:rPr lang="en-US" sz="2800" dirty="0"/>
              <a:t> </a:t>
            </a:r>
            <a:endParaRPr lang="en-US" sz="28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800" i="1" dirty="0" smtClean="0"/>
              <a:t>Mapping </a:t>
            </a:r>
            <a:r>
              <a:rPr lang="en-US" sz="2800" i="1" dirty="0"/>
              <a:t>of architectural decisions to quality requirements</a:t>
            </a:r>
            <a:r>
              <a:rPr lang="en-US" sz="2800" i="1" dirty="0" smtClean="0"/>
              <a:t>.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i="1" dirty="0" smtClean="0"/>
              <a:t>A </a:t>
            </a:r>
            <a:r>
              <a:rPr lang="en-US" sz="2800" i="1" dirty="0"/>
              <a:t>set of identified sensitivity and tradeoff points</a:t>
            </a:r>
            <a:r>
              <a:rPr lang="en-US" sz="2800" dirty="0"/>
              <a:t>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6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Intangible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also </a:t>
            </a:r>
            <a:r>
              <a:rPr lang="en-US" i="1" dirty="0"/>
              <a:t>intangible</a:t>
            </a:r>
            <a:r>
              <a:rPr lang="en-US" dirty="0"/>
              <a:t> results of an ATAM-based evaluation. These include </a:t>
            </a:r>
            <a:endParaRPr lang="en-US" dirty="0" smtClean="0"/>
          </a:p>
          <a:p>
            <a:pPr lvl="1"/>
            <a:r>
              <a:rPr lang="en-US" dirty="0" smtClean="0"/>
              <a:t>a sense </a:t>
            </a:r>
            <a:r>
              <a:rPr lang="en-US" dirty="0"/>
              <a:t>of community on the part of the </a:t>
            </a:r>
            <a:r>
              <a:rPr lang="en-US" dirty="0" smtClean="0"/>
              <a:t>stakeholders</a:t>
            </a:r>
            <a:endParaRPr lang="en-US" dirty="0"/>
          </a:p>
          <a:p>
            <a:pPr lvl="1"/>
            <a:r>
              <a:rPr lang="en-US" dirty="0" smtClean="0"/>
              <a:t>open </a:t>
            </a:r>
            <a:r>
              <a:rPr lang="en-US" dirty="0"/>
              <a:t>communication channels between the architect and the </a:t>
            </a:r>
            <a:r>
              <a:rPr lang="en-US" dirty="0" smtClean="0"/>
              <a:t>stakeholders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better overall understanding on the part of all participants of the architecture and its strengths and weaknesses.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these results are hard to measure, they are no less important than the others and often are the longest-lasting.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8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the ATAM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36485"/>
              </p:ext>
            </p:extLst>
          </p:nvPr>
        </p:nvGraphicFramePr>
        <p:xfrm>
          <a:off x="251520" y="1397000"/>
          <a:ext cx="842493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3168352"/>
                <a:gridCol w="2358262"/>
                <a:gridCol w="21062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 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Partnership and preparation:  Logistics, planning, stakeholder recruitment, team 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team leadership</a:t>
                      </a:r>
                      <a:r>
                        <a:rPr lang="en-US" baseline="0" dirty="0" smtClean="0"/>
                        <a:t> and key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Proceeds informally as required, perhaps over a few weeks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:  Steps 1-6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team and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days followed by a hiatus of 2-3 weeks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Evaluation:  Steps 7-9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team, project decision makers,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Follow-up:  Report generation</a:t>
                      </a:r>
                      <a:r>
                        <a:rPr lang="en-US" baseline="0" dirty="0" smtClean="0"/>
                        <a:t> and delivery, process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team and evaluation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 Present the ATAM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evaluation leader </a:t>
            </a:r>
            <a:r>
              <a:rPr lang="en-US" dirty="0" smtClean="0"/>
              <a:t>presents </a:t>
            </a:r>
            <a:r>
              <a:rPr lang="en-US" dirty="0"/>
              <a:t>the ATAM to the assembled project representatives.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Using </a:t>
            </a:r>
            <a:r>
              <a:rPr lang="en-US" dirty="0"/>
              <a:t>a standard presentation, the leader describes the ATAM steps in brief and the outputs of the evaluation.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0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Present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Everyone </a:t>
            </a:r>
            <a:r>
              <a:rPr lang="en-US" dirty="0"/>
              <a:t>involved in the </a:t>
            </a:r>
            <a:r>
              <a:rPr lang="en-US" dirty="0" smtClean="0"/>
              <a:t>evaluation needs </a:t>
            </a:r>
            <a:r>
              <a:rPr lang="en-US" dirty="0"/>
              <a:t>to understand the context for the system and the primary business drivers motivating its development.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step, a project decision maker </a:t>
            </a:r>
            <a:r>
              <a:rPr lang="en-US" dirty="0" smtClean="0"/>
              <a:t>presents </a:t>
            </a:r>
            <a:r>
              <a:rPr lang="en-US" dirty="0"/>
              <a:t>a system overview from a business perspective.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presentation should describe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system’s most important functions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relevant technical, managerial, economic, or political constraints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business goals and context as they relate to the project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major stakeholders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architectural drivers (that is, </a:t>
            </a:r>
            <a:r>
              <a:rPr lang="en-US" dirty="0" smtClean="0"/>
              <a:t>ASR)</a:t>
            </a:r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 Present the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lead architect (or architecture team) makes a presentation describing the </a:t>
            </a:r>
            <a:r>
              <a:rPr lang="en-US" sz="2800" dirty="0" smtClean="0"/>
              <a:t>architecture.</a:t>
            </a:r>
          </a:p>
          <a:p>
            <a:r>
              <a:rPr lang="en-US" sz="2800" dirty="0" smtClean="0"/>
              <a:t>The architect </a:t>
            </a:r>
            <a:r>
              <a:rPr lang="en-US" sz="2800" dirty="0"/>
              <a:t>covers technical </a:t>
            </a:r>
            <a:r>
              <a:rPr lang="en-US" sz="2800" dirty="0" smtClean="0"/>
              <a:t>constraints, </a:t>
            </a:r>
            <a:r>
              <a:rPr lang="en-US" sz="2800" dirty="0"/>
              <a:t>and other systems with which the system must interact.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architect describes the architectural approaches </a:t>
            </a:r>
            <a:r>
              <a:rPr lang="en-US" sz="2800" dirty="0" smtClean="0"/>
              <a:t>used </a:t>
            </a:r>
            <a:r>
              <a:rPr lang="en-US" sz="2800" dirty="0"/>
              <a:t>to meet the requirements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architect </a:t>
            </a:r>
            <a:r>
              <a:rPr lang="en-US" sz="2800" dirty="0"/>
              <a:t>should present the views </a:t>
            </a:r>
            <a:r>
              <a:rPr lang="en-US" sz="2800" dirty="0" smtClean="0"/>
              <a:t>that </a:t>
            </a:r>
            <a:r>
              <a:rPr lang="en-US" sz="2800" dirty="0"/>
              <a:t>help to reason about the most important quality attribute concerns of the system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1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Identify Architectural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sz="3400" dirty="0"/>
              <a:t>The ATAM focuses on analyzing an architecture by understanding its architectural </a:t>
            </a:r>
            <a:r>
              <a:rPr lang="en-US" sz="3400" dirty="0" smtClean="0"/>
              <a:t>approaches, especially patterns and tactics.</a:t>
            </a:r>
          </a:p>
          <a:p>
            <a:r>
              <a:rPr lang="en-US" sz="3400" dirty="0" smtClean="0"/>
              <a:t>The </a:t>
            </a:r>
            <a:r>
              <a:rPr lang="en-US" sz="3400" dirty="0"/>
              <a:t>evaluation team </a:t>
            </a:r>
            <a:r>
              <a:rPr lang="en-US" sz="3400" dirty="0" smtClean="0"/>
              <a:t>catalogs </a:t>
            </a:r>
            <a:r>
              <a:rPr lang="en-US" sz="3400" dirty="0"/>
              <a:t>the patterns and tactics that have been identified. </a:t>
            </a:r>
            <a:endParaRPr lang="en-US" sz="3400" dirty="0" smtClean="0"/>
          </a:p>
          <a:p>
            <a:r>
              <a:rPr lang="en-US" sz="3400" dirty="0" smtClean="0"/>
              <a:t>The </a:t>
            </a:r>
            <a:r>
              <a:rPr lang="en-US" sz="3400" dirty="0"/>
              <a:t>list is publicly captured </a:t>
            </a:r>
            <a:r>
              <a:rPr lang="en-US" sz="3400" dirty="0" smtClean="0"/>
              <a:t>and </a:t>
            </a:r>
            <a:r>
              <a:rPr lang="en-US" sz="3400" dirty="0"/>
              <a:t>will serve as the basis for later analysis.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 Factors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Architecture Tradeoff </a:t>
            </a:r>
            <a:r>
              <a:rPr lang="en-US" sz="2800" dirty="0" smtClean="0"/>
              <a:t>Analysis Method (ATAM)</a:t>
            </a:r>
          </a:p>
          <a:p>
            <a:r>
              <a:rPr lang="en-US" sz="2800" dirty="0" smtClean="0"/>
              <a:t>Lightweight </a:t>
            </a:r>
            <a:r>
              <a:rPr lang="en-US" sz="2800" dirty="0"/>
              <a:t>Architecture </a:t>
            </a:r>
            <a:r>
              <a:rPr lang="en-US" sz="2800" dirty="0" smtClean="0"/>
              <a:t>Evaluation</a:t>
            </a:r>
            <a:endParaRPr lang="en-US" sz="2800" dirty="0"/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1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Generate Utility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important quality attribute goals for the architecture under consideration were named in step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In </a:t>
            </a:r>
            <a:r>
              <a:rPr lang="en-US" dirty="0"/>
              <a:t>this step, the evaluation team works with the project decision makers to identify, prioritize, and refine the system’s most important quality attribute goals.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expressed as scenarios</a:t>
            </a:r>
            <a:r>
              <a:rPr lang="en-US" dirty="0" smtClean="0"/>
              <a:t>, </a:t>
            </a:r>
            <a:r>
              <a:rPr lang="en-US" dirty="0"/>
              <a:t>which populate the leaves of the utility tree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 scenarios are assigned a rank of importance (High, Medium, Low).</a:t>
            </a:r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4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778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6: Analyze Architectural Approaches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evaluation team examines the highest-ranked </a:t>
            </a:r>
            <a:r>
              <a:rPr lang="en-US" dirty="0" smtClean="0"/>
              <a:t>scenarios one </a:t>
            </a:r>
            <a:r>
              <a:rPr lang="en-US" dirty="0"/>
              <a:t>at a time; the architect is asked to explain how the architecture supports each one. </a:t>
            </a:r>
            <a:endParaRPr lang="en-US" dirty="0" smtClean="0"/>
          </a:p>
          <a:p>
            <a:r>
              <a:rPr lang="en-US" dirty="0" smtClean="0"/>
              <a:t>Evaluation </a:t>
            </a:r>
            <a:r>
              <a:rPr lang="en-US" dirty="0"/>
              <a:t>team </a:t>
            </a:r>
            <a:r>
              <a:rPr lang="en-US" dirty="0" smtClean="0"/>
              <a:t>members probe </a:t>
            </a:r>
            <a:r>
              <a:rPr lang="en-US" dirty="0"/>
              <a:t>for the architectural approaches that the architect used to carry out the scenario. </a:t>
            </a:r>
            <a:endParaRPr lang="en-US" dirty="0" smtClean="0"/>
          </a:p>
          <a:p>
            <a:r>
              <a:rPr lang="en-US" dirty="0" smtClean="0"/>
              <a:t>Along </a:t>
            </a:r>
            <a:r>
              <a:rPr lang="en-US" dirty="0"/>
              <a:t>the way, the evaluation team documents the relevant architectural decisions and identifies and catalogs their risks, </a:t>
            </a:r>
            <a:r>
              <a:rPr lang="en-US" dirty="0" err="1"/>
              <a:t>nonrisks</a:t>
            </a:r>
            <a:r>
              <a:rPr lang="en-US" dirty="0"/>
              <a:t>, sensitivity points, and tradeoffs. 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8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2448272" cy="1800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of an Analysis</a:t>
            </a:r>
            <a:endParaRPr lang="en-US" dirty="0"/>
          </a:p>
        </p:txBody>
      </p:sp>
      <p:pic>
        <p:nvPicPr>
          <p:cNvPr id="5" name="Picture 4" descr="Bas_fig_21.1_3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2143"/>
            <a:ext cx="5567152" cy="64710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6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 Brainstorm and Prioritize Scenarios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 stakeholders </a:t>
            </a:r>
            <a:r>
              <a:rPr lang="en-US" sz="3600" dirty="0"/>
              <a:t>brainstorm scenarios that are operationally meaningful with respect to the stakeholders’ individual roles.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purpose of scenario brainstorming is to take the pulse of the larger stakeholder </a:t>
            </a:r>
            <a:r>
              <a:rPr lang="en-US" sz="3600" dirty="0" smtClean="0"/>
              <a:t>community. </a:t>
            </a:r>
          </a:p>
          <a:p>
            <a:r>
              <a:rPr lang="en-US" sz="3600" dirty="0" smtClean="0"/>
              <a:t>Once </a:t>
            </a:r>
            <a:r>
              <a:rPr lang="en-US" sz="3600" dirty="0"/>
              <a:t>the scenarios have been collected, </a:t>
            </a:r>
            <a:r>
              <a:rPr lang="en-US" sz="3600" dirty="0" smtClean="0"/>
              <a:t>they are prioritized by voting.</a:t>
            </a:r>
            <a:endParaRPr lang="en-US" sz="3600" dirty="0"/>
          </a:p>
          <a:p>
            <a:r>
              <a:rPr lang="en-US" sz="3600" dirty="0"/>
              <a:t>The list of prioritized scenarios is compared with those from the utility tree exercise.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8: Analyze Architectural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step the evaluation team performs the same activities as in step 6, using the highest-ranked, newly generated scenarios. </a:t>
            </a:r>
          </a:p>
          <a:p>
            <a:r>
              <a:rPr lang="en-US" dirty="0" smtClean="0"/>
              <a:t>The evaluation </a:t>
            </a:r>
            <a:r>
              <a:rPr lang="en-US" dirty="0"/>
              <a:t>team guides the architect in the process of carrying out the </a:t>
            </a:r>
            <a:r>
              <a:rPr lang="en-US" dirty="0" smtClean="0"/>
              <a:t>highest </a:t>
            </a:r>
            <a:r>
              <a:rPr lang="en-US" dirty="0"/>
              <a:t>ranked </a:t>
            </a:r>
            <a:r>
              <a:rPr lang="en-US" dirty="0" smtClean="0"/>
              <a:t>new scenarios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architect explains how relevant architectural decisions contribute to realizing each one.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step might cover the top </a:t>
            </a:r>
            <a:r>
              <a:rPr lang="en-US" dirty="0" smtClean="0"/>
              <a:t>5-10 </a:t>
            </a:r>
            <a:r>
              <a:rPr lang="en-US" dirty="0"/>
              <a:t>scenarios, as time permits.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3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Present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evaluation </a:t>
            </a:r>
            <a:r>
              <a:rPr lang="en-US" dirty="0"/>
              <a:t>team </a:t>
            </a:r>
            <a:r>
              <a:rPr lang="en-US" dirty="0" smtClean="0"/>
              <a:t>confers privately to group </a:t>
            </a:r>
            <a:r>
              <a:rPr lang="en-US" dirty="0"/>
              <a:t>risks into risk themes, based on some common underlying concern or systemic deficiency.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risk theme, the evaluation team identifies which of the business drivers listed in step 2 are affected. </a:t>
            </a:r>
            <a:endParaRPr lang="en-US" dirty="0" smtClean="0"/>
          </a:p>
          <a:p>
            <a:pPr lvl="1"/>
            <a:r>
              <a:rPr lang="en-US" dirty="0" smtClean="0"/>
              <a:t>This elevates </a:t>
            </a:r>
            <a:r>
              <a:rPr lang="en-US" dirty="0"/>
              <a:t>the risks that were uncovered to the attention of </a:t>
            </a:r>
            <a:r>
              <a:rPr lang="en-US" dirty="0" smtClean="0"/>
              <a:t>management, who cares about the business drivers.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7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Present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collected information from the evaluation is summarized and presented to stakeholders.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following outputs are presented: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architectural approaches documented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set of scenarios and their prioritization from the brainstorming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utility tree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risks discovered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nonrisks</a:t>
            </a:r>
            <a:r>
              <a:rPr lang="en-US" dirty="0"/>
              <a:t> documented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sensitivity points and tradeoff points found</a:t>
            </a:r>
          </a:p>
          <a:p>
            <a:pPr lvl="1"/>
            <a:r>
              <a:rPr lang="en-US" dirty="0" smtClean="0"/>
              <a:t>Risk </a:t>
            </a:r>
            <a:r>
              <a:rPr lang="en-US" dirty="0"/>
              <a:t>themes and the business drivers threatened by each one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Architectural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ATAM </a:t>
            </a:r>
            <a:r>
              <a:rPr lang="en-US" dirty="0" smtClean="0"/>
              <a:t>is a </a:t>
            </a:r>
            <a:r>
              <a:rPr lang="en-US" dirty="0"/>
              <a:t>substantial undertaking.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requires some 20 to 30 person-days of </a:t>
            </a:r>
            <a:r>
              <a:rPr lang="en-US" dirty="0" smtClean="0"/>
              <a:t>effort. </a:t>
            </a:r>
          </a:p>
          <a:p>
            <a:r>
              <a:rPr lang="en-US" dirty="0" smtClean="0"/>
              <a:t>We </a:t>
            </a:r>
            <a:r>
              <a:rPr lang="en-US" dirty="0"/>
              <a:t>have developed a Lightweight Architecture Evaluation method, based on the ATAM, for smaller, less risky projects.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take place in a single day, or even a half-day meeting.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carried out entirely by members internal to the organization.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steps and phases of a Lightweight Architecture Evaluation can be carried out more quickly.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Agenda: 4-6 </a:t>
            </a:r>
            <a:r>
              <a:rPr lang="en-US" dirty="0"/>
              <a:t>H</a:t>
            </a:r>
            <a:r>
              <a:rPr lang="en-US" dirty="0" smtClean="0"/>
              <a:t>ours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24054"/>
              </p:ext>
            </p:extLst>
          </p:nvPr>
        </p:nvGraphicFramePr>
        <p:xfrm>
          <a:off x="179512" y="1340768"/>
          <a:ext cx="8736633" cy="501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720080"/>
                <a:gridCol w="6288360"/>
              </a:tblGrid>
              <a:tr h="2987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1. Present the ATAM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Participants already familiar with process.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2. Present business</a:t>
                      </a:r>
                      <a:r>
                        <a:rPr lang="en-US" sz="1200" baseline="0" dirty="0" smtClean="0">
                          <a:latin typeface="+mn-lt"/>
                        </a:rPr>
                        <a:t> drivers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0.25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The participants are expected to understand the system and its business goals and their priorities.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brief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review ensures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that these are fresh in everyone’s mind and that there are no surprises.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3. Present architecture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0.5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All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participants are expected to be familiar with the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system. A brief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overview of the architecture, using at least module and C&amp;C views, is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presented.  1-2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scenarios are traced through these views.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16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4. Identify architectural approaches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0.25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The architecture approaches for specific quality attribute concerns are identified by the architect. This may be done as a portion of step 3.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5. Generate QA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utility tree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0.5- 1.5</a:t>
                      </a:r>
                      <a:r>
                        <a:rPr lang="en-US" sz="1200" baseline="0" dirty="0" smtClean="0">
                          <a:latin typeface="+mn-lt"/>
                        </a:rPr>
                        <a:t>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Scenarios might exist: part of previous evaluations, part of design, part of requirements elicitation.  Put these in a tree.  Or, a utility tree may already exist.</a:t>
                      </a:r>
                    </a:p>
                  </a:txBody>
                  <a:tcPr/>
                </a:tc>
              </a:tr>
              <a:tr h="4977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6. Analyze architectural approaches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2-3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step—mapping the highly ranked scenarios onto the architecture—consumes the bulk of the time and can be expanded or contracted as needed.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7. Brainstorm scenarios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 can be omitted as the assembled (internal) stakeholders are expected to contribute scenarios expressing their concerns in step 5.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188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8. Analyze architectural approaches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 is also omitted, since all analysis is done in step 6.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9.</a:t>
                      </a:r>
                      <a:r>
                        <a:rPr lang="en-US" sz="1200" baseline="0" dirty="0" smtClean="0">
                          <a:latin typeface="+mn-lt"/>
                        </a:rPr>
                        <a:t> Present results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0.5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At the end of an evaluation, the team reviews the existing and newly discovered risks,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nonrisks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, sensitivities, and tradeoffs and discusses whether any new risk themes have arisen.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7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a system is important enough for you to explicitly design its architecture, then that architecture should be evaluated. </a:t>
            </a:r>
          </a:p>
          <a:p>
            <a:r>
              <a:rPr lang="en-US" dirty="0"/>
              <a:t>The number of evaluations and the extent of each evaluation may vary from project to project.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designer should perform an evaluation during the process of making an important decision. </a:t>
            </a:r>
            <a:endParaRPr lang="en-US" dirty="0" smtClean="0"/>
          </a:p>
          <a:p>
            <a:pPr lvl="1"/>
            <a:r>
              <a:rPr lang="en-US" dirty="0" smtClean="0"/>
              <a:t>Lightweight </a:t>
            </a:r>
            <a:r>
              <a:rPr lang="en-US" dirty="0"/>
              <a:t>evaluations can be performed several times during a project as a peer review exercise. </a:t>
            </a:r>
          </a:p>
          <a:p>
            <a:r>
              <a:rPr lang="en-US" dirty="0"/>
              <a:t>The ATAM is a comprehensive method for evaluating software architectures. </a:t>
            </a:r>
            <a:endParaRPr lang="en-US" dirty="0" smtClean="0"/>
          </a:p>
          <a:p>
            <a:r>
              <a:rPr lang="en-US" dirty="0" smtClean="0"/>
              <a:t>Lightweight </a:t>
            </a:r>
            <a:r>
              <a:rPr lang="en-US" dirty="0"/>
              <a:t>Architecture Evaluation, based on the ATAM, provides an inexpensive, low-ceremony architecture evaluation that can be carried out in an afternoon.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0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Three Forms of 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</a:t>
            </a:r>
            <a:r>
              <a:rPr lang="en-US" dirty="0"/>
              <a:t>by the designer within the design </a:t>
            </a:r>
            <a:r>
              <a:rPr lang="en-US" dirty="0" smtClean="0"/>
              <a:t>process.</a:t>
            </a:r>
            <a:endParaRPr lang="en-US" dirty="0"/>
          </a:p>
          <a:p>
            <a:r>
              <a:rPr lang="en-US" dirty="0" smtClean="0"/>
              <a:t>Evaluation </a:t>
            </a:r>
            <a:r>
              <a:rPr lang="en-US" dirty="0"/>
              <a:t>by peers within the design </a:t>
            </a:r>
            <a:r>
              <a:rPr lang="en-US" dirty="0" smtClean="0"/>
              <a:t>process. </a:t>
            </a:r>
            <a:endParaRPr lang="en-US" dirty="0"/>
          </a:p>
          <a:p>
            <a:r>
              <a:rPr lang="en-US" dirty="0" smtClean="0"/>
              <a:t>Analysis </a:t>
            </a:r>
            <a:r>
              <a:rPr lang="en-US" dirty="0"/>
              <a:t>by outsiders once the architecture has been </a:t>
            </a:r>
            <a:r>
              <a:rPr lang="en-US" dirty="0" smtClean="0"/>
              <a:t>designed.</a:t>
            </a:r>
            <a:endParaRPr lang="en-US" dirty="0"/>
          </a:p>
          <a:p>
            <a:endParaRPr lang="en-AU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5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by the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time the designer makes a key design decision or completes a design milestone, the chosen and competing alternatives should be </a:t>
            </a:r>
            <a:r>
              <a:rPr lang="en-US" dirty="0" smtClean="0"/>
              <a:t>evaluated.</a:t>
            </a:r>
          </a:p>
          <a:p>
            <a:r>
              <a:rPr lang="en-US" dirty="0" smtClean="0"/>
              <a:t>Evaluation </a:t>
            </a:r>
            <a:r>
              <a:rPr lang="en-US" dirty="0"/>
              <a:t>by the designer is the “test” part of the “generate-and-test” approach to architecture </a:t>
            </a:r>
            <a:r>
              <a:rPr lang="en-US" dirty="0" smtClean="0"/>
              <a:t>design.</a:t>
            </a:r>
            <a:endParaRPr lang="en-US" dirty="0"/>
          </a:p>
          <a:p>
            <a:r>
              <a:rPr lang="en-US" dirty="0"/>
              <a:t>How much analysis? This depends on the importance of the decision. </a:t>
            </a:r>
            <a:r>
              <a:rPr lang="en-US" dirty="0" smtClean="0"/>
              <a:t> Factors include: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importance of the decision</a:t>
            </a:r>
            <a:r>
              <a:rPr lang="en-US" dirty="0"/>
              <a:t>.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number of potential alternatives.</a:t>
            </a:r>
            <a:r>
              <a:rPr lang="en-US" dirty="0"/>
              <a:t> </a:t>
            </a:r>
          </a:p>
          <a:p>
            <a:pPr lvl="1"/>
            <a:r>
              <a:rPr lang="en-US" i="1" dirty="0" smtClean="0"/>
              <a:t>Good </a:t>
            </a:r>
            <a:r>
              <a:rPr lang="en-US" i="1" dirty="0"/>
              <a:t>enough as opposed to perfect.</a:t>
            </a:r>
            <a:r>
              <a:rPr lang="en-US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3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designs can be peer reviewed, just as code can. </a:t>
            </a:r>
          </a:p>
          <a:p>
            <a:r>
              <a:rPr lang="en-US" dirty="0" smtClean="0"/>
              <a:t>A peer review can be carried out at any point of the design process where a candidate architecture, or at least a coherent reviewable part of one, exists. </a:t>
            </a:r>
          </a:p>
          <a:p>
            <a:r>
              <a:rPr lang="en-US" dirty="0" smtClean="0"/>
              <a:t>Allocate at least several hours and possibly half a day.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1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Peer Review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Steps: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i="1" dirty="0" smtClean="0"/>
              <a:t>The </a:t>
            </a:r>
            <a:r>
              <a:rPr lang="en-US" sz="2800" i="1" dirty="0"/>
              <a:t>reviewers determine a number of quality attribute scenarios to drive the review</a:t>
            </a:r>
            <a:r>
              <a:rPr lang="en-US" sz="2800" i="1" dirty="0" smtClean="0"/>
              <a:t>.</a:t>
            </a:r>
            <a:endParaRPr lang="en-US" sz="2800" dirty="0"/>
          </a:p>
          <a:p>
            <a:pPr marL="571500" indent="-514350">
              <a:buFont typeface="+mj-lt"/>
              <a:buAutoNum type="arabicPeriod"/>
            </a:pPr>
            <a:r>
              <a:rPr lang="en-US" sz="2800" i="1" dirty="0" smtClean="0"/>
              <a:t>The </a:t>
            </a:r>
            <a:r>
              <a:rPr lang="en-US" sz="2800" i="1" dirty="0"/>
              <a:t>architect presents the portion of the architecture to be </a:t>
            </a:r>
            <a:r>
              <a:rPr lang="en-US" sz="2800" i="1" dirty="0" smtClean="0"/>
              <a:t>evaluated. </a:t>
            </a:r>
            <a:endParaRPr lang="en-US" sz="2800" dirty="0"/>
          </a:p>
          <a:p>
            <a:pPr marL="571500" indent="-514350">
              <a:buFont typeface="+mj-lt"/>
              <a:buAutoNum type="arabicPeriod"/>
            </a:pPr>
            <a:r>
              <a:rPr lang="en-US" sz="2800" i="1" dirty="0" smtClean="0"/>
              <a:t>For </a:t>
            </a:r>
            <a:r>
              <a:rPr lang="en-US" sz="2800" i="1" dirty="0"/>
              <a:t>each scenario, the designer walks through the architecture and explains how the scenario is satisfied.</a:t>
            </a:r>
            <a:r>
              <a:rPr lang="en-US" sz="2800" dirty="0"/>
              <a:t>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800" i="1" dirty="0" smtClean="0"/>
              <a:t>Potential </a:t>
            </a:r>
            <a:r>
              <a:rPr lang="en-US" sz="2800" i="1" dirty="0"/>
              <a:t>problems are captured.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1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by Outsiders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Outside evaluators can cast an objective eye on an architecture.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Outside” is relative; this may mean </a:t>
            </a:r>
            <a:endParaRPr lang="en-US" dirty="0" smtClean="0"/>
          </a:p>
          <a:p>
            <a:pPr lvl="1"/>
            <a:r>
              <a:rPr lang="en-US" dirty="0" smtClean="0"/>
              <a:t>outside </a:t>
            </a:r>
            <a:r>
              <a:rPr lang="en-US" dirty="0"/>
              <a:t>the development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 smtClean="0"/>
              <a:t>outside </a:t>
            </a:r>
            <a:r>
              <a:rPr lang="en-US" dirty="0"/>
              <a:t>the business unit where the project resides but within the same </a:t>
            </a:r>
            <a:r>
              <a:rPr lang="en-US" dirty="0" smtClean="0"/>
              <a:t>company </a:t>
            </a:r>
          </a:p>
          <a:p>
            <a:pPr lvl="1"/>
            <a:r>
              <a:rPr lang="en-US" dirty="0" smtClean="0"/>
              <a:t>outside </a:t>
            </a:r>
            <a:r>
              <a:rPr lang="en-US" dirty="0"/>
              <a:t>the company altogether.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utsiders </a:t>
            </a:r>
            <a:r>
              <a:rPr lang="en-US" dirty="0"/>
              <a:t>are chosen because they possess specialized knowledge or </a:t>
            </a:r>
            <a:r>
              <a:rPr lang="en-US" dirty="0" smtClean="0"/>
              <a:t>experience, </a:t>
            </a:r>
            <a:r>
              <a:rPr lang="en-US" dirty="0"/>
              <a:t>or long experience </a:t>
            </a:r>
            <a:r>
              <a:rPr lang="en-US" dirty="0" smtClean="0"/>
              <a:t>successfully </a:t>
            </a:r>
            <a:r>
              <a:rPr lang="en-US" dirty="0"/>
              <a:t>evaluating architectures.</a:t>
            </a:r>
          </a:p>
          <a:p>
            <a:r>
              <a:rPr lang="en-US" dirty="0"/>
              <a:t>M</a:t>
            </a:r>
            <a:r>
              <a:rPr lang="en-US" dirty="0" smtClean="0"/>
              <a:t>anagers </a:t>
            </a:r>
            <a:r>
              <a:rPr lang="en-US" dirty="0"/>
              <a:t>tend to be more inclined to listen to problems uncovered by an outside </a:t>
            </a:r>
            <a:r>
              <a:rPr lang="en-US" dirty="0" smtClean="0"/>
              <a:t>team.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7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Contextual Factors for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/>
          </a:bodyPr>
          <a:lstStyle/>
          <a:p>
            <a:r>
              <a:rPr lang="en-US" i="1" dirty="0" smtClean="0"/>
              <a:t>What </a:t>
            </a:r>
            <a:r>
              <a:rPr lang="en-US" i="1" dirty="0"/>
              <a:t>artifacts are available?</a:t>
            </a:r>
            <a:r>
              <a:rPr lang="en-US" b="1" dirty="0"/>
              <a:t> </a:t>
            </a:r>
            <a:endParaRPr lang="en-US" dirty="0"/>
          </a:p>
          <a:p>
            <a:r>
              <a:rPr lang="en-US" i="1" dirty="0" smtClean="0"/>
              <a:t>Who </a:t>
            </a:r>
            <a:r>
              <a:rPr lang="en-US" i="1" dirty="0"/>
              <a:t>sees the results?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i="1" dirty="0" smtClean="0"/>
              <a:t>Who </a:t>
            </a:r>
            <a:r>
              <a:rPr lang="en-US" i="1" dirty="0"/>
              <a:t>performs the evaluation</a:t>
            </a:r>
            <a:r>
              <a:rPr lang="en-US" i="1" dirty="0" smtClean="0"/>
              <a:t>?</a:t>
            </a:r>
            <a:endParaRPr lang="en-US" dirty="0"/>
          </a:p>
          <a:p>
            <a:r>
              <a:rPr lang="en-US" i="1" dirty="0" smtClean="0"/>
              <a:t>Which </a:t>
            </a:r>
            <a:r>
              <a:rPr lang="en-US" i="1" dirty="0"/>
              <a:t>stakeholders will participate?</a:t>
            </a:r>
            <a:r>
              <a:rPr lang="en-US" b="1" dirty="0"/>
              <a:t> </a:t>
            </a:r>
            <a:endParaRPr lang="en-US" dirty="0"/>
          </a:p>
          <a:p>
            <a:r>
              <a:rPr lang="en-US" i="1" dirty="0" smtClean="0"/>
              <a:t>What </a:t>
            </a:r>
            <a:r>
              <a:rPr lang="en-US" i="1" dirty="0"/>
              <a:t>are the business goals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1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Architecture Tradeoff Analysis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Architecture Tradeoff Analysis Method (ATAM) has been used for over a decade to evaluate software architectures. </a:t>
            </a:r>
          </a:p>
          <a:p>
            <a:r>
              <a:rPr lang="en-US" dirty="0" smtClean="0"/>
              <a:t>The ATAM is designed so that evaluators need not be familiar with the architecture or its business goals, the system need not yet be constructed, and there may be a large number of stakeholders.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1717</TotalTime>
  <Words>2421</Words>
  <Application>Microsoft Office PowerPoint</Application>
  <PresentationFormat>全屏显示(4:3)</PresentationFormat>
  <Paragraphs>252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Watermark</vt:lpstr>
      <vt:lpstr>Chapter 21:   Architecture Evaluation</vt:lpstr>
      <vt:lpstr>Chapter Outline</vt:lpstr>
      <vt:lpstr>Three Forms of Evaluation</vt:lpstr>
      <vt:lpstr>Evaluation by the Designer</vt:lpstr>
      <vt:lpstr>Peer Review</vt:lpstr>
      <vt:lpstr>Peer Review Steps</vt:lpstr>
      <vt:lpstr>Analysis by Outsiders</vt:lpstr>
      <vt:lpstr>Contextual Factors for Evaluation</vt:lpstr>
      <vt:lpstr>The Architecture Tradeoff Analysis Method</vt:lpstr>
      <vt:lpstr>Participants in the ATAM</vt:lpstr>
      <vt:lpstr>ATAM Evaluation Team Roles</vt:lpstr>
      <vt:lpstr>Outputs of the ATAM</vt:lpstr>
      <vt:lpstr>Outputs of the ATAM</vt:lpstr>
      <vt:lpstr>Intangible Outputs</vt:lpstr>
      <vt:lpstr>Phases of the ATAM</vt:lpstr>
      <vt:lpstr>Step 1:  Present the ATAM</vt:lpstr>
      <vt:lpstr>Step 2: Present Business Drivers</vt:lpstr>
      <vt:lpstr>Step 3:  Present the Architecture</vt:lpstr>
      <vt:lpstr>Step 4: Identify Architectural Approaches </vt:lpstr>
      <vt:lpstr>Step 5: Generate Utility Tree</vt:lpstr>
      <vt:lpstr>Step 6: Analyze Architectural Approaches</vt:lpstr>
      <vt:lpstr>Example of an Analysis</vt:lpstr>
      <vt:lpstr>Step 7:  Brainstorm and Prioritize Scenarios</vt:lpstr>
      <vt:lpstr>Step 8: Analyze Architectural Approaches</vt:lpstr>
      <vt:lpstr>Step 9: Present Results</vt:lpstr>
      <vt:lpstr>Step 9: Present Results</vt:lpstr>
      <vt:lpstr>Lightweight Architectural Evaluation</vt:lpstr>
      <vt:lpstr>Typical Agenda: 4-6 Hours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152</cp:revision>
  <dcterms:created xsi:type="dcterms:W3CDTF">2012-04-18T22:57:58Z</dcterms:created>
  <dcterms:modified xsi:type="dcterms:W3CDTF">2018-11-12T07:34:00Z</dcterms:modified>
</cp:coreProperties>
</file>