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handoutMasterIdLst>
    <p:handoutMasterId r:id="rId27"/>
  </p:handoutMasterIdLst>
  <p:sldIdLst>
    <p:sldId id="259" r:id="rId2"/>
    <p:sldId id="375" r:id="rId3"/>
    <p:sldId id="376" r:id="rId4"/>
    <p:sldId id="377" r:id="rId5"/>
    <p:sldId id="39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6" r:id="rId20"/>
    <p:sldId id="391" r:id="rId21"/>
    <p:sldId id="392" r:id="rId22"/>
    <p:sldId id="393" r:id="rId23"/>
    <p:sldId id="394" r:id="rId24"/>
    <p:sldId id="39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599" autoAdjust="0"/>
    <p:restoredTop sz="86446" autoAdjust="0"/>
  </p:normalViewPr>
  <p:slideViewPr>
    <p:cSldViewPr>
      <p:cViewPr varScale="1">
        <p:scale>
          <a:sx n="77" d="100"/>
          <a:sy n="77" d="100"/>
        </p:scale>
        <p:origin x="-1164" y="-90"/>
      </p:cViewPr>
      <p:guideLst>
        <p:guide orient="horz" pos="2160"/>
        <p:guide pos="2880"/>
      </p:guideLst>
    </p:cSldViewPr>
  </p:slideViewPr>
  <p:outlineViewPr>
    <p:cViewPr>
      <p:scale>
        <a:sx n="33" d="100"/>
        <a:sy n="33" d="100"/>
      </p:scale>
      <p:origin x="0" y="691"/>
    </p:cViewPr>
  </p:outlineViewPr>
  <p:notesTextViewPr>
    <p:cViewPr>
      <p:scale>
        <a:sx n="1" d="1"/>
        <a:sy n="1" d="1"/>
      </p:scale>
      <p:origin x="0" y="0"/>
    </p:cViewPr>
  </p:notesTextViewPr>
  <p:sorterViewPr>
    <p:cViewPr>
      <p:scale>
        <a:sx n="141" d="100"/>
        <a:sy n="141" d="100"/>
      </p:scale>
      <p:origin x="0" y="122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B6D87E-C22C-422F-A967-81CFD8AE11BC}" type="datetimeFigureOut">
              <a:rPr lang="zh-CN" altLang="en-US" smtClean="0"/>
              <a:pPr/>
              <a:t>2018/9/11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FFCE70-EB80-4F22-B7B5-3414C8C9299F}" type="slidenum">
              <a:rPr lang="zh-CN" altLang="en-US" smtClean="0"/>
              <a:pPr/>
              <a:t>‹#›</a:t>
            </a:fld>
            <a:endParaRPr lang="zh-CN" altLang="en-US"/>
          </a:p>
        </p:txBody>
      </p:sp>
    </p:spTree>
    <p:extLst>
      <p:ext uri="{BB962C8B-B14F-4D97-AF65-F5344CB8AC3E}">
        <p14:creationId xmlns:p14="http://schemas.microsoft.com/office/powerpoint/2010/main" val="208644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pPr/>
              <a:t>11/09/2018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pPr/>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Cost and schedule</a:t>
            </a:r>
          </a:p>
          <a:p>
            <a:r>
              <a:rPr lang="en-US" altLang="zh-CN" dirty="0" smtClean="0"/>
              <a:t>ASR</a:t>
            </a:r>
          </a:p>
          <a:p>
            <a:r>
              <a:rPr lang="en-US" altLang="zh-CN" dirty="0" smtClean="0"/>
              <a:t>ADD</a:t>
            </a:r>
          </a:p>
          <a:p>
            <a:r>
              <a:rPr lang="en-US" altLang="zh-CN" dirty="0" smtClean="0"/>
              <a:t>Documenting views</a:t>
            </a:r>
          </a:p>
          <a:p>
            <a:r>
              <a:rPr lang="en-US" altLang="zh-CN" dirty="0" smtClean="0"/>
              <a:t>ATAM</a:t>
            </a:r>
          </a:p>
          <a:p>
            <a:r>
              <a:rPr lang="en-US" sz="1200" dirty="0" smtClean="0"/>
              <a:t>Architecture erosion</a:t>
            </a:r>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7</a:t>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Development organizations want to make a profit, or capture market, or stay in business, or help their customers do their jobs better, or keep their staff gainfully employed, or make their stockholders happy, or a little bit of each. </a:t>
            </a:r>
          </a:p>
          <a:p>
            <a:r>
              <a:rPr lang="en-US" altLang="zh-CN" dirty="0" smtClean="0"/>
              <a:t>Customers have their own goals for acquiring a system, usually involving some aspect of making their lives easier or more productive. Other organizations involved in a project’s life cycle, such as subcontractors or government regulatory agencies, have their own goals dealing with the system.</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9</a:t>
            </a:fld>
            <a:endParaRPr lang="en-AU"/>
          </a:p>
        </p:txBody>
      </p:sp>
    </p:spTree>
    <p:extLst>
      <p:ext uri="{BB962C8B-B14F-4D97-AF65-F5344CB8AC3E}">
        <p14:creationId xmlns:p14="http://schemas.microsoft.com/office/powerpoint/2010/main" val="371106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“Why  do you want this system to have a really fast response time?” </a:t>
            </a:r>
          </a:p>
          <a:p>
            <a:r>
              <a:rPr lang="en-US" altLang="zh-CN" dirty="0" smtClean="0"/>
              <a:t>This differentiate the product from its competition and let the developing organization capture market share.</a:t>
            </a:r>
          </a:p>
          <a:p>
            <a:endParaRPr lang="zh-CN" altLang="en-US" dirty="0"/>
          </a:p>
        </p:txBody>
      </p:sp>
      <p:sp>
        <p:nvSpPr>
          <p:cNvPr id="4" name="灯片编号占位符 3"/>
          <p:cNvSpPr>
            <a:spLocks noGrp="1"/>
          </p:cNvSpPr>
          <p:nvPr>
            <p:ph type="sldNum" sz="quarter" idx="10"/>
          </p:nvPr>
        </p:nvSpPr>
        <p:spPr/>
        <p:txBody>
          <a:bodyPr/>
          <a:lstStyle/>
          <a:p>
            <a:fld id="{BD95789E-32BF-4BCD-9509-3BAE69BCF054}" type="slidenum">
              <a:rPr lang="en-AU" smtClean="0"/>
              <a:pPr/>
              <a:t>10</a:t>
            </a:fld>
            <a:endParaRPr lang="en-AU"/>
          </a:p>
        </p:txBody>
      </p:sp>
    </p:spTree>
    <p:extLst>
      <p:ext uri="{BB962C8B-B14F-4D97-AF65-F5344CB8AC3E}">
        <p14:creationId xmlns:p14="http://schemas.microsoft.com/office/powerpoint/2010/main" val="891978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w="9525">
              <a:noFill/>
              <a:round/>
              <a:headEnd/>
              <a:tailEnd/>
            </a:ln>
            <a:effectLst/>
          </p:spPr>
          <p:txBody>
            <a:bodyPr wrap="none" anchor="ctr"/>
            <a:lstStyle/>
            <a:p>
              <a:pPr algn="ctr">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2300"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smtClean="0"/>
              <a:t>单击此处编辑母版标题样式</a:t>
            </a:r>
          </a:p>
        </p:txBody>
      </p:sp>
      <p:sp>
        <p:nvSpPr>
          <p:cNvPr id="1230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pPr lvl="0"/>
            <a:r>
              <a:rPr lang="zh-CN" altLang="en-US" noProof="0" smtClean="0"/>
              <a:t>单击此处编辑母版副标题样式</a:t>
            </a:r>
          </a:p>
        </p:txBody>
      </p:sp>
      <p:sp>
        <p:nvSpPr>
          <p:cNvPr id="11" name="Rectangle 9"/>
          <p:cNvSpPr>
            <a:spLocks noGrp="1" noChangeArrowheads="1"/>
          </p:cNvSpPr>
          <p:nvPr>
            <p:ph type="dt" sz="half" idx="10"/>
          </p:nvPr>
        </p:nvSpPr>
        <p:spPr/>
        <p:txBody>
          <a:bodyPr/>
          <a:lstStyle>
            <a:lvl1pPr>
              <a:defRPr/>
            </a:lvl1pPr>
          </a:lstStyle>
          <a:p>
            <a:fld id="{CB33B9B4-CBCA-46A9-85B4-D4493E52AFAC}" type="datetime1">
              <a:rPr lang="en-AU" altLang="zh-CN" smtClean="0"/>
              <a:pPr/>
              <a:t>11/09/2018</a:t>
            </a:fld>
            <a:endParaRPr lang="en-AU"/>
          </a:p>
        </p:txBody>
      </p:sp>
      <p:sp>
        <p:nvSpPr>
          <p:cNvPr id="12" name="Rectangle 10"/>
          <p:cNvSpPr>
            <a:spLocks noGrp="1" noChangeArrowheads="1"/>
          </p:cNvSpPr>
          <p:nvPr>
            <p:ph type="ftr" sz="quarter" idx="11"/>
          </p:nvPr>
        </p:nvSpPr>
        <p:spPr/>
        <p:txBody>
          <a:bodyPr/>
          <a:lstStyle>
            <a:lvl1pPr>
              <a:defRPr/>
            </a:lvl1pPr>
          </a:lstStyle>
          <a:p>
            <a:r>
              <a:rPr lang="en-US" smtClean="0"/>
              <a:t>© Len Bass, Paul Clements, Rick Kazman, distributed under Creative Commons Attribution License</a:t>
            </a:r>
            <a:endParaRPr lang="en-AU" dirty="0"/>
          </a:p>
        </p:txBody>
      </p:sp>
      <p:sp>
        <p:nvSpPr>
          <p:cNvPr id="13" name="Rectangle 11"/>
          <p:cNvSpPr>
            <a:spLocks noGrp="1" noChangeArrowheads="1"/>
          </p:cNvSpPr>
          <p:nvPr>
            <p:ph type="sldNum" sz="quarter" idx="12"/>
          </p:nvPr>
        </p:nvSpPr>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03073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D1A34CE9-2078-437D-AB26-282EB3299E3D}" type="datetime1">
              <a:rPr lang="en-AU" altLang="zh-CN" smtClean="0"/>
              <a:pPr/>
              <a:t>11/09/2018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4766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578616BE-EBD8-45E6-BA0C-ADB976EAE8A2}" type="datetime1">
              <a:rPr lang="en-AU" altLang="zh-CN" smtClean="0"/>
              <a:pPr/>
              <a:t>11/09/2018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05442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fld id="{87351121-9428-4B23-9C26-C43EF031B0B3}" type="datetime1">
              <a:rPr lang="en-AU" altLang="zh-CN" smtClean="0"/>
              <a:pPr/>
              <a:t>11/09/2018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2398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fld id="{08254772-BAB6-43E1-BA8A-128B2BC15D3A}" type="datetime1">
              <a:rPr lang="en-AU" altLang="zh-CN" smtClean="0"/>
              <a:pPr/>
              <a:t>11/09/2018</a:t>
            </a:fld>
            <a:endParaRPr lang="en-AU"/>
          </a:p>
        </p:txBody>
      </p:sp>
      <p:sp>
        <p:nvSpPr>
          <p:cNvPr id="5"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6"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94987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fld id="{27BC0E2B-294C-4114-B369-8907BB52517A}" type="datetime1">
              <a:rPr lang="en-AU" altLang="zh-CN" smtClean="0"/>
              <a:pPr/>
              <a:t>11/09/2018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20453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fld id="{F8969CB9-9408-4F35-A16F-17B2C353AEE0}" type="datetime1">
              <a:rPr lang="en-AU" altLang="zh-CN" smtClean="0"/>
              <a:pPr/>
              <a:t>11/09/2018</a:t>
            </a:fld>
            <a:endParaRPr lang="en-AU"/>
          </a:p>
        </p:txBody>
      </p:sp>
      <p:sp>
        <p:nvSpPr>
          <p:cNvPr id="8"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9"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56035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fld id="{9EE8EDF9-E956-4080-8FE8-3DB4FAB71CD1}" type="datetime1">
              <a:rPr lang="en-AU" altLang="zh-CN" smtClean="0"/>
              <a:pPr/>
              <a:t>11/09/2018</a:t>
            </a:fld>
            <a:endParaRPr lang="en-AU"/>
          </a:p>
        </p:txBody>
      </p:sp>
      <p:sp>
        <p:nvSpPr>
          <p:cNvPr id="4"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5"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52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fld id="{EF5F4DB7-AA10-4A40-88D0-D9186962C507}" type="datetime1">
              <a:rPr lang="en-AU" altLang="zh-CN" smtClean="0"/>
              <a:pPr/>
              <a:t>11/09/2018</a:t>
            </a:fld>
            <a:endParaRPr lang="en-AU"/>
          </a:p>
        </p:txBody>
      </p:sp>
      <p:sp>
        <p:nvSpPr>
          <p:cNvPr id="3"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4"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3783934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D4D54FBB-6D47-41D9-AF01-8B8DCD49DD30}" type="datetime1">
              <a:rPr lang="en-AU" altLang="zh-CN" smtClean="0"/>
              <a:pPr/>
              <a:t>11/09/2018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104344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fld id="{7DCF9F02-BEBF-4707-877B-28057BAEC549}" type="datetime1">
              <a:rPr lang="en-AU" altLang="zh-CN" smtClean="0"/>
              <a:pPr/>
              <a:t>11/09/2018</a:t>
            </a:fld>
            <a:endParaRPr lang="en-AU"/>
          </a:p>
        </p:txBody>
      </p:sp>
      <p:sp>
        <p:nvSpPr>
          <p:cNvPr id="6" name="Rectangle 10"/>
          <p:cNvSpPr>
            <a:spLocks noGrp="1" noChangeArrowheads="1"/>
          </p:cNvSpPr>
          <p:nvPr>
            <p:ph type="ftr" sz="quarter" idx="11"/>
          </p:nvPr>
        </p:nvSpPr>
        <p:spPr>
          <a:ln/>
        </p:spPr>
        <p:txBody>
          <a:bodyPr/>
          <a:lstStyle>
            <a:lvl1pPr>
              <a:defRPr/>
            </a:lvl1pPr>
          </a:lstStyle>
          <a:p>
            <a:r>
              <a:rPr lang="en-US" smtClean="0"/>
              <a:t>© Len Bass, Paul Clements, Rick Kazman, distributed under Creative Commons Attribution License</a:t>
            </a:r>
            <a:endParaRPr lang="en-AU" dirty="0"/>
          </a:p>
        </p:txBody>
      </p:sp>
      <p:sp>
        <p:nvSpPr>
          <p:cNvPr id="7" name="Rectangle 11"/>
          <p:cNvSpPr>
            <a:spLocks noGrp="1" noChangeArrowheads="1"/>
          </p:cNvSpPr>
          <p:nvPr>
            <p:ph type="sldNum" sz="quarter" idx="12"/>
          </p:nvPr>
        </p:nvSpPr>
        <p:spPr>
          <a:ln/>
        </p:spPr>
        <p:txBody>
          <a:bodyPr/>
          <a:lstStyle>
            <a:lvl1pPr>
              <a:defRPr/>
            </a:lvl1pPr>
          </a:lstStyle>
          <a:p>
            <a:fld id="{D0E8C58C-0836-46C6-8F9A-AF87B5CA09C9}" type="slidenum">
              <a:rPr lang="en-AU" smtClean="0"/>
              <a:pPr/>
              <a:t>‹#›</a:t>
            </a:fld>
            <a:endParaRPr lang="en-AU"/>
          </a:p>
        </p:txBody>
      </p:sp>
    </p:spTree>
    <p:extLst>
      <p:ext uri="{BB962C8B-B14F-4D97-AF65-F5344CB8AC3E}">
        <p14:creationId xmlns:p14="http://schemas.microsoft.com/office/powerpoint/2010/main" val="258402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w="28575">
              <a:noFill/>
              <a:round/>
              <a:headEnd/>
              <a:tailEnd/>
            </a:ln>
            <a:effectLst/>
          </p:spPr>
          <p:txBody>
            <a:bodyPr wrap="none" anchor="ctr"/>
            <a:lstStyle/>
            <a:p>
              <a:pPr algn="ctr">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ffectLst/>
          </p:spPr>
          <p:txBody>
            <a:bodyPr wrap="none" anchor="ctr"/>
            <a:lstStyle/>
            <a:p>
              <a:pPr algn="ctr">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3" name="Rectangle 9"/>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a:lvl1pPr>
          </a:lstStyle>
          <a:p>
            <a:fld id="{2DCB4C14-40BE-459E-AD84-B2C6EFF1FC58}" type="datetime1">
              <a:rPr lang="en-AU" altLang="zh-CN" smtClean="0"/>
              <a:pPr/>
              <a:t>11/09/2018</a:t>
            </a:fld>
            <a:endParaRPr lang="en-AU"/>
          </a:p>
        </p:txBody>
      </p:sp>
      <p:sp>
        <p:nvSpPr>
          <p:cNvPr id="11274" name="Rectangle 10"/>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lvl1pPr>
          </a:lstStyle>
          <a:p>
            <a:r>
              <a:rPr lang="en-US" smtClean="0"/>
              <a:t>© Len Bass, Paul Clements, Rick Kazman, distributed under Creative Commons Attribution License</a:t>
            </a:r>
            <a:endParaRPr lang="en-AU" dirty="0"/>
          </a:p>
        </p:txBody>
      </p:sp>
      <p:sp>
        <p:nvSpPr>
          <p:cNvPr id="11275" name="Rectangle 11"/>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a:lvl1pPr>
          </a:lstStyle>
          <a:p>
            <a:fld id="{D0E8C58C-0836-46C6-8F9A-AF87B5CA09C9}" type="slidenum">
              <a:rPr lang="en-AU" smtClean="0"/>
              <a:pPr/>
              <a:t>‹#›</a:t>
            </a:fld>
            <a:endParaRPr lang="en-AU"/>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3:  </a:t>
            </a:r>
            <a:br>
              <a:rPr lang="en-AU" dirty="0" smtClean="0"/>
            </a:br>
            <a:r>
              <a:rPr lang="en-AU" altLang="zh-CN" dirty="0"/>
              <a:t>The Many Contexts of Software </a:t>
            </a:r>
            <a:r>
              <a:rPr lang="en-AU" altLang="zh-CN" dirty="0" smtClean="0"/>
              <a:t>Architecture</a:t>
            </a:r>
            <a:endParaRPr lang="en-AU" dirty="0"/>
          </a:p>
        </p:txBody>
      </p:sp>
      <p:sp>
        <p:nvSpPr>
          <p:cNvPr id="3" name="Subtitle 2"/>
          <p:cNvSpPr>
            <a:spLocks noGrp="1"/>
          </p:cNvSpPr>
          <p:nvPr>
            <p:ph type="subTitle" idx="1"/>
          </p:nvPr>
        </p:nvSpPr>
        <p:spPr>
          <a:xfrm>
            <a:off x="899592" y="3505200"/>
            <a:ext cx="7558608" cy="1752600"/>
          </a:xfrm>
        </p:spPr>
        <p:txBody>
          <a:bodyPr/>
          <a:lstStyle/>
          <a:p>
            <a:r>
              <a:rPr lang="en-AU" altLang="zh-CN" dirty="0" err="1"/>
              <a:t>Pingjian</a:t>
            </a:r>
            <a:r>
              <a:rPr lang="en-AU" altLang="zh-CN" dirty="0"/>
              <a:t> Zhang</a:t>
            </a:r>
          </a:p>
          <a:p>
            <a:r>
              <a:rPr lang="en-AU" altLang="zh-CN" dirty="0"/>
              <a:t>School of Software Engineering, SCUT</a:t>
            </a:r>
          </a:p>
          <a:p>
            <a:r>
              <a:rPr lang="en-AU" altLang="zh-CN" dirty="0" smtClean="0"/>
              <a:t>2018</a:t>
            </a:r>
            <a:endParaRPr lang="en-AU" altLang="zh-CN" dirty="0"/>
          </a:p>
          <a:p>
            <a:endParaRPr lang="en-AU" dirty="0"/>
          </a:p>
        </p:txBody>
      </p:sp>
      <p:sp>
        <p:nvSpPr>
          <p:cNvPr id="6" name="灯片编号占位符 5"/>
          <p:cNvSpPr>
            <a:spLocks noGrp="1"/>
          </p:cNvSpPr>
          <p:nvPr>
            <p:ph type="sldNum" sz="quarter" idx="12"/>
          </p:nvPr>
        </p:nvSpPr>
        <p:spPr/>
        <p:txBody>
          <a:bodyPr/>
          <a:lstStyle/>
          <a:p>
            <a:fld id="{D0E8C58C-0836-46C6-8F9A-AF87B5CA09C9}" type="slidenum">
              <a:rPr lang="en-AU" smtClean="0"/>
              <a:pPr/>
              <a:t>1</a:t>
            </a:fld>
            <a:endParaRPr lang="en-AU"/>
          </a:p>
        </p:txBody>
      </p:sp>
    </p:spTree>
    <p:extLst>
      <p:ext uri="{BB962C8B-B14F-4D97-AF65-F5344CB8AC3E}">
        <p14:creationId xmlns:p14="http://schemas.microsoft.com/office/powerpoint/2010/main" val="27635391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Business </a:t>
            </a:r>
            <a:r>
              <a:rPr lang="en-US" dirty="0"/>
              <a:t>G</a:t>
            </a:r>
            <a:r>
              <a:rPr lang="en-US" dirty="0" smtClean="0"/>
              <a:t>oals</a:t>
            </a:r>
            <a:endParaRPr lang="en-US" dirty="0"/>
          </a:p>
        </p:txBody>
      </p:sp>
      <p:sp>
        <p:nvSpPr>
          <p:cNvPr id="3" name="Content Placeholder 2"/>
          <p:cNvSpPr>
            <a:spLocks noGrp="1"/>
          </p:cNvSpPr>
          <p:nvPr>
            <p:ph idx="1"/>
          </p:nvPr>
        </p:nvSpPr>
        <p:spPr>
          <a:xfrm>
            <a:off x="457200" y="1196752"/>
            <a:ext cx="8229600" cy="5400600"/>
          </a:xfrm>
        </p:spPr>
        <p:txBody>
          <a:bodyPr>
            <a:normAutofit/>
          </a:bodyPr>
          <a:lstStyle/>
          <a:p>
            <a:r>
              <a:rPr lang="en-US" dirty="0"/>
              <a:t>Every quality </a:t>
            </a:r>
            <a:r>
              <a:rPr lang="en-US" dirty="0" smtClean="0"/>
              <a:t>attribute should </a:t>
            </a:r>
            <a:r>
              <a:rPr lang="en-US" dirty="0"/>
              <a:t>originate from some </a:t>
            </a:r>
            <a:r>
              <a:rPr lang="en-US" dirty="0" smtClean="0"/>
              <a:t>added </a:t>
            </a:r>
            <a:r>
              <a:rPr lang="en-US" dirty="0"/>
              <a:t>value. </a:t>
            </a:r>
          </a:p>
          <a:p>
            <a:r>
              <a:rPr lang="en-US" dirty="0" smtClean="0"/>
              <a:t>Some </a:t>
            </a:r>
            <a:r>
              <a:rPr lang="en-US" dirty="0"/>
              <a:t>business goals will not show up in the form of requirements.</a:t>
            </a:r>
          </a:p>
          <a:p>
            <a:r>
              <a:rPr lang="en-US" dirty="0"/>
              <a:t>Still other business goals have no effect on the architecture whatsoever. </a:t>
            </a:r>
          </a:p>
          <a:p>
            <a:pPr lvl="1"/>
            <a:r>
              <a:rPr lang="en-US" dirty="0"/>
              <a:t>A business goal to lower costs might be realized by asking employees to work from home, or turn the office thermostats down in the winter, or using less paper in the printers.</a:t>
            </a:r>
          </a:p>
          <a:p>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10</a:t>
            </a:fld>
            <a:endParaRPr lang="en-AU"/>
          </a:p>
        </p:txBody>
      </p:sp>
    </p:spTree>
    <p:extLst>
      <p:ext uri="{BB962C8B-B14F-4D97-AF65-F5344CB8AC3E}">
        <p14:creationId xmlns:p14="http://schemas.microsoft.com/office/powerpoint/2010/main" val="3823303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business goals</a:t>
            </a:r>
            <a:endParaRPr lang="en-US" dirty="0"/>
          </a:p>
        </p:txBody>
      </p:sp>
      <p:pic>
        <p:nvPicPr>
          <p:cNvPr id="5" name="Picture 4" descr="BG.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00808"/>
            <a:ext cx="8749994" cy="4320480"/>
          </a:xfrm>
          <a:prstGeom prst="rect">
            <a:avLst/>
          </a:prstGeom>
        </p:spPr>
      </p:pic>
      <p:sp>
        <p:nvSpPr>
          <p:cNvPr id="3" name="灯片编号占位符 2"/>
          <p:cNvSpPr>
            <a:spLocks noGrp="1"/>
          </p:cNvSpPr>
          <p:nvPr>
            <p:ph type="sldNum" sz="quarter" idx="12"/>
          </p:nvPr>
        </p:nvSpPr>
        <p:spPr/>
        <p:txBody>
          <a:bodyPr/>
          <a:lstStyle/>
          <a:p>
            <a:fld id="{D0E8C58C-0836-46C6-8F9A-AF87B5CA09C9}" type="slidenum">
              <a:rPr lang="en-AU" smtClean="0"/>
              <a:pPr/>
              <a:t>11</a:t>
            </a:fld>
            <a:endParaRPr lang="en-AU"/>
          </a:p>
        </p:txBody>
      </p:sp>
    </p:spTree>
    <p:extLst>
      <p:ext uri="{BB962C8B-B14F-4D97-AF65-F5344CB8AC3E}">
        <p14:creationId xmlns:p14="http://schemas.microsoft.com/office/powerpoint/2010/main" val="668256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a:t>
            </a:r>
            <a:r>
              <a:rPr lang="en-US" dirty="0"/>
              <a:t>Context</a:t>
            </a:r>
          </a:p>
        </p:txBody>
      </p:sp>
      <p:sp>
        <p:nvSpPr>
          <p:cNvPr id="3" name="Content Placeholder 2"/>
          <p:cNvSpPr>
            <a:spLocks noGrp="1"/>
          </p:cNvSpPr>
          <p:nvPr>
            <p:ph idx="1"/>
          </p:nvPr>
        </p:nvSpPr>
        <p:spPr>
          <a:xfrm>
            <a:off x="457200" y="1124744"/>
            <a:ext cx="8229600" cy="5400600"/>
          </a:xfrm>
        </p:spPr>
        <p:txBody>
          <a:bodyPr>
            <a:normAutofit/>
          </a:bodyPr>
          <a:lstStyle/>
          <a:p>
            <a:r>
              <a:rPr lang="en-US" sz="2800" dirty="0"/>
              <a:t>You will perform many </a:t>
            </a:r>
            <a:r>
              <a:rPr lang="en-US" sz="2800" i="1" dirty="0"/>
              <a:t>duties</a:t>
            </a:r>
            <a:r>
              <a:rPr lang="en-US" sz="2800" dirty="0"/>
              <a:t> beyond directly producing an architecture</a:t>
            </a:r>
            <a:r>
              <a:rPr lang="en-US" sz="2800" dirty="0" smtClean="0"/>
              <a:t>. </a:t>
            </a:r>
            <a:endParaRPr lang="en-US" sz="2800" dirty="0"/>
          </a:p>
          <a:p>
            <a:r>
              <a:rPr lang="en-US" sz="2800" dirty="0" smtClean="0"/>
              <a:t>Architects </a:t>
            </a:r>
            <a:r>
              <a:rPr lang="en-US" sz="2800" dirty="0"/>
              <a:t>need more than just </a:t>
            </a:r>
            <a:r>
              <a:rPr lang="en-US" sz="2800" dirty="0" smtClean="0"/>
              <a:t>technical </a:t>
            </a:r>
            <a:r>
              <a:rPr lang="en-US" sz="2800" i="1" dirty="0" smtClean="0"/>
              <a:t>skills</a:t>
            </a:r>
            <a:r>
              <a:rPr lang="en-US" sz="2800" dirty="0"/>
              <a:t>. </a:t>
            </a:r>
            <a:endParaRPr lang="en-US" sz="2800" dirty="0" smtClean="0"/>
          </a:p>
          <a:p>
            <a:pPr lvl="1"/>
            <a:r>
              <a:rPr lang="en-US" sz="2800" dirty="0" smtClean="0"/>
              <a:t>diplomatic, negotiation</a:t>
            </a:r>
          </a:p>
          <a:p>
            <a:pPr lvl="1"/>
            <a:r>
              <a:rPr lang="en-US" sz="2800" dirty="0" smtClean="0"/>
              <a:t>communicate </a:t>
            </a:r>
            <a:r>
              <a:rPr lang="en-US" sz="2800" dirty="0"/>
              <a:t>ideas clearly </a:t>
            </a:r>
            <a:endParaRPr lang="en-US" sz="2800" dirty="0" smtClean="0"/>
          </a:p>
          <a:p>
            <a:r>
              <a:rPr lang="en-US" sz="2800" dirty="0" smtClean="0"/>
              <a:t>Architects need up</a:t>
            </a:r>
            <a:r>
              <a:rPr lang="en-US" sz="2800" dirty="0"/>
              <a:t>-to-date </a:t>
            </a:r>
            <a:r>
              <a:rPr lang="en-US" sz="2800" i="1" dirty="0" smtClean="0"/>
              <a:t>knowledge. </a:t>
            </a:r>
          </a:p>
          <a:p>
            <a:pPr lvl="1"/>
            <a:r>
              <a:rPr lang="en-US" sz="2800" dirty="0" smtClean="0"/>
              <a:t>You will need to know about </a:t>
            </a:r>
            <a:r>
              <a:rPr lang="en-US" sz="2800" dirty="0"/>
              <a:t>(</a:t>
            </a:r>
            <a:r>
              <a:rPr lang="en-US" sz="2800" dirty="0" smtClean="0"/>
              <a:t>for example</a:t>
            </a:r>
            <a:r>
              <a:rPr lang="en-US" sz="2800" dirty="0"/>
              <a:t>) patterns, or database platforms, or web services </a:t>
            </a:r>
            <a:r>
              <a:rPr lang="en-US" sz="2800" dirty="0" smtClean="0"/>
              <a:t>standards.</a:t>
            </a:r>
          </a:p>
          <a:p>
            <a:pPr lvl="1"/>
            <a:r>
              <a:rPr lang="en-US" sz="2800" dirty="0" smtClean="0"/>
              <a:t>You </a:t>
            </a:r>
            <a:r>
              <a:rPr lang="en-US" sz="2800" dirty="0"/>
              <a:t>will need to know business considerations. </a:t>
            </a:r>
          </a:p>
        </p:txBody>
      </p:sp>
      <p:sp>
        <p:nvSpPr>
          <p:cNvPr id="5" name="灯片编号占位符 4"/>
          <p:cNvSpPr>
            <a:spLocks noGrp="1"/>
          </p:cNvSpPr>
          <p:nvPr>
            <p:ph type="sldNum" sz="quarter" idx="12"/>
          </p:nvPr>
        </p:nvSpPr>
        <p:spPr/>
        <p:txBody>
          <a:bodyPr/>
          <a:lstStyle/>
          <a:p>
            <a:fld id="{D0E8C58C-0836-46C6-8F9A-AF87B5CA09C9}" type="slidenum">
              <a:rPr lang="en-AU" smtClean="0"/>
              <a:pPr/>
              <a:t>12</a:t>
            </a:fld>
            <a:endParaRPr lang="en-AU"/>
          </a:p>
        </p:txBody>
      </p:sp>
    </p:spTree>
    <p:extLst>
      <p:ext uri="{BB962C8B-B14F-4D97-AF65-F5344CB8AC3E}">
        <p14:creationId xmlns:p14="http://schemas.microsoft.com/office/powerpoint/2010/main" val="2476162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a:xfrm>
            <a:off x="457200" y="1196752"/>
            <a:ext cx="8229600" cy="5328592"/>
          </a:xfrm>
        </p:spPr>
        <p:txBody>
          <a:bodyPr>
            <a:normAutofit fontScale="92500" lnSpcReduction="10000"/>
          </a:bodyPr>
          <a:lstStyle/>
          <a:p>
            <a:r>
              <a:rPr lang="en-US" dirty="0"/>
              <a:t> A stakeholder is anyone who has a stake in the success </a:t>
            </a:r>
            <a:r>
              <a:rPr lang="en-US" dirty="0" smtClean="0"/>
              <a:t>of the system</a:t>
            </a:r>
          </a:p>
          <a:p>
            <a:r>
              <a:rPr lang="en-US" dirty="0" smtClean="0"/>
              <a:t>Stakeholders typically have different </a:t>
            </a:r>
            <a:r>
              <a:rPr lang="en-US" dirty="0"/>
              <a:t>specific </a:t>
            </a:r>
            <a:r>
              <a:rPr lang="en-US" dirty="0" smtClean="0"/>
              <a:t>concerns.</a:t>
            </a:r>
            <a:endParaRPr lang="en-US" dirty="0"/>
          </a:p>
          <a:p>
            <a:r>
              <a:rPr lang="en-US" dirty="0" smtClean="0"/>
              <a:t>you </a:t>
            </a:r>
            <a:r>
              <a:rPr lang="en-US" dirty="0"/>
              <a:t>must identify </a:t>
            </a:r>
            <a:r>
              <a:rPr lang="en-US" dirty="0" smtClean="0"/>
              <a:t>and actively </a:t>
            </a:r>
            <a:r>
              <a:rPr lang="en-US" dirty="0"/>
              <a:t>engage the stakeholders to solicit their needs and </a:t>
            </a:r>
            <a:r>
              <a:rPr lang="en-US" dirty="0" smtClean="0"/>
              <a:t>expectations.</a:t>
            </a:r>
          </a:p>
          <a:p>
            <a:r>
              <a:rPr lang="en-US" dirty="0" smtClean="0"/>
              <a:t>Early engagement of </a:t>
            </a:r>
            <a:r>
              <a:rPr lang="en-US" dirty="0"/>
              <a:t>stakeholders allows you to understand the constraints of the task</a:t>
            </a:r>
            <a:r>
              <a:rPr lang="en-US" dirty="0" smtClean="0"/>
              <a:t>, manage </a:t>
            </a:r>
            <a:r>
              <a:rPr lang="en-US" dirty="0"/>
              <a:t>expectations, negotiate priorities, and make tradeoffs. </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13</a:t>
            </a:fld>
            <a:endParaRPr lang="en-AU"/>
          </a:p>
        </p:txBody>
      </p:sp>
    </p:spTree>
    <p:extLst>
      <p:ext uri="{BB962C8B-B14F-4D97-AF65-F5344CB8AC3E}">
        <p14:creationId xmlns:p14="http://schemas.microsoft.com/office/powerpoint/2010/main" val="1630099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t>
            </a:r>
            <a:endParaRPr lang="en-US" dirty="0"/>
          </a:p>
        </p:txBody>
      </p:sp>
      <p:pic>
        <p:nvPicPr>
          <p:cNvPr id="5" name="Picture 4" descr="SH.tiff"/>
          <p:cNvPicPr>
            <a:picLocks noChangeAspect="1"/>
          </p:cNvPicPr>
          <p:nvPr/>
        </p:nvPicPr>
        <p:blipFill rotWithShape="1">
          <a:blip r:embed="rId2">
            <a:extLst>
              <a:ext uri="{28A0092B-C50C-407E-A947-70E740481C1C}">
                <a14:useLocalDpi xmlns:a14="http://schemas.microsoft.com/office/drawing/2010/main" val="0"/>
              </a:ext>
            </a:extLst>
          </a:blip>
          <a:srcRect b="9179"/>
          <a:stretch/>
        </p:blipFill>
        <p:spPr>
          <a:xfrm>
            <a:off x="899592" y="1052736"/>
            <a:ext cx="7488832" cy="5420249"/>
          </a:xfrm>
          <a:prstGeom prst="rect">
            <a:avLst/>
          </a:prstGeom>
        </p:spPr>
      </p:pic>
      <p:sp>
        <p:nvSpPr>
          <p:cNvPr id="3" name="灯片编号占位符 2"/>
          <p:cNvSpPr>
            <a:spLocks noGrp="1"/>
          </p:cNvSpPr>
          <p:nvPr>
            <p:ph type="sldNum" sz="quarter" idx="12"/>
          </p:nvPr>
        </p:nvSpPr>
        <p:spPr/>
        <p:txBody>
          <a:bodyPr/>
          <a:lstStyle/>
          <a:p>
            <a:fld id="{D0E8C58C-0836-46C6-8F9A-AF87B5CA09C9}" type="slidenum">
              <a:rPr lang="en-AU" smtClean="0"/>
              <a:pPr/>
              <a:t>14</a:t>
            </a:fld>
            <a:endParaRPr lang="en-AU"/>
          </a:p>
        </p:txBody>
      </p:sp>
    </p:spTree>
    <p:extLst>
      <p:ext uri="{BB962C8B-B14F-4D97-AF65-F5344CB8AC3E}">
        <p14:creationId xmlns:p14="http://schemas.microsoft.com/office/powerpoint/2010/main" val="42348198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lstStyle/>
          <a:p>
            <a:r>
              <a:rPr lang="en-US" dirty="0" smtClean="0"/>
              <a:t>Know </a:t>
            </a:r>
            <a:r>
              <a:rPr lang="en-US" dirty="0"/>
              <a:t>your </a:t>
            </a:r>
            <a:r>
              <a:rPr lang="en-US" dirty="0" smtClean="0"/>
              <a:t>stakeholders! </a:t>
            </a:r>
          </a:p>
          <a:p>
            <a:r>
              <a:rPr lang="en-US" dirty="0" smtClean="0"/>
              <a:t>Talk </a:t>
            </a:r>
            <a:r>
              <a:rPr lang="en-US" dirty="0"/>
              <a:t>to them, engage them, listen to them, and put </a:t>
            </a:r>
            <a:r>
              <a:rPr lang="en-US" dirty="0" smtClean="0"/>
              <a:t>yourself in </a:t>
            </a:r>
            <a:r>
              <a:rPr lang="en-US" dirty="0"/>
              <a:t>their shoes</a:t>
            </a:r>
            <a:r>
              <a:rPr lang="en-US" dirty="0" smtClean="0"/>
              <a:t>.</a:t>
            </a:r>
          </a:p>
          <a:p>
            <a:endParaRPr lang="en-US" dirty="0"/>
          </a:p>
          <a:p>
            <a:endParaRPr lang="en-US" dirty="0" smtClean="0"/>
          </a:p>
          <a:p>
            <a:r>
              <a:rPr lang="en-US" dirty="0" smtClean="0"/>
              <a:t>See Table 3.1 for a list of example stakeholders and their interests and concerns.</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15</a:t>
            </a:fld>
            <a:endParaRPr lang="en-AU"/>
          </a:p>
        </p:txBody>
      </p:sp>
    </p:spTree>
    <p:extLst>
      <p:ext uri="{BB962C8B-B14F-4D97-AF65-F5344CB8AC3E}">
        <p14:creationId xmlns:p14="http://schemas.microsoft.com/office/powerpoint/2010/main" val="3877003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Architecture Influenced?</a:t>
            </a:r>
            <a:endParaRPr lang="en-US" dirty="0"/>
          </a:p>
        </p:txBody>
      </p:sp>
      <p:sp>
        <p:nvSpPr>
          <p:cNvPr id="3" name="Content Placeholder 2"/>
          <p:cNvSpPr>
            <a:spLocks noGrp="1"/>
          </p:cNvSpPr>
          <p:nvPr>
            <p:ph idx="1"/>
          </p:nvPr>
        </p:nvSpPr>
        <p:spPr>
          <a:xfrm>
            <a:off x="457200" y="1196752"/>
            <a:ext cx="8229600" cy="4934173"/>
          </a:xfrm>
        </p:spPr>
        <p:txBody>
          <a:bodyPr>
            <a:normAutofit fontScale="92500" lnSpcReduction="10000"/>
          </a:bodyPr>
          <a:lstStyle/>
          <a:p>
            <a:r>
              <a:rPr lang="en-US" dirty="0" smtClean="0"/>
              <a:t>Requirements influence the architecture.</a:t>
            </a:r>
          </a:p>
          <a:p>
            <a:r>
              <a:rPr lang="en-US" dirty="0" smtClean="0"/>
              <a:t>A </a:t>
            </a:r>
            <a:r>
              <a:rPr lang="en-US" dirty="0"/>
              <a:t>software architecture is a result of business and social influences, as </a:t>
            </a:r>
            <a:r>
              <a:rPr lang="en-US" dirty="0" smtClean="0"/>
              <a:t>well as </a:t>
            </a:r>
            <a:r>
              <a:rPr lang="en-US" dirty="0"/>
              <a:t>technical ones. </a:t>
            </a:r>
            <a:endParaRPr lang="en-US" dirty="0" smtClean="0"/>
          </a:p>
          <a:p>
            <a:r>
              <a:rPr lang="en-US" dirty="0" smtClean="0"/>
              <a:t>The </a:t>
            </a:r>
            <a:r>
              <a:rPr lang="en-US" dirty="0"/>
              <a:t>existence of an architecture in turn affects the technical</a:t>
            </a:r>
            <a:r>
              <a:rPr lang="en-US" dirty="0" smtClean="0"/>
              <a:t>, business</a:t>
            </a:r>
            <a:r>
              <a:rPr lang="en-US" dirty="0"/>
              <a:t>, and social environments that subsequently influence future architectures.</a:t>
            </a:r>
          </a:p>
          <a:p>
            <a:r>
              <a:rPr lang="en-US" dirty="0"/>
              <a:t>In particular, each of the contexts for </a:t>
            </a:r>
            <a:r>
              <a:rPr lang="en-US" dirty="0" smtClean="0"/>
              <a:t>architecture plays </a:t>
            </a:r>
            <a:r>
              <a:rPr lang="en-US" dirty="0"/>
              <a:t>a role in influencing an </a:t>
            </a:r>
            <a:r>
              <a:rPr lang="en-US" dirty="0" smtClean="0"/>
              <a:t>architect and </a:t>
            </a:r>
            <a:r>
              <a:rPr lang="en-US" dirty="0"/>
              <a:t>the </a:t>
            </a:r>
            <a:r>
              <a:rPr lang="en-US" dirty="0" smtClean="0"/>
              <a:t>architecture.</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16</a:t>
            </a:fld>
            <a:endParaRPr lang="en-AU"/>
          </a:p>
        </p:txBody>
      </p:sp>
    </p:spTree>
    <p:extLst>
      <p:ext uri="{BB962C8B-B14F-4D97-AF65-F5344CB8AC3E}">
        <p14:creationId xmlns:p14="http://schemas.microsoft.com/office/powerpoint/2010/main" val="3675558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Architecture Influenced?</a:t>
            </a:r>
            <a:endParaRPr lang="en-US" dirty="0"/>
          </a:p>
        </p:txBody>
      </p:sp>
      <p:pic>
        <p:nvPicPr>
          <p:cNvPr id="5" name="Picture 4" descr="archinf.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748" y="1478880"/>
            <a:ext cx="8140700" cy="4470400"/>
          </a:xfrm>
          <a:prstGeom prst="rect">
            <a:avLst/>
          </a:prstGeom>
        </p:spPr>
      </p:pic>
      <p:sp>
        <p:nvSpPr>
          <p:cNvPr id="3" name="灯片编号占位符 2"/>
          <p:cNvSpPr>
            <a:spLocks noGrp="1"/>
          </p:cNvSpPr>
          <p:nvPr>
            <p:ph type="sldNum" sz="quarter" idx="12"/>
          </p:nvPr>
        </p:nvSpPr>
        <p:spPr/>
        <p:txBody>
          <a:bodyPr/>
          <a:lstStyle/>
          <a:p>
            <a:fld id="{D0E8C58C-0836-46C6-8F9A-AF87B5CA09C9}" type="slidenum">
              <a:rPr lang="en-AU" smtClean="0"/>
              <a:pPr/>
              <a:t>17</a:t>
            </a:fld>
            <a:endParaRPr lang="en-AU"/>
          </a:p>
        </p:txBody>
      </p:sp>
    </p:spTree>
    <p:extLst>
      <p:ext uri="{BB962C8B-B14F-4D97-AF65-F5344CB8AC3E}">
        <p14:creationId xmlns:p14="http://schemas.microsoft.com/office/powerpoint/2010/main" val="741102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Architectures Influence?</a:t>
            </a:r>
            <a:endParaRPr lang="en-US" dirty="0"/>
          </a:p>
        </p:txBody>
      </p:sp>
      <p:sp>
        <p:nvSpPr>
          <p:cNvPr id="3" name="Content Placeholder 2"/>
          <p:cNvSpPr>
            <a:spLocks noGrp="1"/>
          </p:cNvSpPr>
          <p:nvPr>
            <p:ph idx="1"/>
          </p:nvPr>
        </p:nvSpPr>
        <p:spPr>
          <a:xfrm>
            <a:off x="457200" y="1268760"/>
            <a:ext cx="8229600" cy="5184576"/>
          </a:xfrm>
        </p:spPr>
        <p:txBody>
          <a:bodyPr>
            <a:normAutofit/>
          </a:bodyPr>
          <a:lstStyle/>
          <a:p>
            <a:r>
              <a:rPr lang="en-US" dirty="0" smtClean="0"/>
              <a:t>Technical context</a:t>
            </a:r>
          </a:p>
          <a:p>
            <a:pPr lvl="1"/>
            <a:r>
              <a:rPr lang="en-US" dirty="0" smtClean="0"/>
              <a:t>The </a:t>
            </a:r>
            <a:r>
              <a:rPr lang="en-US" dirty="0"/>
              <a:t>architecture can affect stakeholder </a:t>
            </a:r>
            <a:r>
              <a:rPr lang="en-US" dirty="0" smtClean="0"/>
              <a:t>requirements for </a:t>
            </a:r>
            <a:r>
              <a:rPr lang="en-US" dirty="0"/>
              <a:t>the next system </a:t>
            </a:r>
            <a:endParaRPr lang="en-US" dirty="0" smtClean="0"/>
          </a:p>
          <a:p>
            <a:pPr lvl="1"/>
            <a:r>
              <a:rPr lang="en-US" dirty="0" smtClean="0"/>
              <a:t>It gives </a:t>
            </a:r>
            <a:r>
              <a:rPr lang="en-US" dirty="0"/>
              <a:t>the customer the opportunity to receive </a:t>
            </a:r>
            <a:r>
              <a:rPr lang="en-US" dirty="0" smtClean="0"/>
              <a:t>a system </a:t>
            </a:r>
            <a:r>
              <a:rPr lang="en-US" dirty="0"/>
              <a:t>(based on the same architecture) in a more reliable, timely, </a:t>
            </a:r>
            <a:r>
              <a:rPr lang="en-US" dirty="0" smtClean="0"/>
              <a:t>and economical </a:t>
            </a:r>
            <a:r>
              <a:rPr lang="en-US" dirty="0"/>
              <a:t>manner than if </a:t>
            </a:r>
            <a:r>
              <a:rPr lang="en-US" dirty="0" smtClean="0"/>
              <a:t>built from scratch.</a:t>
            </a:r>
          </a:p>
          <a:p>
            <a:pPr lvl="1"/>
            <a:r>
              <a:rPr lang="en-US" dirty="0" smtClean="0"/>
              <a:t>A </a:t>
            </a:r>
            <a:r>
              <a:rPr lang="en-US" dirty="0"/>
              <a:t>customer may in fact be </a:t>
            </a:r>
            <a:r>
              <a:rPr lang="en-US" dirty="0" smtClean="0"/>
              <a:t>willing to </a:t>
            </a:r>
            <a:r>
              <a:rPr lang="en-US" dirty="0"/>
              <a:t>relax some of their requirements to gain these economies. </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18</a:t>
            </a:fld>
            <a:endParaRPr lang="en-AU"/>
          </a:p>
        </p:txBody>
      </p:sp>
    </p:spTree>
    <p:extLst>
      <p:ext uri="{BB962C8B-B14F-4D97-AF65-F5344CB8AC3E}">
        <p14:creationId xmlns:p14="http://schemas.microsoft.com/office/powerpoint/2010/main" val="4074092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a:t>
            </a:r>
            <a:r>
              <a:rPr lang="en-US" altLang="zh-CN" dirty="0" err="1"/>
              <a:t>Shrinkwrapped</a:t>
            </a:r>
            <a:r>
              <a:rPr lang="en-US" altLang="zh-CN" dirty="0"/>
              <a:t> </a:t>
            </a:r>
            <a:endParaRPr lang="zh-CN" altLang="en-US" dirty="0"/>
          </a:p>
        </p:txBody>
      </p:sp>
      <p:sp>
        <p:nvSpPr>
          <p:cNvPr id="3" name="内容占位符 2"/>
          <p:cNvSpPr>
            <a:spLocks noGrp="1"/>
          </p:cNvSpPr>
          <p:nvPr>
            <p:ph idx="1"/>
          </p:nvPr>
        </p:nvSpPr>
        <p:spPr/>
        <p:txBody>
          <a:bodyPr/>
          <a:lstStyle/>
          <a:p>
            <a:pPr marL="342900" lvl="1" indent="-342900">
              <a:buFont typeface="Wingdings" pitchFamily="2" charset="2"/>
              <a:buChar char="l"/>
            </a:pPr>
            <a:r>
              <a:rPr lang="en-US" altLang="zh-CN" sz="2800" dirty="0" err="1"/>
              <a:t>Shrinkwrapped</a:t>
            </a:r>
            <a:r>
              <a:rPr lang="en-US" altLang="zh-CN" sz="2800" dirty="0"/>
              <a:t> software has clearly affected people’s requirements by providing solutions that are not tailored to any individual’s precise needs but are instead inexpensive and (in the best of all possible worlds) of high quality.</a:t>
            </a:r>
          </a:p>
          <a:p>
            <a:pPr marL="0" indent="0">
              <a:buNone/>
            </a:pPr>
            <a:endParaRPr lang="zh-CN" altLang="en-US" dirty="0"/>
          </a:p>
        </p:txBody>
      </p:sp>
      <p:sp>
        <p:nvSpPr>
          <p:cNvPr id="4" name="灯片编号占位符 3"/>
          <p:cNvSpPr>
            <a:spLocks noGrp="1"/>
          </p:cNvSpPr>
          <p:nvPr>
            <p:ph type="sldNum" sz="quarter" idx="12"/>
          </p:nvPr>
        </p:nvSpPr>
        <p:spPr/>
        <p:txBody>
          <a:bodyPr/>
          <a:lstStyle/>
          <a:p>
            <a:fld id="{D0E8C58C-0836-46C6-8F9A-AF87B5CA09C9}" type="slidenum">
              <a:rPr lang="en-AU" smtClean="0"/>
              <a:pPr/>
              <a:t>19</a:t>
            </a:fld>
            <a:endParaRPr lang="en-AU"/>
          </a:p>
        </p:txBody>
      </p:sp>
    </p:spTree>
    <p:extLst>
      <p:ext uri="{BB962C8B-B14F-4D97-AF65-F5344CB8AC3E}">
        <p14:creationId xmlns:p14="http://schemas.microsoft.com/office/powerpoint/2010/main" val="3550633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US" dirty="0"/>
          </a:p>
        </p:txBody>
      </p:sp>
      <p:sp>
        <p:nvSpPr>
          <p:cNvPr id="3" name="Content Placeholder 2"/>
          <p:cNvSpPr>
            <a:spLocks noGrp="1"/>
          </p:cNvSpPr>
          <p:nvPr>
            <p:ph idx="1"/>
          </p:nvPr>
        </p:nvSpPr>
        <p:spPr/>
        <p:txBody>
          <a:bodyPr>
            <a:normAutofit fontScale="92500"/>
          </a:bodyPr>
          <a:lstStyle/>
          <a:p>
            <a:r>
              <a:rPr lang="en-US" dirty="0" smtClean="0"/>
              <a:t>Architecture </a:t>
            </a:r>
            <a:r>
              <a:rPr lang="en-US" dirty="0"/>
              <a:t>in a Technical </a:t>
            </a:r>
            <a:r>
              <a:rPr lang="en-US" dirty="0" smtClean="0"/>
              <a:t>Context</a:t>
            </a:r>
            <a:endParaRPr lang="en-US" dirty="0"/>
          </a:p>
          <a:p>
            <a:r>
              <a:rPr lang="en-US" dirty="0" smtClean="0"/>
              <a:t>Architecture </a:t>
            </a:r>
            <a:r>
              <a:rPr lang="en-US" dirty="0"/>
              <a:t>in a Project Life-</a:t>
            </a:r>
            <a:r>
              <a:rPr lang="en-US" dirty="0" smtClean="0"/>
              <a:t>Cycle Context</a:t>
            </a:r>
            <a:endParaRPr lang="en-US" dirty="0"/>
          </a:p>
          <a:p>
            <a:r>
              <a:rPr lang="en-US" dirty="0" smtClean="0"/>
              <a:t>Architecture </a:t>
            </a:r>
            <a:r>
              <a:rPr lang="en-US" dirty="0"/>
              <a:t>in a Business Context </a:t>
            </a:r>
          </a:p>
          <a:p>
            <a:r>
              <a:rPr lang="en-US" dirty="0" smtClean="0"/>
              <a:t>Architecture </a:t>
            </a:r>
            <a:r>
              <a:rPr lang="en-US" dirty="0"/>
              <a:t>in a Professional Context </a:t>
            </a:r>
          </a:p>
          <a:p>
            <a:r>
              <a:rPr lang="en-US" dirty="0" smtClean="0"/>
              <a:t>Stakeholders </a:t>
            </a:r>
            <a:endParaRPr lang="en-US" dirty="0"/>
          </a:p>
          <a:p>
            <a:r>
              <a:rPr lang="en-US" dirty="0" smtClean="0"/>
              <a:t>How </a:t>
            </a:r>
            <a:r>
              <a:rPr lang="en-US" dirty="0"/>
              <a:t>Is Architecture Influenced? </a:t>
            </a:r>
          </a:p>
          <a:p>
            <a:r>
              <a:rPr lang="en-US" dirty="0" smtClean="0"/>
              <a:t>What </a:t>
            </a:r>
            <a:r>
              <a:rPr lang="en-US" dirty="0"/>
              <a:t>Do Architectures Influence? </a:t>
            </a:r>
          </a:p>
          <a:p>
            <a:r>
              <a:rPr lang="en-US" dirty="0" smtClean="0"/>
              <a:t>Summary</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2</a:t>
            </a:fld>
            <a:endParaRPr lang="en-AU"/>
          </a:p>
        </p:txBody>
      </p:sp>
    </p:spTree>
    <p:extLst>
      <p:ext uri="{BB962C8B-B14F-4D97-AF65-F5344CB8AC3E}">
        <p14:creationId xmlns:p14="http://schemas.microsoft.com/office/powerpoint/2010/main" val="962406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Architectures Influence?</a:t>
            </a:r>
          </a:p>
        </p:txBody>
      </p:sp>
      <p:sp>
        <p:nvSpPr>
          <p:cNvPr id="3" name="Content Placeholder 2"/>
          <p:cNvSpPr>
            <a:spLocks noGrp="1"/>
          </p:cNvSpPr>
          <p:nvPr>
            <p:ph idx="1"/>
          </p:nvPr>
        </p:nvSpPr>
        <p:spPr/>
        <p:txBody>
          <a:bodyPr>
            <a:normAutofit/>
          </a:bodyPr>
          <a:lstStyle/>
          <a:p>
            <a:r>
              <a:rPr lang="en-US" dirty="0" smtClean="0"/>
              <a:t>Project context</a:t>
            </a:r>
          </a:p>
          <a:p>
            <a:pPr lvl="1"/>
            <a:r>
              <a:rPr lang="en-US" dirty="0" smtClean="0"/>
              <a:t>The </a:t>
            </a:r>
            <a:r>
              <a:rPr lang="en-US" dirty="0"/>
              <a:t>architecture affects the structure of the </a:t>
            </a:r>
            <a:r>
              <a:rPr lang="en-US" dirty="0" smtClean="0"/>
              <a:t>developing organization</a:t>
            </a:r>
            <a:r>
              <a:rPr lang="en-US" dirty="0"/>
              <a:t>. </a:t>
            </a:r>
            <a:endParaRPr lang="en-US" dirty="0" smtClean="0"/>
          </a:p>
          <a:p>
            <a:pPr lvl="1"/>
            <a:r>
              <a:rPr lang="en-US" dirty="0" smtClean="0"/>
              <a:t>Teams </a:t>
            </a:r>
            <a:r>
              <a:rPr lang="en-US" dirty="0"/>
              <a:t>are </a:t>
            </a:r>
            <a:r>
              <a:rPr lang="en-US" dirty="0" smtClean="0"/>
              <a:t>formed for </a:t>
            </a:r>
            <a:r>
              <a:rPr lang="en-US" dirty="0"/>
              <a:t>individual software units; and the development, test, and </a:t>
            </a:r>
            <a:r>
              <a:rPr lang="en-US" dirty="0" smtClean="0"/>
              <a:t>integration activities </a:t>
            </a:r>
            <a:r>
              <a:rPr lang="en-US" dirty="0"/>
              <a:t>all revolve around the units. </a:t>
            </a:r>
            <a:endParaRPr lang="en-US" dirty="0" smtClean="0"/>
          </a:p>
          <a:p>
            <a:pPr lvl="1"/>
            <a:r>
              <a:rPr lang="en-US" dirty="0" smtClean="0"/>
              <a:t>Teams </a:t>
            </a:r>
            <a:r>
              <a:rPr lang="en-US" dirty="0"/>
              <a:t>become </a:t>
            </a:r>
            <a:r>
              <a:rPr lang="en-US" dirty="0" smtClean="0"/>
              <a:t>embedded in </a:t>
            </a:r>
            <a:r>
              <a:rPr lang="en-US" dirty="0"/>
              <a:t>the organization’s structure. </a:t>
            </a:r>
          </a:p>
        </p:txBody>
      </p:sp>
      <p:sp>
        <p:nvSpPr>
          <p:cNvPr id="5" name="灯片编号占位符 4"/>
          <p:cNvSpPr>
            <a:spLocks noGrp="1"/>
          </p:cNvSpPr>
          <p:nvPr>
            <p:ph type="sldNum" sz="quarter" idx="12"/>
          </p:nvPr>
        </p:nvSpPr>
        <p:spPr/>
        <p:txBody>
          <a:bodyPr/>
          <a:lstStyle/>
          <a:p>
            <a:fld id="{D0E8C58C-0836-46C6-8F9A-AF87B5CA09C9}" type="slidenum">
              <a:rPr lang="en-AU" smtClean="0"/>
              <a:pPr/>
              <a:t>20</a:t>
            </a:fld>
            <a:endParaRPr lang="en-AU"/>
          </a:p>
        </p:txBody>
      </p:sp>
    </p:spTree>
    <p:extLst>
      <p:ext uri="{BB962C8B-B14F-4D97-AF65-F5344CB8AC3E}">
        <p14:creationId xmlns:p14="http://schemas.microsoft.com/office/powerpoint/2010/main" val="2158785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Architectures Influence?</a:t>
            </a:r>
          </a:p>
        </p:txBody>
      </p:sp>
      <p:sp>
        <p:nvSpPr>
          <p:cNvPr id="3" name="Content Placeholder 2"/>
          <p:cNvSpPr>
            <a:spLocks noGrp="1"/>
          </p:cNvSpPr>
          <p:nvPr>
            <p:ph idx="1"/>
          </p:nvPr>
        </p:nvSpPr>
        <p:spPr/>
        <p:txBody>
          <a:bodyPr>
            <a:normAutofit lnSpcReduction="10000"/>
          </a:bodyPr>
          <a:lstStyle/>
          <a:p>
            <a:r>
              <a:rPr lang="en-US" dirty="0" smtClean="0"/>
              <a:t>Business context</a:t>
            </a:r>
          </a:p>
          <a:p>
            <a:pPr lvl="1"/>
            <a:r>
              <a:rPr lang="en-US" dirty="0" smtClean="0"/>
              <a:t>The </a:t>
            </a:r>
            <a:r>
              <a:rPr lang="en-US" dirty="0"/>
              <a:t>architecture can affect the business goals of </a:t>
            </a:r>
            <a:r>
              <a:rPr lang="en-US" dirty="0" smtClean="0"/>
              <a:t>the developing </a:t>
            </a:r>
            <a:r>
              <a:rPr lang="en-US" dirty="0"/>
              <a:t>organization. </a:t>
            </a:r>
            <a:endParaRPr lang="en-US" dirty="0" smtClean="0"/>
          </a:p>
          <a:p>
            <a:pPr lvl="1"/>
            <a:r>
              <a:rPr lang="en-US" dirty="0" smtClean="0"/>
              <a:t>A </a:t>
            </a:r>
            <a:r>
              <a:rPr lang="en-US" dirty="0"/>
              <a:t>successful system built from an architecture </a:t>
            </a:r>
            <a:r>
              <a:rPr lang="en-US" dirty="0" smtClean="0"/>
              <a:t>can enable </a:t>
            </a:r>
            <a:r>
              <a:rPr lang="en-US" dirty="0"/>
              <a:t>a company to establish a foothold in a particular market </a:t>
            </a:r>
            <a:r>
              <a:rPr lang="en-US" dirty="0" smtClean="0"/>
              <a:t>segment.</a:t>
            </a:r>
          </a:p>
          <a:p>
            <a:pPr lvl="1"/>
            <a:r>
              <a:rPr lang="en-US" dirty="0" smtClean="0"/>
              <a:t>The architecture can </a:t>
            </a:r>
            <a:r>
              <a:rPr lang="en-US" dirty="0"/>
              <a:t>provide opportunities for the efficient production and deployment </a:t>
            </a:r>
            <a:r>
              <a:rPr lang="en-US" dirty="0" smtClean="0"/>
              <a:t>of similar </a:t>
            </a:r>
            <a:r>
              <a:rPr lang="en-US" dirty="0"/>
              <a:t>systems, and the organization may adjust its goals to take </a:t>
            </a:r>
            <a:r>
              <a:rPr lang="en-US" dirty="0" smtClean="0"/>
              <a:t>advantage of </a:t>
            </a:r>
            <a:r>
              <a:rPr lang="en-US" dirty="0"/>
              <a:t>its newfound expertise to plumb the market. </a:t>
            </a:r>
            <a:endParaRPr lang="en-US" dirty="0" smtClean="0"/>
          </a:p>
        </p:txBody>
      </p:sp>
      <p:sp>
        <p:nvSpPr>
          <p:cNvPr id="5" name="灯片编号占位符 4"/>
          <p:cNvSpPr>
            <a:spLocks noGrp="1"/>
          </p:cNvSpPr>
          <p:nvPr>
            <p:ph type="sldNum" sz="quarter" idx="12"/>
          </p:nvPr>
        </p:nvSpPr>
        <p:spPr/>
        <p:txBody>
          <a:bodyPr/>
          <a:lstStyle/>
          <a:p>
            <a:fld id="{D0E8C58C-0836-46C6-8F9A-AF87B5CA09C9}" type="slidenum">
              <a:rPr lang="en-AU" smtClean="0"/>
              <a:pPr/>
              <a:t>21</a:t>
            </a:fld>
            <a:endParaRPr lang="en-AU"/>
          </a:p>
        </p:txBody>
      </p:sp>
    </p:spTree>
    <p:extLst>
      <p:ext uri="{BB962C8B-B14F-4D97-AF65-F5344CB8AC3E}">
        <p14:creationId xmlns:p14="http://schemas.microsoft.com/office/powerpoint/2010/main" val="181891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 Architectures Influence?</a:t>
            </a:r>
          </a:p>
        </p:txBody>
      </p:sp>
      <p:sp>
        <p:nvSpPr>
          <p:cNvPr id="3" name="Content Placeholder 2"/>
          <p:cNvSpPr>
            <a:spLocks noGrp="1"/>
          </p:cNvSpPr>
          <p:nvPr>
            <p:ph idx="1"/>
          </p:nvPr>
        </p:nvSpPr>
        <p:spPr/>
        <p:txBody>
          <a:bodyPr>
            <a:normAutofit/>
          </a:bodyPr>
          <a:lstStyle/>
          <a:p>
            <a:r>
              <a:rPr lang="en-US" dirty="0" smtClean="0"/>
              <a:t>Professional context</a:t>
            </a:r>
          </a:p>
          <a:p>
            <a:pPr lvl="1"/>
            <a:r>
              <a:rPr lang="en-US" dirty="0" smtClean="0"/>
              <a:t>The </a:t>
            </a:r>
            <a:r>
              <a:rPr lang="en-US" dirty="0"/>
              <a:t>process of system building will affect </a:t>
            </a:r>
            <a:r>
              <a:rPr lang="en-US" dirty="0" smtClean="0"/>
              <a:t>the architect’s </a:t>
            </a:r>
            <a:r>
              <a:rPr lang="en-US" dirty="0"/>
              <a:t>experience with </a:t>
            </a:r>
            <a:r>
              <a:rPr lang="en-US" dirty="0" smtClean="0"/>
              <a:t>subsequent.</a:t>
            </a:r>
          </a:p>
          <a:p>
            <a:pPr lvl="1"/>
            <a:r>
              <a:rPr lang="en-US" dirty="0" smtClean="0"/>
              <a:t>A </a:t>
            </a:r>
            <a:r>
              <a:rPr lang="en-US" dirty="0"/>
              <a:t>system that was successfully built around a </a:t>
            </a:r>
            <a:r>
              <a:rPr lang="en-US" dirty="0" smtClean="0"/>
              <a:t>particular technical </a:t>
            </a:r>
            <a:r>
              <a:rPr lang="en-US" dirty="0"/>
              <a:t>approach will make the architect more inclined to build </a:t>
            </a:r>
            <a:r>
              <a:rPr lang="en-US" dirty="0" smtClean="0"/>
              <a:t>systems using </a:t>
            </a:r>
            <a:r>
              <a:rPr lang="en-US" dirty="0"/>
              <a:t>the same approach in the future. </a:t>
            </a:r>
            <a:endParaRPr lang="en-US" dirty="0" smtClean="0"/>
          </a:p>
          <a:p>
            <a:pPr lvl="1"/>
            <a:r>
              <a:rPr lang="en-US" dirty="0"/>
              <a:t>A</a:t>
            </a:r>
            <a:r>
              <a:rPr lang="en-US" dirty="0" smtClean="0"/>
              <a:t>rchitectures that fail </a:t>
            </a:r>
            <a:r>
              <a:rPr lang="en-US" dirty="0"/>
              <a:t>are less likely to be chosen for future projects.</a:t>
            </a:r>
          </a:p>
        </p:txBody>
      </p:sp>
      <p:sp>
        <p:nvSpPr>
          <p:cNvPr id="5" name="灯片编号占位符 4"/>
          <p:cNvSpPr>
            <a:spLocks noGrp="1"/>
          </p:cNvSpPr>
          <p:nvPr>
            <p:ph type="sldNum" sz="quarter" idx="12"/>
          </p:nvPr>
        </p:nvSpPr>
        <p:spPr/>
        <p:txBody>
          <a:bodyPr/>
          <a:lstStyle/>
          <a:p>
            <a:fld id="{D0E8C58C-0836-46C6-8F9A-AF87B5CA09C9}" type="slidenum">
              <a:rPr lang="en-AU" smtClean="0"/>
              <a:pPr/>
              <a:t>22</a:t>
            </a:fld>
            <a:endParaRPr lang="en-AU"/>
          </a:p>
        </p:txBody>
      </p:sp>
    </p:spTree>
    <p:extLst>
      <p:ext uri="{BB962C8B-B14F-4D97-AF65-F5344CB8AC3E}">
        <p14:creationId xmlns:p14="http://schemas.microsoft.com/office/powerpoint/2010/main" val="712428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Influence Cycle</a:t>
            </a:r>
            <a:endParaRPr lang="en-US" dirty="0"/>
          </a:p>
        </p:txBody>
      </p:sp>
      <p:pic>
        <p:nvPicPr>
          <p:cNvPr id="4" name="Picture 3" descr="AIC.tiff"/>
          <p:cNvPicPr>
            <a:picLocks noChangeAspect="1"/>
          </p:cNvPicPr>
          <p:nvPr/>
        </p:nvPicPr>
        <p:blipFill rotWithShape="1">
          <a:blip r:embed="rId2">
            <a:extLst>
              <a:ext uri="{28A0092B-C50C-407E-A947-70E740481C1C}">
                <a14:useLocalDpi xmlns:a14="http://schemas.microsoft.com/office/drawing/2010/main" val="0"/>
              </a:ext>
            </a:extLst>
          </a:blip>
          <a:srcRect t="6980"/>
          <a:stretch/>
        </p:blipFill>
        <p:spPr>
          <a:xfrm>
            <a:off x="683568" y="1199255"/>
            <a:ext cx="7848872" cy="4966049"/>
          </a:xfrm>
          <a:prstGeom prst="rect">
            <a:avLst/>
          </a:prstGeom>
        </p:spPr>
      </p:pic>
      <p:sp>
        <p:nvSpPr>
          <p:cNvPr id="5" name="灯片编号占位符 4"/>
          <p:cNvSpPr>
            <a:spLocks noGrp="1"/>
          </p:cNvSpPr>
          <p:nvPr>
            <p:ph type="sldNum" sz="quarter" idx="12"/>
          </p:nvPr>
        </p:nvSpPr>
        <p:spPr/>
        <p:txBody>
          <a:bodyPr/>
          <a:lstStyle/>
          <a:p>
            <a:fld id="{D0E8C58C-0836-46C6-8F9A-AF87B5CA09C9}" type="slidenum">
              <a:rPr lang="en-AU" smtClean="0"/>
              <a:pPr/>
              <a:t>23</a:t>
            </a:fld>
            <a:endParaRPr lang="en-AU"/>
          </a:p>
        </p:txBody>
      </p:sp>
    </p:spTree>
    <p:extLst>
      <p:ext uri="{BB962C8B-B14F-4D97-AF65-F5344CB8AC3E}">
        <p14:creationId xmlns:p14="http://schemas.microsoft.com/office/powerpoint/2010/main" val="14175299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a:xfrm>
            <a:off x="457200" y="1196752"/>
            <a:ext cx="8229600" cy="5328592"/>
          </a:xfrm>
        </p:spPr>
        <p:txBody>
          <a:bodyPr>
            <a:noAutofit/>
          </a:bodyPr>
          <a:lstStyle/>
          <a:p>
            <a:r>
              <a:rPr lang="en-US" sz="2800" dirty="0"/>
              <a:t> Architectures exist in four different contexts.</a:t>
            </a:r>
          </a:p>
          <a:p>
            <a:pPr lvl="1"/>
            <a:r>
              <a:rPr lang="en-US" sz="2800" dirty="0" smtClean="0"/>
              <a:t>Technical. The </a:t>
            </a:r>
            <a:r>
              <a:rPr lang="en-US" sz="2800" dirty="0"/>
              <a:t>technical context includes the achievement of quality </a:t>
            </a:r>
            <a:r>
              <a:rPr lang="en-US" sz="2800" dirty="0" smtClean="0"/>
              <a:t>attribute requirements.</a:t>
            </a:r>
          </a:p>
          <a:p>
            <a:pPr lvl="1"/>
            <a:r>
              <a:rPr lang="en-US" sz="2800" dirty="0" smtClean="0"/>
              <a:t>Project </a:t>
            </a:r>
            <a:r>
              <a:rPr lang="en-US" sz="2800" dirty="0"/>
              <a:t>life </a:t>
            </a:r>
            <a:r>
              <a:rPr lang="en-US" sz="2800" dirty="0" smtClean="0"/>
              <a:t>cycle.</a:t>
            </a:r>
          </a:p>
          <a:p>
            <a:pPr lvl="1"/>
            <a:r>
              <a:rPr lang="en-US" sz="2800" dirty="0" smtClean="0"/>
              <a:t>Business</a:t>
            </a:r>
            <a:r>
              <a:rPr lang="en-US" sz="2800" dirty="0"/>
              <a:t>. </a:t>
            </a:r>
            <a:endParaRPr lang="en-US" sz="2800" dirty="0" smtClean="0"/>
          </a:p>
          <a:p>
            <a:pPr lvl="1"/>
            <a:r>
              <a:rPr lang="en-US" sz="2800" dirty="0" smtClean="0"/>
              <a:t>Professional. </a:t>
            </a:r>
            <a:endParaRPr lang="en-US" sz="2800" dirty="0"/>
          </a:p>
          <a:p>
            <a:r>
              <a:rPr lang="en-US" sz="2800" dirty="0"/>
              <a:t>An architecture has </a:t>
            </a:r>
            <a:r>
              <a:rPr lang="en-US" sz="2800" dirty="0" smtClean="0"/>
              <a:t>influences </a:t>
            </a:r>
            <a:r>
              <a:rPr lang="en-US" sz="2800" dirty="0"/>
              <a:t>that lead to its creation, and its </a:t>
            </a:r>
            <a:r>
              <a:rPr lang="en-US" sz="2800" dirty="0" smtClean="0"/>
              <a:t>existence has </a:t>
            </a:r>
            <a:r>
              <a:rPr lang="en-US" sz="2800" dirty="0"/>
              <a:t>an impact on the architect, the organization, and, potentially, the </a:t>
            </a:r>
            <a:r>
              <a:rPr lang="en-US" sz="2800" dirty="0" smtClean="0"/>
              <a:t>industry. </a:t>
            </a:r>
          </a:p>
          <a:p>
            <a:r>
              <a:rPr lang="en-US" sz="2800" dirty="0" smtClean="0"/>
              <a:t>This is the </a:t>
            </a:r>
            <a:r>
              <a:rPr lang="en-US" sz="2800" dirty="0"/>
              <a:t>Architecture Influence Cycle.</a:t>
            </a:r>
          </a:p>
        </p:txBody>
      </p:sp>
      <p:sp>
        <p:nvSpPr>
          <p:cNvPr id="5" name="灯片编号占位符 4"/>
          <p:cNvSpPr>
            <a:spLocks noGrp="1"/>
          </p:cNvSpPr>
          <p:nvPr>
            <p:ph type="sldNum" sz="quarter" idx="12"/>
          </p:nvPr>
        </p:nvSpPr>
        <p:spPr/>
        <p:txBody>
          <a:bodyPr/>
          <a:lstStyle/>
          <a:p>
            <a:fld id="{D0E8C58C-0836-46C6-8F9A-AF87B5CA09C9}" type="slidenum">
              <a:rPr lang="en-AU" smtClean="0"/>
              <a:pPr/>
              <a:t>24</a:t>
            </a:fld>
            <a:endParaRPr lang="en-AU"/>
          </a:p>
        </p:txBody>
      </p:sp>
    </p:spTree>
    <p:extLst>
      <p:ext uri="{BB962C8B-B14F-4D97-AF65-F5344CB8AC3E}">
        <p14:creationId xmlns:p14="http://schemas.microsoft.com/office/powerpoint/2010/main" val="862809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Contexts of Software Architecture</a:t>
            </a:r>
            <a:endParaRPr lang="en-AU" dirty="0"/>
          </a:p>
        </p:txBody>
      </p:sp>
      <p:sp>
        <p:nvSpPr>
          <p:cNvPr id="3" name="Content Placeholder 2"/>
          <p:cNvSpPr>
            <a:spLocks noGrp="1"/>
          </p:cNvSpPr>
          <p:nvPr>
            <p:ph idx="1"/>
          </p:nvPr>
        </p:nvSpPr>
        <p:spPr>
          <a:xfrm>
            <a:off x="457200" y="1268760"/>
            <a:ext cx="8229600" cy="5112568"/>
          </a:xfrm>
        </p:spPr>
        <p:txBody>
          <a:bodyPr>
            <a:normAutofit fontScale="92500" lnSpcReduction="10000"/>
          </a:bodyPr>
          <a:lstStyle/>
          <a:p>
            <a:r>
              <a:rPr lang="en-US" dirty="0" smtClean="0"/>
              <a:t>Technical</a:t>
            </a:r>
            <a:r>
              <a:rPr lang="en-US" dirty="0"/>
              <a:t>.  What technical role does the software architecture play in </a:t>
            </a:r>
            <a:r>
              <a:rPr lang="en-US" dirty="0" smtClean="0"/>
              <a:t>the system?</a:t>
            </a:r>
            <a:endParaRPr lang="en-US" dirty="0"/>
          </a:p>
          <a:p>
            <a:r>
              <a:rPr lang="en-US" dirty="0" smtClean="0"/>
              <a:t>Project </a:t>
            </a:r>
            <a:r>
              <a:rPr lang="en-US" dirty="0"/>
              <a:t>life cycle.  How does a software architecture relate to the </a:t>
            </a:r>
            <a:r>
              <a:rPr lang="en-US" dirty="0" smtClean="0"/>
              <a:t>other phases </a:t>
            </a:r>
            <a:r>
              <a:rPr lang="en-US" dirty="0"/>
              <a:t>of a software development life cycle?</a:t>
            </a:r>
          </a:p>
          <a:p>
            <a:r>
              <a:rPr lang="en-US" dirty="0" smtClean="0"/>
              <a:t>Business</a:t>
            </a:r>
            <a:r>
              <a:rPr lang="en-US" dirty="0"/>
              <a:t>.  How does the presence of a software architecture affect an </a:t>
            </a:r>
            <a:r>
              <a:rPr lang="en-US" dirty="0" smtClean="0"/>
              <a:t>organization’s business </a:t>
            </a:r>
            <a:r>
              <a:rPr lang="en-US" dirty="0"/>
              <a:t>environment?</a:t>
            </a:r>
          </a:p>
          <a:p>
            <a:r>
              <a:rPr lang="pl-PL" dirty="0" smtClean="0"/>
              <a:t>Professional</a:t>
            </a:r>
            <a:r>
              <a:rPr lang="pl-PL" dirty="0"/>
              <a:t>.  </a:t>
            </a:r>
            <a:r>
              <a:rPr lang="pl-PL" dirty="0" err="1"/>
              <a:t>What</a:t>
            </a:r>
            <a:r>
              <a:rPr lang="pl-PL" dirty="0"/>
              <a:t> </a:t>
            </a:r>
            <a:r>
              <a:rPr lang="pl-PL" dirty="0" err="1"/>
              <a:t>is</a:t>
            </a:r>
            <a:r>
              <a:rPr lang="pl-PL" dirty="0"/>
              <a:t> the role of a software </a:t>
            </a:r>
            <a:r>
              <a:rPr lang="pl-PL" dirty="0" err="1"/>
              <a:t>architect</a:t>
            </a:r>
            <a:r>
              <a:rPr lang="pl-PL" dirty="0"/>
              <a:t> in </a:t>
            </a:r>
            <a:r>
              <a:rPr lang="pl-PL" dirty="0" err="1"/>
              <a:t>an</a:t>
            </a:r>
            <a:r>
              <a:rPr lang="pl-PL" dirty="0"/>
              <a:t> </a:t>
            </a:r>
            <a:r>
              <a:rPr lang="pl-PL" dirty="0" err="1"/>
              <a:t>organization</a:t>
            </a:r>
            <a:r>
              <a:rPr lang="pl-PL" dirty="0"/>
              <a:t> </a:t>
            </a:r>
            <a:r>
              <a:rPr lang="pl-PL" dirty="0" err="1"/>
              <a:t>or</a:t>
            </a:r>
            <a:r>
              <a:rPr lang="pl-PL" dirty="0"/>
              <a:t> </a:t>
            </a:r>
            <a:r>
              <a:rPr lang="pl-PL" dirty="0" smtClean="0"/>
              <a:t>a development </a:t>
            </a:r>
            <a:r>
              <a:rPr lang="pl-PL" dirty="0" err="1"/>
              <a:t>project</a:t>
            </a:r>
            <a:r>
              <a:rPr lang="pl-PL" dirty="0"/>
              <a:t>?</a:t>
            </a:r>
            <a:endParaRPr lang="en-AU" dirty="0"/>
          </a:p>
        </p:txBody>
      </p:sp>
      <p:sp>
        <p:nvSpPr>
          <p:cNvPr id="5" name="灯片编号占位符 4"/>
          <p:cNvSpPr>
            <a:spLocks noGrp="1"/>
          </p:cNvSpPr>
          <p:nvPr>
            <p:ph type="sldNum" sz="quarter" idx="12"/>
          </p:nvPr>
        </p:nvSpPr>
        <p:spPr/>
        <p:txBody>
          <a:bodyPr/>
          <a:lstStyle/>
          <a:p>
            <a:fld id="{D0E8C58C-0836-46C6-8F9A-AF87B5CA09C9}" type="slidenum">
              <a:rPr lang="en-AU" smtClean="0"/>
              <a:pPr/>
              <a:t>3</a:t>
            </a:fld>
            <a:endParaRPr lang="en-AU"/>
          </a:p>
        </p:txBody>
      </p:sp>
    </p:spTree>
    <p:extLst>
      <p:ext uri="{BB962C8B-B14F-4D97-AF65-F5344CB8AC3E}">
        <p14:creationId xmlns:p14="http://schemas.microsoft.com/office/powerpoint/2010/main" val="2042583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Context</a:t>
            </a:r>
            <a:endParaRPr lang="en-US" dirty="0"/>
          </a:p>
        </p:txBody>
      </p:sp>
      <p:sp>
        <p:nvSpPr>
          <p:cNvPr id="3" name="Content Placeholder 2"/>
          <p:cNvSpPr>
            <a:spLocks noGrp="1"/>
          </p:cNvSpPr>
          <p:nvPr>
            <p:ph idx="1"/>
          </p:nvPr>
        </p:nvSpPr>
        <p:spPr>
          <a:xfrm>
            <a:off x="457200" y="1196752"/>
            <a:ext cx="8229600" cy="5400600"/>
          </a:xfrm>
        </p:spPr>
        <p:txBody>
          <a:bodyPr>
            <a:normAutofit/>
          </a:bodyPr>
          <a:lstStyle/>
          <a:p>
            <a:r>
              <a:rPr lang="en-US" dirty="0" smtClean="0"/>
              <a:t>The most important technical context factor is the set of quality attributes that the architecture can help to achieve.</a:t>
            </a:r>
          </a:p>
          <a:p>
            <a:r>
              <a:rPr lang="en-US" dirty="0" smtClean="0"/>
              <a:t>The architecture’s current technical environment is also an important factor.</a:t>
            </a:r>
          </a:p>
          <a:p>
            <a:pPr lvl="1"/>
            <a:r>
              <a:rPr lang="en-US" dirty="0"/>
              <a:t>S</a:t>
            </a:r>
            <a:r>
              <a:rPr lang="en-US" dirty="0" smtClean="0"/>
              <a:t>tandard </a:t>
            </a:r>
            <a:r>
              <a:rPr lang="en-US" dirty="0"/>
              <a:t>industry practices </a:t>
            </a:r>
          </a:p>
          <a:p>
            <a:pPr lvl="1"/>
            <a:r>
              <a:rPr lang="en-US" dirty="0" smtClean="0"/>
              <a:t>Software</a:t>
            </a:r>
            <a:r>
              <a:rPr lang="en-US" dirty="0"/>
              <a:t> </a:t>
            </a:r>
            <a:r>
              <a:rPr lang="en-US" dirty="0" smtClean="0"/>
              <a:t>engineering </a:t>
            </a:r>
            <a:r>
              <a:rPr lang="en-US" dirty="0"/>
              <a:t>techniques prevalent in the architect’s professional community.</a:t>
            </a:r>
          </a:p>
          <a:p>
            <a:pPr lvl="1"/>
            <a:r>
              <a:rPr lang="en-US" dirty="0" smtClean="0"/>
              <a:t>web-based</a:t>
            </a:r>
            <a:r>
              <a:rPr lang="en-US" dirty="0"/>
              <a:t>, object-oriented, service-oriented, mobility-aware, cloud-based</a:t>
            </a:r>
            <a:r>
              <a:rPr lang="en-US" dirty="0" smtClean="0"/>
              <a:t>,</a:t>
            </a:r>
            <a:r>
              <a:rPr lang="pl-PL" dirty="0"/>
              <a:t> </a:t>
            </a:r>
            <a:r>
              <a:rPr lang="pl-PL" dirty="0" smtClean="0"/>
              <a:t>social</a:t>
            </a:r>
            <a:r>
              <a:rPr lang="pl-PL" dirty="0"/>
              <a:t>-networking-</a:t>
            </a:r>
            <a:r>
              <a:rPr lang="pl-PL" dirty="0" smtClean="0"/>
              <a:t>friendly. </a:t>
            </a:r>
          </a:p>
        </p:txBody>
      </p:sp>
      <p:sp>
        <p:nvSpPr>
          <p:cNvPr id="5" name="灯片编号占位符 4"/>
          <p:cNvSpPr>
            <a:spLocks noGrp="1"/>
          </p:cNvSpPr>
          <p:nvPr>
            <p:ph type="sldNum" sz="quarter" idx="12"/>
          </p:nvPr>
        </p:nvSpPr>
        <p:spPr/>
        <p:txBody>
          <a:bodyPr/>
          <a:lstStyle/>
          <a:p>
            <a:fld id="{D0E8C58C-0836-46C6-8F9A-AF87B5CA09C9}" type="slidenum">
              <a:rPr lang="en-AU" smtClean="0"/>
              <a:pPr/>
              <a:t>4</a:t>
            </a:fld>
            <a:endParaRPr lang="en-AU"/>
          </a:p>
        </p:txBody>
      </p:sp>
    </p:spTree>
    <p:extLst>
      <p:ext uri="{BB962C8B-B14F-4D97-AF65-F5344CB8AC3E}">
        <p14:creationId xmlns:p14="http://schemas.microsoft.com/office/powerpoint/2010/main" val="951949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0E8C58C-0836-46C6-8F9A-AF87B5CA09C9}" type="slidenum">
              <a:rPr lang="en-AU" smtClean="0"/>
              <a:pPr/>
              <a:t>5</a:t>
            </a:fld>
            <a:endParaRPr lang="en-AU"/>
          </a:p>
        </p:txBody>
      </p:sp>
      <p:pic>
        <p:nvPicPr>
          <p:cNvPr id="1026" name="Picture 2" descr="âwarship vasaâçå¾çæç´¢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7056784" cy="528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602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 </a:t>
            </a:r>
            <a:r>
              <a:rPr lang="en-US" dirty="0"/>
              <a:t>Context</a:t>
            </a:r>
          </a:p>
        </p:txBody>
      </p:sp>
      <p:sp>
        <p:nvSpPr>
          <p:cNvPr id="3" name="Content Placeholder 2"/>
          <p:cNvSpPr>
            <a:spLocks noGrp="1"/>
          </p:cNvSpPr>
          <p:nvPr>
            <p:ph idx="1"/>
          </p:nvPr>
        </p:nvSpPr>
        <p:spPr>
          <a:xfrm>
            <a:off x="457200" y="1196752"/>
            <a:ext cx="8229600" cy="5328592"/>
          </a:xfrm>
        </p:spPr>
        <p:txBody>
          <a:bodyPr>
            <a:normAutofit fontScale="85000" lnSpcReduction="10000"/>
          </a:bodyPr>
          <a:lstStyle/>
          <a:p>
            <a:r>
              <a:rPr lang="en-US" dirty="0" smtClean="0"/>
              <a:t>Software </a:t>
            </a:r>
            <a:r>
              <a:rPr lang="en-US" dirty="0"/>
              <a:t>development processes are standard approaches for developing </a:t>
            </a:r>
            <a:r>
              <a:rPr lang="en-US" dirty="0" smtClean="0"/>
              <a:t>software systems</a:t>
            </a:r>
            <a:r>
              <a:rPr lang="en-US" dirty="0"/>
              <a:t>. </a:t>
            </a:r>
            <a:endParaRPr lang="en-US" dirty="0" smtClean="0"/>
          </a:p>
          <a:p>
            <a:r>
              <a:rPr lang="en-US" dirty="0" smtClean="0"/>
              <a:t>They </a:t>
            </a:r>
            <a:r>
              <a:rPr lang="en-US" dirty="0"/>
              <a:t>impose a discipline on software engineers and, more important</a:t>
            </a:r>
            <a:r>
              <a:rPr lang="en-US" dirty="0" smtClean="0"/>
              <a:t>, teams </a:t>
            </a:r>
            <a:r>
              <a:rPr lang="en-US" dirty="0"/>
              <a:t>of software engineers. </a:t>
            </a:r>
            <a:endParaRPr lang="en-US" dirty="0" smtClean="0"/>
          </a:p>
          <a:p>
            <a:r>
              <a:rPr lang="en-US" dirty="0" smtClean="0"/>
              <a:t>They </a:t>
            </a:r>
            <a:r>
              <a:rPr lang="en-US" dirty="0"/>
              <a:t>tell the members of the team what to do next.</a:t>
            </a:r>
          </a:p>
          <a:p>
            <a:r>
              <a:rPr lang="en-US" dirty="0"/>
              <a:t>There are four dominant software development </a:t>
            </a:r>
            <a:r>
              <a:rPr lang="en-US" dirty="0" smtClean="0"/>
              <a:t>processes:</a:t>
            </a:r>
            <a:endParaRPr lang="en-US" dirty="0"/>
          </a:p>
          <a:p>
            <a:pPr lvl="1"/>
            <a:r>
              <a:rPr lang="en-US" dirty="0" smtClean="0"/>
              <a:t>Waterfall </a:t>
            </a:r>
            <a:endParaRPr lang="en-US" dirty="0"/>
          </a:p>
          <a:p>
            <a:pPr lvl="1"/>
            <a:r>
              <a:rPr lang="en-US" dirty="0" smtClean="0"/>
              <a:t>Iterative</a:t>
            </a:r>
            <a:endParaRPr lang="en-US" dirty="0"/>
          </a:p>
          <a:p>
            <a:pPr lvl="1"/>
            <a:r>
              <a:rPr lang="en-US" dirty="0" smtClean="0"/>
              <a:t>Agile </a:t>
            </a:r>
            <a:endParaRPr lang="pl-PL" dirty="0"/>
          </a:p>
          <a:p>
            <a:pPr lvl="1"/>
            <a:r>
              <a:rPr lang="pl-PL" dirty="0" smtClean="0"/>
              <a:t>Model</a:t>
            </a:r>
            <a:r>
              <a:rPr lang="pl-PL" dirty="0"/>
              <a:t>-</a:t>
            </a:r>
            <a:r>
              <a:rPr lang="pl-PL" dirty="0" err="1"/>
              <a:t>driven</a:t>
            </a:r>
            <a:r>
              <a:rPr lang="pl-PL" dirty="0"/>
              <a:t> development </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6</a:t>
            </a:fld>
            <a:endParaRPr lang="en-AU"/>
          </a:p>
        </p:txBody>
      </p:sp>
    </p:spTree>
    <p:extLst>
      <p:ext uri="{BB962C8B-B14F-4D97-AF65-F5344CB8AC3E}">
        <p14:creationId xmlns:p14="http://schemas.microsoft.com/office/powerpoint/2010/main" val="4008028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Activities</a:t>
            </a:r>
            <a:endParaRPr lang="en-US" dirty="0"/>
          </a:p>
        </p:txBody>
      </p:sp>
      <p:sp>
        <p:nvSpPr>
          <p:cNvPr id="3" name="Content Placeholder 2"/>
          <p:cNvSpPr>
            <a:spLocks noGrp="1"/>
          </p:cNvSpPr>
          <p:nvPr>
            <p:ph idx="1"/>
          </p:nvPr>
        </p:nvSpPr>
        <p:spPr>
          <a:xfrm>
            <a:off x="457200" y="1052736"/>
            <a:ext cx="8229600" cy="5544616"/>
          </a:xfrm>
        </p:spPr>
        <p:txBody>
          <a:bodyPr>
            <a:noAutofit/>
          </a:bodyPr>
          <a:lstStyle/>
          <a:p>
            <a:r>
              <a:rPr lang="en-US" sz="2800" dirty="0" smtClean="0"/>
              <a:t>All </a:t>
            </a:r>
            <a:r>
              <a:rPr lang="en-US" sz="2800" dirty="0"/>
              <a:t>of these processes include </a:t>
            </a:r>
            <a:r>
              <a:rPr lang="en-US" sz="2800" dirty="0" smtClean="0"/>
              <a:t>design.</a:t>
            </a:r>
          </a:p>
          <a:p>
            <a:r>
              <a:rPr lang="en-US" sz="2800" dirty="0"/>
              <a:t>A</a:t>
            </a:r>
            <a:r>
              <a:rPr lang="en-US" sz="2800" dirty="0" smtClean="0"/>
              <a:t>rchitecture </a:t>
            </a:r>
            <a:r>
              <a:rPr lang="en-US" sz="2800" dirty="0"/>
              <a:t>is a special kind of design, </a:t>
            </a:r>
            <a:r>
              <a:rPr lang="en-US" sz="2800" dirty="0" smtClean="0"/>
              <a:t>so architecture </a:t>
            </a:r>
            <a:r>
              <a:rPr lang="en-US" sz="2800" dirty="0"/>
              <a:t>finds a home in each one.</a:t>
            </a:r>
          </a:p>
          <a:p>
            <a:pPr lvl="1"/>
            <a:r>
              <a:rPr lang="en-US" sz="2400" dirty="0" smtClean="0"/>
              <a:t>1</a:t>
            </a:r>
            <a:r>
              <a:rPr lang="en-US" sz="2400" dirty="0"/>
              <a:t>. Making a business case for the system</a:t>
            </a:r>
          </a:p>
          <a:p>
            <a:pPr lvl="1"/>
            <a:r>
              <a:rPr lang="en-US" sz="2400" dirty="0"/>
              <a:t>2. Understanding the architecturally significant requirements</a:t>
            </a:r>
          </a:p>
          <a:p>
            <a:pPr lvl="1"/>
            <a:r>
              <a:rPr lang="en-US" sz="2400" dirty="0"/>
              <a:t>3. Creating or selecting the architecture</a:t>
            </a:r>
          </a:p>
          <a:p>
            <a:pPr lvl="1"/>
            <a:r>
              <a:rPr lang="en-US" sz="2400" dirty="0"/>
              <a:t>4. Documenting and communicating the architecture</a:t>
            </a:r>
          </a:p>
          <a:p>
            <a:pPr lvl="1"/>
            <a:r>
              <a:rPr lang="en-US" sz="2400" dirty="0"/>
              <a:t>5. Analyzing or evaluating the architecture</a:t>
            </a:r>
          </a:p>
          <a:p>
            <a:pPr lvl="1"/>
            <a:r>
              <a:rPr lang="en-US" sz="2400" dirty="0"/>
              <a:t>6. Implementing and testing the system based on the architecture</a:t>
            </a:r>
          </a:p>
          <a:p>
            <a:pPr lvl="1"/>
            <a:r>
              <a:rPr lang="en-US" sz="2400" dirty="0"/>
              <a:t>7. Ensuring that the implementation conforms to the </a:t>
            </a:r>
            <a:r>
              <a:rPr lang="en-US" sz="2400" dirty="0" smtClean="0"/>
              <a:t>architecture</a:t>
            </a:r>
            <a:endParaRPr lang="en-US" sz="2400" dirty="0"/>
          </a:p>
        </p:txBody>
      </p:sp>
      <p:sp>
        <p:nvSpPr>
          <p:cNvPr id="5" name="灯片编号占位符 4"/>
          <p:cNvSpPr>
            <a:spLocks noGrp="1"/>
          </p:cNvSpPr>
          <p:nvPr>
            <p:ph type="sldNum" sz="quarter" idx="12"/>
          </p:nvPr>
        </p:nvSpPr>
        <p:spPr/>
        <p:txBody>
          <a:bodyPr/>
          <a:lstStyle/>
          <a:p>
            <a:fld id="{D0E8C58C-0836-46C6-8F9A-AF87B5CA09C9}" type="slidenum">
              <a:rPr lang="en-AU" smtClean="0"/>
              <a:pPr/>
              <a:t>7</a:t>
            </a:fld>
            <a:endParaRPr lang="en-AU"/>
          </a:p>
        </p:txBody>
      </p:sp>
    </p:spTree>
    <p:extLst>
      <p:ext uri="{BB962C8B-B14F-4D97-AF65-F5344CB8AC3E}">
        <p14:creationId xmlns:p14="http://schemas.microsoft.com/office/powerpoint/2010/main" val="298298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Context</a:t>
            </a:r>
          </a:p>
        </p:txBody>
      </p:sp>
      <p:sp>
        <p:nvSpPr>
          <p:cNvPr id="3" name="Content Placeholder 2"/>
          <p:cNvSpPr>
            <a:spLocks noGrp="1"/>
          </p:cNvSpPr>
          <p:nvPr>
            <p:ph idx="1"/>
          </p:nvPr>
        </p:nvSpPr>
        <p:spPr/>
        <p:txBody>
          <a:bodyPr/>
          <a:lstStyle/>
          <a:p>
            <a:r>
              <a:rPr lang="en-US" dirty="0"/>
              <a:t> Architectures and systems are not constructed frivolously. </a:t>
            </a:r>
            <a:endParaRPr lang="en-US" dirty="0" smtClean="0"/>
          </a:p>
          <a:p>
            <a:r>
              <a:rPr lang="en-US" dirty="0" smtClean="0"/>
              <a:t>They </a:t>
            </a:r>
            <a:r>
              <a:rPr lang="en-US" dirty="0"/>
              <a:t>serve some </a:t>
            </a:r>
            <a:r>
              <a:rPr lang="en-US" dirty="0" smtClean="0"/>
              <a:t>business purposes</a:t>
            </a:r>
            <a:r>
              <a:rPr lang="en-US" dirty="0"/>
              <a:t>.</a:t>
            </a:r>
            <a:r>
              <a:rPr lang="en-US" dirty="0" smtClean="0"/>
              <a:t> </a:t>
            </a:r>
          </a:p>
          <a:p>
            <a:r>
              <a:rPr lang="en-US" dirty="0"/>
              <a:t>T</a:t>
            </a:r>
            <a:r>
              <a:rPr lang="en-US" dirty="0" smtClean="0"/>
              <a:t>hese </a:t>
            </a:r>
            <a:r>
              <a:rPr lang="en-US" dirty="0"/>
              <a:t>purposes may change over time.</a:t>
            </a:r>
          </a:p>
        </p:txBody>
      </p:sp>
      <p:sp>
        <p:nvSpPr>
          <p:cNvPr id="5" name="灯片编号占位符 4"/>
          <p:cNvSpPr>
            <a:spLocks noGrp="1"/>
          </p:cNvSpPr>
          <p:nvPr>
            <p:ph type="sldNum" sz="quarter" idx="12"/>
          </p:nvPr>
        </p:nvSpPr>
        <p:spPr/>
        <p:txBody>
          <a:bodyPr/>
          <a:lstStyle/>
          <a:p>
            <a:fld id="{D0E8C58C-0836-46C6-8F9A-AF87B5CA09C9}" type="slidenum">
              <a:rPr lang="en-AU" smtClean="0"/>
              <a:pPr/>
              <a:t>8</a:t>
            </a:fld>
            <a:endParaRPr lang="en-AU"/>
          </a:p>
        </p:txBody>
      </p:sp>
    </p:spTree>
    <p:extLst>
      <p:ext uri="{BB962C8B-B14F-4D97-AF65-F5344CB8AC3E}">
        <p14:creationId xmlns:p14="http://schemas.microsoft.com/office/powerpoint/2010/main" val="4098322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and </a:t>
            </a:r>
            <a:r>
              <a:rPr lang="en-US" dirty="0"/>
              <a:t>B</a:t>
            </a:r>
            <a:r>
              <a:rPr lang="en-US" dirty="0" smtClean="0"/>
              <a:t>usiness Goals</a:t>
            </a:r>
            <a:endParaRPr lang="en-US" dirty="0"/>
          </a:p>
        </p:txBody>
      </p:sp>
      <p:sp>
        <p:nvSpPr>
          <p:cNvPr id="3" name="Content Placeholder 2"/>
          <p:cNvSpPr>
            <a:spLocks noGrp="1"/>
          </p:cNvSpPr>
          <p:nvPr>
            <p:ph idx="1"/>
          </p:nvPr>
        </p:nvSpPr>
        <p:spPr>
          <a:xfrm>
            <a:off x="457200" y="1196752"/>
            <a:ext cx="8229600" cy="5400600"/>
          </a:xfrm>
        </p:spPr>
        <p:txBody>
          <a:bodyPr>
            <a:normAutofit/>
          </a:bodyPr>
          <a:lstStyle/>
          <a:p>
            <a:r>
              <a:rPr lang="en-US" dirty="0" smtClean="0"/>
              <a:t>Systems </a:t>
            </a:r>
            <a:r>
              <a:rPr lang="en-US" dirty="0"/>
              <a:t>are created to satisfy the business goals of one or more organizations.</a:t>
            </a:r>
          </a:p>
          <a:p>
            <a:r>
              <a:rPr lang="en-US" dirty="0" smtClean="0"/>
              <a:t>Architects </a:t>
            </a:r>
            <a:r>
              <a:rPr lang="en-US" dirty="0"/>
              <a:t>need to understand who the </a:t>
            </a:r>
            <a:r>
              <a:rPr lang="en-US" dirty="0" smtClean="0"/>
              <a:t>customers are </a:t>
            </a:r>
            <a:r>
              <a:rPr lang="en-US" dirty="0"/>
              <a:t>and what </a:t>
            </a:r>
            <a:r>
              <a:rPr lang="en-US" dirty="0" smtClean="0"/>
              <a:t>their goals </a:t>
            </a:r>
            <a:r>
              <a:rPr lang="en-US" dirty="0"/>
              <a:t>are. Many of these goals will have a profound influence on the architecture</a:t>
            </a:r>
            <a:r>
              <a:rPr lang="en-US" dirty="0" smtClean="0"/>
              <a:t>.</a:t>
            </a:r>
            <a:endParaRPr lang="en-US" dirty="0"/>
          </a:p>
        </p:txBody>
      </p:sp>
      <p:sp>
        <p:nvSpPr>
          <p:cNvPr id="5" name="灯片编号占位符 4"/>
          <p:cNvSpPr>
            <a:spLocks noGrp="1"/>
          </p:cNvSpPr>
          <p:nvPr>
            <p:ph type="sldNum" sz="quarter" idx="12"/>
          </p:nvPr>
        </p:nvSpPr>
        <p:spPr/>
        <p:txBody>
          <a:bodyPr/>
          <a:lstStyle/>
          <a:p>
            <a:fld id="{D0E8C58C-0836-46C6-8F9A-AF87B5CA09C9}" type="slidenum">
              <a:rPr lang="en-AU" smtClean="0"/>
              <a:pPr/>
              <a:t>9</a:t>
            </a:fld>
            <a:endParaRPr lang="en-AU"/>
          </a:p>
        </p:txBody>
      </p:sp>
    </p:spTree>
    <p:extLst>
      <p:ext uri="{BB962C8B-B14F-4D97-AF65-F5344CB8AC3E}">
        <p14:creationId xmlns:p14="http://schemas.microsoft.com/office/powerpoint/2010/main" val="208644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themeOverride>
</file>

<file path=docProps/app.xml><?xml version="1.0" encoding="utf-8"?>
<Properties xmlns="http://schemas.openxmlformats.org/officeDocument/2006/extended-properties" xmlns:vt="http://schemas.openxmlformats.org/officeDocument/2006/docPropsVTypes">
  <Template>Fan</Template>
  <TotalTime>812</TotalTime>
  <Words>1226</Words>
  <Application>Microsoft Office PowerPoint</Application>
  <PresentationFormat>全屏显示(4:3)</PresentationFormat>
  <Paragraphs>150</Paragraphs>
  <Slides>24</Slides>
  <Notes>3</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Watermark</vt:lpstr>
      <vt:lpstr>Chapter 3:   The Many Contexts of Software Architecture</vt:lpstr>
      <vt:lpstr>Chapter Outline</vt:lpstr>
      <vt:lpstr>Contexts of Software Architecture</vt:lpstr>
      <vt:lpstr>Technical Context</vt:lpstr>
      <vt:lpstr>PowerPoint 演示文稿</vt:lpstr>
      <vt:lpstr>Project Life-cycle Context</vt:lpstr>
      <vt:lpstr>Architecture Activities</vt:lpstr>
      <vt:lpstr>Business Context</vt:lpstr>
      <vt:lpstr>Architecture and Business Goals</vt:lpstr>
      <vt:lpstr>Architecture and Business Goals</vt:lpstr>
      <vt:lpstr>Architecture and business goals</vt:lpstr>
      <vt:lpstr>Professional Context</vt:lpstr>
      <vt:lpstr>Stakeholders</vt:lpstr>
      <vt:lpstr>Stakeholders </vt:lpstr>
      <vt:lpstr>Stakeholders</vt:lpstr>
      <vt:lpstr>How is Architecture Influenced?</vt:lpstr>
      <vt:lpstr>How is Architecture Influenced?</vt:lpstr>
      <vt:lpstr>What Do Architectures Influence?</vt:lpstr>
      <vt:lpstr>Example: Shrinkwrapped </vt:lpstr>
      <vt:lpstr>What Do Architectures Influence?</vt:lpstr>
      <vt:lpstr>What Do Architectures Influence?</vt:lpstr>
      <vt:lpstr>What Do Architectures Influence?</vt:lpstr>
      <vt:lpstr>Architecture Influence Cycle</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Administrator</cp:lastModifiedBy>
  <cp:revision>73</cp:revision>
  <dcterms:created xsi:type="dcterms:W3CDTF">2012-04-18T22:57:58Z</dcterms:created>
  <dcterms:modified xsi:type="dcterms:W3CDTF">2018-09-11T13:32:54Z</dcterms:modified>
</cp:coreProperties>
</file>