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66"/>
  </p:notesMasterIdLst>
  <p:handoutMasterIdLst>
    <p:handoutMasterId r:id="rId67"/>
  </p:handoutMasterIdLst>
  <p:sldIdLst>
    <p:sldId id="361" r:id="rId3"/>
    <p:sldId id="363" r:id="rId4"/>
    <p:sldId id="364" r:id="rId5"/>
    <p:sldId id="362" r:id="rId6"/>
    <p:sldId id="257" r:id="rId7"/>
    <p:sldId id="333" r:id="rId8"/>
    <p:sldId id="288" r:id="rId9"/>
    <p:sldId id="292" r:id="rId10"/>
    <p:sldId id="293" r:id="rId11"/>
    <p:sldId id="258" r:id="rId12"/>
    <p:sldId id="282" r:id="rId13"/>
    <p:sldId id="259" r:id="rId14"/>
    <p:sldId id="260" r:id="rId15"/>
    <p:sldId id="334" r:id="rId16"/>
    <p:sldId id="335" r:id="rId17"/>
    <p:sldId id="313" r:id="rId18"/>
    <p:sldId id="314" r:id="rId19"/>
    <p:sldId id="262" r:id="rId20"/>
    <p:sldId id="315" r:id="rId21"/>
    <p:sldId id="358" r:id="rId22"/>
    <p:sldId id="359" r:id="rId23"/>
    <p:sldId id="360" r:id="rId24"/>
    <p:sldId id="265" r:id="rId25"/>
    <p:sldId id="266" r:id="rId26"/>
    <p:sldId id="267" r:id="rId27"/>
    <p:sldId id="268" r:id="rId28"/>
    <p:sldId id="365" r:id="rId29"/>
    <p:sldId id="366" r:id="rId30"/>
    <p:sldId id="367" r:id="rId31"/>
    <p:sldId id="368" r:id="rId32"/>
    <p:sldId id="369" r:id="rId33"/>
    <p:sldId id="312" r:id="rId34"/>
    <p:sldId id="284" r:id="rId35"/>
    <p:sldId id="338" r:id="rId36"/>
    <p:sldId id="318" r:id="rId37"/>
    <p:sldId id="350" r:id="rId38"/>
    <p:sldId id="302" r:id="rId39"/>
    <p:sldId id="319" r:id="rId40"/>
    <p:sldId id="339" r:id="rId41"/>
    <p:sldId id="340" r:id="rId42"/>
    <p:sldId id="341" r:id="rId43"/>
    <p:sldId id="342" r:id="rId44"/>
    <p:sldId id="343" r:id="rId45"/>
    <p:sldId id="344" r:id="rId46"/>
    <p:sldId id="322" r:id="rId47"/>
    <p:sldId id="324" r:id="rId48"/>
    <p:sldId id="345" r:id="rId49"/>
    <p:sldId id="325" r:id="rId50"/>
    <p:sldId id="346" r:id="rId51"/>
    <p:sldId id="347" r:id="rId52"/>
    <p:sldId id="349" r:id="rId53"/>
    <p:sldId id="295" r:id="rId54"/>
    <p:sldId id="270" r:id="rId55"/>
    <p:sldId id="348" r:id="rId56"/>
    <p:sldId id="351" r:id="rId57"/>
    <p:sldId id="352" r:id="rId58"/>
    <p:sldId id="353" r:id="rId59"/>
    <p:sldId id="277" r:id="rId60"/>
    <p:sldId id="278" r:id="rId61"/>
    <p:sldId id="279" r:id="rId62"/>
    <p:sldId id="298" r:id="rId63"/>
    <p:sldId id="281" r:id="rId64"/>
    <p:sldId id="332" r:id="rId6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595" autoAdjust="0"/>
  </p:normalViewPr>
  <p:slideViewPr>
    <p:cSldViewPr>
      <p:cViewPr varScale="1">
        <p:scale>
          <a:sx n="132" d="100"/>
          <a:sy n="132" d="100"/>
        </p:scale>
        <p:origin x="16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5</a:t>
            </a:fld>
            <a:endParaRPr lang="en-US" dirty="0" smtClean="0"/>
          </a:p>
        </p:txBody>
      </p:sp>
    </p:spTree>
    <p:extLst>
      <p:ext uri="{BB962C8B-B14F-4D97-AF65-F5344CB8AC3E}">
        <p14:creationId xmlns:p14="http://schemas.microsoft.com/office/powerpoint/2010/main" val="10953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a:xfrm>
            <a:off x="2971800" y="3505200"/>
            <a:ext cx="3124200" cy="609600"/>
          </a:xfrm>
        </p:spPr>
        <p:txBody>
          <a:bodyPr/>
          <a:lstStyle/>
          <a:p>
            <a:pPr>
              <a:buFont typeface="Wingdings 3" panose="05040102010807070707" pitchFamily="18" charset="2"/>
              <a:buNone/>
            </a:pPr>
            <a:r>
              <a:rPr lang="zh-CN" altLang="en-US" smtClean="0"/>
              <a:t>主讲：左保河</a:t>
            </a:r>
          </a:p>
        </p:txBody>
      </p:sp>
      <p:sp>
        <p:nvSpPr>
          <p:cNvPr id="3" name="标题 2"/>
          <p:cNvSpPr>
            <a:spLocks noGrp="1"/>
          </p:cNvSpPr>
          <p:nvPr>
            <p:ph type="title"/>
          </p:nvPr>
        </p:nvSpPr>
        <p:spPr>
          <a:xfrm>
            <a:off x="1752600" y="1600200"/>
            <a:ext cx="5410200" cy="1143000"/>
          </a:xfrm>
        </p:spPr>
        <p:txBody>
          <a:bodyPr/>
          <a:lstStyle/>
          <a:p>
            <a:pPr>
              <a:defRPr/>
            </a:pPr>
            <a:r>
              <a:rPr lang="zh-CN" altLang="en-US" dirty="0" smtClean="0"/>
              <a:t>项目管理与质量保证</a:t>
            </a:r>
            <a:endParaRPr lang="zh-CN" altLang="en-US" dirty="0"/>
          </a:p>
        </p:txBody>
      </p:sp>
      <p:sp>
        <p:nvSpPr>
          <p:cNvPr id="1126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1126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3E456E53-9322-4F91-942E-E564E9785A15}" type="slidenum">
              <a:rPr lang="en-US" altLang="zh-CN" sz="1200">
                <a:latin typeface="Arial" panose="020B0604020202020204" pitchFamily="34" charset="0"/>
              </a:rPr>
              <a:pPr eaLnBrk="1" hangingPunct="1"/>
              <a:t>1</a:t>
            </a:fld>
            <a:endParaRPr lang="en-US" altLang="zh-CN" sz="1200">
              <a:latin typeface="Arial" panose="020B0604020202020204" pitchFamily="34" charset="0"/>
            </a:endParaRPr>
          </a:p>
        </p:txBody>
      </p:sp>
    </p:spTree>
    <p:extLst>
      <p:ext uri="{BB962C8B-B14F-4D97-AF65-F5344CB8AC3E}">
        <p14:creationId xmlns:p14="http://schemas.microsoft.com/office/powerpoint/2010/main" val="269449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04800" y="1524000"/>
            <a:ext cx="8534400" cy="4257675"/>
          </a:xfrm>
        </p:spPr>
        <p:txBody>
          <a:bodyPr/>
          <a:lstStyle/>
          <a:p>
            <a:pPr>
              <a:spcBef>
                <a:spcPct val="100000"/>
              </a:spcBef>
            </a:pPr>
            <a:r>
              <a:rPr lang="en-US" sz="2400" dirty="0" smtClean="0"/>
              <a:t>IT Projects have a terrible track record, as described in the What Went Wrong?</a:t>
            </a:r>
          </a:p>
          <a:p>
            <a:pPr>
              <a:spcBef>
                <a:spcPct val="100000"/>
              </a:spcBef>
            </a:pPr>
            <a:r>
              <a:rPr lang="en-US" sz="2400" dirty="0" smtClean="0"/>
              <a:t>A 1995 Standish Group study (CHAOS) found that only 16.2% of IT projects were successful in meeting scope, time, and cost goals; over 31% of IT projects were canceled before completion</a:t>
            </a:r>
          </a:p>
          <a:p>
            <a:r>
              <a:rPr lang="en-US" sz="2400" dirty="0" smtClean="0"/>
              <a:t>A PricewaterhouseCoopers study found that overall half of all projects fail and only 2.5% of corporations consistently meet their targets for scope, time, and cost goals for all types of project.</a:t>
            </a:r>
          </a:p>
          <a:p>
            <a:pPr>
              <a:spcBef>
                <a:spcPct val="100000"/>
              </a:spcBef>
            </a:pPr>
            <a:endParaRPr lang="en-US" dirty="0" smtClean="0"/>
          </a:p>
          <a:p>
            <a:pPr>
              <a:spcBef>
                <a:spcPct val="100000"/>
              </a:spcBef>
            </a:pPr>
            <a:endParaRPr lang="en-US" dirty="0" smtClean="0"/>
          </a:p>
          <a:p>
            <a:pPr>
              <a:spcBef>
                <a:spcPct val="100000"/>
              </a:spcBef>
            </a:pPr>
            <a:endParaRPr lang="en-US" dirty="0" smtClean="0"/>
          </a:p>
        </p:txBody>
      </p:sp>
      <p:sp>
        <p:nvSpPr>
          <p:cNvPr id="13314" name="Rectangle 3"/>
          <p:cNvSpPr>
            <a:spLocks noGrp="1" noChangeArrowheads="1"/>
          </p:cNvSpPr>
          <p:nvPr>
            <p:ph type="title"/>
          </p:nvPr>
        </p:nvSpPr>
        <p:spPr>
          <a:xfrm>
            <a:off x="457200" y="274638"/>
            <a:ext cx="8534400" cy="1143000"/>
          </a:xfrm>
        </p:spPr>
        <p:txBody>
          <a:bodyPr lIns="92075" tIns="46038" rIns="92075" bIns="46038">
            <a:normAutofit fontScale="90000"/>
          </a:bodyPr>
          <a:lstStyle/>
          <a:p>
            <a:r>
              <a:rPr lang="en-US" dirty="0" smtClean="0"/>
              <a:t>Motivation for Studying Information Technology (IT) Project Management</a:t>
            </a:r>
          </a:p>
        </p:txBody>
      </p:sp>
      <p:sp>
        <p:nvSpPr>
          <p:cNvPr id="1331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43C0BEFF-1FDE-409A-9666-3DA8F0E73CEA}" type="slidenum">
              <a:rPr lang="en-US"/>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smtClean="0"/>
              <a:t>Better control of financial, physical, and human resources</a:t>
            </a:r>
          </a:p>
          <a:p>
            <a:pPr>
              <a:lnSpc>
                <a:spcPct val="90000"/>
              </a:lnSpc>
            </a:pPr>
            <a:r>
              <a:rPr lang="en-US" dirty="0" smtClean="0"/>
              <a:t>Improved customer relations</a:t>
            </a:r>
          </a:p>
          <a:p>
            <a:pPr>
              <a:lnSpc>
                <a:spcPct val="90000"/>
              </a:lnSpc>
            </a:pPr>
            <a:r>
              <a:rPr lang="en-US" dirty="0" smtClean="0"/>
              <a:t>Shorter development times</a:t>
            </a:r>
          </a:p>
          <a:p>
            <a:pPr>
              <a:lnSpc>
                <a:spcPct val="90000"/>
              </a:lnSpc>
            </a:pPr>
            <a:r>
              <a:rPr lang="en-US" dirty="0" smtClean="0"/>
              <a:t>Lower costs</a:t>
            </a:r>
          </a:p>
          <a:p>
            <a:pPr>
              <a:lnSpc>
                <a:spcPct val="90000"/>
              </a:lnSpc>
            </a:pPr>
            <a:r>
              <a:rPr lang="en-US" dirty="0" smtClean="0"/>
              <a:t>Higher quality and increased reliability</a:t>
            </a:r>
          </a:p>
          <a:p>
            <a:pPr>
              <a:lnSpc>
                <a:spcPct val="90000"/>
              </a:lnSpc>
            </a:pPr>
            <a:r>
              <a:rPr lang="en-US" dirty="0" smtClean="0"/>
              <a:t>Higher profit margins</a:t>
            </a:r>
          </a:p>
          <a:p>
            <a:pPr>
              <a:lnSpc>
                <a:spcPct val="90000"/>
              </a:lnSpc>
            </a:pPr>
            <a:r>
              <a:rPr lang="en-US" dirty="0" smtClean="0"/>
              <a:t>Improved productivity</a:t>
            </a:r>
          </a:p>
          <a:p>
            <a:pPr>
              <a:lnSpc>
                <a:spcPct val="90000"/>
              </a:lnSpc>
            </a:pPr>
            <a:r>
              <a:rPr lang="en-US" dirty="0" smtClean="0"/>
              <a:t>Better internal coordination</a:t>
            </a:r>
          </a:p>
          <a:p>
            <a:pPr>
              <a:lnSpc>
                <a:spcPct val="90000"/>
              </a:lnSpc>
            </a:pPr>
            <a:r>
              <a:rPr lang="en-US" dirty="0" smtClean="0"/>
              <a:t>Higher worker morale</a:t>
            </a:r>
          </a:p>
        </p:txBody>
      </p:sp>
      <p:sp>
        <p:nvSpPr>
          <p:cNvPr id="14338" name="Rectangle 2"/>
          <p:cNvSpPr>
            <a:spLocks noGrp="1" noChangeArrowheads="1"/>
          </p:cNvSpPr>
          <p:nvPr>
            <p:ph type="title"/>
          </p:nvPr>
        </p:nvSpPr>
        <p:spPr/>
        <p:txBody>
          <a:bodyPr>
            <a:normAutofit fontScale="90000"/>
          </a:bodyPr>
          <a:lstStyle/>
          <a:p>
            <a:r>
              <a:rPr lang="en-US" dirty="0" smtClean="0"/>
              <a:t>Advantages of Using Formal </a:t>
            </a:r>
            <a:br>
              <a:rPr lang="en-US" dirty="0" smtClean="0"/>
            </a:br>
            <a:r>
              <a:rPr lang="en-US" dirty="0" smtClean="0"/>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0AEDFFD-3775-45BD-99D6-93EB591C4326}"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smtClean="0"/>
              <a:t>A </a:t>
            </a:r>
            <a:r>
              <a:rPr lang="en-US" b="1" dirty="0" smtClean="0"/>
              <a:t>project</a:t>
            </a:r>
            <a:r>
              <a:rPr lang="en-US" dirty="0" smtClean="0"/>
              <a:t> is “a temporary endeavor undertaken to create a unique product, service, or result” (PMBOK</a:t>
            </a:r>
            <a:r>
              <a:rPr lang="en-US" dirty="0" smtClean="0">
                <a:cs typeface="Times New Roman" pitchFamily="18" charset="0"/>
              </a:rPr>
              <a:t>® Guide, Fifth Edition, 2012)</a:t>
            </a:r>
          </a:p>
          <a:p>
            <a:pPr>
              <a:spcBef>
                <a:spcPct val="70000"/>
              </a:spcBef>
            </a:pPr>
            <a:r>
              <a:rPr lang="en-US" dirty="0" smtClean="0"/>
              <a:t>Operations is work done to sustain the business</a:t>
            </a:r>
          </a:p>
          <a:p>
            <a:pPr>
              <a:spcBef>
                <a:spcPct val="70000"/>
              </a:spcBef>
            </a:pPr>
            <a:r>
              <a:rPr lang="en-US" dirty="0" smtClean="0"/>
              <a:t>Projects end when their objectives have been reached or the project has been terminated</a:t>
            </a:r>
          </a:p>
          <a:p>
            <a:pPr>
              <a:spcBef>
                <a:spcPct val="70000"/>
              </a:spcBef>
            </a:pPr>
            <a:r>
              <a:rPr lang="en-US" dirty="0" smtClean="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smtClean="0"/>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a:t>
            </a:r>
            <a:r>
              <a:rPr lang="en-US" dirty="0" smtClean="0"/>
              <a:t>online</a:t>
            </a:r>
            <a:endParaRPr lang="en-US" dirty="0"/>
          </a:p>
          <a:p>
            <a:r>
              <a:rPr lang="en-US" dirty="0" smtClean="0"/>
              <a:t>A </a:t>
            </a:r>
            <a:r>
              <a:rPr lang="en-US" dirty="0"/>
              <a:t>company develops a driverless </a:t>
            </a:r>
            <a:r>
              <a:rPr lang="en-US" dirty="0" smtClean="0"/>
              <a:t>car</a:t>
            </a:r>
            <a:endParaRPr lang="en-US" dirty="0"/>
          </a:p>
          <a:p>
            <a:r>
              <a:rPr lang="en-US" dirty="0" smtClean="0"/>
              <a:t>A </a:t>
            </a:r>
            <a:r>
              <a:rPr lang="en-US" dirty="0"/>
              <a:t>small software development team adds a new feature to an internal </a:t>
            </a:r>
            <a:r>
              <a:rPr lang="en-US" dirty="0" smtClean="0"/>
              <a:t>software application </a:t>
            </a:r>
            <a:r>
              <a:rPr lang="en-US" dirty="0"/>
              <a:t>for the finance </a:t>
            </a:r>
            <a:r>
              <a:rPr lang="en-US" dirty="0" smtClean="0"/>
              <a:t>department</a:t>
            </a:r>
            <a:endParaRPr lang="en-US" dirty="0"/>
          </a:p>
          <a:p>
            <a:r>
              <a:rPr lang="en-US" dirty="0" smtClean="0"/>
              <a:t>A </a:t>
            </a:r>
            <a:r>
              <a:rPr lang="en-US" dirty="0"/>
              <a:t>college upgrades its technology infrastructure to provide wireless </a:t>
            </a:r>
            <a:r>
              <a:rPr lang="en-US" dirty="0" smtClean="0"/>
              <a:t>Internet access </a:t>
            </a:r>
            <a:r>
              <a:rPr lang="en-US" dirty="0"/>
              <a:t>across the whole </a:t>
            </a:r>
            <a:r>
              <a:rPr lang="en-US" dirty="0" smtClean="0"/>
              <a:t>campus</a:t>
            </a:r>
          </a:p>
        </p:txBody>
      </p:sp>
      <p:sp>
        <p:nvSpPr>
          <p:cNvPr id="16386" name="Rectangle 2"/>
          <p:cNvSpPr>
            <a:spLocks noGrp="1" noChangeArrowheads="1"/>
          </p:cNvSpPr>
          <p:nvPr>
            <p:ph type="title"/>
          </p:nvPr>
        </p:nvSpPr>
        <p:spPr/>
        <p:txBody>
          <a:bodyPr/>
          <a:lstStyle/>
          <a:p>
            <a:r>
              <a:rPr lang="en-US" dirty="0" smtClean="0"/>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1E6D314-27DA-4178-AE9D-F9C537C64F56}"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Media tablets and beyond</a:t>
            </a:r>
          </a:p>
          <a:p>
            <a:r>
              <a:rPr lang="en-US" dirty="0" smtClean="0"/>
              <a:t>Mobile-centric applications and interfaces</a:t>
            </a:r>
          </a:p>
          <a:p>
            <a:r>
              <a:rPr lang="en-US" dirty="0" smtClean="0"/>
              <a:t>Contextual and social user experience</a:t>
            </a:r>
          </a:p>
          <a:p>
            <a:r>
              <a:rPr lang="en-US" dirty="0" smtClean="0"/>
              <a:t>Internet of things</a:t>
            </a:r>
          </a:p>
          <a:p>
            <a:r>
              <a:rPr lang="en-US" dirty="0" smtClean="0"/>
              <a:t>Cloud computing</a:t>
            </a:r>
            <a:endParaRPr lang="en-US" dirty="0"/>
          </a:p>
        </p:txBody>
      </p:sp>
      <p:sp>
        <p:nvSpPr>
          <p:cNvPr id="17410" name="Title 1"/>
          <p:cNvSpPr>
            <a:spLocks noGrp="1"/>
          </p:cNvSpPr>
          <p:nvPr>
            <p:ph type="title"/>
          </p:nvPr>
        </p:nvSpPr>
        <p:spPr/>
        <p:txBody>
          <a:bodyPr>
            <a:normAutofit fontScale="90000"/>
          </a:bodyPr>
          <a:lstStyle/>
          <a:p>
            <a:r>
              <a:rPr lang="en-US" dirty="0" smtClean="0"/>
              <a:t>Top Strategic Technologies for 2012 (Gartner)</a:t>
            </a:r>
          </a:p>
        </p:txBody>
      </p:sp>
      <p:sp>
        <p:nvSpPr>
          <p:cNvPr id="17413"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99BB9191-42E7-4DDE-810E-D4DADC70A20A}" type="slidenum">
              <a:rPr lang="en-US"/>
              <a:pPr>
                <a:buFontTx/>
                <a:buNone/>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8"/>
          <p:cNvSpPr>
            <a:spLocks noGrp="1"/>
          </p:cNvSpPr>
          <p:nvPr>
            <p:ph idx="1"/>
          </p:nvPr>
        </p:nvSpPr>
        <p:spPr>
          <a:xfrm>
            <a:off x="228600" y="1481138"/>
            <a:ext cx="8686800" cy="4525962"/>
          </a:xfrm>
        </p:spPr>
        <p:txBody>
          <a:bodyPr/>
          <a:lstStyle/>
          <a:p>
            <a:r>
              <a:rPr lang="en-US" dirty="0" smtClean="0"/>
              <a:t>Gartner </a:t>
            </a:r>
            <a:r>
              <a:rPr lang="en-US" dirty="0"/>
              <a:t>predicts that by 2014, there will </a:t>
            </a:r>
            <a:r>
              <a:rPr lang="en-US" dirty="0" smtClean="0"/>
              <a:t>be more </a:t>
            </a:r>
            <a:r>
              <a:rPr lang="en-US" dirty="0"/>
              <a:t>than 70 billion mobile application downloads every </a:t>
            </a:r>
            <a:r>
              <a:rPr lang="en-US" dirty="0" smtClean="0"/>
              <a:t>year</a:t>
            </a:r>
            <a:endParaRPr lang="en-US" dirty="0"/>
          </a:p>
          <a:p>
            <a:r>
              <a:rPr lang="en-US" dirty="0" smtClean="0"/>
              <a:t>All of the top iPhone apps in early 2012 (Temple Run, Angry Gran, Zombie Farm, Words With Friends, Angry Birds, etc.) and most of the top iPad2 apps can be considered unproductive in most work environments</a:t>
            </a:r>
          </a:p>
          <a:p>
            <a:r>
              <a:rPr lang="en-US" dirty="0" smtClean="0"/>
              <a:t>The challenge is to develop useful apps and get workers to focus on them instead of the many distracting options available</a:t>
            </a:r>
          </a:p>
        </p:txBody>
      </p:sp>
      <p:sp>
        <p:nvSpPr>
          <p:cNvPr id="18434" name="Title 7"/>
          <p:cNvSpPr>
            <a:spLocks noGrp="1"/>
          </p:cNvSpPr>
          <p:nvPr>
            <p:ph type="title"/>
          </p:nvPr>
        </p:nvSpPr>
        <p:spPr>
          <a:xfrm>
            <a:off x="457200" y="274638"/>
            <a:ext cx="8458200" cy="1143000"/>
          </a:xfrm>
        </p:spPr>
        <p:txBody>
          <a:bodyPr>
            <a:normAutofit fontScale="90000"/>
          </a:bodyPr>
          <a:lstStyle/>
          <a:p>
            <a:r>
              <a:rPr lang="en-US" dirty="0" smtClean="0"/>
              <a:t>Media Snapshot: Unproductive Apps</a:t>
            </a:r>
          </a:p>
        </p:txBody>
      </p:sp>
      <p:sp>
        <p:nvSpPr>
          <p:cNvPr id="18435"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D2F71BA8-638A-4DA9-8CAE-34B98126A4DF}" type="slidenum">
              <a:rPr lang="en-US"/>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smtClean="0"/>
              <a:t>A project </a:t>
            </a:r>
          </a:p>
          <a:p>
            <a:pPr lvl="1"/>
            <a:r>
              <a:rPr lang="en-US" dirty="0" smtClean="0"/>
              <a:t>has a unique purpose</a:t>
            </a:r>
          </a:p>
          <a:p>
            <a:pPr lvl="1"/>
            <a:r>
              <a:rPr lang="en-US" dirty="0" smtClean="0"/>
              <a:t>is temporary</a:t>
            </a:r>
          </a:p>
          <a:p>
            <a:pPr lvl="1"/>
            <a:r>
              <a:rPr lang="en-US" dirty="0" smtClean="0"/>
              <a:t>is developed using progressive elaboration</a:t>
            </a:r>
          </a:p>
          <a:p>
            <a:pPr lvl="1"/>
            <a:r>
              <a:rPr lang="en-US" dirty="0" smtClean="0"/>
              <a:t>requires resources, often from various areas</a:t>
            </a:r>
          </a:p>
          <a:p>
            <a:pPr lvl="1"/>
            <a:r>
              <a:rPr lang="en-US" dirty="0" smtClean="0"/>
              <a:t>should have a primary customer or sponsor</a:t>
            </a:r>
          </a:p>
          <a:p>
            <a:pPr lvl="2"/>
            <a:r>
              <a:rPr lang="en-US" dirty="0" smtClean="0"/>
              <a:t>The </a:t>
            </a:r>
            <a:r>
              <a:rPr lang="en-US" b="1" dirty="0" smtClean="0"/>
              <a:t>project sponsor</a:t>
            </a:r>
            <a:r>
              <a:rPr lang="en-US" dirty="0" smtClean="0"/>
              <a:t> usually provides the direction and funding for the project</a:t>
            </a:r>
          </a:p>
          <a:p>
            <a:pPr lvl="1"/>
            <a:r>
              <a:rPr lang="en-US" dirty="0" smtClean="0"/>
              <a:t>involves uncertainty</a:t>
            </a:r>
          </a:p>
          <a:p>
            <a:endParaRPr lang="en-US" sz="2400" dirty="0" smtClean="0"/>
          </a:p>
        </p:txBody>
      </p:sp>
      <p:sp>
        <p:nvSpPr>
          <p:cNvPr id="19458" name="Rectangle 2"/>
          <p:cNvSpPr>
            <a:spLocks noGrp="1" noChangeArrowheads="1"/>
          </p:cNvSpPr>
          <p:nvPr>
            <p:ph type="title"/>
          </p:nvPr>
        </p:nvSpPr>
        <p:spPr/>
        <p:txBody>
          <a:bodyPr/>
          <a:lstStyle/>
          <a:p>
            <a:r>
              <a:rPr lang="en-US" dirty="0" smtClean="0"/>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CF5A6F9-FCCE-4D35-A21E-7ABDD06CAFE1}"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smtClean="0"/>
              <a:t>Project managers </a:t>
            </a:r>
            <a:r>
              <a:rPr lang="en-US" dirty="0" smtClean="0"/>
              <a:t>work with project sponsors, project team, and other people involved in a project to meet project goals</a:t>
            </a:r>
          </a:p>
          <a:p>
            <a:pPr>
              <a:spcBef>
                <a:spcPct val="50000"/>
              </a:spcBef>
            </a:pPr>
            <a:r>
              <a:rPr lang="en-US" b="1" dirty="0" smtClean="0"/>
              <a:t>Program</a:t>
            </a:r>
            <a:r>
              <a:rPr lang="en-US" dirty="0" smtClean="0"/>
              <a:t>: group of related projects managed in a coordinated way to obtain benefits and control not available from managing them individually (PMBOK</a:t>
            </a:r>
            <a:r>
              <a:rPr lang="en-US" dirty="0" smtClean="0">
                <a:cs typeface="Times New Roman" pitchFamily="18" charset="0"/>
              </a:rPr>
              <a:t>®</a:t>
            </a:r>
            <a:r>
              <a:rPr lang="en-US" dirty="0" smtClean="0"/>
              <a:t> Guide, Fifth Edition, 2012)</a:t>
            </a:r>
          </a:p>
          <a:p>
            <a:pPr>
              <a:spcBef>
                <a:spcPct val="50000"/>
              </a:spcBef>
            </a:pPr>
            <a:r>
              <a:rPr lang="en-US" dirty="0" smtClean="0"/>
              <a:t>Program managers oversee programs; often act as bosses for project managers</a:t>
            </a:r>
          </a:p>
        </p:txBody>
      </p:sp>
      <p:sp>
        <p:nvSpPr>
          <p:cNvPr id="20482" name="Rectangle 2"/>
          <p:cNvSpPr>
            <a:spLocks noGrp="1" noChangeArrowheads="1"/>
          </p:cNvSpPr>
          <p:nvPr>
            <p:ph type="title"/>
          </p:nvPr>
        </p:nvSpPr>
        <p:spPr/>
        <p:txBody>
          <a:bodyPr/>
          <a:lstStyle/>
          <a:p>
            <a:r>
              <a:rPr lang="en-US" dirty="0" smtClean="0"/>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A49262D-F38F-4840-A525-07F75A4F3F0D}"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smtClean="0"/>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18</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smtClean="0"/>
              <a:t>Project management </a:t>
            </a:r>
            <a:r>
              <a:rPr lang="en-US" dirty="0" smtClean="0"/>
              <a:t>is</a:t>
            </a:r>
            <a:r>
              <a:rPr lang="en-US" b="1" dirty="0" smtClean="0"/>
              <a:t> </a:t>
            </a:r>
            <a:r>
              <a:rPr lang="en-US" dirty="0" smtClean="0"/>
              <a:t>“the application of knowledge, skills, tools and techniques to project activities to meet project requirements” (PMBOK</a:t>
            </a:r>
            <a:r>
              <a:rPr lang="en-US" dirty="0" smtClean="0">
                <a:cs typeface="Times New Roman" pitchFamily="18" charset="0"/>
              </a:rPr>
              <a:t>®</a:t>
            </a:r>
            <a:r>
              <a:rPr lang="en-US" dirty="0" smtClean="0"/>
              <a:t> Guide, Fourth Edition, 2012)</a:t>
            </a:r>
          </a:p>
          <a:p>
            <a:r>
              <a:rPr lang="en-US" dirty="0" smtClean="0"/>
              <a:t>Project managers strive to meet the </a:t>
            </a:r>
            <a:r>
              <a:rPr lang="en-US" b="1" dirty="0" smtClean="0"/>
              <a:t>triple constraint </a:t>
            </a:r>
            <a:r>
              <a:rPr lang="en-US" dirty="0" smtClean="0"/>
              <a:t>(project scope, time, and cost goals) and also facilitate the </a:t>
            </a:r>
            <a:r>
              <a:rPr lang="en-US" dirty="0"/>
              <a:t>entire process to meet the needs and expectations of </a:t>
            </a:r>
            <a:r>
              <a:rPr lang="en-US" dirty="0" smtClean="0"/>
              <a:t>project stakeholders</a:t>
            </a:r>
          </a:p>
        </p:txBody>
      </p:sp>
      <p:sp>
        <p:nvSpPr>
          <p:cNvPr id="22530" name="Rectangle 2"/>
          <p:cNvSpPr>
            <a:spLocks noGrp="1" noChangeArrowheads="1"/>
          </p:cNvSpPr>
          <p:nvPr>
            <p:ph type="title"/>
          </p:nvPr>
        </p:nvSpPr>
        <p:spPr/>
        <p:txBody>
          <a:bodyPr/>
          <a:lstStyle/>
          <a:p>
            <a:r>
              <a:rPr lang="en-US" dirty="0" smtClean="0"/>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BD10AEE-A1C4-442C-A1CB-1C513439EF3C}"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Chapter 1 Introduction to Project Management</a:t>
            </a:r>
          </a:p>
          <a:p>
            <a:r>
              <a:rPr lang="en-US" altLang="zh-CN" dirty="0"/>
              <a:t>Chapter 2 The Project Management and Information Technology Context</a:t>
            </a:r>
          </a:p>
          <a:p>
            <a:r>
              <a:rPr lang="en-US" altLang="zh-CN" dirty="0"/>
              <a:t>Chapter 3 The Project Management Process Groups: A Case Study</a:t>
            </a:r>
          </a:p>
          <a:p>
            <a:r>
              <a:rPr lang="en-US" altLang="zh-CN" dirty="0"/>
              <a:t>Chapter 4 Project Integration Management</a:t>
            </a:r>
          </a:p>
          <a:p>
            <a:r>
              <a:rPr lang="en-US" altLang="zh-CN" dirty="0"/>
              <a:t>Chapter 5 Project Scope Management</a:t>
            </a:r>
          </a:p>
          <a:p>
            <a:r>
              <a:rPr lang="en-US" altLang="zh-CN" dirty="0"/>
              <a:t>Chapter 6 Project Time </a:t>
            </a:r>
            <a:r>
              <a:rPr lang="en-US" altLang="zh-CN" dirty="0" smtClean="0"/>
              <a:t>Management</a:t>
            </a:r>
          </a:p>
          <a:p>
            <a:r>
              <a:rPr lang="en-US" altLang="zh-CN" dirty="0"/>
              <a:t>Chapter 7 Project Cost Management</a:t>
            </a:r>
          </a:p>
        </p:txBody>
      </p:sp>
      <p:sp>
        <p:nvSpPr>
          <p:cNvPr id="3" name="标题 2"/>
          <p:cNvSpPr>
            <a:spLocks noGrp="1"/>
          </p:cNvSpPr>
          <p:nvPr>
            <p:ph type="title"/>
          </p:nvPr>
        </p:nvSpPr>
        <p:spPr/>
        <p:txBody>
          <a:bodyPr/>
          <a:lstStyle/>
          <a:p>
            <a:pPr algn="ctr"/>
            <a:r>
              <a:rPr lang="zh-CN" altLang="en-US" dirty="0" smtClean="0"/>
              <a:t>主要内容</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1F8276A5-8D43-491D-83BE-00FCABAA1517}" type="slidenum">
              <a:rPr lang="en-US" smtClean="0"/>
              <a:pPr>
                <a:defRPr/>
              </a:pPr>
              <a:t>2</a:t>
            </a:fld>
            <a:endParaRPr lang="en-US" dirty="0"/>
          </a:p>
        </p:txBody>
      </p:sp>
    </p:spTree>
    <p:extLst>
      <p:ext uri="{BB962C8B-B14F-4D97-AF65-F5344CB8AC3E}">
        <p14:creationId xmlns:p14="http://schemas.microsoft.com/office/powerpoint/2010/main" val="125736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r>
              <a:rPr lang="zh-CN" altLang="en-US" smtClean="0"/>
              <a:t>什么是管理？</a:t>
            </a:r>
            <a:endParaRPr lang="en-US" altLang="zh-CN" smtClean="0"/>
          </a:p>
          <a:p>
            <a:pPr lvl="1"/>
            <a:r>
              <a:rPr lang="zh-CN" altLang="en-US" smtClean="0"/>
              <a:t>所谓管理，就是使人们完成特定任务的艺术</a:t>
            </a:r>
            <a:endParaRPr lang="en-US" altLang="zh-CN" smtClean="0"/>
          </a:p>
          <a:p>
            <a:pPr>
              <a:buFont typeface="Wingdings 3" panose="05040102010807070707" pitchFamily="18" charset="2"/>
              <a:buNone/>
            </a:pPr>
            <a:r>
              <a:rPr lang="en-US" altLang="zh-CN" smtClean="0"/>
              <a:t>               ---Mary Parker Follett</a:t>
            </a:r>
            <a:r>
              <a:rPr lang="zh-CN" altLang="en-US" smtClean="0"/>
              <a:t>。</a:t>
            </a:r>
            <a:endParaRPr lang="en-US" altLang="zh-CN" smtClean="0"/>
          </a:p>
          <a:p>
            <a:pPr lvl="1"/>
            <a:r>
              <a:rPr lang="zh-CN" altLang="en-US" smtClean="0"/>
              <a:t>为组织提供指导、领导权并决定如何利用组织资源去完成目标的活动</a:t>
            </a:r>
            <a:r>
              <a:rPr lang="en-US" altLang="zh-CN" smtClean="0"/>
              <a:t>---Petter Drucker</a:t>
            </a:r>
          </a:p>
          <a:p>
            <a:endParaRPr lang="en-US" altLang="zh-CN" smtClean="0"/>
          </a:p>
          <a:p>
            <a:r>
              <a:rPr lang="zh-CN" altLang="en-US" smtClean="0"/>
              <a:t>管理的核心职能</a:t>
            </a:r>
            <a:endParaRPr lang="en-US" altLang="zh-CN" smtClean="0"/>
          </a:p>
          <a:p>
            <a:pPr lvl="1"/>
            <a:r>
              <a:rPr lang="zh-CN" altLang="en-US" smtClean="0"/>
              <a:t>计划（</a:t>
            </a:r>
            <a:r>
              <a:rPr lang="en-US" altLang="zh-CN" smtClean="0"/>
              <a:t>Plan</a:t>
            </a:r>
            <a:r>
              <a:rPr lang="zh-CN" altLang="en-US" smtClean="0"/>
              <a:t>）、组织（</a:t>
            </a:r>
            <a:r>
              <a:rPr lang="en-US" altLang="zh-CN" smtClean="0"/>
              <a:t>Organize</a:t>
            </a:r>
            <a:r>
              <a:rPr lang="zh-CN" altLang="en-US" smtClean="0"/>
              <a:t>）、领导（</a:t>
            </a:r>
            <a:r>
              <a:rPr lang="en-US" altLang="zh-CN" smtClean="0"/>
              <a:t>Command</a:t>
            </a:r>
            <a:r>
              <a:rPr lang="zh-CN" altLang="en-US" smtClean="0"/>
              <a:t>） 、控制（</a:t>
            </a:r>
            <a:r>
              <a:rPr lang="en-US" altLang="zh-CN" smtClean="0"/>
              <a:t>Control</a:t>
            </a:r>
            <a:r>
              <a:rPr lang="zh-CN" altLang="en-US" smtClean="0"/>
              <a:t>）</a:t>
            </a:r>
          </a:p>
          <a:p>
            <a:pPr lvl="1"/>
            <a:r>
              <a:rPr lang="zh-CN" altLang="en-US" smtClean="0"/>
              <a:t>计划、组织、领导 、控制、协调（</a:t>
            </a:r>
            <a:r>
              <a:rPr lang="en-US" altLang="zh-CN" smtClean="0"/>
              <a:t>Coordinate</a:t>
            </a:r>
            <a:r>
              <a:rPr lang="zh-CN" altLang="en-US" smtClean="0"/>
              <a:t>）</a:t>
            </a:r>
          </a:p>
          <a:p>
            <a:pPr lvl="1"/>
            <a:r>
              <a:rPr lang="zh-CN" altLang="en-US" smtClean="0"/>
              <a:t>管理是决策、计划、组织、执行、控制</a:t>
            </a:r>
            <a:endParaRPr lang="en-US" altLang="zh-CN" smtClean="0"/>
          </a:p>
          <a:p>
            <a:endParaRPr lang="en-US" altLang="zh-CN" smtClean="0"/>
          </a:p>
          <a:p>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28676"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2867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ED047150-81C4-4457-9955-4E8003859DAD}" type="slidenum">
              <a:rPr lang="en-US" altLang="zh-CN" sz="1200">
                <a:latin typeface="Arial" panose="020B0604020202020204" pitchFamily="34" charset="0"/>
              </a:rPr>
              <a:pPr eaLnBrk="1" hangingPunct="1"/>
              <a:t>20</a:t>
            </a:fld>
            <a:endParaRPr lang="en-US" altLang="zh-CN" sz="1200">
              <a:latin typeface="Arial" panose="020B0604020202020204" pitchFamily="34" charset="0"/>
            </a:endParaRPr>
          </a:p>
        </p:txBody>
      </p:sp>
    </p:spTree>
    <p:extLst>
      <p:ext uri="{BB962C8B-B14F-4D97-AF65-F5344CB8AC3E}">
        <p14:creationId xmlns:p14="http://schemas.microsoft.com/office/powerpoint/2010/main" val="2019172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flipV="1">
            <a:off x="457200" y="1371600"/>
            <a:ext cx="8229600" cy="109538"/>
          </a:xfrm>
        </p:spPr>
        <p:txBody>
          <a:bodyPr/>
          <a:lstStyle/>
          <a:p>
            <a:endParaRPr lang="zh-CN" altLang="en-US" smtClean="0"/>
          </a:p>
        </p:txBody>
      </p:sp>
      <p:sp>
        <p:nvSpPr>
          <p:cNvPr id="3" name="标题 2"/>
          <p:cNvSpPr>
            <a:spLocks noGrp="1"/>
          </p:cNvSpPr>
          <p:nvPr>
            <p:ph type="title"/>
          </p:nvPr>
        </p:nvSpPr>
        <p:spPr/>
        <p:txBody>
          <a:bodyPr/>
          <a:lstStyle/>
          <a:p>
            <a:pPr>
              <a:defRPr/>
            </a:pPr>
            <a:endParaRPr lang="zh-CN" altLang="en-US"/>
          </a:p>
        </p:txBody>
      </p:sp>
      <p:sp>
        <p:nvSpPr>
          <p:cNvPr id="29700"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29701"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58E107E3-B9BB-46F2-85E4-C06149D782BD}" type="slidenum">
              <a:rPr lang="en-US" altLang="zh-CN" sz="1200">
                <a:latin typeface="Arial" panose="020B0604020202020204" pitchFamily="34" charset="0"/>
              </a:rPr>
              <a:pPr eaLnBrk="1" hangingPunct="1"/>
              <a:t>21</a:t>
            </a:fld>
            <a:endParaRPr lang="en-US" altLang="zh-CN" sz="1200">
              <a:latin typeface="Arial" panose="020B0604020202020204" pitchFamily="34" charset="0"/>
            </a:endParaRPr>
          </a:p>
        </p:txBody>
      </p:sp>
      <p:sp>
        <p:nvSpPr>
          <p:cNvPr id="6" name="椭圆 5"/>
          <p:cNvSpPr/>
          <p:nvPr/>
        </p:nvSpPr>
        <p:spPr>
          <a:xfrm>
            <a:off x="1752600" y="35052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控制</a:t>
            </a:r>
          </a:p>
        </p:txBody>
      </p:sp>
      <p:sp>
        <p:nvSpPr>
          <p:cNvPr id="8" name="椭圆 7"/>
          <p:cNvSpPr/>
          <p:nvPr/>
        </p:nvSpPr>
        <p:spPr>
          <a:xfrm>
            <a:off x="3733800" y="48006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领导</a:t>
            </a:r>
          </a:p>
        </p:txBody>
      </p:sp>
      <p:sp>
        <p:nvSpPr>
          <p:cNvPr id="9" name="椭圆 8"/>
          <p:cNvSpPr/>
          <p:nvPr/>
        </p:nvSpPr>
        <p:spPr>
          <a:xfrm>
            <a:off x="5487988" y="3254375"/>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组织</a:t>
            </a:r>
          </a:p>
        </p:txBody>
      </p:sp>
      <p:sp>
        <p:nvSpPr>
          <p:cNvPr id="10" name="椭圆 9"/>
          <p:cNvSpPr/>
          <p:nvPr/>
        </p:nvSpPr>
        <p:spPr>
          <a:xfrm>
            <a:off x="3505200" y="2092325"/>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计划</a:t>
            </a:r>
          </a:p>
        </p:txBody>
      </p:sp>
      <p:sp>
        <p:nvSpPr>
          <p:cNvPr id="11" name="圆角右箭头 10"/>
          <p:cNvSpPr/>
          <p:nvPr/>
        </p:nvSpPr>
        <p:spPr>
          <a:xfrm>
            <a:off x="2514600" y="2209800"/>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圆角右箭头 11"/>
          <p:cNvSpPr/>
          <p:nvPr/>
        </p:nvSpPr>
        <p:spPr>
          <a:xfrm rot="16200000">
            <a:off x="2551113" y="4114800"/>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圆角右箭头 12"/>
          <p:cNvSpPr/>
          <p:nvPr/>
        </p:nvSpPr>
        <p:spPr>
          <a:xfrm rot="10449104">
            <a:off x="5394325" y="4005263"/>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圆角右箭头 13"/>
          <p:cNvSpPr/>
          <p:nvPr/>
        </p:nvSpPr>
        <p:spPr>
          <a:xfrm rot="5400000">
            <a:off x="5257800" y="2057400"/>
            <a:ext cx="914400" cy="1219200"/>
          </a:xfrm>
          <a:prstGeom prst="bentArrow">
            <a:avLst>
              <a:gd name="adj1" fmla="val 25000"/>
              <a:gd name="adj2" fmla="val 21162"/>
              <a:gd name="adj3" fmla="val 25000"/>
              <a:gd name="adj4" fmla="val 4375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16" name="直接箭头连接符 15"/>
          <p:cNvCxnSpPr>
            <a:stCxn id="6" idx="6"/>
          </p:cNvCxnSpPr>
          <p:nvPr/>
        </p:nvCxnSpPr>
        <p:spPr>
          <a:xfrm flipV="1">
            <a:off x="3276600" y="3733800"/>
            <a:ext cx="2209800" cy="7620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4"/>
          </p:cNvCxnSpPr>
          <p:nvPr/>
        </p:nvCxnSpPr>
        <p:spPr>
          <a:xfrm rot="16200000" flipH="1">
            <a:off x="3332162" y="3636963"/>
            <a:ext cx="1946275" cy="7620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228600" y="3124200"/>
            <a:ext cx="914400" cy="12192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资源</a:t>
            </a:r>
          </a:p>
        </p:txBody>
      </p:sp>
      <p:sp>
        <p:nvSpPr>
          <p:cNvPr id="22" name="圆角矩形 21"/>
          <p:cNvSpPr/>
          <p:nvPr/>
        </p:nvSpPr>
        <p:spPr>
          <a:xfrm>
            <a:off x="7620000" y="2971800"/>
            <a:ext cx="914400" cy="12192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目标</a:t>
            </a:r>
          </a:p>
        </p:txBody>
      </p:sp>
      <p:cxnSp>
        <p:nvCxnSpPr>
          <p:cNvPr id="24" name="直接箭头连接符 23"/>
          <p:cNvCxnSpPr>
            <a:stCxn id="21" idx="3"/>
          </p:cNvCxnSpPr>
          <p:nvPr/>
        </p:nvCxnSpPr>
        <p:spPr>
          <a:xfrm>
            <a:off x="1143000" y="3733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086600" y="3546475"/>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2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r>
              <a:rPr lang="zh-CN" altLang="en-US" smtClean="0"/>
              <a:t>管理的两面性及其辩证统一关系</a:t>
            </a:r>
            <a:endParaRPr lang="en-US" altLang="zh-CN" smtClean="0"/>
          </a:p>
          <a:p>
            <a:endParaRPr lang="en-US" altLang="zh-CN" smtClean="0"/>
          </a:p>
          <a:p>
            <a:r>
              <a:rPr lang="zh-CN" altLang="en-US" smtClean="0"/>
              <a:t>管理的艺术性</a:t>
            </a:r>
            <a:endParaRPr lang="en-US" altLang="zh-CN" smtClean="0"/>
          </a:p>
          <a:p>
            <a:pPr>
              <a:buFont typeface="Wingdings 3" panose="05040102010807070707" pitchFamily="18" charset="2"/>
              <a:buNone/>
            </a:pPr>
            <a:r>
              <a:rPr lang="en-US" altLang="zh-CN" smtClean="0"/>
              <a:t>    ---</a:t>
            </a:r>
            <a:r>
              <a:rPr lang="zh-CN" altLang="en-US" smtClean="0"/>
              <a:t>人品、性格、形象、口才、鼓动、前瞻等等。</a:t>
            </a:r>
            <a:endParaRPr lang="en-US" altLang="zh-CN" smtClean="0"/>
          </a:p>
          <a:p>
            <a:r>
              <a:rPr lang="zh-CN" altLang="en-US" smtClean="0"/>
              <a:t>管理的技术性</a:t>
            </a:r>
            <a:endParaRPr lang="en-US" altLang="zh-CN" smtClean="0"/>
          </a:p>
          <a:p>
            <a:pPr>
              <a:buFont typeface="Wingdings 3" panose="05040102010807070707" pitchFamily="18" charset="2"/>
              <a:buNone/>
            </a:pPr>
            <a:r>
              <a:rPr lang="en-US" altLang="zh-CN" smtClean="0"/>
              <a:t>     ---</a:t>
            </a:r>
            <a:r>
              <a:rPr lang="zh-CN" altLang="en-US" smtClean="0"/>
              <a:t>领域知识、分解、协调、优化、过程、目标</a:t>
            </a:r>
            <a:endParaRPr lang="en-US" altLang="zh-CN" smtClean="0"/>
          </a:p>
          <a:p>
            <a:pPr>
              <a:buFont typeface="Wingdings 3" panose="05040102010807070707" pitchFamily="18" charset="2"/>
              <a:buNone/>
            </a:pPr>
            <a:endParaRPr lang="en-US" altLang="zh-CN" smtClean="0"/>
          </a:p>
          <a:p>
            <a:pPr>
              <a:buFont typeface="Wingdings 3" panose="05040102010807070707" pitchFamily="18" charset="2"/>
              <a:buNone/>
            </a:pPr>
            <a:r>
              <a:rPr lang="en-US" altLang="zh-CN" smtClean="0"/>
              <a:t>    </a:t>
            </a:r>
            <a:r>
              <a:rPr lang="zh-CN" altLang="en-US" smtClean="0">
                <a:solidFill>
                  <a:srgbClr val="FF0000"/>
                </a:solidFill>
              </a:rPr>
              <a:t>管理是艺术性与技术性的统一。</a:t>
            </a:r>
          </a:p>
        </p:txBody>
      </p:sp>
      <p:sp>
        <p:nvSpPr>
          <p:cNvPr id="3" name="标题 2"/>
          <p:cNvSpPr>
            <a:spLocks noGrp="1"/>
          </p:cNvSpPr>
          <p:nvPr>
            <p:ph type="title"/>
          </p:nvPr>
        </p:nvSpPr>
        <p:spPr/>
        <p:txBody>
          <a:bodyPr/>
          <a:lstStyle/>
          <a:p>
            <a:pPr>
              <a:defRPr/>
            </a:pPr>
            <a:endParaRPr lang="zh-CN" altLang="en-US"/>
          </a:p>
        </p:txBody>
      </p:sp>
      <p:sp>
        <p:nvSpPr>
          <p:cNvPr id="30724"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0725"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98BB871E-16CA-441E-8B02-AC8A8535806F}" type="slidenum">
              <a:rPr lang="en-US" altLang="zh-CN" sz="1200">
                <a:latin typeface="Arial" panose="020B0604020202020204" pitchFamily="34" charset="0"/>
              </a:rPr>
              <a:pPr eaLnBrk="1" hangingPunct="1"/>
              <a:t>22</a:t>
            </a:fld>
            <a:endParaRPr lang="en-US" altLang="zh-CN" sz="1200">
              <a:latin typeface="Arial" panose="020B0604020202020204" pitchFamily="34" charset="0"/>
            </a:endParaRPr>
          </a:p>
        </p:txBody>
      </p:sp>
    </p:spTree>
    <p:extLst>
      <p:ext uri="{BB962C8B-B14F-4D97-AF65-F5344CB8AC3E}">
        <p14:creationId xmlns:p14="http://schemas.microsoft.com/office/powerpoint/2010/main" val="1715021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 y="1600200"/>
            <a:ext cx="8840274" cy="449398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smtClean="0"/>
              <a:t>Stakeholders </a:t>
            </a:r>
            <a:r>
              <a:rPr lang="en-US" dirty="0" smtClean="0"/>
              <a:t>are the people involved in or affected by project activities</a:t>
            </a:r>
          </a:p>
          <a:p>
            <a:pPr>
              <a:lnSpc>
                <a:spcPct val="90000"/>
              </a:lnSpc>
            </a:pPr>
            <a:r>
              <a:rPr lang="en-US" dirty="0" smtClean="0"/>
              <a:t>Stakeholders include</a:t>
            </a:r>
          </a:p>
          <a:p>
            <a:pPr lvl="1">
              <a:lnSpc>
                <a:spcPct val="90000"/>
              </a:lnSpc>
            </a:pPr>
            <a:r>
              <a:rPr lang="en-US" dirty="0" smtClean="0"/>
              <a:t>the project sponsor</a:t>
            </a:r>
          </a:p>
          <a:p>
            <a:pPr lvl="1">
              <a:lnSpc>
                <a:spcPct val="90000"/>
              </a:lnSpc>
            </a:pPr>
            <a:r>
              <a:rPr lang="en-US" dirty="0" smtClean="0"/>
              <a:t>the project manager</a:t>
            </a:r>
          </a:p>
          <a:p>
            <a:pPr lvl="1">
              <a:lnSpc>
                <a:spcPct val="90000"/>
              </a:lnSpc>
            </a:pPr>
            <a:r>
              <a:rPr lang="en-US" dirty="0" smtClean="0"/>
              <a:t>the project team</a:t>
            </a:r>
          </a:p>
          <a:p>
            <a:pPr lvl="1">
              <a:lnSpc>
                <a:spcPct val="90000"/>
              </a:lnSpc>
            </a:pPr>
            <a:r>
              <a:rPr lang="en-US" dirty="0" smtClean="0"/>
              <a:t>support staff</a:t>
            </a:r>
          </a:p>
          <a:p>
            <a:pPr lvl="1">
              <a:lnSpc>
                <a:spcPct val="90000"/>
              </a:lnSpc>
            </a:pPr>
            <a:r>
              <a:rPr lang="en-US" dirty="0" smtClean="0"/>
              <a:t>customers</a:t>
            </a:r>
          </a:p>
          <a:p>
            <a:pPr lvl="1">
              <a:lnSpc>
                <a:spcPct val="90000"/>
              </a:lnSpc>
            </a:pPr>
            <a:r>
              <a:rPr lang="en-US" dirty="0" smtClean="0"/>
              <a:t>users</a:t>
            </a:r>
          </a:p>
          <a:p>
            <a:pPr lvl="1">
              <a:lnSpc>
                <a:spcPct val="90000"/>
              </a:lnSpc>
            </a:pPr>
            <a:r>
              <a:rPr lang="en-US" dirty="0" smtClean="0"/>
              <a:t>suppliers</a:t>
            </a:r>
          </a:p>
          <a:p>
            <a:pPr lvl="1">
              <a:lnSpc>
                <a:spcPct val="90000"/>
              </a:lnSpc>
            </a:pPr>
            <a:r>
              <a:rPr lang="en-US" dirty="0" smtClean="0"/>
              <a:t>opponents to the project</a:t>
            </a:r>
          </a:p>
        </p:txBody>
      </p:sp>
      <p:sp>
        <p:nvSpPr>
          <p:cNvPr id="24578" name="Rectangle 2"/>
          <p:cNvSpPr>
            <a:spLocks noGrp="1" noChangeArrowheads="1"/>
          </p:cNvSpPr>
          <p:nvPr>
            <p:ph type="title"/>
          </p:nvPr>
        </p:nvSpPr>
        <p:spPr/>
        <p:txBody>
          <a:bodyPr/>
          <a:lstStyle/>
          <a:p>
            <a:r>
              <a:rPr lang="en-US" dirty="0" smtClean="0"/>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32BD8DC-3670-4F66-BAF1-AB767FF85EC4}"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524000"/>
            <a:ext cx="8458200" cy="4876800"/>
          </a:xfrm>
        </p:spPr>
        <p:txBody>
          <a:bodyPr/>
          <a:lstStyle/>
          <a:p>
            <a:pPr>
              <a:lnSpc>
                <a:spcPct val="90000"/>
              </a:lnSpc>
            </a:pPr>
            <a:r>
              <a:rPr lang="en-US" b="1" dirty="0" smtClean="0"/>
              <a:t>Knowledge areas </a:t>
            </a:r>
            <a:r>
              <a:rPr lang="en-US" dirty="0" smtClean="0"/>
              <a:t>describe the key competencies that project managers must develop</a:t>
            </a:r>
          </a:p>
          <a:p>
            <a:r>
              <a:rPr lang="en-US" dirty="0"/>
              <a:t>Project managers must have knowledge and skills in all 10 </a:t>
            </a:r>
            <a:r>
              <a:rPr lang="en-US" dirty="0" smtClean="0"/>
              <a:t>knowledge areas (project integration, scope, time, cost, quality, human resource, communications, risk, procurement, and stakeholder management)</a:t>
            </a:r>
          </a:p>
          <a:p>
            <a:r>
              <a:rPr lang="en-US" dirty="0" smtClean="0"/>
              <a:t>This text includes </a:t>
            </a:r>
            <a:r>
              <a:rPr lang="en-US" dirty="0"/>
              <a:t>an entire chapter on each </a:t>
            </a:r>
            <a:r>
              <a:rPr lang="en-US" dirty="0" smtClean="0"/>
              <a:t>knowledge area</a:t>
            </a:r>
          </a:p>
        </p:txBody>
      </p:sp>
      <p:sp>
        <p:nvSpPr>
          <p:cNvPr id="25602" name="Rectangle 2"/>
          <p:cNvSpPr>
            <a:spLocks noGrp="1" noChangeArrowheads="1"/>
          </p:cNvSpPr>
          <p:nvPr>
            <p:ph type="title"/>
          </p:nvPr>
        </p:nvSpPr>
        <p:spPr>
          <a:xfrm>
            <a:off x="381000" y="381000"/>
            <a:ext cx="8534400" cy="1143000"/>
          </a:xfrm>
        </p:spPr>
        <p:txBody>
          <a:bodyPr>
            <a:normAutofit fontScale="90000"/>
          </a:bodyPr>
          <a:lstStyle/>
          <a:p>
            <a:r>
              <a:rPr lang="en-US" dirty="0" smtClean="0"/>
              <a:t>10 Project Management Knowledge Areas</a:t>
            </a:r>
          </a:p>
        </p:txBody>
      </p:sp>
      <p:sp>
        <p:nvSpPr>
          <p:cNvPr id="2560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C68EB7DF-90B0-4429-8A5B-58BA5697E9F8}"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smtClean="0"/>
              <a:t>Project management tools and techniques </a:t>
            </a:r>
            <a:r>
              <a:rPr lang="en-US" dirty="0" smtClean="0"/>
              <a:t>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endParaRPr lang="en-US" sz="3000" dirty="0" smtClean="0"/>
          </a:p>
          <a:p>
            <a:pPr lvl="1">
              <a:lnSpc>
                <a:spcPct val="90000"/>
              </a:lnSpc>
            </a:pPr>
            <a:endParaRPr lang="en-US" dirty="0" smtClean="0"/>
          </a:p>
        </p:txBody>
      </p:sp>
      <p:sp>
        <p:nvSpPr>
          <p:cNvPr id="26626" name="Rectangle 2"/>
          <p:cNvSpPr>
            <a:spLocks noGrp="1" noChangeArrowheads="1"/>
          </p:cNvSpPr>
          <p:nvPr>
            <p:ph type="title"/>
          </p:nvPr>
        </p:nvSpPr>
        <p:spPr/>
        <p:txBody>
          <a:bodyPr>
            <a:normAutofit fontScale="90000"/>
          </a:bodyPr>
          <a:lstStyle/>
          <a:p>
            <a:r>
              <a:rPr lang="en-US" dirty="0" smtClean="0"/>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91DE2A35-A3A0-48F2-BAA4-D5904553118B}" type="slidenum">
              <a:rPr lang="en-US"/>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eaLnBrk="1" hangingPunct="1">
              <a:defRPr/>
            </a:pPr>
            <a:r>
              <a:rPr lang="en-US" sz="2900" dirty="0" smtClean="0"/>
              <a:t>“</a:t>
            </a:r>
            <a:r>
              <a:rPr lang="en-US" sz="2900" b="1" dirty="0" smtClean="0"/>
              <a:t>Super tools</a:t>
            </a:r>
            <a:r>
              <a:rPr lang="en-US" sz="2900" dirty="0" smtClean="0"/>
              <a:t>” are those tools that have high use and high potential for improving project success, such as:</a:t>
            </a:r>
          </a:p>
          <a:p>
            <a:pPr lvl="1" eaLnBrk="1" hangingPunct="1">
              <a:defRPr/>
            </a:pPr>
            <a:r>
              <a:rPr lang="en-US" sz="2500" dirty="0" smtClean="0"/>
              <a:t>Software for task scheduling (such as project management software)</a:t>
            </a:r>
          </a:p>
          <a:p>
            <a:pPr lvl="1" eaLnBrk="1" hangingPunct="1">
              <a:defRPr/>
            </a:pPr>
            <a:r>
              <a:rPr lang="en-US" sz="2500" dirty="0" smtClean="0"/>
              <a:t>Scope statements</a:t>
            </a:r>
          </a:p>
          <a:p>
            <a:pPr lvl="1" eaLnBrk="1" hangingPunct="1">
              <a:defRPr/>
            </a:pPr>
            <a:r>
              <a:rPr lang="en-US" sz="2500" dirty="0" smtClean="0"/>
              <a:t>Requirements analyses</a:t>
            </a:r>
          </a:p>
          <a:p>
            <a:pPr lvl="1" eaLnBrk="1" hangingPunct="1">
              <a:defRPr/>
            </a:pPr>
            <a:r>
              <a:rPr lang="en-US" sz="2500" dirty="0" smtClean="0"/>
              <a:t>Lessons-learned reports</a:t>
            </a:r>
          </a:p>
          <a:p>
            <a:pPr marL="274320" indent="-274320" eaLnBrk="1" fontAlgn="auto" hangingPunct="1">
              <a:spcBef>
                <a:spcPts val="580"/>
              </a:spcBef>
              <a:spcAft>
                <a:spcPts val="0"/>
              </a:spcAft>
              <a:defRPr/>
            </a:pPr>
            <a:r>
              <a:rPr lang="en-US" dirty="0" smtClean="0"/>
              <a:t>Tools already extensively used that have been found to improve project importance include:</a:t>
            </a:r>
          </a:p>
          <a:p>
            <a:pPr lvl="1" eaLnBrk="1" hangingPunct="1">
              <a:defRPr/>
            </a:pPr>
            <a:r>
              <a:rPr lang="en-US" sz="2500" dirty="0" smtClean="0"/>
              <a:t>Progress reports</a:t>
            </a:r>
          </a:p>
          <a:p>
            <a:pPr lvl="1" eaLnBrk="1" hangingPunct="1">
              <a:defRPr/>
            </a:pPr>
            <a:r>
              <a:rPr lang="en-US" sz="2500" dirty="0" smtClean="0"/>
              <a:t>Kick-off meetings</a:t>
            </a:r>
          </a:p>
          <a:p>
            <a:pPr lvl="1" eaLnBrk="1" hangingPunct="1">
              <a:defRPr/>
            </a:pPr>
            <a:r>
              <a:rPr lang="en-US" sz="2500" dirty="0" smtClean="0"/>
              <a:t>Gantt charts</a:t>
            </a:r>
          </a:p>
          <a:p>
            <a:pPr lvl="1" eaLnBrk="1" hangingPunct="1">
              <a:defRPr/>
            </a:pPr>
            <a:r>
              <a:rPr lang="en-US" sz="2500" dirty="0" smtClean="0"/>
              <a:t>Change requests</a:t>
            </a:r>
          </a:p>
        </p:txBody>
      </p:sp>
      <p:sp>
        <p:nvSpPr>
          <p:cNvPr id="27650" name="Title 1"/>
          <p:cNvSpPr>
            <a:spLocks noGrp="1"/>
          </p:cNvSpPr>
          <p:nvPr>
            <p:ph type="title"/>
          </p:nvPr>
        </p:nvSpPr>
        <p:spPr/>
        <p:txBody>
          <a:bodyPr/>
          <a:lstStyle/>
          <a:p>
            <a:pPr eaLnBrk="1" hangingPunct="1">
              <a:defRPr/>
            </a:pPr>
            <a:r>
              <a:rPr lang="en-US" dirty="0" smtClean="0"/>
              <a:t>Super Tools</a:t>
            </a:r>
          </a:p>
        </p:txBody>
      </p:sp>
      <p:sp>
        <p:nvSpPr>
          <p:cNvPr id="358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25BC3FEB-FF4F-4A44-B07B-B5BBEADE9902}" type="slidenum">
              <a:rPr lang="en-US" altLang="zh-CN" sz="1200">
                <a:latin typeface="Arial" panose="020B0604020202020204" pitchFamily="34" charset="0"/>
              </a:rPr>
              <a:pPr eaLnBrk="1" hangingPunct="1"/>
              <a:t>27</a:t>
            </a:fld>
            <a:endParaRPr lang="en-US" altLang="zh-CN" sz="1200">
              <a:latin typeface="Arial" panose="020B0604020202020204" pitchFamily="34" charset="0"/>
            </a:endParaRPr>
          </a:p>
        </p:txBody>
      </p:sp>
      <p:sp>
        <p:nvSpPr>
          <p:cNvPr id="35845"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endParaRPr lang="zh-CN" altLang="en-US"/>
          </a:p>
        </p:txBody>
      </p:sp>
      <p:pic>
        <p:nvPicPr>
          <p:cNvPr id="35846" name="Picture 5" descr="四学期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800600"/>
            <a:ext cx="5273675"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7"/>
          <p:cNvSpPr>
            <a:spLocks noChangeArrowheads="1"/>
          </p:cNvSpPr>
          <p:nvPr/>
        </p:nvSpPr>
        <p:spPr bwMode="auto">
          <a:xfrm>
            <a:off x="5075237" y="6217854"/>
            <a:ext cx="2590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algn="ctr"/>
            <a:r>
              <a:rPr lang="zh-CN" altLang="en-US" sz="1000" dirty="0">
                <a:ea typeface="宋体" panose="02010600030101010101" pitchFamily="2" charset="-122"/>
              </a:rPr>
              <a:t>图</a:t>
            </a:r>
            <a:r>
              <a:rPr lang="en-US" altLang="zh-CN" sz="1000" dirty="0">
                <a:ea typeface="宋体" panose="02010600030101010101" pitchFamily="2" charset="-122"/>
              </a:rPr>
              <a:t>1 </a:t>
            </a:r>
            <a:r>
              <a:rPr lang="zh-CN" altLang="en-US" sz="1000" dirty="0">
                <a:ea typeface="宋体" panose="02010600030101010101" pitchFamily="2" charset="-122"/>
              </a:rPr>
              <a:t>四学期计划分时图</a:t>
            </a:r>
            <a:endParaRPr lang="zh-CN" altLang="en-US" dirty="0"/>
          </a:p>
        </p:txBody>
      </p:sp>
    </p:spTree>
    <p:extLst>
      <p:ext uri="{BB962C8B-B14F-4D97-AF65-F5344CB8AC3E}">
        <p14:creationId xmlns:p14="http://schemas.microsoft.com/office/powerpoint/2010/main" val="1895565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457200" y="1481138"/>
            <a:ext cx="8229600" cy="4919662"/>
          </a:xfrm>
        </p:spPr>
        <p:txBody>
          <a:bodyPr/>
          <a:lstStyle/>
          <a:p>
            <a:pPr algn="ctr">
              <a:buFont typeface="Wingdings 3" panose="05040102010807070707" pitchFamily="18" charset="2"/>
              <a:buNone/>
            </a:pPr>
            <a:r>
              <a:rPr lang="zh-CN" altLang="en-US" sz="2800" smtClean="0"/>
              <a:t>项目任务分解</a:t>
            </a:r>
            <a:r>
              <a:rPr lang="zh-CN" altLang="en-US" sz="2800" smtClean="0">
                <a:ea typeface="宋体" panose="02010600030101010101" pitchFamily="2" charset="-122"/>
              </a:rPr>
              <a:t>   </a:t>
            </a:r>
            <a:endParaRPr lang="zh-CN" altLang="en-US" sz="2800" smtClean="0"/>
          </a:p>
          <a:p>
            <a:pPr>
              <a:buFont typeface="Wingdings 3" panose="05040102010807070707" pitchFamily="18" charset="2"/>
              <a:buNone/>
            </a:pPr>
            <a:r>
              <a:rPr lang="en-US" altLang="zh-CN" sz="1600" smtClean="0">
                <a:ea typeface="宋体" panose="02010600030101010101" pitchFamily="2" charset="-122"/>
              </a:rPr>
              <a:t>1.0	</a:t>
            </a:r>
            <a:r>
              <a:rPr lang="zh-CN" altLang="en-US" sz="1600" smtClean="0"/>
              <a:t>启动</a:t>
            </a:r>
          </a:p>
          <a:p>
            <a:pPr>
              <a:buFont typeface="Wingdings 3" panose="05040102010807070707" pitchFamily="18" charset="2"/>
              <a:buNone/>
            </a:pPr>
            <a:r>
              <a:rPr lang="en-US" altLang="zh-CN" sz="1600" smtClean="0">
                <a:ea typeface="宋体" panose="02010600030101010101" pitchFamily="2" charset="-122"/>
              </a:rPr>
              <a:t>1.1	</a:t>
            </a:r>
            <a:r>
              <a:rPr lang="zh-CN" altLang="en-US" sz="1600" smtClean="0"/>
              <a:t>确定</a:t>
            </a:r>
            <a:r>
              <a:rPr lang="en-US" altLang="zh-CN" sz="1600" smtClean="0">
                <a:ea typeface="宋体" panose="02010600030101010101" pitchFamily="2" charset="-122"/>
              </a:rPr>
              <a:t>/</a:t>
            </a:r>
            <a:r>
              <a:rPr lang="zh-CN" altLang="en-US" sz="1600" smtClean="0"/>
              <a:t>指定项目经理</a:t>
            </a:r>
          </a:p>
          <a:p>
            <a:pPr>
              <a:buFont typeface="Wingdings 3" panose="05040102010807070707" pitchFamily="18" charset="2"/>
              <a:buNone/>
            </a:pPr>
            <a:r>
              <a:rPr lang="en-US" altLang="zh-CN" sz="1600" smtClean="0">
                <a:ea typeface="宋体" panose="02010600030101010101" pitchFamily="2" charset="-122"/>
              </a:rPr>
              <a:t>1.2	</a:t>
            </a:r>
            <a:r>
              <a:rPr lang="zh-CN" altLang="en-US" sz="1600" smtClean="0"/>
              <a:t>确定利益相关者</a:t>
            </a:r>
          </a:p>
          <a:p>
            <a:pPr>
              <a:buFont typeface="Wingdings 3" panose="05040102010807070707" pitchFamily="18" charset="2"/>
              <a:buNone/>
            </a:pPr>
            <a:r>
              <a:rPr lang="en-US" altLang="zh-CN" sz="1600" smtClean="0">
                <a:ea typeface="宋体" panose="02010600030101010101" pitchFamily="2" charset="-122"/>
              </a:rPr>
              <a:t>1.3	</a:t>
            </a:r>
            <a:r>
              <a:rPr lang="zh-CN" altLang="en-US" sz="1600" smtClean="0"/>
              <a:t>准备可行性分析</a:t>
            </a:r>
          </a:p>
          <a:p>
            <a:pPr>
              <a:buFont typeface="Wingdings 3" panose="05040102010807070707" pitchFamily="18" charset="2"/>
              <a:buNone/>
            </a:pPr>
            <a:r>
              <a:rPr lang="en-US" altLang="zh-CN" sz="1600" smtClean="0">
                <a:ea typeface="宋体" panose="02010600030101010101" pitchFamily="2" charset="-122"/>
              </a:rPr>
              <a:t>1.4	</a:t>
            </a:r>
            <a:r>
              <a:rPr lang="zh-CN" altLang="en-US" sz="1600" smtClean="0"/>
              <a:t>编制项目章程</a:t>
            </a:r>
          </a:p>
          <a:p>
            <a:pPr>
              <a:buFont typeface="Wingdings 3" panose="05040102010807070707" pitchFamily="18" charset="2"/>
              <a:buNone/>
            </a:pPr>
            <a:r>
              <a:rPr lang="en-US" altLang="zh-CN" sz="1600" smtClean="0">
                <a:ea typeface="宋体" panose="02010600030101010101" pitchFamily="2" charset="-122"/>
              </a:rPr>
              <a:t>2.0	</a:t>
            </a:r>
            <a:r>
              <a:rPr lang="zh-CN" altLang="en-US" sz="1600" smtClean="0"/>
              <a:t>计划</a:t>
            </a:r>
          </a:p>
          <a:p>
            <a:pPr>
              <a:buFont typeface="Wingdings 3" panose="05040102010807070707" pitchFamily="18" charset="2"/>
              <a:buNone/>
            </a:pPr>
            <a:r>
              <a:rPr lang="en-US" altLang="zh-CN" sz="1600" smtClean="0">
                <a:ea typeface="宋体" panose="02010600030101010101" pitchFamily="2" charset="-122"/>
              </a:rPr>
              <a:t>2.1 </a:t>
            </a:r>
            <a:r>
              <a:rPr lang="zh-CN" altLang="en-US" sz="1600" smtClean="0"/>
              <a:t>召开项目规划会议</a:t>
            </a:r>
          </a:p>
          <a:p>
            <a:pPr>
              <a:buFont typeface="Wingdings 3" panose="05040102010807070707" pitchFamily="18" charset="2"/>
              <a:buNone/>
            </a:pPr>
            <a:r>
              <a:rPr lang="en-US" altLang="zh-CN" sz="1600" smtClean="0">
                <a:ea typeface="宋体" panose="02010600030101010101" pitchFamily="2" charset="-122"/>
              </a:rPr>
              <a:t>2.2 </a:t>
            </a:r>
            <a:r>
              <a:rPr lang="zh-CN" altLang="en-US" sz="1600" smtClean="0"/>
              <a:t>编写范围说明书</a:t>
            </a:r>
          </a:p>
          <a:p>
            <a:pPr>
              <a:buFont typeface="Wingdings 3" panose="05040102010807070707" pitchFamily="18" charset="2"/>
              <a:buNone/>
            </a:pPr>
            <a:r>
              <a:rPr lang="en-US" altLang="zh-CN" sz="1600" smtClean="0">
                <a:ea typeface="宋体" panose="02010600030101010101" pitchFamily="2" charset="-122"/>
              </a:rPr>
              <a:t>2.3 </a:t>
            </a:r>
            <a:r>
              <a:rPr lang="zh-CN" altLang="en-US" sz="1600" smtClean="0"/>
              <a:t>制定工作分解结构</a:t>
            </a:r>
          </a:p>
          <a:p>
            <a:pPr>
              <a:buFont typeface="Wingdings 3" panose="05040102010807070707" pitchFamily="18" charset="2"/>
              <a:buNone/>
            </a:pPr>
            <a:r>
              <a:rPr lang="en-US" altLang="zh-CN" sz="1600" smtClean="0">
                <a:ea typeface="宋体" panose="02010600030101010101" pitchFamily="2" charset="-122"/>
              </a:rPr>
              <a:t>2.4 </a:t>
            </a:r>
            <a:r>
              <a:rPr lang="zh-CN" altLang="en-US" sz="1600" smtClean="0"/>
              <a:t>准备进度表</a:t>
            </a:r>
          </a:p>
          <a:p>
            <a:pPr>
              <a:buFont typeface="Wingdings 3" panose="05040102010807070707" pitchFamily="18" charset="2"/>
              <a:buNone/>
            </a:pPr>
            <a:r>
              <a:rPr lang="en-US" altLang="zh-CN" sz="1600" smtClean="0">
                <a:ea typeface="宋体" panose="02010600030101010101" pitchFamily="2" charset="-122"/>
              </a:rPr>
              <a:t>	2.4.1 </a:t>
            </a:r>
            <a:r>
              <a:rPr lang="zh-CN" altLang="en-US" sz="1600" smtClean="0"/>
              <a:t>确定任务期限</a:t>
            </a:r>
          </a:p>
          <a:p>
            <a:pPr>
              <a:buFont typeface="Wingdings 3" panose="05040102010807070707" pitchFamily="18" charset="2"/>
              <a:buNone/>
            </a:pPr>
            <a:r>
              <a:rPr lang="en-US" altLang="zh-CN" sz="1600" smtClean="0">
                <a:ea typeface="宋体" panose="02010600030101010101" pitchFamily="2" charset="-122"/>
              </a:rPr>
              <a:t>	2.4.2 </a:t>
            </a:r>
            <a:r>
              <a:rPr lang="zh-CN" altLang="en-US" sz="1600" smtClean="0"/>
              <a:t>确定任务依赖关系</a:t>
            </a:r>
          </a:p>
          <a:p>
            <a:pPr>
              <a:buFont typeface="Wingdings 3" panose="05040102010807070707" pitchFamily="18" charset="2"/>
              <a:buNone/>
            </a:pPr>
            <a:r>
              <a:rPr lang="en-US" altLang="zh-CN" sz="1600" smtClean="0">
                <a:ea typeface="宋体" panose="02010600030101010101" pitchFamily="2" charset="-122"/>
              </a:rPr>
              <a:t>	2.4.3 </a:t>
            </a:r>
            <a:r>
              <a:rPr lang="zh-CN" altLang="en-US" sz="1600" smtClean="0"/>
              <a:t>制作甘特图</a:t>
            </a:r>
            <a:endParaRPr lang="en-US" altLang="zh-CN" sz="1600" smtClean="0"/>
          </a:p>
          <a:p>
            <a:pPr>
              <a:buFont typeface="Wingdings 3" panose="05040102010807070707" pitchFamily="18" charset="2"/>
              <a:buNone/>
            </a:pPr>
            <a:r>
              <a:rPr lang="en-US" altLang="zh-CN" sz="1600" smtClean="0">
                <a:ea typeface="宋体" panose="02010600030101010101" pitchFamily="2" charset="-122"/>
              </a:rPr>
              <a:t>2.4.4</a:t>
            </a:r>
            <a:r>
              <a:rPr lang="zh-CN" altLang="en-US" sz="1600" smtClean="0"/>
              <a:t>审查并确定甘特图</a:t>
            </a:r>
          </a:p>
          <a:p>
            <a:pPr>
              <a:buFont typeface="Wingdings 3" panose="05040102010807070707" pitchFamily="18" charset="2"/>
              <a:buNone/>
            </a:pPr>
            <a:r>
              <a:rPr lang="en-US" altLang="zh-CN" sz="1600" smtClean="0">
                <a:ea typeface="宋体" panose="02010600030101010101" pitchFamily="2" charset="-122"/>
              </a:rPr>
              <a:t>2.5 </a:t>
            </a:r>
            <a:r>
              <a:rPr lang="zh-CN" altLang="en-US" sz="1600" smtClean="0"/>
              <a:t>辨识、讨论和排列风险</a:t>
            </a:r>
          </a:p>
          <a:p>
            <a:pPr>
              <a:buFont typeface="Wingdings 3" panose="05040102010807070707" pitchFamily="18" charset="2"/>
              <a:buNone/>
            </a:pPr>
            <a:endParaRPr lang="zh-CN" altLang="en-US" sz="1600" smtClean="0"/>
          </a:p>
        </p:txBody>
      </p:sp>
      <p:sp>
        <p:nvSpPr>
          <p:cNvPr id="3" name="标题 2"/>
          <p:cNvSpPr>
            <a:spLocks noGrp="1"/>
          </p:cNvSpPr>
          <p:nvPr>
            <p:ph type="title"/>
          </p:nvPr>
        </p:nvSpPr>
        <p:spPr/>
        <p:txBody>
          <a:bodyPr/>
          <a:lstStyle/>
          <a:p>
            <a:pPr algn="ctr">
              <a:defRPr/>
            </a:pPr>
            <a:r>
              <a:rPr lang="zh-CN" altLang="en-US" dirty="0" smtClean="0"/>
              <a:t>多次谈判协商模型系统</a:t>
            </a:r>
            <a:endParaRPr lang="zh-CN" altLang="en-US" dirty="0"/>
          </a:p>
        </p:txBody>
      </p:sp>
      <p:sp>
        <p:nvSpPr>
          <p:cNvPr id="36868"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6869"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2ED4AB27-C956-4C54-8DCC-FBCBCC706F07}" type="slidenum">
              <a:rPr lang="en-US" altLang="zh-CN" sz="1200">
                <a:latin typeface="Arial" panose="020B0604020202020204" pitchFamily="34" charset="0"/>
              </a:rPr>
              <a:pPr eaLnBrk="1" hangingPunct="1"/>
              <a:t>28</a:t>
            </a:fld>
            <a:endParaRPr lang="en-US" altLang="zh-CN" sz="1200">
              <a:latin typeface="Arial" panose="020B0604020202020204" pitchFamily="34" charset="0"/>
            </a:endParaRPr>
          </a:p>
        </p:txBody>
      </p:sp>
    </p:spTree>
    <p:extLst>
      <p:ext uri="{BB962C8B-B14F-4D97-AF65-F5344CB8AC3E}">
        <p14:creationId xmlns:p14="http://schemas.microsoft.com/office/powerpoint/2010/main" val="287913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a:xfrm>
            <a:off x="457200" y="457200"/>
            <a:ext cx="8229600" cy="4525963"/>
          </a:xfrm>
        </p:spPr>
        <p:txBody>
          <a:bodyPr/>
          <a:lstStyle/>
          <a:p>
            <a:pPr>
              <a:buFont typeface="Wingdings 3" panose="05040102010807070707" pitchFamily="18" charset="2"/>
              <a:buNone/>
            </a:pPr>
            <a:r>
              <a:rPr lang="en-US" altLang="zh-CN" sz="2000" smtClean="0">
                <a:ea typeface="宋体" panose="02010600030101010101" pitchFamily="2" charset="-122"/>
              </a:rPr>
              <a:t>2.6</a:t>
            </a:r>
            <a:r>
              <a:rPr lang="zh-CN" altLang="en-US" sz="2000" smtClean="0"/>
              <a:t>编制项目计划</a:t>
            </a:r>
          </a:p>
          <a:p>
            <a:pPr>
              <a:buFont typeface="Wingdings 3" panose="05040102010807070707" pitchFamily="18" charset="2"/>
              <a:buNone/>
            </a:pPr>
            <a:r>
              <a:rPr lang="en-US" altLang="zh-CN" sz="2000" smtClean="0">
                <a:ea typeface="宋体" panose="02010600030101010101" pitchFamily="2" charset="-122"/>
              </a:rPr>
              <a:t>2.7 </a:t>
            </a:r>
            <a:r>
              <a:rPr lang="zh-CN" altLang="en-US" sz="2000" smtClean="0"/>
              <a:t>需求分析</a:t>
            </a:r>
          </a:p>
          <a:p>
            <a:pPr>
              <a:buFont typeface="Wingdings 3" panose="05040102010807070707" pitchFamily="18" charset="2"/>
              <a:buNone/>
            </a:pPr>
            <a:r>
              <a:rPr lang="en-US" altLang="zh-CN" sz="2000" smtClean="0">
                <a:ea typeface="宋体" panose="02010600030101010101" pitchFamily="2" charset="-122"/>
              </a:rPr>
              <a:t>	2.7.1 </a:t>
            </a:r>
            <a:r>
              <a:rPr lang="zh-CN" altLang="en-US" sz="2000" smtClean="0"/>
              <a:t>需求调查</a:t>
            </a:r>
          </a:p>
          <a:p>
            <a:pPr>
              <a:buFont typeface="Wingdings 3" panose="05040102010807070707" pitchFamily="18" charset="2"/>
              <a:buNone/>
            </a:pPr>
            <a:r>
              <a:rPr lang="en-US" altLang="zh-CN" sz="2000" smtClean="0">
                <a:ea typeface="宋体" panose="02010600030101010101" pitchFamily="2" charset="-122"/>
              </a:rPr>
              <a:t>	2.7.2 </a:t>
            </a:r>
            <a:r>
              <a:rPr lang="zh-CN" altLang="en-US" sz="2000" smtClean="0"/>
              <a:t>编写需求归约说明书</a:t>
            </a:r>
          </a:p>
          <a:p>
            <a:pPr>
              <a:buFont typeface="Wingdings 3" panose="05040102010807070707" pitchFamily="18" charset="2"/>
              <a:buNone/>
            </a:pPr>
            <a:r>
              <a:rPr lang="en-US" altLang="zh-CN" sz="2000" smtClean="0">
                <a:ea typeface="宋体" panose="02010600030101010101" pitchFamily="2" charset="-122"/>
              </a:rPr>
              <a:t>3.0	</a:t>
            </a:r>
            <a:r>
              <a:rPr lang="zh-CN" altLang="en-US" sz="2000" smtClean="0"/>
              <a:t>实施</a:t>
            </a:r>
          </a:p>
          <a:p>
            <a:pPr>
              <a:buFont typeface="Wingdings 3" panose="05040102010807070707" pitchFamily="18" charset="2"/>
              <a:buNone/>
            </a:pPr>
            <a:r>
              <a:rPr lang="en-US" altLang="zh-CN" sz="2000" smtClean="0">
                <a:ea typeface="宋体" panose="02010600030101010101" pitchFamily="2" charset="-122"/>
              </a:rPr>
              <a:t>3.1 </a:t>
            </a:r>
            <a:r>
              <a:rPr lang="zh-CN" altLang="en-US" sz="2000" smtClean="0"/>
              <a:t>编制概要设计说明书</a:t>
            </a:r>
          </a:p>
          <a:p>
            <a:pPr>
              <a:buFont typeface="Wingdings 3" panose="05040102010807070707" pitchFamily="18" charset="2"/>
              <a:buNone/>
            </a:pPr>
            <a:r>
              <a:rPr lang="en-US" altLang="zh-CN" sz="2000" smtClean="0">
                <a:ea typeface="宋体" panose="02010600030101010101" pitchFamily="2" charset="-122"/>
              </a:rPr>
              <a:t>3.2</a:t>
            </a:r>
            <a:r>
              <a:rPr lang="zh-CN" altLang="en-US" sz="2000" smtClean="0"/>
              <a:t>编制详细设计说明书</a:t>
            </a:r>
          </a:p>
          <a:p>
            <a:pPr>
              <a:buFont typeface="Wingdings 3" panose="05040102010807070707" pitchFamily="18" charset="2"/>
              <a:buNone/>
            </a:pPr>
            <a:r>
              <a:rPr lang="en-US" altLang="zh-CN" sz="2000" smtClean="0">
                <a:ea typeface="宋体" panose="02010600030101010101" pitchFamily="2" charset="-122"/>
              </a:rPr>
              <a:t>3.3 </a:t>
            </a:r>
            <a:r>
              <a:rPr lang="zh-CN" altLang="en-US" sz="2000" smtClean="0"/>
              <a:t>编制数据库设计说明书</a:t>
            </a:r>
          </a:p>
          <a:p>
            <a:pPr>
              <a:buFont typeface="Wingdings 3" panose="05040102010807070707" pitchFamily="18" charset="2"/>
              <a:buNone/>
            </a:pPr>
            <a:r>
              <a:rPr lang="en-US" altLang="zh-CN" sz="2000" smtClean="0">
                <a:ea typeface="宋体" panose="02010600030101010101" pitchFamily="2" charset="-122"/>
              </a:rPr>
              <a:t> </a:t>
            </a:r>
            <a:endParaRPr lang="zh-CN" altLang="en-US" sz="2000" smtClean="0"/>
          </a:p>
          <a:p>
            <a:pPr>
              <a:buFont typeface="Wingdings 3" panose="05040102010807070707" pitchFamily="18" charset="2"/>
              <a:buNone/>
            </a:pPr>
            <a:r>
              <a:rPr lang="en-US" altLang="zh-CN" sz="2000" smtClean="0">
                <a:ea typeface="宋体" panose="02010600030101010101" pitchFamily="2" charset="-122"/>
              </a:rPr>
              <a:t>4.0	</a:t>
            </a:r>
            <a:r>
              <a:rPr lang="zh-CN" altLang="en-US" sz="2000" smtClean="0"/>
              <a:t>监测与控制</a:t>
            </a:r>
          </a:p>
          <a:p>
            <a:pPr>
              <a:buFont typeface="Wingdings 3" panose="05040102010807070707" pitchFamily="18" charset="2"/>
              <a:buNone/>
            </a:pPr>
            <a:r>
              <a:rPr lang="en-US" altLang="zh-CN" sz="2000" smtClean="0">
                <a:ea typeface="宋体" panose="02010600030101010101" pitchFamily="2" charset="-122"/>
              </a:rPr>
              <a:t> 4.1 </a:t>
            </a:r>
            <a:r>
              <a:rPr lang="zh-CN" altLang="en-US" sz="2000" smtClean="0"/>
              <a:t>状态报告</a:t>
            </a:r>
          </a:p>
          <a:p>
            <a:pPr>
              <a:buFont typeface="Wingdings 3" panose="05040102010807070707" pitchFamily="18" charset="2"/>
              <a:buNone/>
            </a:pPr>
            <a:r>
              <a:rPr lang="en-US" altLang="zh-CN" sz="2000" smtClean="0">
                <a:ea typeface="宋体" panose="02010600030101010101" pitchFamily="2" charset="-122"/>
              </a:rPr>
              <a:t> </a:t>
            </a:r>
            <a:endParaRPr lang="zh-CN" altLang="en-US" sz="2000" smtClean="0"/>
          </a:p>
          <a:p>
            <a:pPr>
              <a:buFont typeface="Wingdings 3" panose="05040102010807070707" pitchFamily="18" charset="2"/>
              <a:buNone/>
            </a:pPr>
            <a:r>
              <a:rPr lang="en-US" altLang="zh-CN" sz="2000" smtClean="0">
                <a:ea typeface="宋体" panose="02010600030101010101" pitchFamily="2" charset="-122"/>
              </a:rPr>
              <a:t>5.0	</a:t>
            </a:r>
            <a:r>
              <a:rPr lang="zh-CN" altLang="en-US" sz="2000" smtClean="0"/>
              <a:t>收尾</a:t>
            </a:r>
          </a:p>
          <a:p>
            <a:pPr>
              <a:buFont typeface="Wingdings 3" panose="05040102010807070707" pitchFamily="18" charset="2"/>
              <a:buNone/>
            </a:pPr>
            <a:r>
              <a:rPr lang="en-US" altLang="zh-CN" sz="2000" smtClean="0">
                <a:ea typeface="宋体" panose="02010600030101010101" pitchFamily="2" charset="-122"/>
              </a:rPr>
              <a:t> 5.1 </a:t>
            </a:r>
            <a:r>
              <a:rPr lang="zh-CN" altLang="en-US" sz="2000" smtClean="0"/>
              <a:t>准备项目最终报告</a:t>
            </a:r>
          </a:p>
          <a:p>
            <a:pPr>
              <a:buFont typeface="Wingdings 3" panose="05040102010807070707" pitchFamily="18" charset="2"/>
              <a:buNone/>
            </a:pPr>
            <a:r>
              <a:rPr lang="en-US" altLang="zh-CN" sz="2000" smtClean="0">
                <a:ea typeface="宋体" panose="02010600030101010101" pitchFamily="2" charset="-122"/>
              </a:rPr>
              <a:t> 5.2 </a:t>
            </a:r>
            <a:r>
              <a:rPr lang="zh-CN" altLang="en-US" sz="2000" smtClean="0"/>
              <a:t>总结教训</a:t>
            </a:r>
          </a:p>
          <a:p>
            <a:endParaRPr lang="zh-CN" altLang="en-US" sz="2800" smtClean="0"/>
          </a:p>
          <a:p>
            <a:endParaRPr lang="zh-CN" altLang="en-US" smtClean="0"/>
          </a:p>
        </p:txBody>
      </p:sp>
      <p:sp>
        <p:nvSpPr>
          <p:cNvPr id="37891"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7892"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34B27830-7BBF-4840-8FA6-443C6EC37222}" type="slidenum">
              <a:rPr lang="en-US" altLang="zh-CN" sz="1200">
                <a:latin typeface="Arial" panose="020B0604020202020204" pitchFamily="34" charset="0"/>
              </a:rPr>
              <a:pPr eaLnBrk="1" hangingPunct="1"/>
              <a:t>29</a:t>
            </a:fld>
            <a:endParaRPr lang="en-US" altLang="zh-CN" sz="1200">
              <a:latin typeface="Arial" panose="020B0604020202020204" pitchFamily="34" charset="0"/>
            </a:endParaRPr>
          </a:p>
        </p:txBody>
      </p:sp>
    </p:spTree>
    <p:extLst>
      <p:ext uri="{BB962C8B-B14F-4D97-AF65-F5344CB8AC3E}">
        <p14:creationId xmlns:p14="http://schemas.microsoft.com/office/powerpoint/2010/main" val="38217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solidFill>
                  <a:srgbClr val="C00000"/>
                </a:solidFill>
              </a:rPr>
              <a:t>Chapter 8 Project Quality Management</a:t>
            </a:r>
          </a:p>
          <a:p>
            <a:r>
              <a:rPr lang="en-US" altLang="zh-CN" dirty="0">
                <a:solidFill>
                  <a:srgbClr val="C00000"/>
                </a:solidFill>
              </a:rPr>
              <a:t>Chapter 9 Project Human Resource Management</a:t>
            </a:r>
          </a:p>
          <a:p>
            <a:r>
              <a:rPr lang="en-US" altLang="zh-CN" dirty="0">
                <a:solidFill>
                  <a:srgbClr val="C00000"/>
                </a:solidFill>
              </a:rPr>
              <a:t>Chapter 10 Project Communications Management</a:t>
            </a:r>
          </a:p>
          <a:p>
            <a:r>
              <a:rPr lang="en-US" altLang="zh-CN" dirty="0">
                <a:solidFill>
                  <a:srgbClr val="C00000"/>
                </a:solidFill>
              </a:rPr>
              <a:t>Chapter 11 Project Risk Management</a:t>
            </a:r>
          </a:p>
          <a:p>
            <a:r>
              <a:rPr lang="en-US" altLang="zh-CN" dirty="0">
                <a:solidFill>
                  <a:srgbClr val="C00000"/>
                </a:solidFill>
              </a:rPr>
              <a:t>Chapter 12 Project Procurement Management</a:t>
            </a:r>
          </a:p>
          <a:p>
            <a:r>
              <a:rPr lang="en-US" altLang="zh-CN" dirty="0">
                <a:solidFill>
                  <a:srgbClr val="C00000"/>
                </a:solidFill>
              </a:rPr>
              <a:t>Chapter 13 Project Stakeholder </a:t>
            </a:r>
            <a:r>
              <a:rPr lang="en-US" altLang="zh-CN" dirty="0" smtClean="0">
                <a:solidFill>
                  <a:srgbClr val="C00000"/>
                </a:solidFill>
              </a:rPr>
              <a:t>Management</a:t>
            </a:r>
          </a:p>
        </p:txBody>
      </p:sp>
      <p:sp>
        <p:nvSpPr>
          <p:cNvPr id="3" name="标题 2"/>
          <p:cNvSpPr>
            <a:spLocks noGrp="1"/>
          </p:cNvSpPr>
          <p:nvPr>
            <p:ph type="title"/>
          </p:nvPr>
        </p:nvSpPr>
        <p:spPr/>
        <p:txBody>
          <a:bodyPr/>
          <a:lstStyle/>
          <a:p>
            <a:pPr algn="ctr"/>
            <a:r>
              <a:rPr lang="en-US" altLang="zh-CN" dirty="0" smtClean="0"/>
              <a:t>PMBOK V7.0 </a:t>
            </a:r>
            <a:r>
              <a:rPr lang="zh-CN" altLang="en-US" dirty="0" smtClean="0"/>
              <a:t>新增知识域</a:t>
            </a:r>
            <a:endParaRPr lang="zh-CN" altLang="en-US" dirty="0"/>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1F8276A5-8D43-491D-83BE-00FCABAA1517}" type="slidenum">
              <a:rPr lang="en-US" smtClean="0"/>
              <a:pPr>
                <a:defRPr/>
              </a:pPr>
              <a:t>3</a:t>
            </a:fld>
            <a:endParaRPr lang="en-US" dirty="0"/>
          </a:p>
        </p:txBody>
      </p:sp>
    </p:spTree>
    <p:extLst>
      <p:ext uri="{BB962C8B-B14F-4D97-AF65-F5344CB8AC3E}">
        <p14:creationId xmlns:p14="http://schemas.microsoft.com/office/powerpoint/2010/main" val="1700332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563562"/>
          </a:xfrm>
        </p:spPr>
        <p:txBody>
          <a:bodyPr/>
          <a:lstStyle/>
          <a:p>
            <a:pPr algn="ctr">
              <a:defRPr/>
            </a:pPr>
            <a:r>
              <a:rPr lang="zh-CN" altLang="en-US" sz="2800" dirty="0" smtClean="0"/>
              <a:t>时间安排</a:t>
            </a:r>
            <a:endParaRPr lang="zh-CN" altLang="en-US" sz="2800" dirty="0"/>
          </a:p>
        </p:txBody>
      </p:sp>
      <p:sp>
        <p:nvSpPr>
          <p:cNvPr id="38915"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8916"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989955E0-66C6-46ED-B409-5B508C31531E}" type="slidenum">
              <a:rPr lang="en-US" altLang="zh-CN" sz="1200">
                <a:latin typeface="Arial" panose="020B0604020202020204" pitchFamily="34" charset="0"/>
              </a:rPr>
              <a:pPr eaLnBrk="1" hangingPunct="1"/>
              <a:t>30</a:t>
            </a:fld>
            <a:endParaRPr lang="en-US" altLang="zh-CN" sz="1200">
              <a:latin typeface="Arial" panose="020B0604020202020204" pitchFamily="34" charset="0"/>
            </a:endParaRPr>
          </a:p>
        </p:txBody>
      </p:sp>
      <p:pic>
        <p:nvPicPr>
          <p:cNvPr id="3891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369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411162"/>
          </a:xfrm>
        </p:spPr>
        <p:txBody>
          <a:bodyPr>
            <a:normAutofit fontScale="90000"/>
          </a:bodyPr>
          <a:lstStyle/>
          <a:p>
            <a:pPr algn="ctr">
              <a:defRPr/>
            </a:pPr>
            <a:r>
              <a:rPr lang="zh-CN" altLang="en-US" sz="2400" dirty="0" smtClean="0"/>
              <a:t>甘特图</a:t>
            </a:r>
            <a:endParaRPr lang="zh-CN" altLang="en-US" sz="2400" dirty="0"/>
          </a:p>
        </p:txBody>
      </p:sp>
      <p:sp>
        <p:nvSpPr>
          <p:cNvPr id="39939"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39940"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A71F32A6-BE3A-4802-A11C-4D7A3B0946A4}" type="slidenum">
              <a:rPr lang="en-US" altLang="zh-CN" sz="1200">
                <a:latin typeface="Arial" panose="020B0604020202020204" pitchFamily="34" charset="0"/>
              </a:rPr>
              <a:pPr eaLnBrk="1" hangingPunct="1"/>
              <a:t>31</a:t>
            </a:fld>
            <a:endParaRPr lang="en-US" altLang="zh-CN" sz="1200">
              <a:latin typeface="Arial" panose="020B0604020202020204" pitchFamily="34" charset="0"/>
            </a:endParaRPr>
          </a:p>
        </p:txBody>
      </p:sp>
      <p:pic>
        <p:nvPicPr>
          <p:cNvPr id="3994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606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6056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pPr>
            <a:r>
              <a:rPr lang="en-US" sz="2800" dirty="0" smtClean="0"/>
              <a:t>    </a:t>
            </a:r>
            <a:r>
              <a:rPr lang="en-US" sz="2700" dirty="0">
                <a:latin typeface="+mn-lt"/>
              </a:rPr>
              <a:t>The Standish Group’s CHAOS studies show improvements in IT projects in the past decade:</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successful IT projects has more than doubled, from 16 percent in 1994 to </a:t>
            </a:r>
            <a:r>
              <a:rPr lang="en-US" sz="2500" dirty="0" smtClean="0">
                <a:latin typeface="+mn-lt"/>
              </a:rPr>
              <a:t>37 </a:t>
            </a:r>
            <a:r>
              <a:rPr lang="en-US" sz="2500" dirty="0">
                <a:latin typeface="+mn-lt"/>
              </a:rPr>
              <a:t>percent in </a:t>
            </a:r>
            <a:r>
              <a:rPr lang="en-US" sz="2500" dirty="0" smtClean="0">
                <a:latin typeface="+mn-lt"/>
              </a:rPr>
              <a:t>2010</a:t>
            </a:r>
            <a:endParaRPr lang="en-US" sz="2500" dirty="0">
              <a:latin typeface="+mn-lt"/>
            </a:endParaRP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a:latin typeface="+mn-lt"/>
              </a:rPr>
              <a:t>The number of failed projects decreased from 31 percent in 1994 to </a:t>
            </a:r>
            <a:r>
              <a:rPr lang="en-US" sz="2500" dirty="0" smtClean="0">
                <a:latin typeface="+mn-lt"/>
              </a:rPr>
              <a:t>21 </a:t>
            </a:r>
            <a:r>
              <a:rPr lang="en-US" sz="2500" dirty="0">
                <a:latin typeface="+mn-lt"/>
              </a:rPr>
              <a:t>percent in </a:t>
            </a:r>
            <a:r>
              <a:rPr lang="en-US" sz="2500" dirty="0" smtClean="0">
                <a:latin typeface="+mn-lt"/>
              </a:rPr>
              <a:t>2010</a:t>
            </a:r>
          </a:p>
          <a:p>
            <a:pPr marL="274320" lvl="1" indent="-274320" fontAlgn="auto">
              <a:lnSpc>
                <a:spcPct val="80000"/>
              </a:lnSpc>
              <a:spcBef>
                <a:spcPts val="580"/>
              </a:spcBef>
              <a:spcAft>
                <a:spcPts val="0"/>
              </a:spcAft>
              <a:buClr>
                <a:schemeClr val="accent1"/>
              </a:buClr>
              <a:buSzPct val="68000"/>
              <a:buFont typeface="Wingdings 3" pitchFamily="18" charset="2"/>
              <a:buChar char=""/>
              <a:defRPr/>
            </a:pPr>
            <a:r>
              <a:rPr lang="en-US" sz="2500" dirty="0" smtClean="0">
                <a:latin typeface="+mn-lt"/>
              </a:rPr>
              <a:t>Success rates were the highest ever in the most recent CHAOS study</a:t>
            </a:r>
          </a:p>
          <a:p>
            <a:pPr marL="0" lvl="1" fontAlgn="auto">
              <a:lnSpc>
                <a:spcPct val="80000"/>
              </a:lnSpc>
              <a:spcBef>
                <a:spcPts val="580"/>
              </a:spcBef>
              <a:spcAft>
                <a:spcPts val="0"/>
              </a:spcAft>
              <a:buClr>
                <a:schemeClr val="accent1"/>
              </a:buClr>
              <a:buSzPct val="68000"/>
              <a:defRPr/>
            </a:pPr>
            <a:endParaRPr lang="en-US" sz="2500" dirty="0" smtClean="0">
              <a:latin typeface="+mn-lt"/>
            </a:endParaRPr>
          </a:p>
          <a:p>
            <a:pPr marL="742950" lvl="1" indent="-285750">
              <a:spcBef>
                <a:spcPct val="20000"/>
              </a:spcBef>
            </a:pPr>
            <a:endParaRPr lang="en-US" sz="2600" dirty="0"/>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defRPr/>
            </a:pPr>
            <a:fld id="{24C648EA-8287-42F4-9255-DEF3B2333BDF}"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371600"/>
            <a:ext cx="8382000" cy="4572000"/>
          </a:xfrm>
        </p:spPr>
        <p:txBody>
          <a:bodyPr/>
          <a:lstStyle/>
          <a:p>
            <a:pPr>
              <a:buFontTx/>
              <a:buNone/>
            </a:pPr>
            <a:r>
              <a:rPr lang="en-US" dirty="0" smtClean="0">
                <a:cs typeface="Times New Roman" pitchFamily="18" charset="0"/>
              </a:rPr>
              <a:t>  "The reasons for the increase in successful projects vary.  First, the average cost of a project has been more than cut in half.  Better tools have been created to monitor and control progress and </a:t>
            </a:r>
            <a:r>
              <a:rPr lang="en-US" b="1" dirty="0" smtClean="0">
                <a:cs typeface="Times New Roman" pitchFamily="18" charset="0"/>
              </a:rPr>
              <a:t>better skilled project managers with better management processes</a:t>
            </a:r>
            <a:r>
              <a:rPr lang="en-US" dirty="0" smtClean="0">
                <a:cs typeface="Times New Roman" pitchFamily="18" charset="0"/>
              </a:rPr>
              <a:t> are being used.  The fact that there are processes is significant in itself.”*</a:t>
            </a: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r>
              <a:rPr lang="en-US" sz="1800" dirty="0" smtClean="0">
                <a:cs typeface="Times New Roman" pitchFamily="18" charset="0"/>
              </a:rPr>
              <a:t>    *Standish Group, "CHAOS 2001: A Recipe for Success" (2001).</a:t>
            </a:r>
            <a:endParaRPr lang="en-US" sz="1800" dirty="0" smtClean="0"/>
          </a:p>
        </p:txBody>
      </p:sp>
      <p:sp>
        <p:nvSpPr>
          <p:cNvPr id="29698" name="Rectangle 2"/>
          <p:cNvSpPr>
            <a:spLocks noGrp="1" noChangeArrowheads="1"/>
          </p:cNvSpPr>
          <p:nvPr>
            <p:ph type="title"/>
          </p:nvPr>
        </p:nvSpPr>
        <p:spPr/>
        <p:txBody>
          <a:bodyPr/>
          <a:lstStyle/>
          <a:p>
            <a:r>
              <a:rPr lang="en-US" dirty="0" smtClean="0"/>
              <a:t>Why the Improvements?</a:t>
            </a:r>
          </a:p>
        </p:txBody>
      </p:sp>
      <p:sp>
        <p:nvSpPr>
          <p:cNvPr id="297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A4D512E-8C8B-462F-8838-D72EDDFF093D}"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smtClean="0"/>
              <a:t>There are several ways to define project success:</a:t>
            </a:r>
          </a:p>
          <a:p>
            <a:pPr lvl="1"/>
            <a:r>
              <a:rPr lang="en-US" dirty="0" smtClean="0"/>
              <a:t>The project met scope, time, and cost goals</a:t>
            </a:r>
          </a:p>
          <a:p>
            <a:pPr lvl="1"/>
            <a:r>
              <a:rPr lang="en-US" dirty="0" smtClean="0"/>
              <a:t>The project satisfied the customer/sponsor</a:t>
            </a:r>
          </a:p>
          <a:p>
            <a:pPr lvl="1"/>
            <a:r>
              <a:rPr lang="en-US" dirty="0" smtClean="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smtClean="0"/>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96FF679-B247-40A7-B574-6049B4430BD8}"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smtClean="0"/>
              <a:t>1. User </a:t>
            </a:r>
            <a:r>
              <a:rPr lang="en-US" dirty="0"/>
              <a:t>involvement</a:t>
            </a:r>
          </a:p>
          <a:p>
            <a:pPr marL="109537" indent="0">
              <a:buNone/>
            </a:pPr>
            <a:r>
              <a:rPr lang="en-US" dirty="0"/>
              <a:t>2. Executive support</a:t>
            </a:r>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a:t>
            </a:r>
            <a:r>
              <a:rPr lang="en-US" dirty="0" smtClean="0"/>
              <a:t>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smtClean="0"/>
              <a:t>Table 1-2: What Helps Projects Succeed?*</a:t>
            </a:r>
            <a:endParaRPr lang="en-US" sz="3200" dirty="0"/>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35</a:t>
            </a:fld>
            <a:endParaRPr lang="en-US" dirty="0"/>
          </a:p>
        </p:txBody>
      </p:sp>
      <p:sp>
        <p:nvSpPr>
          <p:cNvPr id="31750" name="TextBox 8"/>
          <p:cNvSpPr txBox="1">
            <a:spLocks noChangeArrowheads="1"/>
          </p:cNvSpPr>
          <p:nvPr/>
        </p:nvSpPr>
        <p:spPr bwMode="auto">
          <a:xfrm>
            <a:off x="381000" y="5562600"/>
            <a:ext cx="7405810" cy="769441"/>
          </a:xfrm>
          <a:prstGeom prst="rect">
            <a:avLst/>
          </a:prstGeom>
          <a:noFill/>
          <a:ln w="9525">
            <a:noFill/>
            <a:miter lim="800000"/>
            <a:headEnd/>
            <a:tailEnd/>
          </a:ln>
        </p:spPr>
        <p:txBody>
          <a:bodyPr wrap="none">
            <a:spAutoFit/>
          </a:bodyPr>
          <a:lstStyle/>
          <a:p>
            <a:pPr>
              <a:lnSpc>
                <a:spcPct val="90000"/>
              </a:lnSpc>
              <a:spcBef>
                <a:spcPct val="20000"/>
              </a:spcBef>
            </a:pPr>
            <a:r>
              <a:rPr lang="en-US" dirty="0"/>
              <a:t>*The Standish Group, </a:t>
            </a:r>
            <a:r>
              <a:rPr lang="en-US" dirty="0" smtClean="0"/>
              <a:t>“CHAOS Activity News” (August 2011).</a:t>
            </a:r>
            <a:endParaRPr lang="en-US" dirty="0"/>
          </a:p>
          <a:p>
            <a:pPr>
              <a:lnSpc>
                <a:spcPct val="90000"/>
              </a:lnSpc>
              <a:spcBef>
                <a:spcPct val="20000"/>
              </a:spcBef>
              <a:buFontTx/>
              <a:buChar cha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2"/>
          </a:xfrm>
        </p:spPr>
        <p:txBody>
          <a:bodyPr/>
          <a:lstStyle/>
          <a:p>
            <a:r>
              <a:rPr lang="en-US" dirty="0" smtClean="0"/>
              <a:t>Adequate funding</a:t>
            </a:r>
          </a:p>
          <a:p>
            <a:r>
              <a:rPr lang="en-US" dirty="0" smtClean="0"/>
              <a:t>Staff expertise</a:t>
            </a:r>
          </a:p>
          <a:p>
            <a:r>
              <a:rPr lang="en-US" dirty="0" smtClean="0"/>
              <a:t>Engagement from all stakeholders</a:t>
            </a:r>
            <a:endParaRPr lang="en-US" dirty="0"/>
          </a:p>
        </p:txBody>
      </p:sp>
      <p:sp>
        <p:nvSpPr>
          <p:cNvPr id="3" name="Title 2"/>
          <p:cNvSpPr>
            <a:spLocks noGrp="1"/>
          </p:cNvSpPr>
          <p:nvPr>
            <p:ph type="title"/>
          </p:nvPr>
        </p:nvSpPr>
        <p:spPr/>
        <p:txBody>
          <a:bodyPr>
            <a:normAutofit fontScale="90000"/>
          </a:bodyPr>
          <a:lstStyle/>
          <a:p>
            <a:r>
              <a:rPr lang="en-US" dirty="0" smtClean="0"/>
              <a:t>Top Three Reasons Why Federal Technology Project Succeed</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36</a:t>
            </a:fld>
            <a:endParaRPr lang="en-US" dirty="0"/>
          </a:p>
        </p:txBody>
      </p:sp>
    </p:spTree>
    <p:extLst>
      <p:ext uri="{BB962C8B-B14F-4D97-AF65-F5344CB8AC3E}">
        <p14:creationId xmlns:p14="http://schemas.microsoft.com/office/powerpoint/2010/main" val="2022364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spcBef>
                <a:spcPct val="20000"/>
              </a:spcBef>
            </a:pPr>
            <a:r>
              <a:rPr lang="en-US" sz="2500" dirty="0" smtClean="0"/>
              <a:t>Recent research findings show that companies that excel in project delivery capability:</a:t>
            </a:r>
          </a:p>
          <a:p>
            <a:pPr marL="742950" lvl="1" indent="-285750">
              <a:spcBef>
                <a:spcPct val="20000"/>
              </a:spcBef>
            </a:pPr>
            <a:r>
              <a:rPr lang="en-US" sz="2500" dirty="0" smtClean="0"/>
              <a:t>Use an integrated project management toolbox (use standard/advanced PM tools, lots of templates)</a:t>
            </a:r>
          </a:p>
          <a:p>
            <a:pPr marL="742950" lvl="1" indent="-285750">
              <a:spcBef>
                <a:spcPct val="20000"/>
              </a:spcBef>
            </a:pPr>
            <a:r>
              <a:rPr lang="en-US" sz="2500" dirty="0" smtClean="0"/>
              <a:t>Grow project leaders, emphasizing business and soft skills</a:t>
            </a:r>
          </a:p>
          <a:p>
            <a:pPr marL="742950" lvl="1" indent="-285750">
              <a:spcBef>
                <a:spcPct val="20000"/>
              </a:spcBef>
            </a:pPr>
            <a:r>
              <a:rPr lang="en-US" sz="2500" dirty="0" smtClean="0"/>
              <a:t>Develop a streamlined project delivery process</a:t>
            </a:r>
          </a:p>
          <a:p>
            <a:pPr marL="742950" lvl="1" indent="-285750">
              <a:spcBef>
                <a:spcPct val="20000"/>
              </a:spcBef>
            </a:pPr>
            <a:r>
              <a:rPr lang="en-US" sz="2500" dirty="0" smtClean="0"/>
              <a:t>Measure project health using metrics, like customer satisfaction or  return on investment</a:t>
            </a:r>
          </a:p>
        </p:txBody>
      </p:sp>
      <p:sp>
        <p:nvSpPr>
          <p:cNvPr id="32770" name="Rectangle 2"/>
          <p:cNvSpPr>
            <a:spLocks noGrp="1" noChangeArrowheads="1"/>
          </p:cNvSpPr>
          <p:nvPr>
            <p:ph type="title"/>
          </p:nvPr>
        </p:nvSpPr>
        <p:spPr/>
        <p:txBody>
          <a:bodyPr/>
          <a:lstStyle/>
          <a:p>
            <a:r>
              <a:rPr lang="en-US" dirty="0" smtClean="0"/>
              <a:t>What the Winners Do…</a:t>
            </a:r>
          </a:p>
        </p:txBody>
      </p:sp>
      <p:sp>
        <p:nvSpPr>
          <p:cNvPr id="32772"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50437B1C-FDB9-4216-9201-B0964C81DC79}" type="slidenum">
              <a:rPr lang="en-US"/>
              <a:pPr>
                <a:buFontTx/>
                <a:buNone/>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normAutofit fontScale="92500" lnSpcReduction="10000"/>
          </a:bodyPr>
          <a:lstStyle/>
          <a:p>
            <a:pPr marL="274320" indent="-274320" fontAlgn="auto">
              <a:spcBef>
                <a:spcPct val="100000"/>
              </a:spcBef>
              <a:spcAft>
                <a:spcPts val="0"/>
              </a:spcAft>
              <a:defRPr/>
            </a:pPr>
            <a:r>
              <a:rPr lang="en-US" dirty="0" smtClean="0"/>
              <a:t>A </a:t>
            </a:r>
            <a:r>
              <a:rPr lang="en-US" b="1" dirty="0" smtClean="0"/>
              <a:t>program</a:t>
            </a:r>
            <a:r>
              <a:rPr lang="en-US" dirty="0" smtClean="0"/>
              <a:t> is “a group of related projects managed in a coordinated way to obtain benefits and control not available from managing them individually” (PMBOK® Guide, Fifth Edition, 2012)</a:t>
            </a:r>
          </a:p>
          <a:p>
            <a:pPr marL="274320" indent="-274320" fontAlgn="auto">
              <a:spcBef>
                <a:spcPct val="100000"/>
              </a:spcBef>
              <a:spcAft>
                <a:spcPts val="0"/>
              </a:spcAft>
              <a:defRPr/>
            </a:pPr>
            <a:r>
              <a:rPr lang="en-US" dirty="0" smtClean="0"/>
              <a:t>A </a:t>
            </a:r>
            <a:r>
              <a:rPr lang="en-US" b="1" dirty="0" smtClean="0"/>
              <a:t>program manager </a:t>
            </a:r>
            <a:r>
              <a:rPr lang="en-US" dirty="0" smtClean="0"/>
              <a:t>provides leadership and direction for the project managers heading the projects within the program</a:t>
            </a:r>
          </a:p>
          <a:p>
            <a:pPr marL="274320" indent="-274320" fontAlgn="auto">
              <a:spcBef>
                <a:spcPct val="100000"/>
              </a:spcBef>
              <a:spcAft>
                <a:spcPts val="0"/>
              </a:spcAft>
              <a:defRPr/>
            </a:pPr>
            <a:r>
              <a:rPr lang="en-US" dirty="0" smtClean="0"/>
              <a:t>Examples of common programs in the IT field include infrastructure, applications development, and user support</a:t>
            </a:r>
          </a:p>
          <a:p>
            <a:pPr marL="548640" lvl="1" fontAlgn="auto">
              <a:spcBef>
                <a:spcPct val="100000"/>
              </a:spcBef>
              <a:spcAft>
                <a:spcPts val="0"/>
              </a:spcAft>
              <a:buFont typeface="Wingdings 2"/>
              <a:buChar char=""/>
              <a:defRPr/>
            </a:pPr>
            <a:endParaRPr lang="en-US" dirty="0"/>
          </a:p>
        </p:txBody>
      </p:sp>
      <p:sp>
        <p:nvSpPr>
          <p:cNvPr id="89090" name="Rectangle 2"/>
          <p:cNvSpPr>
            <a:spLocks noGrp="1" noChangeArrowheads="1"/>
          </p:cNvSpPr>
          <p:nvPr>
            <p:ph type="title"/>
          </p:nvPr>
        </p:nvSpPr>
        <p:spPr/>
        <p:txBody>
          <a:bodyPr>
            <a:normAutofit fontScale="90000"/>
          </a:bodyPr>
          <a:lstStyle/>
          <a:p>
            <a:pPr fontAlgn="auto">
              <a:spcAft>
                <a:spcPts val="0"/>
              </a:spcAft>
              <a:defRPr/>
            </a:pPr>
            <a:r>
              <a:rPr lang="en-US" dirty="0" smtClean="0"/>
              <a:t>Program and Project Portfolio Management</a:t>
            </a:r>
            <a:endParaRPr lang="en-US" dirty="0"/>
          </a:p>
        </p:txBody>
      </p:sp>
      <p:sp>
        <p:nvSpPr>
          <p:cNvPr id="3379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16827AD-D54E-4A9A-98B6-75CDFBE63C20}"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Content Placeholder 3"/>
          <p:cNvSpPr>
            <a:spLocks noGrp="1"/>
          </p:cNvSpPr>
          <p:nvPr>
            <p:ph idx="1"/>
          </p:nvPr>
        </p:nvSpPr>
        <p:spPr/>
        <p:txBody>
          <a:bodyPr/>
          <a:lstStyle/>
          <a:p>
            <a:r>
              <a:rPr lang="en-US" dirty="0" smtClean="0"/>
              <a:t>As part of </a:t>
            </a:r>
            <a:r>
              <a:rPr lang="en-US" b="1" dirty="0" smtClean="0"/>
              <a:t>project portfolio management</a:t>
            </a:r>
            <a:r>
              <a:rPr lang="en-US" dirty="0" smtClean="0"/>
              <a: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smtClean="0"/>
          </a:p>
        </p:txBody>
      </p:sp>
      <p:sp>
        <p:nvSpPr>
          <p:cNvPr id="34818" name="Title 1"/>
          <p:cNvSpPr>
            <a:spLocks noGrp="1"/>
          </p:cNvSpPr>
          <p:nvPr>
            <p:ph type="title"/>
          </p:nvPr>
        </p:nvSpPr>
        <p:spPr/>
        <p:txBody>
          <a:bodyPr/>
          <a:lstStyle/>
          <a:p>
            <a:r>
              <a:rPr lang="en-US" dirty="0" smtClean="0"/>
              <a:t>Project Portfolio Management</a:t>
            </a:r>
          </a:p>
        </p:txBody>
      </p:sp>
      <p:sp>
        <p:nvSpPr>
          <p:cNvPr id="3481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2FBC5DE6-0D10-491C-9D95-CD65B3FEB7F0}"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p:txBody>
          <a:bodyPr/>
          <a:lstStyle/>
          <a:p>
            <a:r>
              <a:rPr lang="zh-CN" altLang="en-US" dirty="0" smtClean="0"/>
              <a:t>软</a:t>
            </a:r>
            <a:r>
              <a:rPr lang="zh-CN" altLang="en-US" dirty="0" smtClean="0"/>
              <a:t>工五门知识域课和三</a:t>
            </a:r>
            <a:r>
              <a:rPr lang="zh-CN" altLang="en-US" dirty="0" smtClean="0"/>
              <a:t>大核心课程之一</a:t>
            </a:r>
            <a:endParaRPr lang="en-US" altLang="zh-CN" dirty="0" smtClean="0"/>
          </a:p>
          <a:p>
            <a:r>
              <a:rPr lang="zh-CN" altLang="en-US" dirty="0" smtClean="0"/>
              <a:t>内容：</a:t>
            </a:r>
            <a:r>
              <a:rPr lang="en-US" altLang="zh-CN" dirty="0" smtClean="0"/>
              <a:t>IT</a:t>
            </a:r>
            <a:r>
              <a:rPr lang="zh-CN" altLang="en-US" dirty="0" smtClean="0"/>
              <a:t>项目管理、软件项目质量</a:t>
            </a:r>
            <a:endParaRPr lang="en-US" altLang="zh-CN" dirty="0" smtClean="0"/>
          </a:p>
          <a:p>
            <a:pPr>
              <a:buFont typeface="Wingdings 3" panose="05040102010807070707" pitchFamily="18" charset="2"/>
              <a:buNone/>
            </a:pPr>
            <a:r>
              <a:rPr lang="en-US" altLang="zh-CN" dirty="0" smtClean="0"/>
              <a:t>              IBM PM</a:t>
            </a:r>
            <a:r>
              <a:rPr lang="zh-CN" altLang="en-US" dirty="0" smtClean="0"/>
              <a:t>、系统优化技术</a:t>
            </a:r>
            <a:endParaRPr lang="en-US" altLang="zh-CN" dirty="0" smtClean="0"/>
          </a:p>
          <a:p>
            <a:r>
              <a:rPr lang="zh-CN" altLang="en-US" dirty="0" smtClean="0"/>
              <a:t>课时：理论课时</a:t>
            </a:r>
            <a:r>
              <a:rPr lang="en-US" altLang="zh-CN" dirty="0" smtClean="0"/>
              <a:t>56</a:t>
            </a:r>
          </a:p>
          <a:p>
            <a:pPr>
              <a:buFont typeface="Wingdings 3" panose="05040102010807070707" pitchFamily="18" charset="2"/>
              <a:buNone/>
            </a:pPr>
            <a:r>
              <a:rPr lang="en-US" altLang="zh-CN" dirty="0" smtClean="0"/>
              <a:t>               </a:t>
            </a:r>
            <a:r>
              <a:rPr lang="zh-CN" altLang="en-US" dirty="0" smtClean="0"/>
              <a:t>实验课时</a:t>
            </a:r>
            <a:r>
              <a:rPr lang="en-US" altLang="zh-CN" dirty="0" smtClean="0"/>
              <a:t>24</a:t>
            </a:r>
          </a:p>
          <a:p>
            <a:pPr>
              <a:buFont typeface="Wingdings 3" panose="05040102010807070707" pitchFamily="18" charset="2"/>
              <a:buNone/>
            </a:pPr>
            <a:r>
              <a:rPr lang="en-US" altLang="zh-CN" dirty="0" smtClean="0"/>
              <a:t>               </a:t>
            </a:r>
            <a:r>
              <a:rPr lang="zh-CN" altLang="en-US" dirty="0" smtClean="0"/>
              <a:t>研讨课时</a:t>
            </a:r>
            <a:r>
              <a:rPr lang="en-US" altLang="zh-CN" dirty="0" smtClean="0"/>
              <a:t>8</a:t>
            </a:r>
          </a:p>
          <a:p>
            <a:pPr>
              <a:buFont typeface="Wingdings 3" panose="05040102010807070707" pitchFamily="18" charset="2"/>
              <a:buNone/>
            </a:pPr>
            <a:r>
              <a:rPr lang="en-US" altLang="zh-CN" dirty="0" smtClean="0"/>
              <a:t>               </a:t>
            </a:r>
            <a:r>
              <a:rPr lang="zh-CN" altLang="en-US" dirty="0" smtClean="0"/>
              <a:t>项目设计</a:t>
            </a:r>
            <a:r>
              <a:rPr lang="en-US" altLang="zh-CN" dirty="0" smtClean="0"/>
              <a:t>8+</a:t>
            </a:r>
          </a:p>
          <a:p>
            <a:r>
              <a:rPr lang="zh-CN" altLang="en-US" dirty="0" smtClean="0"/>
              <a:t>成绩：考试</a:t>
            </a:r>
            <a:r>
              <a:rPr lang="en-US" altLang="zh-CN" dirty="0" smtClean="0"/>
              <a:t>60%</a:t>
            </a:r>
            <a:r>
              <a:rPr lang="zh-CN" altLang="en-US" dirty="0" smtClean="0"/>
              <a:t>，平时</a:t>
            </a:r>
            <a:r>
              <a:rPr lang="en-US" altLang="zh-CN" dirty="0" smtClean="0"/>
              <a:t>+</a:t>
            </a:r>
            <a:r>
              <a:rPr lang="zh-CN" altLang="en-US" dirty="0" smtClean="0"/>
              <a:t>设计</a:t>
            </a:r>
            <a:r>
              <a:rPr lang="en-US" altLang="zh-CN" dirty="0" smtClean="0"/>
              <a:t>40%</a:t>
            </a:r>
            <a:r>
              <a:rPr lang="zh-CN" altLang="en-US" dirty="0" smtClean="0"/>
              <a:t>。</a:t>
            </a:r>
            <a:endParaRPr lang="en-US" altLang="zh-CN" dirty="0" smtClean="0"/>
          </a:p>
          <a:p>
            <a:r>
              <a:rPr lang="zh-CN" altLang="en-US" dirty="0" smtClean="0"/>
              <a:t>教材、工具。</a:t>
            </a:r>
            <a:endParaRPr lang="en-US" altLang="zh-CN" dirty="0" smtClean="0"/>
          </a:p>
          <a:p>
            <a:pPr>
              <a:buFont typeface="Wingdings 3" panose="05040102010807070707" pitchFamily="18" charset="2"/>
              <a:buNone/>
            </a:pPr>
            <a:r>
              <a:rPr lang="en-US" altLang="zh-CN" dirty="0" smtClean="0"/>
              <a:t>      </a:t>
            </a:r>
          </a:p>
          <a:p>
            <a:endParaRPr lang="zh-CN" altLang="en-US" dirty="0" smtClean="0"/>
          </a:p>
        </p:txBody>
      </p:sp>
      <p:sp>
        <p:nvSpPr>
          <p:cNvPr id="3" name="标题 2"/>
          <p:cNvSpPr>
            <a:spLocks noGrp="1"/>
          </p:cNvSpPr>
          <p:nvPr>
            <p:ph type="title"/>
          </p:nvPr>
        </p:nvSpPr>
        <p:spPr/>
        <p:txBody>
          <a:bodyPr/>
          <a:lstStyle/>
          <a:p>
            <a:pPr algn="ctr">
              <a:defRPr/>
            </a:pPr>
            <a:r>
              <a:rPr lang="zh-CN" altLang="en-US" dirty="0" smtClean="0"/>
              <a:t>课程简介</a:t>
            </a:r>
            <a:endParaRPr lang="zh-CN" altLang="en-US" dirty="0"/>
          </a:p>
        </p:txBody>
      </p:sp>
      <p:sp>
        <p:nvSpPr>
          <p:cNvPr id="12292" name="页脚占位符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r>
              <a:rPr lang="en-US" altLang="zh-CN" sz="1200" smtClean="0">
                <a:latin typeface="Arial" panose="020B0604020202020204" pitchFamily="34" charset="0"/>
                <a:ea typeface="宋体" panose="02010600030101010101" pitchFamily="2" charset="-122"/>
              </a:rPr>
              <a:t>Managing Information Technology Projects, Sixth Edition</a:t>
            </a:r>
          </a:p>
        </p:txBody>
      </p:sp>
      <p:sp>
        <p:nvSpPr>
          <p:cNvPr id="12293"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panose="02020603050405020304" pitchFamily="18" charset="0"/>
              </a:defRPr>
            </a:lvl1pPr>
            <a:lvl2pPr marL="742950" indent="-285750" eaLnBrk="0" hangingPunct="0">
              <a:defRPr sz="2200">
                <a:solidFill>
                  <a:schemeClr val="tx1"/>
                </a:solidFill>
                <a:latin typeface="Times New Roman" panose="02020603050405020304" pitchFamily="18" charset="0"/>
              </a:defRPr>
            </a:lvl2pPr>
            <a:lvl3pPr marL="1143000" indent="-228600" eaLnBrk="0" hangingPunct="0">
              <a:defRPr sz="2200">
                <a:solidFill>
                  <a:schemeClr val="tx1"/>
                </a:solidFill>
                <a:latin typeface="Times New Roman" panose="02020603050405020304" pitchFamily="18" charset="0"/>
              </a:defRPr>
            </a:lvl3pPr>
            <a:lvl4pPr marL="1600200" indent="-228600" eaLnBrk="0" hangingPunct="0">
              <a:defRPr sz="2200">
                <a:solidFill>
                  <a:schemeClr val="tx1"/>
                </a:solidFill>
                <a:latin typeface="Times New Roman" panose="02020603050405020304" pitchFamily="18" charset="0"/>
              </a:defRPr>
            </a:lvl4pPr>
            <a:lvl5pPr marL="2057400" indent="-228600" eaLnBrk="0" hangingPunct="0">
              <a:defRPr sz="2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a:solidFill>
                  <a:schemeClr val="tx1"/>
                </a:solidFill>
                <a:latin typeface="Times New Roman" panose="02020603050405020304" pitchFamily="18" charset="0"/>
              </a:defRPr>
            </a:lvl9pPr>
          </a:lstStyle>
          <a:p>
            <a:pPr eaLnBrk="1" hangingPunct="1"/>
            <a:fld id="{5CD82D67-4788-4FD7-B02D-F517322639B6}" type="slidenum">
              <a:rPr lang="en-US" altLang="zh-CN" sz="1200">
                <a:latin typeface="Arial" panose="020B0604020202020204" pitchFamily="34" charset="0"/>
              </a:rPr>
              <a:pPr eaLnBrk="1" hangingPunct="1"/>
              <a:t>4</a:t>
            </a:fld>
            <a:endParaRPr lang="en-US" altLang="zh-CN" sz="1200">
              <a:latin typeface="Arial" panose="020B0604020202020204" pitchFamily="34" charset="0"/>
            </a:endParaRPr>
          </a:p>
        </p:txBody>
      </p:sp>
    </p:spTree>
    <p:extLst>
      <p:ext uri="{BB962C8B-B14F-4D97-AF65-F5344CB8AC3E}">
        <p14:creationId xmlns:p14="http://schemas.microsoft.com/office/powerpoint/2010/main" val="2319298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sz="3200" dirty="0" smtClean="0"/>
              <a:t>Figure 1-3. </a:t>
            </a:r>
            <a:r>
              <a:rPr lang="en-US" sz="3200" i="1" dirty="0" smtClean="0"/>
              <a:t>Project Management Compared to Project Portfolio Management</a:t>
            </a:r>
          </a:p>
        </p:txBody>
      </p:sp>
      <p:sp>
        <p:nvSpPr>
          <p:cNvPr id="3584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0A6DAE91-3CCC-4475-8BBE-416A848BB383}" type="slidenum">
              <a:rPr lang="en-US"/>
              <a:pPr>
                <a:defRPr/>
              </a:pPr>
              <a:t>40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58685"/>
            <a:ext cx="6477000" cy="502790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458200" cy="4525962"/>
          </a:xfrm>
        </p:spPr>
        <p:txBody>
          <a:bodyPr>
            <a:normAutofit fontScale="92500"/>
          </a:bodyPr>
          <a:lstStyle/>
          <a:p>
            <a:pPr marL="274320" indent="-274320" fontAlgn="auto">
              <a:spcBef>
                <a:spcPts val="580"/>
              </a:spcBef>
              <a:spcAft>
                <a:spcPts val="0"/>
              </a:spcAft>
              <a:defRPr/>
            </a:pPr>
            <a:r>
              <a:rPr lang="en-US" dirty="0" smtClean="0"/>
              <a:t>A </a:t>
            </a:r>
            <a:r>
              <a:rPr lang="en-US" b="1" dirty="0" smtClean="0"/>
              <a:t>best practice </a:t>
            </a:r>
            <a:r>
              <a:rPr lang="en-US" dirty="0" smtClean="0"/>
              <a:t>is “an optimal way recognized by industry to achieve a stated goal or objective”*</a:t>
            </a:r>
          </a:p>
          <a:p>
            <a:pPr marL="274320" indent="-274320" fontAlgn="auto">
              <a:spcBef>
                <a:spcPts val="580"/>
              </a:spcBef>
              <a:spcAft>
                <a:spcPts val="0"/>
              </a:spcAft>
              <a:defRPr/>
            </a:pPr>
            <a:r>
              <a:rPr lang="en-US" dirty="0" smtClean="0"/>
              <a:t>Robert Butrick </a:t>
            </a:r>
            <a:r>
              <a:rPr lang="en-US" i="1" dirty="0" smtClean="0"/>
              <a:t>suggests that organizations </a:t>
            </a:r>
            <a:r>
              <a:rPr lang="en-US" dirty="0" smtClean="0"/>
              <a:t>need to follow basic principles of project management, including these two mentioned earlier in this chapter:</a:t>
            </a:r>
          </a:p>
          <a:p>
            <a:pPr marL="548640" lvl="1" fontAlgn="auto">
              <a:spcBef>
                <a:spcPts val="370"/>
              </a:spcBef>
              <a:spcAft>
                <a:spcPts val="0"/>
              </a:spcAft>
              <a:defRPr/>
            </a:pPr>
            <a:r>
              <a:rPr lang="en-US" dirty="0" smtClean="0"/>
              <a:t>Make sure your projects are driven by your strategy. Be able to demonstrate how each project you undertake fits your business strategy, and screen out unwanted projects as soon as possible</a:t>
            </a:r>
          </a:p>
          <a:p>
            <a:pPr marL="548640" lvl="1" fontAlgn="auto">
              <a:spcBef>
                <a:spcPts val="370"/>
              </a:spcBef>
              <a:spcAft>
                <a:spcPts val="0"/>
              </a:spcAft>
              <a:defRPr/>
            </a:pPr>
            <a:r>
              <a:rPr lang="en-US" dirty="0" smtClean="0"/>
              <a:t>Engage your stakeholders. Ignoring stakeholders often leads to project failure. Be sure to engage stakeholders at all stages of a project, and encourage teamwork and commitment at all times</a:t>
            </a:r>
          </a:p>
          <a:p>
            <a:pPr marL="274320" indent="-274320" fontAlgn="auto">
              <a:spcBef>
                <a:spcPts val="580"/>
              </a:spcBef>
              <a:spcAft>
                <a:spcPts val="0"/>
              </a:spcAft>
              <a:buFont typeface="Wingdings 2"/>
              <a:buChar char=""/>
              <a:defRPr/>
            </a:pPr>
            <a:endParaRPr lang="en-US" dirty="0" smtClean="0"/>
          </a:p>
          <a:p>
            <a:pPr marL="274320" indent="-274320" fontAlgn="auto">
              <a:spcBef>
                <a:spcPts val="580"/>
              </a:spcBef>
              <a:spcAft>
                <a:spcPts val="0"/>
              </a:spcAft>
              <a:buFont typeface="Wingdings 2"/>
              <a:buChar char=""/>
              <a:defRPr/>
            </a:pPr>
            <a:endParaRPr lang="en-US" dirty="0"/>
          </a:p>
        </p:txBody>
      </p:sp>
      <p:sp>
        <p:nvSpPr>
          <p:cNvPr id="36866" name="Title 1"/>
          <p:cNvSpPr>
            <a:spLocks noGrp="1"/>
          </p:cNvSpPr>
          <p:nvPr>
            <p:ph type="title"/>
          </p:nvPr>
        </p:nvSpPr>
        <p:spPr/>
        <p:txBody>
          <a:bodyPr/>
          <a:lstStyle/>
          <a:p>
            <a:r>
              <a:rPr lang="en-US" dirty="0" smtClean="0"/>
              <a:t>Best Practice</a:t>
            </a:r>
          </a:p>
        </p:txBody>
      </p:sp>
      <p:sp>
        <p:nvSpPr>
          <p:cNvPr id="3686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B84338D5-45C4-4F94-A8A6-8C14709D1110}" type="slidenum">
              <a:rPr lang="en-US"/>
              <a:pPr>
                <a:defRPr/>
              </a:pPr>
              <a:t>41</a:t>
            </a:fld>
            <a:endParaRPr lang="en-US" dirty="0"/>
          </a:p>
        </p:txBody>
      </p:sp>
      <p:sp>
        <p:nvSpPr>
          <p:cNvPr id="36869" name="TextBox 4"/>
          <p:cNvSpPr txBox="1">
            <a:spLocks noChangeArrowheads="1"/>
          </p:cNvSpPr>
          <p:nvPr/>
        </p:nvSpPr>
        <p:spPr bwMode="auto">
          <a:xfrm>
            <a:off x="457200" y="5410200"/>
            <a:ext cx="8054256" cy="1018740"/>
          </a:xfrm>
          <a:prstGeom prst="rect">
            <a:avLst/>
          </a:prstGeom>
          <a:noFill/>
          <a:ln w="9525">
            <a:noFill/>
            <a:miter lim="800000"/>
            <a:headEnd/>
            <a:tailEnd/>
          </a:ln>
        </p:spPr>
        <p:txBody>
          <a:bodyPr wrap="none">
            <a:spAutoFit/>
          </a:bodyPr>
          <a:lstStyle/>
          <a:p>
            <a:pPr>
              <a:lnSpc>
                <a:spcPct val="90000"/>
              </a:lnSpc>
              <a:spcBef>
                <a:spcPct val="20000"/>
              </a:spcBef>
            </a:pPr>
            <a:r>
              <a:rPr lang="en-US" sz="1800" dirty="0"/>
              <a:t>*Project Management Institute, </a:t>
            </a:r>
            <a:r>
              <a:rPr lang="en-US" sz="1800" i="1" dirty="0" smtClean="0"/>
              <a:t>Organizational </a:t>
            </a:r>
            <a:r>
              <a:rPr lang="en-US" sz="1800" i="1" dirty="0"/>
              <a:t>Project Management Maturity Model</a:t>
            </a:r>
          </a:p>
          <a:p>
            <a:pPr>
              <a:lnSpc>
                <a:spcPct val="90000"/>
              </a:lnSpc>
              <a:spcBef>
                <a:spcPct val="20000"/>
              </a:spcBef>
            </a:pPr>
            <a:r>
              <a:rPr lang="en-US" sz="1800" i="1" dirty="0"/>
              <a:t>(OPM3) Knowledge Foundation (2003), p. 13.</a:t>
            </a:r>
          </a:p>
          <a:p>
            <a:pPr>
              <a:lnSpc>
                <a:spcPct val="90000"/>
              </a:lnSpc>
              <a:spcBef>
                <a:spcPct val="20000"/>
              </a:spcBef>
              <a:buFontTx/>
              <a:buChar cha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t>Figure 1-4. Sample Project Portfolio Approach</a:t>
            </a:r>
            <a:endParaRPr lang="en-US" dirty="0"/>
          </a:p>
        </p:txBody>
      </p:sp>
      <p:sp>
        <p:nvSpPr>
          <p:cNvPr id="3789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9DEE5709-E4C6-4E16-A3F2-ED34C0BD84D8}" type="slidenum">
              <a:rPr lang="en-US"/>
              <a:pPr>
                <a:defRPr/>
              </a:pPr>
              <a:t>42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04331"/>
            <a:ext cx="8839200" cy="459884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274638"/>
            <a:ext cx="8991600" cy="1143000"/>
          </a:xfrm>
        </p:spPr>
        <p:txBody>
          <a:bodyPr>
            <a:normAutofit fontScale="90000"/>
          </a:bodyPr>
          <a:lstStyle/>
          <a:p>
            <a:r>
              <a:rPr lang="en-US" sz="3200" dirty="0" smtClean="0"/>
              <a:t>Figure 1-5. </a:t>
            </a:r>
            <a:r>
              <a:rPr lang="en-US" sz="3200" i="1" dirty="0" smtClean="0"/>
              <a:t>Sample Project Portfolio Management Screen Showing Portfolio Optimization</a:t>
            </a:r>
            <a:endParaRPr lang="en-US" sz="3200" dirty="0" smtClean="0"/>
          </a:p>
        </p:txBody>
      </p:sp>
      <p:sp>
        <p:nvSpPr>
          <p:cNvPr id="3891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549DAB97-A394-4D45-A410-399330BA7720}" type="slidenum">
              <a:rPr lang="en-US"/>
              <a:pPr>
                <a:defRPr/>
              </a:pPr>
              <a:t>43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08" y="1524000"/>
            <a:ext cx="8203130" cy="412716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Content Placeholder 3"/>
          <p:cNvSpPr>
            <a:spLocks noGrp="1"/>
          </p:cNvSpPr>
          <p:nvPr>
            <p:ph idx="1"/>
          </p:nvPr>
        </p:nvSpPr>
        <p:spPr/>
        <p:txBody>
          <a:bodyPr/>
          <a:lstStyle/>
          <a:p>
            <a:pPr>
              <a:spcBef>
                <a:spcPct val="100000"/>
              </a:spcBef>
            </a:pPr>
            <a:r>
              <a:rPr lang="en-US" dirty="0" smtClean="0"/>
              <a:t>Job descriptions vary, but most include responsibilities like planning, scheduling, coordinating, and working with people to achieve project goals</a:t>
            </a:r>
          </a:p>
          <a:p>
            <a:pPr>
              <a:spcBef>
                <a:spcPct val="100000"/>
              </a:spcBef>
            </a:pPr>
            <a:r>
              <a:rPr lang="en-US" dirty="0" smtClean="0"/>
              <a:t>Remember that 97% of successful projects were led by experienced project managers, who can often help influence success factors</a:t>
            </a:r>
          </a:p>
        </p:txBody>
      </p:sp>
      <p:sp>
        <p:nvSpPr>
          <p:cNvPr id="40962" name="Title 1"/>
          <p:cNvSpPr>
            <a:spLocks noGrp="1"/>
          </p:cNvSpPr>
          <p:nvPr>
            <p:ph type="title"/>
          </p:nvPr>
        </p:nvSpPr>
        <p:spPr/>
        <p:txBody>
          <a:bodyPr/>
          <a:lstStyle/>
          <a:p>
            <a:r>
              <a:rPr lang="en-US" dirty="0" smtClean="0"/>
              <a:t>The Role of the Project Manager</a:t>
            </a:r>
          </a:p>
        </p:txBody>
      </p:sp>
      <p:sp>
        <p:nvSpPr>
          <p:cNvPr id="4096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BB5399D-7FF4-4603-99A0-4BD1F7EE85E4}" type="slidenum">
              <a:rPr lang="en-US"/>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452563"/>
            <a:ext cx="8229600" cy="4410075"/>
          </a:xfrm>
        </p:spPr>
        <p:txBody>
          <a:bodyPr/>
          <a:lstStyle/>
          <a:p>
            <a:r>
              <a:rPr lang="en-US" dirty="0" smtClean="0"/>
              <a:t>The Project Management Body of Knowledge</a:t>
            </a:r>
          </a:p>
          <a:p>
            <a:r>
              <a:rPr lang="en-US" dirty="0" smtClean="0"/>
              <a:t>Application area knowledge, standards, and regulations</a:t>
            </a:r>
          </a:p>
          <a:p>
            <a:r>
              <a:rPr lang="en-US" dirty="0" smtClean="0"/>
              <a:t>Project environment knowledge</a:t>
            </a:r>
          </a:p>
          <a:p>
            <a:r>
              <a:rPr lang="en-US" dirty="0" smtClean="0"/>
              <a:t>General management knowledge and skills</a:t>
            </a:r>
          </a:p>
          <a:p>
            <a:r>
              <a:rPr lang="en-US" dirty="0" smtClean="0"/>
              <a:t>Soft skills or human relations skills</a:t>
            </a:r>
          </a:p>
          <a:p>
            <a:pPr>
              <a:lnSpc>
                <a:spcPct val="90000"/>
              </a:lnSpc>
              <a:buFont typeface="Symbol" pitchFamily="18" charset="2"/>
              <a:buNone/>
            </a:pPr>
            <a:endParaRPr lang="en-US" dirty="0" smtClean="0"/>
          </a:p>
        </p:txBody>
      </p:sp>
      <p:sp>
        <p:nvSpPr>
          <p:cNvPr id="41986" name="Rectangle 2"/>
          <p:cNvSpPr>
            <a:spLocks noGrp="1" noChangeArrowheads="1"/>
          </p:cNvSpPr>
          <p:nvPr>
            <p:ph type="title"/>
          </p:nvPr>
        </p:nvSpPr>
        <p:spPr>
          <a:xfrm>
            <a:off x="533400" y="304800"/>
            <a:ext cx="8305800" cy="1143000"/>
          </a:xfrm>
        </p:spPr>
        <p:txBody>
          <a:bodyPr>
            <a:normAutofit fontScale="90000"/>
          </a:bodyPr>
          <a:lstStyle/>
          <a:p>
            <a:r>
              <a:rPr lang="en-US" dirty="0" smtClean="0"/>
              <a:t>Suggested Skills for Project Managers</a:t>
            </a:r>
          </a:p>
        </p:txBody>
      </p:sp>
      <p:sp>
        <p:nvSpPr>
          <p:cNvPr id="419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D36ECF7-8567-4808-B33A-1102952D5552}" type="slidenum">
              <a:rPr lang="en-US"/>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z="3500" dirty="0" smtClean="0"/>
              <a:t>Table 1-3 Ten Most Important Skills and Competencies for Project Managers</a:t>
            </a:r>
          </a:p>
        </p:txBody>
      </p:sp>
      <p:sp>
        <p:nvSpPr>
          <p:cNvPr id="43011"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1F201878-C638-47B4-9B50-A9EAB8702767}" type="slidenum">
              <a:rPr lang="en-US"/>
              <a:pPr>
                <a:buFontTx/>
                <a:buNone/>
                <a:defRPr/>
              </a:pPr>
              <a:t>46</a:t>
            </a:fld>
            <a:endParaRPr lang="en-US" dirty="0"/>
          </a:p>
        </p:txBody>
      </p:sp>
      <p:sp>
        <p:nvSpPr>
          <p:cNvPr id="43012" name="Rectangle 7"/>
          <p:cNvSpPr>
            <a:spLocks noChangeArrowheads="1"/>
          </p:cNvSpPr>
          <p:nvPr/>
        </p:nvSpPr>
        <p:spPr bwMode="auto">
          <a:xfrm>
            <a:off x="685800" y="1676400"/>
            <a:ext cx="6705600" cy="3748088"/>
          </a:xfrm>
          <a:prstGeom prst="rect">
            <a:avLst/>
          </a:prstGeom>
          <a:noFill/>
          <a:ln w="9525">
            <a:noFill/>
            <a:miter lim="800000"/>
            <a:headEnd/>
            <a:tailEnd/>
          </a:ln>
        </p:spPr>
        <p:txBody>
          <a:bodyPr>
            <a:spAutoFit/>
          </a:bodyPr>
          <a:lstStyle/>
          <a:p>
            <a:pPr>
              <a:lnSpc>
                <a:spcPct val="90000"/>
              </a:lnSpc>
              <a:spcBef>
                <a:spcPct val="20000"/>
              </a:spcBef>
            </a:pPr>
            <a:r>
              <a:rPr lang="en-US" dirty="0"/>
              <a:t>1. People skills</a:t>
            </a:r>
          </a:p>
          <a:p>
            <a:pPr>
              <a:lnSpc>
                <a:spcPct val="90000"/>
              </a:lnSpc>
              <a:spcBef>
                <a:spcPct val="20000"/>
              </a:spcBef>
            </a:pPr>
            <a:r>
              <a:rPr lang="en-US" dirty="0"/>
              <a:t>2. Leadership</a:t>
            </a:r>
          </a:p>
          <a:p>
            <a:pPr>
              <a:lnSpc>
                <a:spcPct val="90000"/>
              </a:lnSpc>
              <a:spcBef>
                <a:spcPct val="20000"/>
              </a:spcBef>
            </a:pPr>
            <a:r>
              <a:rPr lang="en-US" dirty="0"/>
              <a:t>3. Listening</a:t>
            </a:r>
          </a:p>
          <a:p>
            <a:pPr>
              <a:lnSpc>
                <a:spcPct val="90000"/>
              </a:lnSpc>
              <a:spcBef>
                <a:spcPct val="20000"/>
              </a:spcBef>
            </a:pPr>
            <a:r>
              <a:rPr lang="en-US" dirty="0"/>
              <a:t>4. Integrity, ethical behavior, consistent</a:t>
            </a:r>
          </a:p>
          <a:p>
            <a:pPr>
              <a:lnSpc>
                <a:spcPct val="90000"/>
              </a:lnSpc>
              <a:spcBef>
                <a:spcPct val="20000"/>
              </a:spcBef>
            </a:pPr>
            <a:r>
              <a:rPr lang="en-US" dirty="0"/>
              <a:t>5. Strong at building trust</a:t>
            </a:r>
          </a:p>
          <a:p>
            <a:pPr>
              <a:lnSpc>
                <a:spcPct val="90000"/>
              </a:lnSpc>
              <a:spcBef>
                <a:spcPct val="20000"/>
              </a:spcBef>
            </a:pPr>
            <a:r>
              <a:rPr lang="en-US" dirty="0"/>
              <a:t>6. Verbal communication</a:t>
            </a:r>
          </a:p>
          <a:p>
            <a:pPr>
              <a:lnSpc>
                <a:spcPct val="90000"/>
              </a:lnSpc>
              <a:spcBef>
                <a:spcPct val="20000"/>
              </a:spcBef>
            </a:pPr>
            <a:r>
              <a:rPr lang="en-US" dirty="0"/>
              <a:t>7. Strong at building teams</a:t>
            </a:r>
          </a:p>
          <a:p>
            <a:pPr>
              <a:lnSpc>
                <a:spcPct val="90000"/>
              </a:lnSpc>
              <a:spcBef>
                <a:spcPct val="20000"/>
              </a:spcBef>
            </a:pPr>
            <a:r>
              <a:rPr lang="en-US" dirty="0"/>
              <a:t>8. Conflict resolution, conflict management</a:t>
            </a:r>
          </a:p>
          <a:p>
            <a:pPr>
              <a:lnSpc>
                <a:spcPct val="90000"/>
              </a:lnSpc>
              <a:spcBef>
                <a:spcPct val="20000"/>
              </a:spcBef>
            </a:pPr>
            <a:r>
              <a:rPr lang="en-US" dirty="0"/>
              <a:t>9. Critical thinking, problem solving</a:t>
            </a:r>
          </a:p>
          <a:p>
            <a:pPr>
              <a:lnSpc>
                <a:spcPct val="90000"/>
              </a:lnSpc>
              <a:spcBef>
                <a:spcPct val="20000"/>
              </a:spcBef>
            </a:pPr>
            <a:r>
              <a:rPr lang="en-US" dirty="0"/>
              <a:t>10. Understands, balances priorities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Content Placeholder 6"/>
          <p:cNvSpPr>
            <a:spLocks noGrp="1"/>
          </p:cNvSpPr>
          <p:nvPr>
            <p:ph idx="1"/>
          </p:nvPr>
        </p:nvSpPr>
        <p:spPr/>
        <p:txBody>
          <a:bodyPr/>
          <a:lstStyle/>
          <a:p>
            <a:r>
              <a:rPr lang="en-US" sz="2400" dirty="0" smtClean="0"/>
              <a:t>Large projects: Leadership, relevant prior experience, planning, people skills, verbal communication, and team-building skills were most important</a:t>
            </a:r>
          </a:p>
          <a:p>
            <a:r>
              <a:rPr lang="en-US" sz="2400" dirty="0" smtClean="0"/>
              <a:t>High uncertainty projects: Risk management, expectation management, leadership, people skills, and planning skills were most important</a:t>
            </a:r>
          </a:p>
          <a:p>
            <a:r>
              <a:rPr lang="en-US" sz="2400" dirty="0" smtClean="0"/>
              <a:t>Very novel projects: Leadership, people skills, having vision and goals, self confidence, expectations management, and listening skills were most important</a:t>
            </a:r>
          </a:p>
          <a:p>
            <a:endParaRPr lang="en-US" dirty="0" smtClean="0"/>
          </a:p>
        </p:txBody>
      </p:sp>
      <p:sp>
        <p:nvSpPr>
          <p:cNvPr id="6" name="Title 5"/>
          <p:cNvSpPr>
            <a:spLocks noGrp="1"/>
          </p:cNvSpPr>
          <p:nvPr>
            <p:ph type="title"/>
          </p:nvPr>
        </p:nvSpPr>
        <p:spPr/>
        <p:txBody>
          <a:bodyPr>
            <a:normAutofit fontScale="90000"/>
          </a:bodyPr>
          <a:lstStyle/>
          <a:p>
            <a:pPr fontAlgn="auto">
              <a:spcAft>
                <a:spcPts val="0"/>
              </a:spcAft>
              <a:defRPr/>
            </a:pPr>
            <a:r>
              <a:rPr lang="en-US" dirty="0" smtClean="0"/>
              <a:t>Different Skills Needed in Different Situations</a:t>
            </a:r>
            <a:endParaRPr lang="en-US" dirty="0"/>
          </a:p>
        </p:txBody>
      </p:sp>
      <p:sp>
        <p:nvSpPr>
          <p:cNvPr id="44035"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A34ED926-9658-4D81-B566-B142CB5DB71E}" type="slidenum">
              <a:rPr lang="en-US"/>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spcBef>
                <a:spcPct val="55000"/>
              </a:spcBef>
            </a:pPr>
            <a:r>
              <a:rPr lang="en-US" dirty="0" smtClean="0"/>
              <a:t>Effective project managers provide leadership by example</a:t>
            </a:r>
          </a:p>
          <a:p>
            <a:pPr>
              <a:spcBef>
                <a:spcPct val="55000"/>
              </a:spcBef>
            </a:pPr>
            <a:r>
              <a:rPr lang="en-US" dirty="0" smtClean="0"/>
              <a:t>A </a:t>
            </a:r>
            <a:r>
              <a:rPr lang="en-US" b="1" dirty="0" smtClean="0"/>
              <a:t>leader</a:t>
            </a:r>
            <a:r>
              <a:rPr lang="en-US" dirty="0" smtClean="0"/>
              <a:t> focuses on long-term goals and big-picture objectives while inspiring people to reach those goals</a:t>
            </a:r>
          </a:p>
          <a:p>
            <a:pPr>
              <a:spcBef>
                <a:spcPct val="55000"/>
              </a:spcBef>
            </a:pPr>
            <a:r>
              <a:rPr lang="en-US" dirty="0" smtClean="0"/>
              <a:t>A </a:t>
            </a:r>
            <a:r>
              <a:rPr lang="en-US" b="1" dirty="0" smtClean="0"/>
              <a:t>manager</a:t>
            </a:r>
            <a:r>
              <a:rPr lang="en-US" dirty="0" smtClean="0"/>
              <a:t> deals with the day-to-day details of meeting specific goals</a:t>
            </a:r>
          </a:p>
          <a:p>
            <a:pPr>
              <a:spcBef>
                <a:spcPct val="55000"/>
              </a:spcBef>
            </a:pPr>
            <a:r>
              <a:rPr lang="en-US" dirty="0" smtClean="0"/>
              <a:t>Project managers often take on the role of both leader and manager</a:t>
            </a:r>
          </a:p>
        </p:txBody>
      </p:sp>
      <p:sp>
        <p:nvSpPr>
          <p:cNvPr id="45058" name="Rectangle 2"/>
          <p:cNvSpPr>
            <a:spLocks noGrp="1" noChangeArrowheads="1"/>
          </p:cNvSpPr>
          <p:nvPr>
            <p:ph type="title"/>
          </p:nvPr>
        </p:nvSpPr>
        <p:spPr/>
        <p:txBody>
          <a:bodyPr/>
          <a:lstStyle/>
          <a:p>
            <a:r>
              <a:rPr lang="en-US" dirty="0" smtClean="0"/>
              <a:t>Importance of Leadership Skills</a:t>
            </a:r>
          </a:p>
        </p:txBody>
      </p:sp>
      <p:sp>
        <p:nvSpPr>
          <p:cNvPr id="450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EC959A6-48E5-415C-84F8-E933F11A099D}" type="slidenum">
              <a:rPr lang="en-US"/>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Content Placeholder 3"/>
          <p:cNvSpPr>
            <a:spLocks noGrp="1"/>
          </p:cNvSpPr>
          <p:nvPr>
            <p:ph idx="1"/>
          </p:nvPr>
        </p:nvSpPr>
        <p:spPr/>
        <p:txBody>
          <a:bodyPr/>
          <a:lstStyle/>
          <a:p>
            <a:r>
              <a:rPr lang="en-US" dirty="0" smtClean="0"/>
              <a:t>In a 2011 survey, IT executives listed the “nine hottest skills” they planned to hire for in 2012</a:t>
            </a:r>
          </a:p>
          <a:p>
            <a:r>
              <a:rPr lang="en-US" dirty="0" smtClean="0"/>
              <a:t>Project</a:t>
            </a:r>
            <a:r>
              <a:rPr lang="en-US" dirty="0"/>
              <a:t> </a:t>
            </a:r>
            <a:r>
              <a:rPr lang="en-US" dirty="0" smtClean="0"/>
              <a:t>management was second only to programming and application development</a:t>
            </a:r>
          </a:p>
        </p:txBody>
      </p:sp>
      <p:sp>
        <p:nvSpPr>
          <p:cNvPr id="46082" name="Title 1"/>
          <p:cNvSpPr>
            <a:spLocks noGrp="1"/>
          </p:cNvSpPr>
          <p:nvPr>
            <p:ph type="title"/>
          </p:nvPr>
        </p:nvSpPr>
        <p:spPr/>
        <p:txBody>
          <a:bodyPr/>
          <a:lstStyle/>
          <a:p>
            <a:r>
              <a:rPr lang="en-US" dirty="0" smtClean="0"/>
              <a:t>Careers for IT Project Managers</a:t>
            </a:r>
          </a:p>
        </p:txBody>
      </p:sp>
      <p:sp>
        <p:nvSpPr>
          <p:cNvPr id="4608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0DFA8B34-76AB-4EE8-919F-3AC6DDD25898}" type="slidenum">
              <a:rPr lang="en-US"/>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smtClean="0"/>
              <a:t>Table 1-4. Nine Hottest Skills*</a:t>
            </a:r>
          </a:p>
        </p:txBody>
      </p:sp>
      <p:sp>
        <p:nvSpPr>
          <p:cNvPr id="47107"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2B84603B-DDE4-4FBD-A7B8-BEDE3E1684B7}" type="slidenum">
              <a:rPr lang="en-US"/>
              <a:pPr>
                <a:defRPr/>
              </a:pPr>
              <a:t>50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0624317"/>
              </p:ext>
            </p:extLst>
          </p:nvPr>
        </p:nvGraphicFramePr>
        <p:xfrm>
          <a:off x="457200" y="1295400"/>
          <a:ext cx="8458200" cy="4030856"/>
        </p:xfrm>
        <a:graphic>
          <a:graphicData uri="http://schemas.openxmlformats.org/drawingml/2006/table">
            <a:tbl>
              <a:tblPr>
                <a:tableStyleId>{5C22544A-7EE6-4342-B048-85BDC9FD1C3A}</a:tableStyleId>
              </a:tblPr>
              <a:tblGrid>
                <a:gridCol w="4419600"/>
                <a:gridCol w="68934"/>
                <a:gridCol w="1455066"/>
                <a:gridCol w="2514600"/>
              </a:tblGrid>
              <a:tr h="394561">
                <a:tc>
                  <a:txBody>
                    <a:bodyPr/>
                    <a:lstStyle/>
                    <a:p>
                      <a:pPr marL="0" marR="0">
                        <a:spcBef>
                          <a:spcPts val="0"/>
                        </a:spcBef>
                        <a:spcAft>
                          <a:spcPts val="340"/>
                        </a:spcAft>
                      </a:pPr>
                      <a:r>
                        <a:rPr lang="en-US" sz="2400" b="1" dirty="0">
                          <a:effectLst/>
                        </a:rPr>
                        <a:t>Skill</a:t>
                      </a:r>
                      <a:endParaRPr lang="en-US" sz="2000" b="1"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b="1" dirty="0">
                          <a:effectLst/>
                        </a:rPr>
                        <a:t> </a:t>
                      </a:r>
                      <a:endParaRPr lang="en-US" sz="2000" b="1" dirty="0">
                        <a:effectLst/>
                        <a:latin typeface="Times"/>
                        <a:ea typeface="Times New Roman"/>
                        <a:cs typeface="Times New Roman"/>
                      </a:endParaRPr>
                    </a:p>
                  </a:txBody>
                  <a:tcPr marL="9525" marR="9525" marT="9525" marB="9525"/>
                </a:tc>
                <a:tc gridSpan="2">
                  <a:txBody>
                    <a:bodyPr/>
                    <a:lstStyle/>
                    <a:p>
                      <a:pPr marL="0" marR="0" algn="ctr">
                        <a:spcBef>
                          <a:spcPts val="0"/>
                        </a:spcBef>
                        <a:spcAft>
                          <a:spcPts val="340"/>
                        </a:spcAft>
                      </a:pPr>
                      <a:r>
                        <a:rPr lang="en-US" sz="2400" b="1" dirty="0">
                          <a:effectLst/>
                        </a:rPr>
                        <a:t>Percentage </a:t>
                      </a:r>
                      <a:r>
                        <a:rPr lang="en-US" sz="2400" b="1" dirty="0" smtClean="0">
                          <a:effectLst/>
                        </a:rPr>
                        <a:t>of</a:t>
                      </a:r>
                    </a:p>
                    <a:p>
                      <a:pPr marL="0" marR="0" algn="ctr">
                        <a:spcBef>
                          <a:spcPts val="0"/>
                        </a:spcBef>
                        <a:spcAft>
                          <a:spcPts val="340"/>
                        </a:spcAft>
                      </a:pPr>
                      <a:r>
                        <a:rPr lang="en-US" sz="2400" b="1" dirty="0" smtClean="0">
                          <a:effectLst/>
                        </a:rPr>
                        <a:t> </a:t>
                      </a:r>
                      <a:r>
                        <a:rPr lang="en-US" sz="2400" b="1" dirty="0">
                          <a:effectLst/>
                        </a:rPr>
                        <a:t>Respondents</a:t>
                      </a:r>
                      <a:endParaRPr lang="en-US" sz="2000" b="1" dirty="0">
                        <a:effectLst/>
                        <a:latin typeface="Times New Roman"/>
                        <a:ea typeface="Times"/>
                        <a:cs typeface="Times New Roman"/>
                      </a:endParaRPr>
                    </a:p>
                  </a:txBody>
                  <a:tcPr marL="9525" marR="9525" marT="9525" marB="9525"/>
                </a:tc>
                <a:tc hMerge="1">
                  <a:txBody>
                    <a:bodyPr/>
                    <a:lstStyle/>
                    <a:p>
                      <a:endParaRPr lang="en-US"/>
                    </a:p>
                  </a:txBody>
                  <a:tcPr/>
                </a:tc>
              </a:tr>
              <a:tr h="354330">
                <a:tc>
                  <a:txBody>
                    <a:bodyPr/>
                    <a:lstStyle/>
                    <a:p>
                      <a:pPr marL="0" marR="0">
                        <a:spcBef>
                          <a:spcPts val="0"/>
                        </a:spcBef>
                        <a:spcAft>
                          <a:spcPts val="340"/>
                        </a:spcAft>
                      </a:pPr>
                      <a:r>
                        <a:rPr lang="en-US" sz="1800" dirty="0">
                          <a:effectLst/>
                        </a:rPr>
                        <a:t>Programming and application development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60%</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Project management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44%</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Help desk/technical support</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Networking</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35%</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Business intelligence</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23%</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Data center</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Web 2.0</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18%</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Security</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a:effectLst/>
                        </a:rPr>
                        <a:t>17%</a:t>
                      </a:r>
                      <a:endParaRPr lang="en-US" sz="2000" dirty="0">
                        <a:effectLst/>
                        <a:latin typeface="Times New Roman"/>
                        <a:ea typeface="Times"/>
                        <a:cs typeface="Times New Roman"/>
                      </a:endParaRPr>
                    </a:p>
                  </a:txBody>
                  <a:tcPr marL="9525" marR="9525" marT="9525" marB="9525"/>
                </a:tc>
              </a:tr>
              <a:tr h="360982">
                <a:tc>
                  <a:txBody>
                    <a:bodyPr/>
                    <a:lstStyle/>
                    <a:p>
                      <a:pPr marL="0" marR="0">
                        <a:spcBef>
                          <a:spcPts val="0"/>
                        </a:spcBef>
                        <a:spcAft>
                          <a:spcPts val="340"/>
                        </a:spcAft>
                      </a:pPr>
                      <a:r>
                        <a:rPr lang="en-US" sz="1800" dirty="0">
                          <a:effectLst/>
                        </a:rPr>
                        <a:t>Telecommunications</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0"/>
                        </a:spcAft>
                      </a:pPr>
                      <a:r>
                        <a:rPr lang="en-US" sz="800" dirty="0">
                          <a:effectLst/>
                        </a:rPr>
                        <a:t> </a:t>
                      </a:r>
                      <a:endParaRPr lang="en-US" sz="2000" dirty="0">
                        <a:effectLst/>
                        <a:latin typeface="Times"/>
                        <a:ea typeface="Times New Roman"/>
                        <a:cs typeface="Times New Roman"/>
                      </a:endParaRPr>
                    </a:p>
                  </a:txBody>
                  <a:tcPr marL="9525" marR="9525" marT="9525" marB="9525"/>
                </a:tc>
                <a:tc>
                  <a:txBody>
                    <a:bodyPr/>
                    <a:lstStyle/>
                    <a:p>
                      <a:pPr marL="0" marR="0">
                        <a:spcBef>
                          <a:spcPts val="0"/>
                        </a:spcBef>
                        <a:spcAft>
                          <a:spcPts val="340"/>
                        </a:spcAft>
                      </a:pPr>
                      <a:r>
                        <a:rPr lang="en-US" sz="800" dirty="0">
                          <a:effectLst/>
                        </a:rPr>
                        <a:t> </a:t>
                      </a:r>
                      <a:endParaRPr lang="en-US" sz="2000" dirty="0">
                        <a:effectLst/>
                        <a:latin typeface="Times New Roman"/>
                        <a:ea typeface="Times"/>
                        <a:cs typeface="Times New Roman"/>
                      </a:endParaRPr>
                    </a:p>
                  </a:txBody>
                  <a:tcPr marL="9525" marR="9525" marT="9525" marB="9525"/>
                </a:tc>
                <a:tc>
                  <a:txBody>
                    <a:bodyPr/>
                    <a:lstStyle/>
                    <a:p>
                      <a:pPr marL="0" marR="0">
                        <a:spcBef>
                          <a:spcPts val="0"/>
                        </a:spcBef>
                        <a:spcAft>
                          <a:spcPts val="340"/>
                        </a:spcAft>
                      </a:pPr>
                      <a:r>
                        <a:rPr lang="en-US" sz="1800" dirty="0" smtClean="0">
                          <a:effectLst/>
                        </a:rPr>
                        <a:t>  9</a:t>
                      </a:r>
                      <a:r>
                        <a:rPr lang="en-US" sz="1800" dirty="0">
                          <a:effectLst/>
                        </a:rPr>
                        <a:t>%</a:t>
                      </a:r>
                      <a:endParaRPr lang="en-US" sz="2000" dirty="0">
                        <a:effectLst/>
                        <a:latin typeface="Times New Roman"/>
                        <a:ea typeface="Times"/>
                        <a:cs typeface="Times New Roman"/>
                      </a:endParaRPr>
                    </a:p>
                  </a:txBody>
                  <a:tcPr marL="9525" marR="9525" marT="9525" marB="9525"/>
                </a:tc>
              </a:tr>
            </a:tbl>
          </a:graphicData>
        </a:graphic>
      </p:graphicFrame>
      <p:sp>
        <p:nvSpPr>
          <p:cNvPr id="7" name="TextBox 6"/>
          <p:cNvSpPr txBox="1"/>
          <p:nvPr/>
        </p:nvSpPr>
        <p:spPr>
          <a:xfrm>
            <a:off x="2362200" y="5638800"/>
            <a:ext cx="5525615" cy="769441"/>
          </a:xfrm>
          <a:prstGeom prst="rect">
            <a:avLst/>
          </a:prstGeom>
          <a:noFill/>
        </p:spPr>
        <p:txBody>
          <a:bodyPr wrap="none" rtlCol="0">
            <a:spAutoFit/>
          </a:bodyPr>
          <a:lstStyle/>
          <a:p>
            <a:r>
              <a:rPr lang="en-US" dirty="0" smtClean="0"/>
              <a:t>*Source</a:t>
            </a:r>
            <a:r>
              <a:rPr lang="en-US" dirty="0"/>
              <a:t>: Rick Saia, “9 Hot IT Skills for 2012</a:t>
            </a:r>
            <a:r>
              <a:rPr lang="en-US" dirty="0" smtClean="0"/>
              <a:t>,”</a:t>
            </a:r>
          </a:p>
          <a:p>
            <a:r>
              <a:rPr lang="en-US" dirty="0" smtClean="0"/>
              <a:t> </a:t>
            </a:r>
            <a:r>
              <a:rPr lang="en-US" dirty="0"/>
              <a:t>Computerworld, September 26, 2011.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Content Placeholder 3"/>
          <p:cNvSpPr>
            <a:spLocks noGrp="1"/>
          </p:cNvSpPr>
          <p:nvPr>
            <p:ph idx="1"/>
          </p:nvPr>
        </p:nvSpPr>
        <p:spPr/>
        <p:txBody>
          <a:bodyPr/>
          <a:lstStyle/>
          <a:p>
            <a:r>
              <a:rPr lang="en-US" dirty="0" smtClean="0"/>
              <a:t>The profession of project management is growing at a very rapid pace</a:t>
            </a:r>
          </a:p>
          <a:p>
            <a:r>
              <a:rPr lang="en-US" dirty="0" smtClean="0"/>
              <a:t>It is helpful to understand the history of the field,  the role of professional societies like the Project Management Institute, and the growth in project management software</a:t>
            </a:r>
          </a:p>
        </p:txBody>
      </p:sp>
      <p:sp>
        <p:nvSpPr>
          <p:cNvPr id="48130" name="Title 1"/>
          <p:cNvSpPr>
            <a:spLocks noGrp="1"/>
          </p:cNvSpPr>
          <p:nvPr>
            <p:ph type="title"/>
          </p:nvPr>
        </p:nvSpPr>
        <p:spPr/>
        <p:txBody>
          <a:bodyPr>
            <a:normAutofit fontScale="90000"/>
          </a:bodyPr>
          <a:lstStyle/>
          <a:p>
            <a:r>
              <a:rPr lang="en-US" dirty="0" smtClean="0"/>
              <a:t>The Project Management Profession</a:t>
            </a:r>
          </a:p>
        </p:txBody>
      </p:sp>
      <p:sp>
        <p:nvSpPr>
          <p:cNvPr id="4813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DE510E2-3781-4D46-AF2A-406AF0091381}"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533400" y="1371600"/>
            <a:ext cx="8153400" cy="4572000"/>
          </a:xfrm>
        </p:spPr>
        <p:txBody>
          <a:bodyPr/>
          <a:lstStyle/>
          <a:p>
            <a:pPr>
              <a:spcBef>
                <a:spcPct val="100000"/>
              </a:spcBef>
            </a:pPr>
            <a:r>
              <a:rPr lang="en-US" dirty="0" smtClean="0"/>
              <a:t>Some people argue that building the Egyptian pyramids was a project, as was building the Great Wall of China</a:t>
            </a:r>
          </a:p>
          <a:p>
            <a:pPr>
              <a:spcBef>
                <a:spcPct val="100000"/>
              </a:spcBef>
            </a:pPr>
            <a:r>
              <a:rPr lang="en-US" dirty="0" smtClean="0"/>
              <a:t>Most people consider the </a:t>
            </a:r>
            <a:r>
              <a:rPr lang="en-US" b="1" i="1" dirty="0" smtClean="0"/>
              <a:t>Manhattan Project</a:t>
            </a:r>
            <a:r>
              <a:rPr lang="en-US" i="1" dirty="0" smtClean="0"/>
              <a:t> </a:t>
            </a:r>
            <a:r>
              <a:rPr lang="en-US" dirty="0" smtClean="0"/>
              <a:t>to be the first project to use “modern” project management</a:t>
            </a:r>
          </a:p>
          <a:p>
            <a:pPr>
              <a:spcBef>
                <a:spcPct val="100000"/>
              </a:spcBef>
            </a:pPr>
            <a:r>
              <a:rPr lang="en-US" dirty="0" smtClean="0"/>
              <a:t>This three-year, $2 billion (in 1946 dollars) project had a separate project manager and a technical manager</a:t>
            </a:r>
          </a:p>
        </p:txBody>
      </p:sp>
      <p:sp>
        <p:nvSpPr>
          <p:cNvPr id="49154" name="Rectangle 2"/>
          <p:cNvSpPr>
            <a:spLocks noGrp="1" noChangeArrowheads="1"/>
          </p:cNvSpPr>
          <p:nvPr>
            <p:ph type="title"/>
          </p:nvPr>
        </p:nvSpPr>
        <p:spPr/>
        <p:txBody>
          <a:bodyPr/>
          <a:lstStyle/>
          <a:p>
            <a:r>
              <a:rPr lang="en-US" dirty="0" smtClean="0"/>
              <a:t>History of Project Management</a:t>
            </a:r>
          </a:p>
        </p:txBody>
      </p:sp>
      <p:sp>
        <p:nvSpPr>
          <p:cNvPr id="4915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A57D201-D338-4962-996F-577BB3EA9FD5}" type="slidenum">
              <a:rPr lang="en-US"/>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Autofit/>
          </a:bodyPr>
          <a:lstStyle/>
          <a:p>
            <a:r>
              <a:rPr lang="en-US" sz="3700" dirty="0"/>
              <a:t>Figure 1-6. Sample Gantt Chart Created with Project 2010</a:t>
            </a:r>
          </a:p>
        </p:txBody>
      </p:sp>
      <p:sp>
        <p:nvSpPr>
          <p:cNvPr id="50179"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buFontTx/>
              <a:buNone/>
              <a:defRPr/>
            </a:pPr>
            <a:fld id="{447630D5-4F8B-4AA1-9A4D-ADEFD1F7D765}" type="slidenum">
              <a:rPr lang="en-US"/>
              <a:pPr>
                <a:buFontTx/>
                <a:buNone/>
                <a:defRPr/>
              </a:pPr>
              <a:t>53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42415"/>
            <a:ext cx="8305800" cy="4491489"/>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pPr fontAlgn="auto">
              <a:spcAft>
                <a:spcPts val="0"/>
              </a:spcAft>
              <a:defRPr/>
            </a:pPr>
            <a:r>
              <a:rPr lang="en-US" dirty="0" smtClean="0"/>
              <a:t>Figure 1-7. Sample Network Diagram Created with Project 2010</a:t>
            </a:r>
            <a:endParaRPr lang="en-US" dirty="0"/>
          </a:p>
        </p:txBody>
      </p:sp>
      <p:sp>
        <p:nvSpPr>
          <p:cNvPr id="51203"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9DAA97DD-96C0-4ED0-9FA6-40E38A3506E0}" type="slidenum">
              <a:rPr lang="en-US"/>
              <a:pPr>
                <a:buFontTx/>
                <a:buNone/>
                <a:defRPr/>
              </a:pPr>
              <a:t>54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76400"/>
            <a:ext cx="6553200" cy="47287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the 100s, many companies began creating PMOs to help them handle the increasing number and complexity of projects</a:t>
            </a:r>
          </a:p>
          <a:p>
            <a:r>
              <a:rPr lang="en-US" dirty="0"/>
              <a:t>A </a:t>
            </a:r>
            <a:r>
              <a:rPr lang="en-US" b="1" dirty="0"/>
              <a:t>Project </a:t>
            </a:r>
            <a:r>
              <a:rPr lang="en-US" b="1" dirty="0" smtClean="0"/>
              <a:t>Management Office </a:t>
            </a:r>
            <a:r>
              <a:rPr lang="en-US" b="1" dirty="0"/>
              <a:t>(PMO) </a:t>
            </a:r>
            <a:r>
              <a:rPr lang="en-US" dirty="0"/>
              <a:t>is an organizational group responsible for coordinating the </a:t>
            </a:r>
            <a:r>
              <a:rPr lang="en-US" dirty="0" smtClean="0"/>
              <a:t>project management </a:t>
            </a:r>
            <a:r>
              <a:rPr lang="en-US" dirty="0"/>
              <a:t>function throughout an </a:t>
            </a:r>
            <a:r>
              <a:rPr lang="en-US" dirty="0" smtClean="0"/>
              <a:t>organization</a:t>
            </a:r>
            <a:endParaRPr lang="en-US" dirty="0"/>
          </a:p>
        </p:txBody>
      </p:sp>
      <p:sp>
        <p:nvSpPr>
          <p:cNvPr id="3" name="Title 2"/>
          <p:cNvSpPr>
            <a:spLocks noGrp="1"/>
          </p:cNvSpPr>
          <p:nvPr>
            <p:ph type="title"/>
          </p:nvPr>
        </p:nvSpPr>
        <p:spPr/>
        <p:txBody>
          <a:bodyPr>
            <a:normAutofit/>
          </a:bodyPr>
          <a:lstStyle/>
          <a:p>
            <a:r>
              <a:rPr lang="en-US" dirty="0" smtClean="0"/>
              <a:t>Project Management Offices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55</a:t>
            </a:fld>
            <a:endParaRPr lang="en-US" dirty="0"/>
          </a:p>
        </p:txBody>
      </p:sp>
    </p:spTree>
    <p:extLst>
      <p:ext uri="{BB962C8B-B14F-4D97-AF65-F5344CB8AC3E}">
        <p14:creationId xmlns:p14="http://schemas.microsoft.com/office/powerpoint/2010/main" val="1957115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1-8. Growth in the Number of Project Management Offices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56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47800"/>
            <a:ext cx="5029200" cy="5155659"/>
          </a:xfrm>
          <a:prstGeom prst="rect">
            <a:avLst/>
          </a:prstGeom>
        </p:spPr>
      </p:pic>
    </p:spTree>
    <p:extLst>
      <p:ext uri="{BB962C8B-B14F-4D97-AF65-F5344CB8AC3E}">
        <p14:creationId xmlns:p14="http://schemas.microsoft.com/office/powerpoint/2010/main" val="130337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5257800"/>
          </a:xfrm>
        </p:spPr>
        <p:txBody>
          <a:bodyPr/>
          <a:lstStyle/>
          <a:p>
            <a:r>
              <a:rPr lang="en-US" dirty="0" smtClean="0"/>
              <a:t>Several </a:t>
            </a:r>
            <a:r>
              <a:rPr lang="en-US" dirty="0"/>
              <a:t>global dynamics are forcing organizations </a:t>
            </a:r>
            <a:r>
              <a:rPr lang="en-US" dirty="0" smtClean="0"/>
              <a:t>to rethink </a:t>
            </a:r>
            <a:r>
              <a:rPr lang="en-US" dirty="0"/>
              <a:t>their practices:</a:t>
            </a:r>
          </a:p>
          <a:p>
            <a:pPr lvl="1"/>
            <a:r>
              <a:rPr lang="en-US" dirty="0" smtClean="0"/>
              <a:t>Talent </a:t>
            </a:r>
            <a:r>
              <a:rPr lang="en-US" dirty="0"/>
              <a:t>development for project and program managers is a top </a:t>
            </a:r>
            <a:r>
              <a:rPr lang="en-US" dirty="0" smtClean="0"/>
              <a:t>concern</a:t>
            </a:r>
          </a:p>
          <a:p>
            <a:pPr lvl="1"/>
            <a:r>
              <a:rPr lang="en-US" dirty="0" smtClean="0"/>
              <a:t>Good </a:t>
            </a:r>
            <a:r>
              <a:rPr lang="en-US" dirty="0"/>
              <a:t>project portfolio management is crucial in tight </a:t>
            </a:r>
            <a:r>
              <a:rPr lang="en-US" dirty="0" smtClean="0"/>
              <a:t>economic conditions</a:t>
            </a:r>
          </a:p>
          <a:p>
            <a:pPr lvl="1"/>
            <a:r>
              <a:rPr lang="en-US" dirty="0" smtClean="0"/>
              <a:t> </a:t>
            </a:r>
            <a:r>
              <a:rPr lang="en-US" dirty="0"/>
              <a:t>Basic project management techniques are core </a:t>
            </a:r>
            <a:r>
              <a:rPr lang="en-US" dirty="0" smtClean="0"/>
              <a:t>competencies</a:t>
            </a:r>
          </a:p>
          <a:p>
            <a:pPr lvl="1"/>
            <a:r>
              <a:rPr lang="en-US" dirty="0" smtClean="0"/>
              <a:t>Organizations </a:t>
            </a:r>
            <a:r>
              <a:rPr lang="en-US" dirty="0"/>
              <a:t>want to use more agile approaches to project </a:t>
            </a:r>
            <a:r>
              <a:rPr lang="en-US" dirty="0" smtClean="0"/>
              <a:t>management</a:t>
            </a:r>
          </a:p>
          <a:p>
            <a:pPr lvl="1"/>
            <a:r>
              <a:rPr lang="en-US" dirty="0" smtClean="0"/>
              <a:t>Benefits </a:t>
            </a:r>
            <a:r>
              <a:rPr lang="en-US" dirty="0"/>
              <a:t>realization of projects is a key </a:t>
            </a:r>
            <a:r>
              <a:rPr lang="en-US" dirty="0" smtClean="0"/>
              <a:t>metric</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57</a:t>
            </a:fld>
            <a:endParaRPr lang="en-US" dirty="0"/>
          </a:p>
        </p:txBody>
      </p:sp>
    </p:spTree>
    <p:extLst>
      <p:ext uri="{BB962C8B-B14F-4D97-AF65-F5344CB8AC3E}">
        <p14:creationId xmlns:p14="http://schemas.microsoft.com/office/powerpoint/2010/main" val="3859166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a:xfrm>
            <a:off x="533400" y="1447800"/>
            <a:ext cx="8077200" cy="4800600"/>
          </a:xfrm>
        </p:spPr>
        <p:txBody>
          <a:bodyPr lIns="90488" tIns="44450" rIns="90488" bIns="44450">
            <a:normAutofit fontScale="92500" lnSpcReduction="20000"/>
          </a:bodyPr>
          <a:lstStyle/>
          <a:p>
            <a:pPr marL="274320" indent="-274320" fontAlgn="auto">
              <a:spcBef>
                <a:spcPts val="580"/>
              </a:spcBef>
              <a:spcAft>
                <a:spcPts val="0"/>
              </a:spcAft>
              <a:defRPr/>
            </a:pPr>
            <a:r>
              <a:rPr lang="en-US" dirty="0" smtClean="0"/>
              <a:t>The Project </a:t>
            </a:r>
            <a:r>
              <a:rPr lang="en-US" dirty="0"/>
              <a:t>Management Institute (</a:t>
            </a:r>
            <a:r>
              <a:rPr lang="en-US" dirty="0" smtClean="0"/>
              <a:t>PMI) is an international professional society for project managers founded in 1969</a:t>
            </a:r>
          </a:p>
          <a:p>
            <a:pPr marL="274320" indent="-274320" fontAlgn="auto">
              <a:spcBef>
                <a:spcPts val="580"/>
              </a:spcBef>
              <a:spcAft>
                <a:spcPts val="0"/>
              </a:spcAft>
              <a:defRPr/>
            </a:pPr>
            <a:r>
              <a:rPr lang="en-US" dirty="0" smtClean="0"/>
              <a:t>PMI has continued to attract and retain members, reporting more than 380,000 members worldwide by 2012</a:t>
            </a:r>
          </a:p>
          <a:p>
            <a:pPr marL="274320" indent="-274320" fontAlgn="auto">
              <a:spcBef>
                <a:spcPts val="580"/>
              </a:spcBef>
              <a:spcAft>
                <a:spcPts val="0"/>
              </a:spcAft>
              <a:defRPr/>
            </a:pPr>
            <a:r>
              <a:rPr lang="en-US" dirty="0" smtClean="0"/>
              <a:t>There </a:t>
            </a:r>
            <a:r>
              <a:rPr lang="en-US" dirty="0"/>
              <a:t>are </a:t>
            </a:r>
            <a:r>
              <a:rPr lang="en-US" dirty="0" smtClean="0"/>
              <a:t>communities of practices in </a:t>
            </a:r>
            <a:r>
              <a:rPr lang="en-US" dirty="0"/>
              <a:t>many areas, like </a:t>
            </a:r>
            <a:r>
              <a:rPr lang="en-US" dirty="0" smtClean="0"/>
              <a:t>information systems, financial </a:t>
            </a:r>
            <a:r>
              <a:rPr lang="en-US" dirty="0"/>
              <a:t>services, </a:t>
            </a:r>
            <a:r>
              <a:rPr lang="en-US" dirty="0" smtClean="0"/>
              <a:t>and health care</a:t>
            </a:r>
          </a:p>
          <a:p>
            <a:pPr marL="274320" indent="-274320" fontAlgn="auto">
              <a:spcBef>
                <a:spcPts val="580"/>
              </a:spcBef>
              <a:spcAft>
                <a:spcPts val="0"/>
              </a:spcAft>
              <a:defRPr/>
            </a:pPr>
            <a:r>
              <a:rPr lang="en-US" dirty="0" smtClean="0"/>
              <a:t>Project </a:t>
            </a:r>
            <a:r>
              <a:rPr lang="en-US" dirty="0"/>
              <a:t>management research and certification programs continue to </a:t>
            </a:r>
            <a:r>
              <a:rPr lang="en-US" dirty="0" smtClean="0"/>
              <a:t>grow</a:t>
            </a:r>
          </a:p>
          <a:p>
            <a:pPr marL="274320" indent="-274320" fontAlgn="auto">
              <a:spcBef>
                <a:spcPts val="580"/>
              </a:spcBef>
              <a:spcAft>
                <a:spcPts val="0"/>
              </a:spcAft>
              <a:defRPr/>
            </a:pPr>
            <a:r>
              <a:rPr lang="en-US" dirty="0" smtClean="0"/>
              <a:t>Students can join PMI at a reduced fee and earn the Certified Associate in Project Management (CAPM) certification(see </a:t>
            </a:r>
            <a:r>
              <a:rPr lang="en-US" dirty="0" smtClean="0">
                <a:hlinkClick r:id="rId2"/>
              </a:rPr>
              <a:t>www.pmi.org</a:t>
            </a:r>
            <a:r>
              <a:rPr lang="en-US" dirty="0" smtClean="0"/>
              <a:t> for details)</a:t>
            </a:r>
            <a:endParaRPr lang="en-US" dirty="0"/>
          </a:p>
        </p:txBody>
      </p:sp>
      <p:sp>
        <p:nvSpPr>
          <p:cNvPr id="52226" name="Rectangle 5"/>
          <p:cNvSpPr>
            <a:spLocks noGrp="1" noChangeArrowheads="1"/>
          </p:cNvSpPr>
          <p:nvPr>
            <p:ph type="title"/>
          </p:nvPr>
        </p:nvSpPr>
        <p:spPr>
          <a:xfrm>
            <a:off x="531813" y="304800"/>
            <a:ext cx="8307387" cy="762000"/>
          </a:xfrm>
        </p:spPr>
        <p:txBody>
          <a:bodyPr lIns="90488" tIns="44450" rIns="90488" bIns="44450">
            <a:normAutofit fontScale="90000"/>
          </a:bodyPr>
          <a:lstStyle/>
          <a:p>
            <a:r>
              <a:rPr lang="en-US" dirty="0" smtClean="0"/>
              <a:t>The Project Management Institute</a:t>
            </a:r>
          </a:p>
        </p:txBody>
      </p:sp>
      <p:sp>
        <p:nvSpPr>
          <p:cNvPr id="52231" name="Footer Placeholder 8"/>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8" name="Slide Number Placeholder 7"/>
          <p:cNvSpPr>
            <a:spLocks noGrp="1"/>
          </p:cNvSpPr>
          <p:nvPr>
            <p:ph type="sldNum" sz="quarter" idx="11"/>
          </p:nvPr>
        </p:nvSpPr>
        <p:spPr/>
        <p:txBody>
          <a:bodyPr/>
          <a:lstStyle/>
          <a:p>
            <a:pPr>
              <a:defRPr/>
            </a:pPr>
            <a:fld id="{CBCD01B3-F06C-4208-B1A9-3C01528555EF}" type="slidenum">
              <a:rPr lang="en-US"/>
              <a:pPr>
                <a:defRPr/>
              </a:pPr>
              <a:t>58</a:t>
            </a:fld>
            <a:endParaRPr lang="en-US" dirty="0"/>
          </a:p>
        </p:txBody>
      </p:sp>
      <p:sp>
        <p:nvSpPr>
          <p:cNvPr id="5222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2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
        <p:nvSpPr>
          <p:cNvPr id="52230" name="Rectangle 4"/>
          <p:cNvSpPr>
            <a:spLocks noChangeArrowheads="1"/>
          </p:cNvSpPr>
          <p:nvPr/>
        </p:nvSpPr>
        <p:spPr bwMode="auto">
          <a:xfrm>
            <a:off x="5334000" y="1981200"/>
            <a:ext cx="3810000" cy="4114800"/>
          </a:xfrm>
          <a:prstGeom prst="rect">
            <a:avLst/>
          </a:prstGeom>
          <a:noFill/>
          <a:ln w="12700">
            <a:noFill/>
            <a:miter lim="800000"/>
            <a:headEnd/>
            <a:tailEnd/>
          </a:ln>
        </p:spPr>
        <p:txBody>
          <a:bodyPr wrap="none" anchor="ctr"/>
          <a:lstStyle/>
          <a:p>
            <a:pPr>
              <a:lnSpc>
                <a:spcPct val="90000"/>
              </a:lnSpc>
              <a:spcBef>
                <a:spcPct val="20000"/>
              </a:spcBef>
              <a:buFontTx/>
              <a:buChar char="•"/>
            </a:pPr>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en-US" dirty="0" smtClean="0"/>
              <a:t>PMI provides certification as a </a:t>
            </a:r>
            <a:r>
              <a:rPr lang="en-US" b="1" dirty="0" smtClean="0"/>
              <a:t>Project Management Professional</a:t>
            </a:r>
            <a:r>
              <a:rPr lang="en-US" dirty="0" smtClean="0"/>
              <a:t> (</a:t>
            </a:r>
            <a:r>
              <a:rPr lang="en-US" b="1" dirty="0" smtClean="0"/>
              <a:t>PMP</a:t>
            </a:r>
            <a:r>
              <a:rPr lang="en-US" dirty="0" smtClean="0"/>
              <a:t>)</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smtClean="0"/>
              <a:t>PMI and other organizations offer additional certification programs (see Appendix B)</a:t>
            </a:r>
          </a:p>
          <a:p>
            <a:pPr>
              <a:lnSpc>
                <a:spcPct val="90000"/>
              </a:lnSpc>
            </a:pPr>
            <a:endParaRPr lang="en-US" dirty="0" smtClean="0"/>
          </a:p>
        </p:txBody>
      </p:sp>
      <p:sp>
        <p:nvSpPr>
          <p:cNvPr id="53250" name="Rectangle 2"/>
          <p:cNvSpPr>
            <a:spLocks noGrp="1" noChangeArrowheads="1"/>
          </p:cNvSpPr>
          <p:nvPr>
            <p:ph type="title"/>
          </p:nvPr>
        </p:nvSpPr>
        <p:spPr/>
        <p:txBody>
          <a:bodyPr>
            <a:normAutofit fontScale="90000"/>
          </a:bodyPr>
          <a:lstStyle/>
          <a:p>
            <a:r>
              <a:rPr lang="en-US" dirty="0" smtClean="0"/>
              <a:t>Project Management Certification</a:t>
            </a:r>
            <a:endParaRPr lang="en-US" sz="4800" dirty="0" smtClean="0"/>
          </a:p>
        </p:txBody>
      </p:sp>
      <p:sp>
        <p:nvSpPr>
          <p:cNvPr id="5325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FEA2818A-E5D0-46E1-BC85-9BA773441C31}" type="slidenum">
              <a:rPr lang="en-US"/>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a:t>
            </a:r>
            <a:r>
              <a:rPr lang="en-US" sz="2400" dirty="0" smtClean="0"/>
              <a:t>especially for </a:t>
            </a:r>
            <a:r>
              <a:rPr lang="en-US" sz="2400" dirty="0"/>
              <a:t>information technology (IT) projects</a:t>
            </a:r>
          </a:p>
          <a:p>
            <a:r>
              <a:rPr lang="en-US" sz="2400" dirty="0" smtClean="0"/>
              <a:t>Explain </a:t>
            </a:r>
            <a:r>
              <a:rPr lang="en-US" sz="2400" dirty="0"/>
              <a:t>what a project is, provide examples of IT projects, list </a:t>
            </a:r>
            <a:r>
              <a:rPr lang="en-US" sz="2400" dirty="0" smtClean="0"/>
              <a:t>various attributes </a:t>
            </a:r>
            <a:r>
              <a:rPr lang="en-US" sz="2400" dirty="0"/>
              <a:t>of projects, and describe the triple constraint of </a:t>
            </a:r>
            <a:r>
              <a:rPr lang="en-US" sz="2400" dirty="0" smtClean="0"/>
              <a:t>project management</a:t>
            </a:r>
            <a:endParaRPr lang="en-US" sz="2400" dirty="0"/>
          </a:p>
          <a:p>
            <a:r>
              <a:rPr lang="en-US" sz="2400" dirty="0" smtClean="0"/>
              <a:t>Describe </a:t>
            </a:r>
            <a:r>
              <a:rPr lang="en-US" sz="2400" dirty="0"/>
              <a:t>project management and discuss key elements of the </a:t>
            </a:r>
            <a:r>
              <a:rPr lang="en-US" sz="2400" dirty="0" smtClean="0"/>
              <a:t>project management </a:t>
            </a:r>
            <a:r>
              <a:rPr lang="en-US" sz="2400" dirty="0"/>
              <a:t>framework, including project stakeholders, the project </a:t>
            </a:r>
            <a:r>
              <a:rPr lang="en-US" sz="2400" dirty="0" smtClean="0"/>
              <a:t>management knowledge </a:t>
            </a:r>
            <a:r>
              <a:rPr lang="en-US" sz="2400" dirty="0"/>
              <a:t>areas, common tools and techniques, and </a:t>
            </a:r>
            <a:r>
              <a:rPr lang="en-US" sz="2400" dirty="0" smtClean="0"/>
              <a:t>project success</a:t>
            </a:r>
            <a:endParaRPr lang="en-US" sz="2600" dirty="0" smtClean="0"/>
          </a:p>
        </p:txBody>
      </p:sp>
      <p:sp>
        <p:nvSpPr>
          <p:cNvPr id="9218" name="Title 5"/>
          <p:cNvSpPr>
            <a:spLocks noGrp="1"/>
          </p:cNvSpPr>
          <p:nvPr>
            <p:ph type="title"/>
          </p:nvPr>
        </p:nvSpPr>
        <p:spPr/>
        <p:txBody>
          <a:bodyPr/>
          <a:lstStyle/>
          <a:p>
            <a:r>
              <a:rPr lang="en-US" dirty="0" smtClean="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3BD7578B-FDA5-49A9-927E-B5F79B796B65}" type="slidenum">
              <a:rPr lang="en-US"/>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969"/>
            <a:ext cx="8229600" cy="1143000"/>
          </a:xfrm>
        </p:spPr>
        <p:txBody>
          <a:bodyPr>
            <a:normAutofit fontScale="90000"/>
          </a:bodyPr>
          <a:lstStyle/>
          <a:p>
            <a:pPr fontAlgn="auto">
              <a:spcAft>
                <a:spcPts val="0"/>
              </a:spcAft>
              <a:defRPr/>
            </a:pPr>
            <a:r>
              <a:rPr lang="en-US" dirty="0"/>
              <a:t>Figure </a:t>
            </a:r>
            <a:r>
              <a:rPr lang="en-US" dirty="0" smtClean="0"/>
              <a:t>1-9 </a:t>
            </a:r>
            <a:r>
              <a:rPr lang="en-US" dirty="0"/>
              <a:t>Growth in PMP Certification, </a:t>
            </a:r>
            <a:r>
              <a:rPr lang="en-US" dirty="0" smtClean="0"/>
              <a:t>1993-2011</a:t>
            </a:r>
            <a:endParaRPr lang="en-US" dirty="0"/>
          </a:p>
        </p:txBody>
      </p:sp>
      <p:sp>
        <p:nvSpPr>
          <p:cNvPr id="5427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buFontTx/>
              <a:buNone/>
            </a:pPr>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buFontTx/>
              <a:buNone/>
              <a:defRPr/>
            </a:pPr>
            <a:fld id="{69AE74A6-F124-40D4-98A6-74087BBAA6A0}" type="slidenum">
              <a:rPr lang="en-US"/>
              <a:pPr>
                <a:buFontTx/>
                <a:buNone/>
                <a:defRPr/>
              </a:pPr>
              <a:t>60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5105400" cy="528521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371600"/>
            <a:ext cx="8305800" cy="4572000"/>
          </a:xfrm>
        </p:spPr>
        <p:txBody>
          <a:bodyPr>
            <a:normAutofit fontScale="92500" lnSpcReduction="10000"/>
          </a:bodyPr>
          <a:lstStyle/>
          <a:p>
            <a:pPr marL="274320" indent="-274320" fontAlgn="auto">
              <a:spcBef>
                <a:spcPct val="100000"/>
              </a:spcBef>
              <a:spcAft>
                <a:spcPts val="0"/>
              </a:spcAft>
              <a:defRPr/>
            </a:pPr>
            <a:r>
              <a:rPr lang="en-US" b="1" dirty="0" smtClean="0"/>
              <a:t>Ethics</a:t>
            </a:r>
            <a:r>
              <a:rPr lang="en-US" dirty="0" smtClean="0"/>
              <a:t>, loosely defined, is a set of principles that guide our decision making based on personal values of what is “right” and “wrong”</a:t>
            </a:r>
          </a:p>
          <a:p>
            <a:pPr marL="274320" indent="-274320" fontAlgn="auto">
              <a:spcBef>
                <a:spcPct val="100000"/>
              </a:spcBef>
              <a:spcAft>
                <a:spcPts val="0"/>
              </a:spcAft>
              <a:defRPr/>
            </a:pPr>
            <a:r>
              <a:rPr lang="en-US" dirty="0" smtClean="0"/>
              <a:t>Project </a:t>
            </a:r>
            <a:r>
              <a:rPr lang="en-US" dirty="0"/>
              <a:t>managers often face ethical dilemmas</a:t>
            </a:r>
          </a:p>
          <a:p>
            <a:pPr marL="274320" indent="-274320" fontAlgn="auto">
              <a:spcBef>
                <a:spcPct val="100000"/>
              </a:spcBef>
              <a:spcAft>
                <a:spcPts val="0"/>
              </a:spcAft>
              <a:defRPr/>
            </a:pPr>
            <a:r>
              <a:rPr lang="en-US" dirty="0"/>
              <a:t>In order to earn PMP certification, applicants must agree to </a:t>
            </a:r>
            <a:r>
              <a:rPr lang="en-US" dirty="0" smtClean="0"/>
              <a:t>PMI’s Code of Ethics and Professional Conduct</a:t>
            </a:r>
            <a:endParaRPr lang="en-US" dirty="0"/>
          </a:p>
          <a:p>
            <a:pPr marL="274320" indent="-274320" fontAlgn="auto">
              <a:spcBef>
                <a:spcPct val="100000"/>
              </a:spcBef>
              <a:spcAft>
                <a:spcPts val="0"/>
              </a:spcAft>
              <a:defRPr/>
            </a:pPr>
            <a:r>
              <a:rPr lang="en-US" dirty="0"/>
              <a:t>Several questions on the PMP exam are related to professional responsibility, including ethics</a:t>
            </a:r>
          </a:p>
          <a:p>
            <a:pPr marL="274320" indent="-274320" fontAlgn="auto">
              <a:spcBef>
                <a:spcPts val="580"/>
              </a:spcBef>
              <a:spcAft>
                <a:spcPts val="0"/>
              </a:spcAft>
              <a:buFont typeface="Wingdings 2"/>
              <a:buChar char=""/>
              <a:defRPr/>
            </a:pPr>
            <a:endParaRPr lang="en-US" dirty="0"/>
          </a:p>
          <a:p>
            <a:pPr marL="274320" indent="-274320" fontAlgn="auto">
              <a:spcBef>
                <a:spcPts val="580"/>
              </a:spcBef>
              <a:spcAft>
                <a:spcPts val="0"/>
              </a:spcAft>
              <a:buFont typeface="Wingdings 2"/>
              <a:buChar char=""/>
              <a:defRPr/>
            </a:pPr>
            <a:endParaRPr lang="en-US" sz="2400" dirty="0"/>
          </a:p>
        </p:txBody>
      </p:sp>
      <p:sp>
        <p:nvSpPr>
          <p:cNvPr id="55298" name="Rectangle 2"/>
          <p:cNvSpPr>
            <a:spLocks noGrp="1" noChangeArrowheads="1"/>
          </p:cNvSpPr>
          <p:nvPr>
            <p:ph type="title"/>
          </p:nvPr>
        </p:nvSpPr>
        <p:spPr/>
        <p:txBody>
          <a:bodyPr/>
          <a:lstStyle/>
          <a:p>
            <a:r>
              <a:rPr lang="en-US" dirty="0" smtClean="0"/>
              <a:t>Ethics in Project Management</a:t>
            </a:r>
          </a:p>
        </p:txBody>
      </p:sp>
      <p:sp>
        <p:nvSpPr>
          <p:cNvPr id="553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7C4046A5-BB2F-4E24-9CAE-1E52D13FE9F0}" type="slidenum">
              <a:rPr lang="en-US"/>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1447800"/>
            <a:ext cx="8534400" cy="4876800"/>
          </a:xfrm>
        </p:spPr>
        <p:txBody>
          <a:bodyPr>
            <a:normAutofit/>
          </a:bodyPr>
          <a:lstStyle/>
          <a:p>
            <a:pPr marL="274320" indent="-274320" algn="just" fontAlgn="auto">
              <a:lnSpc>
                <a:spcPct val="90000"/>
              </a:lnSpc>
              <a:spcBef>
                <a:spcPts val="580"/>
              </a:spcBef>
              <a:spcAft>
                <a:spcPts val="0"/>
              </a:spcAft>
              <a:defRPr/>
            </a:pPr>
            <a:r>
              <a:rPr lang="en-US" dirty="0" smtClean="0"/>
              <a:t>There are hundreds </a:t>
            </a:r>
            <a:r>
              <a:rPr lang="en-US" dirty="0"/>
              <a:t>of different products to assist in performing project management</a:t>
            </a:r>
          </a:p>
          <a:p>
            <a:pPr marL="274320" indent="-274320" fontAlgn="auto">
              <a:lnSpc>
                <a:spcPct val="90000"/>
              </a:lnSpc>
              <a:spcBef>
                <a:spcPts val="580"/>
              </a:spcBef>
              <a:spcAft>
                <a:spcPts val="0"/>
              </a:spcAft>
              <a:defRPr/>
            </a:pPr>
            <a:r>
              <a:rPr lang="en-US" dirty="0"/>
              <a:t>Three main categories of tools:</a:t>
            </a:r>
          </a:p>
          <a:p>
            <a:pPr marL="548640" lvl="1" fontAlgn="auto">
              <a:lnSpc>
                <a:spcPct val="90000"/>
              </a:lnSpc>
              <a:spcBef>
                <a:spcPts val="370"/>
              </a:spcBef>
              <a:spcAft>
                <a:spcPts val="0"/>
              </a:spcAft>
              <a:defRPr/>
            </a:pPr>
            <a:r>
              <a:rPr lang="en-US" dirty="0"/>
              <a:t>Low-end tools: Handle single or smaller projects well, cost under $200 per user</a:t>
            </a:r>
          </a:p>
          <a:p>
            <a:pPr marL="548640" lvl="1" fontAlgn="auto">
              <a:lnSpc>
                <a:spcPct val="90000"/>
              </a:lnSpc>
              <a:spcBef>
                <a:spcPts val="370"/>
              </a:spcBef>
              <a:spcAft>
                <a:spcPts val="0"/>
              </a:spcAft>
              <a:defRPr/>
            </a:pPr>
            <a:r>
              <a:rPr lang="en-US" dirty="0"/>
              <a:t>Midrange tools:  Handle multiple projects and users, cost $</a:t>
            </a:r>
            <a:r>
              <a:rPr lang="en-US" dirty="0" smtClean="0"/>
              <a:t>200-$1,000 </a:t>
            </a:r>
            <a:r>
              <a:rPr lang="en-US" dirty="0"/>
              <a:t>per user, Project </a:t>
            </a:r>
            <a:r>
              <a:rPr lang="en-US" dirty="0" smtClean="0"/>
              <a:t>2010 </a:t>
            </a:r>
            <a:r>
              <a:rPr lang="en-US" dirty="0"/>
              <a:t>most popular</a:t>
            </a:r>
          </a:p>
          <a:p>
            <a:pPr marL="548640" lvl="1" fontAlgn="auto">
              <a:lnSpc>
                <a:spcPct val="90000"/>
              </a:lnSpc>
              <a:spcBef>
                <a:spcPts val="370"/>
              </a:spcBef>
              <a:spcAft>
                <a:spcPts val="0"/>
              </a:spcAft>
              <a:defRPr/>
            </a:pPr>
            <a:r>
              <a:rPr lang="en-US" dirty="0"/>
              <a:t>High-end tools:  Also called enterprise project management software, often licensed on a per-user basis, </a:t>
            </a:r>
            <a:r>
              <a:rPr lang="en-US" dirty="0" smtClean="0"/>
              <a:t>like Microsoft Enterprise Project Management solution</a:t>
            </a:r>
            <a:endParaRPr lang="en-US" dirty="0"/>
          </a:p>
        </p:txBody>
      </p:sp>
      <p:sp>
        <p:nvSpPr>
          <p:cNvPr id="56322" name="Rectangle 2"/>
          <p:cNvSpPr>
            <a:spLocks noGrp="1" noChangeArrowheads="1"/>
          </p:cNvSpPr>
          <p:nvPr>
            <p:ph type="title"/>
          </p:nvPr>
        </p:nvSpPr>
        <p:spPr/>
        <p:txBody>
          <a:bodyPr/>
          <a:lstStyle/>
          <a:p>
            <a:r>
              <a:rPr lang="en-US" dirty="0" smtClean="0"/>
              <a:t>Project Management Software</a:t>
            </a:r>
          </a:p>
        </p:txBody>
      </p:sp>
      <p:sp>
        <p:nvSpPr>
          <p:cNvPr id="5632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9CAFCC4D-26DF-4CAA-AF9B-7B639F4E8463}" type="slidenum">
              <a:rPr lang="en-US"/>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143000"/>
            <a:ext cx="8305800" cy="4876800"/>
          </a:xfrm>
        </p:spPr>
        <p:txBody>
          <a:bodyPr>
            <a:normAutofit fontScale="92500" lnSpcReduction="20000"/>
          </a:bodyPr>
          <a:lstStyle/>
          <a:p>
            <a:pPr marL="274320" indent="-274320" fontAlgn="auto">
              <a:spcBef>
                <a:spcPts val="580"/>
              </a:spcBef>
              <a:spcAft>
                <a:spcPts val="0"/>
              </a:spcAft>
              <a:defRPr/>
            </a:pPr>
            <a:r>
              <a:rPr lang="en-US" dirty="0"/>
              <a:t>A project is a temporary endeavor undertaken to create a unique product, service, or result</a:t>
            </a:r>
          </a:p>
          <a:p>
            <a:pPr marL="274320" indent="-274320" fontAlgn="auto">
              <a:spcBef>
                <a:spcPts val="580"/>
              </a:spcBef>
              <a:spcAft>
                <a:spcPts val="0"/>
              </a:spcAft>
              <a:defRPr/>
            </a:pPr>
            <a:r>
              <a:rPr lang="en-US" dirty="0"/>
              <a:t>Project management is the application of knowledge, skills, tools, and techniques to project </a:t>
            </a:r>
            <a:r>
              <a:rPr lang="en-US" dirty="0" smtClean="0"/>
              <a:t>activities </a:t>
            </a:r>
            <a:r>
              <a:rPr lang="en-US" dirty="0"/>
              <a:t>to meet project requirements</a:t>
            </a:r>
          </a:p>
          <a:p>
            <a:pPr marL="274320" indent="-274320" fontAlgn="auto">
              <a:spcBef>
                <a:spcPts val="580"/>
              </a:spcBef>
              <a:spcAft>
                <a:spcPts val="0"/>
              </a:spcAft>
              <a:defRPr/>
            </a:pPr>
            <a:r>
              <a:rPr lang="en-US" dirty="0" smtClean="0"/>
              <a:t>A program is a group of related projects managed in a coordinated way</a:t>
            </a:r>
          </a:p>
          <a:p>
            <a:pPr marL="274320" indent="-274320" fontAlgn="auto">
              <a:spcBef>
                <a:spcPts val="580"/>
              </a:spcBef>
              <a:spcAft>
                <a:spcPts val="0"/>
              </a:spcAft>
              <a:defRPr/>
            </a:pPr>
            <a:r>
              <a:rPr lang="en-US" dirty="0" smtClean="0"/>
              <a:t>Project portfolio management involves organizing and managing projects and programs as a portfolio of investments</a:t>
            </a:r>
          </a:p>
          <a:p>
            <a:pPr marL="274320" indent="-274320" fontAlgn="auto">
              <a:spcBef>
                <a:spcPts val="580"/>
              </a:spcBef>
              <a:spcAft>
                <a:spcPts val="0"/>
              </a:spcAft>
              <a:defRPr/>
            </a:pPr>
            <a:r>
              <a:rPr lang="en-US" dirty="0" smtClean="0"/>
              <a:t>Project </a:t>
            </a:r>
            <a:r>
              <a:rPr lang="en-US" dirty="0"/>
              <a:t>managers play a key role in helping projects and organizations succeed</a:t>
            </a:r>
          </a:p>
          <a:p>
            <a:pPr marL="274320" indent="-274320" fontAlgn="auto">
              <a:spcBef>
                <a:spcPts val="580"/>
              </a:spcBef>
              <a:spcAft>
                <a:spcPts val="0"/>
              </a:spcAft>
              <a:defRPr/>
            </a:pPr>
            <a:r>
              <a:rPr lang="en-US" dirty="0"/>
              <a:t>The project management profession continues to grow and mature</a:t>
            </a:r>
          </a:p>
        </p:txBody>
      </p:sp>
      <p:sp>
        <p:nvSpPr>
          <p:cNvPr id="57346" name="Rectangle 2"/>
          <p:cNvSpPr>
            <a:spLocks noGrp="1" noChangeArrowheads="1"/>
          </p:cNvSpPr>
          <p:nvPr>
            <p:ph type="title"/>
          </p:nvPr>
        </p:nvSpPr>
        <p:spPr>
          <a:xfrm>
            <a:off x="457200" y="0"/>
            <a:ext cx="8229600" cy="1143000"/>
          </a:xfrm>
        </p:spPr>
        <p:txBody>
          <a:bodyPr/>
          <a:lstStyle/>
          <a:p>
            <a:r>
              <a:rPr lang="en-US" dirty="0" smtClean="0"/>
              <a:t>Chapter Summary</a:t>
            </a:r>
          </a:p>
        </p:txBody>
      </p:sp>
      <p:sp>
        <p:nvSpPr>
          <p:cNvPr id="5734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9D34CBA-0644-43DF-B9FE-3A54148FDEBE}" type="slidenum">
              <a:rPr lang="en-US"/>
              <a:pPr>
                <a:defRPr/>
              </a:pPr>
              <a:t>63</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a:t>
            </a:r>
            <a:r>
              <a:rPr lang="en-US" dirty="0" smtClean="0"/>
              <a:t>management and </a:t>
            </a:r>
            <a:r>
              <a:rPr lang="en-US" dirty="0"/>
              <a:t>the contributions each makes to enterprise </a:t>
            </a:r>
            <a:r>
              <a:rPr lang="en-US" dirty="0" smtClean="0"/>
              <a:t>success </a:t>
            </a:r>
          </a:p>
          <a:p>
            <a:r>
              <a:rPr lang="en-US" dirty="0" smtClean="0"/>
              <a:t>Understand </a:t>
            </a:r>
            <a:r>
              <a:rPr lang="en-US" dirty="0"/>
              <a:t>the role of project managers by describing what they </a:t>
            </a:r>
            <a:r>
              <a:rPr lang="en-US" dirty="0" smtClean="0"/>
              <a:t>do, what </a:t>
            </a:r>
            <a:r>
              <a:rPr lang="en-US" dirty="0"/>
              <a:t>skills they need, and career opportunities for IT project managers</a:t>
            </a:r>
          </a:p>
          <a:p>
            <a:r>
              <a:rPr lang="en-US" dirty="0" smtClean="0"/>
              <a:t>Describe </a:t>
            </a:r>
            <a:r>
              <a:rPr lang="en-US" dirty="0"/>
              <a:t>the project management profession, including its history, </a:t>
            </a:r>
            <a:r>
              <a:rPr lang="en-US" dirty="0" smtClean="0"/>
              <a:t>the role </a:t>
            </a:r>
            <a:r>
              <a:rPr lang="en-US" dirty="0"/>
              <a:t>of professional organizations like the Project Management </a:t>
            </a:r>
            <a:r>
              <a:rPr lang="en-US" dirty="0" smtClean="0"/>
              <a:t>Institute (PMI</a:t>
            </a:r>
            <a:r>
              <a:rPr lang="en-US" dirty="0"/>
              <a:t>), the importance of certification and ethics, and the advancement </a:t>
            </a:r>
            <a:r>
              <a:rPr lang="en-US" dirty="0" smtClean="0"/>
              <a:t>of project </a:t>
            </a:r>
            <a:r>
              <a:rPr lang="en-US" dirty="0"/>
              <a:t>management software</a:t>
            </a:r>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8CA3F5D3-66F0-4F6A-8CB0-21FC3EDB1CCA}"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smtClean="0"/>
              <a:t>Many organizations today have a new or renewed interest in project management</a:t>
            </a:r>
          </a:p>
          <a:p>
            <a:pPr>
              <a:spcBef>
                <a:spcPct val="50000"/>
              </a:spcBef>
            </a:pPr>
            <a:r>
              <a:rPr lang="en-US" dirty="0" smtClean="0"/>
              <a:t>Computer hardware, software, networks, and the use of interdisciplinary and global work teams have radically changed the work environment</a:t>
            </a:r>
          </a:p>
          <a:p>
            <a:r>
              <a:rPr lang="en-US" dirty="0" smtClean="0"/>
              <a:t>The world as a whole spends nearly $10 trillion of its $40.7 trillion gross product on projects of all kinds</a:t>
            </a:r>
          </a:p>
          <a:p>
            <a:r>
              <a:rPr lang="en-US" dirty="0" smtClean="0"/>
              <a:t>More than 16 million people regard project management as their profession</a:t>
            </a:r>
          </a:p>
          <a:p>
            <a:pPr>
              <a:spcBef>
                <a:spcPct val="50000"/>
              </a:spcBef>
            </a:pPr>
            <a:endParaRPr lang="en-US" dirty="0" smtClean="0"/>
          </a:p>
        </p:txBody>
      </p:sp>
      <p:sp>
        <p:nvSpPr>
          <p:cNvPr id="11266" name="Rectangle 2"/>
          <p:cNvSpPr>
            <a:spLocks noGrp="1" noChangeArrowheads="1"/>
          </p:cNvSpPr>
          <p:nvPr>
            <p:ph type="title"/>
          </p:nvPr>
        </p:nvSpPr>
        <p:spPr/>
        <p:txBody>
          <a:bodyPr/>
          <a:lstStyle/>
          <a:p>
            <a:r>
              <a:rPr lang="en-US" dirty="0" smtClean="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147008FD-2DFA-4FF3-9130-EF876863D94D}"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19200"/>
            <a:ext cx="8458200" cy="4343400"/>
          </a:xfrm>
        </p:spPr>
        <p:txBody>
          <a:bodyPr>
            <a:noAutofit/>
          </a:bodyPr>
          <a:lstStyle/>
          <a:p>
            <a:r>
              <a:rPr lang="en-US" sz="2400" dirty="0"/>
              <a:t>The overall information and communications technology </a:t>
            </a:r>
            <a:r>
              <a:rPr lang="en-US" sz="2400" dirty="0" smtClean="0"/>
              <a:t>market grew by </a:t>
            </a:r>
            <a:r>
              <a:rPr lang="en-US" sz="2400" dirty="0"/>
              <a:t>6 percent to almost $3 trillion in </a:t>
            </a:r>
            <a:r>
              <a:rPr lang="en-US" sz="2400" dirty="0" smtClean="0"/>
              <a:t>2010</a:t>
            </a:r>
          </a:p>
          <a:p>
            <a:r>
              <a:rPr lang="en-US" sz="2400" dirty="0" smtClean="0"/>
              <a:t>In the U.S. the size of the IT workforce topped 4 million workers in 2008, and the unemployment rate for IT professionals is half the rate for the overall labor market</a:t>
            </a:r>
          </a:p>
          <a:p>
            <a:r>
              <a:rPr lang="en-US" sz="2400" dirty="0" smtClean="0"/>
              <a:t>In 2011 the total compensation for the average senior project manager in U.S. dollars was $105,000 per year in the United States and $160,409 in the Switzerland.</a:t>
            </a:r>
          </a:p>
          <a:p>
            <a:r>
              <a:rPr lang="en-US" sz="2400" dirty="0"/>
              <a:t>The number of people earning their Project Management Professional (PMP) certification continues to increase. 44 percent of employers listed project management as a skill they looked for in new college grads, behind only communication and technical </a:t>
            </a:r>
            <a:r>
              <a:rPr lang="en-US" sz="2400" dirty="0" smtClean="0"/>
              <a:t>skills</a:t>
            </a:r>
            <a:endParaRPr lang="en-US" sz="2400" dirty="0"/>
          </a:p>
        </p:txBody>
      </p:sp>
      <p:sp>
        <p:nvSpPr>
          <p:cNvPr id="12290" name="Rectangle 2"/>
          <p:cNvSpPr>
            <a:spLocks noGrp="1" noChangeArrowheads="1"/>
          </p:cNvSpPr>
          <p:nvPr>
            <p:ph type="title"/>
          </p:nvPr>
        </p:nvSpPr>
        <p:spPr/>
        <p:txBody>
          <a:bodyPr/>
          <a:lstStyle/>
          <a:p>
            <a:r>
              <a:rPr lang="en-US" dirty="0" smtClean="0"/>
              <a:t>Project Management Statistics</a:t>
            </a:r>
          </a:p>
        </p:txBody>
      </p:sp>
      <p:sp>
        <p:nvSpPr>
          <p:cNvPr id="12292"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Information Technology Project Management, Seventh Edition</a:t>
            </a:r>
            <a:endParaRPr lang="en-US" dirty="0"/>
          </a:p>
        </p:txBody>
      </p:sp>
      <p:sp>
        <p:nvSpPr>
          <p:cNvPr id="6" name="Slide Number Placeholder 5"/>
          <p:cNvSpPr>
            <a:spLocks noGrp="1"/>
          </p:cNvSpPr>
          <p:nvPr>
            <p:ph type="sldNum" sz="quarter" idx="11"/>
          </p:nvPr>
        </p:nvSpPr>
        <p:spPr/>
        <p:txBody>
          <a:bodyPr/>
          <a:lstStyle/>
          <a:p>
            <a:pPr>
              <a:defRPr/>
            </a:pPr>
            <a:fld id="{3D41CD7A-A2F6-4058-84D6-58EE60EAB9B9}" type="slidenum">
              <a:rPr lang="en-US"/>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2067</TotalTime>
  <Words>3647</Words>
  <Application>Microsoft Office PowerPoint</Application>
  <PresentationFormat>全屏显示(4:3)</PresentationFormat>
  <Paragraphs>497</Paragraphs>
  <Slides>63</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63</vt:i4>
      </vt:variant>
    </vt:vector>
  </HeadingPairs>
  <TitlesOfParts>
    <vt:vector size="77" baseType="lpstr">
      <vt:lpstr>黑体</vt:lpstr>
      <vt:lpstr>宋体</vt:lpstr>
      <vt:lpstr>Arial</vt:lpstr>
      <vt:lpstr>Arial Rounded MT Bold</vt:lpstr>
      <vt:lpstr>Calibri</vt:lpstr>
      <vt:lpstr>Lucida Sans Unicode</vt:lpstr>
      <vt:lpstr>Symbol</vt:lpstr>
      <vt:lpstr>Times</vt:lpstr>
      <vt:lpstr>Times New Roman</vt:lpstr>
      <vt:lpstr>Verdana</vt:lpstr>
      <vt:lpstr>Wingdings 2</vt:lpstr>
      <vt:lpstr>Wingdings 3</vt:lpstr>
      <vt:lpstr>Custom Design</vt:lpstr>
      <vt:lpstr>Theme1</vt:lpstr>
      <vt:lpstr>项目管理与质量保证</vt:lpstr>
      <vt:lpstr>主要内容</vt:lpstr>
      <vt:lpstr>PMBOK V7.0 新增知识域</vt:lpstr>
      <vt:lpstr>课程简介</vt:lpstr>
      <vt:lpstr>Chapter 1: Introduction to Project Management</vt:lpstr>
      <vt:lpstr>Learning Objectives</vt:lpstr>
      <vt:lpstr>Learning Objectives</vt:lpstr>
      <vt:lpstr>Introduction</vt:lpstr>
      <vt:lpstr>Project Management Statistics</vt:lpstr>
      <vt:lpstr>Motivation for Studying Information Technology (IT) Project Management</vt:lpstr>
      <vt:lpstr>Advantages of Using Formal  Project Management</vt:lpstr>
      <vt:lpstr>What Is a Project?</vt:lpstr>
      <vt:lpstr>Examples of IT Projects</vt:lpstr>
      <vt:lpstr>Top Strategic Technologies for 2012 (Gartner)</vt:lpstr>
      <vt:lpstr>Media Snapshot: Unproductive Apps</vt:lpstr>
      <vt:lpstr>Project Attributes</vt:lpstr>
      <vt:lpstr>Project and Program Managers</vt:lpstr>
      <vt:lpstr>Figure 1-1 The Triple Constraint of Project Management</vt:lpstr>
      <vt:lpstr>What is Project Management?</vt:lpstr>
      <vt:lpstr>PowerPoint 演示文稿</vt:lpstr>
      <vt:lpstr>PowerPoint 演示文稿</vt:lpstr>
      <vt:lpstr>PowerPoint 演示文稿</vt:lpstr>
      <vt:lpstr>Figure 1-2 Project Management Framework</vt:lpstr>
      <vt:lpstr>Project Stakeholders</vt:lpstr>
      <vt:lpstr>10 Project Management Knowledge Areas</vt:lpstr>
      <vt:lpstr>Project Management Tools and Techniques</vt:lpstr>
      <vt:lpstr>Super Tools</vt:lpstr>
      <vt:lpstr>多次谈判协商模型系统</vt:lpstr>
      <vt:lpstr>PowerPoint 演示文稿</vt:lpstr>
      <vt:lpstr>时间安排</vt:lpstr>
      <vt:lpstr>甘特图</vt:lpstr>
      <vt:lpstr>PowerPoint 演示文稿</vt:lpstr>
      <vt:lpstr>Why the Improvements?</vt:lpstr>
      <vt:lpstr>Project Success</vt:lpstr>
      <vt:lpstr>Table 1-2: What Helps Projects Succeed?*</vt:lpstr>
      <vt:lpstr>Top Three Reasons Why Federal Technology Project Succeed</vt:lpstr>
      <vt:lpstr>What the Winners Do…</vt:lpstr>
      <vt:lpstr>Program and Project Portfolio Management</vt:lpstr>
      <vt:lpstr>Project Portfolio Management</vt:lpstr>
      <vt:lpstr>Figure 1-3. Project Management Compared to Project Portfolio Management</vt:lpstr>
      <vt:lpstr>Best Practice</vt:lpstr>
      <vt:lpstr>Figure 1-4. Sample Project Portfolio Approach</vt:lpstr>
      <vt:lpstr>Figure 1-5. Sample Project Portfolio Management Screen Showing Portfolio Optimization</vt:lpstr>
      <vt:lpstr>The Role of the Project Manager</vt:lpstr>
      <vt:lpstr>Suggested Skills for Project Managers</vt:lpstr>
      <vt:lpstr>Table 1-3 Ten Most Important Skills and Competencies for Project Managers</vt:lpstr>
      <vt:lpstr>Different Skills Needed in Different Situations</vt:lpstr>
      <vt:lpstr>Importance of Leadership Skills</vt:lpstr>
      <vt:lpstr>Careers for IT Project Managers</vt:lpstr>
      <vt:lpstr>Table 1-4. Nine Hottest Skills*</vt:lpstr>
      <vt:lpstr>The Project Management Profession</vt:lpstr>
      <vt:lpstr>History of Project Management</vt:lpstr>
      <vt:lpstr>Figure 1-6. Sample Gantt Chart Created with Project 2010</vt:lpstr>
      <vt:lpstr>Figure 1-7. Sample Network Diagram Created with Project 2010</vt:lpstr>
      <vt:lpstr>Project Management Offices</vt:lpstr>
      <vt:lpstr>Figure 1-8. Growth in the Number of Project Management Offices</vt:lpstr>
      <vt:lpstr>Global Issues</vt:lpstr>
      <vt:lpstr>The Project Management Institute</vt:lpstr>
      <vt:lpstr>Project Management Certification</vt:lpstr>
      <vt:lpstr>Figure 1-9 Growth in PMP Certification, 1993-2011</vt:lpstr>
      <vt:lpstr>Ethics in Project Management</vt:lpstr>
      <vt:lpstr>Project Management Software</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186</cp:revision>
  <dcterms:created xsi:type="dcterms:W3CDTF">2001-07-05T23:10:12Z</dcterms:created>
  <dcterms:modified xsi:type="dcterms:W3CDTF">2015-09-07T03:13:57Z</dcterms:modified>
</cp:coreProperties>
</file>