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259" r:id="rId3"/>
    <p:sldId id="308" r:id="rId4"/>
    <p:sldId id="258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01" r:id="rId13"/>
    <p:sldId id="305" r:id="rId14"/>
    <p:sldId id="306" r:id="rId15"/>
    <p:sldId id="309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 varScale="1">
        <p:scale>
          <a:sx n="77" d="100"/>
          <a:sy n="77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342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3/09/2018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1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单模块程序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1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多模块交互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67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外部系统交互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52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600">
                <a:solidFill>
                  <a:srgbClr val="063DE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C6407B7-086D-453E-86C8-E36896565DA2}" type="slidenum">
              <a:rPr lang="en-US" altLang="zh-CN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Dewayne Perry</a:t>
            </a:r>
            <a:r>
              <a:rPr lang="zh-CN" altLang="en-US" smtClean="0"/>
              <a:t>和</a:t>
            </a:r>
            <a:r>
              <a:rPr lang="en-US" altLang="zh-CN" smtClean="0"/>
              <a:t>Alexander Wolf </a:t>
            </a:r>
            <a:r>
              <a:rPr lang="zh-CN" altLang="en-US" smtClean="0"/>
              <a:t>研究了软件架构元素和架构组成 </a:t>
            </a:r>
          </a:p>
          <a:p>
            <a:pPr eaLnBrk="1" hangingPunct="1"/>
            <a:r>
              <a:rPr lang="en-US" altLang="zh-CN" smtClean="0"/>
              <a:t>David Garlan</a:t>
            </a:r>
            <a:r>
              <a:rPr lang="zh-CN" altLang="en-US" smtClean="0"/>
              <a:t>和</a:t>
            </a:r>
            <a:r>
              <a:rPr lang="en-US" altLang="zh-CN" smtClean="0"/>
              <a:t>Mary Shaw</a:t>
            </a:r>
            <a:r>
              <a:rPr lang="zh-CN" altLang="en-US" smtClean="0"/>
              <a:t>的在软件结构定义、架构风格，</a:t>
            </a:r>
            <a:r>
              <a:rPr lang="en-US" altLang="zh-CN" smtClean="0"/>
              <a:t>ADL</a:t>
            </a:r>
            <a:r>
              <a:rPr lang="zh-CN" altLang="en-US" smtClean="0"/>
              <a:t>等多方面的奠基性工作 </a:t>
            </a:r>
          </a:p>
          <a:p>
            <a:pPr eaLnBrk="1" hangingPunct="1"/>
            <a:r>
              <a:rPr lang="zh-CN" altLang="en-US" smtClean="0"/>
              <a:t>对体系结构风格的分类和评价 </a:t>
            </a:r>
          </a:p>
          <a:p>
            <a:pPr eaLnBrk="1" hangingPunct="1"/>
            <a:r>
              <a:rPr lang="zh-CN" altLang="en-US" smtClean="0"/>
              <a:t>特定领域软件体系结构（</a:t>
            </a:r>
            <a:r>
              <a:rPr lang="en-US" altLang="zh-CN" smtClean="0"/>
              <a:t>DSSA</a:t>
            </a:r>
            <a:r>
              <a:rPr lang="zh-CN" altLang="en-US" smtClean="0"/>
              <a:t>）的研究和应用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排序算法；</a:t>
            </a:r>
            <a:r>
              <a:rPr lang="en-US" altLang="zh-CN" dirty="0" smtClean="0"/>
              <a:t>CS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vs</a:t>
            </a:r>
            <a:r>
              <a:rPr lang="en-US" altLang="zh-CN" baseline="0" dirty="0" smtClean="0"/>
              <a:t> 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小高层建筑加装电梯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程序员的出路</a:t>
            </a:r>
          </a:p>
          <a:p>
            <a:r>
              <a:rPr lang="zh-CN" altLang="en-US" dirty="0" smtClean="0"/>
              <a:t>等待养老的程序员</a:t>
            </a:r>
          </a:p>
          <a:p>
            <a:r>
              <a:rPr lang="zh-CN" altLang="en-US" dirty="0" smtClean="0"/>
              <a:t>需求分析、领域专家</a:t>
            </a:r>
          </a:p>
          <a:p>
            <a:r>
              <a:rPr lang="zh-CN" altLang="en-US" dirty="0" smtClean="0"/>
              <a:t>项目经理、产品经理</a:t>
            </a:r>
            <a:endParaRPr lang="en-US" altLang="zh-CN" dirty="0" smtClean="0"/>
          </a:p>
          <a:p>
            <a:r>
              <a:rPr lang="zh-CN" altLang="en-US" dirty="0" smtClean="0"/>
              <a:t>售前、售后技术支持</a:t>
            </a:r>
          </a:p>
          <a:p>
            <a:r>
              <a:rPr lang="zh-CN" altLang="en-US" dirty="0" smtClean="0"/>
              <a:t>架构师 </a:t>
            </a:r>
            <a:endParaRPr lang="en-US" altLang="zh-CN" dirty="0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9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FEB47-AEB2-4B2D-996A-FCE896F944B8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3514E-88B3-49E4-A007-8D874E5F452A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288C70-8E6C-4016-9347-1EDEAFD2A5F9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488C2-55D8-41FB-85DC-F99308BBD136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B6530-5FC7-42AC-882D-E0A6A1CF1B3B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DD2BA-6E76-4E01-8A83-5881624C7EC7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90D22-3E0F-489A-8F34-D6482894DE3C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373ED-B81E-45A4-BB50-FECC6475A2C0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4ABB3-34F6-4F1A-899C-A9F79D541770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A1097-B2D9-4D5E-9BAC-E890E4AC4EC8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83CF9-A829-4052-B127-D444BE38C33F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FFF0E-65DB-457F-8960-2CE1E3ECD883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81080-EB4B-4B77-809E-94C8828BF629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E6A19-B674-414D-AEBE-89AED1D76C53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B6DCE-881B-41FD-B478-05EFDC441BDD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AB729-545E-45EE-A532-4233894598DE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EAF7A-22FB-4847-BCC4-2B5F009F4FEE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F538D-5766-4D0F-B445-F7FE8361BA18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5DD42-9A58-4BB1-A953-2F266CFEA44A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B868-F677-4B30-83BB-138791F82453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EC29B-4E15-4D47-A031-D6235CC51190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853A0-1BFC-4680-BA71-7F55F87B531F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7F63957-9A0D-435A-BABE-BDA40E88F85F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10AC4DE-90AF-4810-885F-5A577617F277}" type="datetime1">
              <a:rPr lang="en-AU" altLang="zh-CN" smtClean="0"/>
              <a:pPr/>
              <a:t>3/09/2018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0:  </a:t>
            </a:r>
            <a:br>
              <a:rPr lang="en-AU" dirty="0" smtClean="0"/>
            </a:br>
            <a:r>
              <a:rPr lang="en-AU" dirty="0" smtClean="0"/>
              <a:t>Why Software Architecture?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505200"/>
            <a:ext cx="7342584" cy="1752600"/>
          </a:xfrm>
        </p:spPr>
        <p:txBody>
          <a:bodyPr/>
          <a:lstStyle/>
          <a:p>
            <a:r>
              <a:rPr lang="en-AU" dirty="0" err="1" smtClean="0"/>
              <a:t>Pingjian</a:t>
            </a:r>
            <a:r>
              <a:rPr lang="en-AU" dirty="0" smtClean="0"/>
              <a:t> Zhang</a:t>
            </a:r>
          </a:p>
          <a:p>
            <a:r>
              <a:rPr lang="en-AU" dirty="0" smtClean="0"/>
              <a:t>School of Software Engineering, SCUT</a:t>
            </a:r>
          </a:p>
          <a:p>
            <a:r>
              <a:rPr lang="en-AU" dirty="0" smtClean="0"/>
              <a:t>2018</a:t>
            </a:r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9550"/>
            <a:ext cx="8208963" cy="655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8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Qualities Are Mainly Determined By Architectures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given functionality can be achieved by many different architectures, with different qualities. </a:t>
            </a:r>
          </a:p>
          <a:p>
            <a:r>
              <a:rPr lang="en-US" altLang="zh-CN" dirty="0" smtClean="0"/>
              <a:t>Quality requirements depend on the system architecture more than on the functional requirements.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1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Too Often, Functionality Overrides Quality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“Systems are frequently redesigned not because they are functionally deficient – the replacement are often functionally identical – but because they are difficult to maintain, port, or scale, or are too slow or have been compromised by network hackers.”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en-US" altLang="zh-CN" dirty="0" smtClean="0"/>
              <a:t>Architectures Facilitates Communications Among Stakeholders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Architectures </a:t>
            </a:r>
            <a:r>
              <a:rPr lang="en-US" altLang="zh-CN" dirty="0"/>
              <a:t>f</a:t>
            </a:r>
            <a:r>
              <a:rPr lang="en-US" altLang="zh-CN" dirty="0" smtClean="0"/>
              <a:t>ocus on higher level of abstraction, not technical details</a:t>
            </a:r>
          </a:p>
          <a:p>
            <a:r>
              <a:rPr lang="en-US" altLang="zh-CN" dirty="0" smtClean="0"/>
              <a:t>Architectures describe systems from all views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8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Programmer Maturity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PMM 1: Not Bad Coder</a:t>
            </a:r>
          </a:p>
          <a:p>
            <a:r>
              <a:rPr lang="en-US" altLang="zh-CN" dirty="0" smtClean="0"/>
              <a:t>PMM 2: Good at data structure &amp; algorithm</a:t>
            </a:r>
          </a:p>
          <a:p>
            <a:r>
              <a:rPr lang="en-US" altLang="zh-CN" dirty="0" smtClean="0"/>
              <a:t>PMM 3: Familiar with design patterns &amp; anti-patterns</a:t>
            </a:r>
          </a:p>
          <a:p>
            <a:r>
              <a:rPr lang="en-US" altLang="zh-CN" dirty="0" smtClean="0"/>
              <a:t>PMM 4: Proficient in architectures</a:t>
            </a:r>
          </a:p>
          <a:p>
            <a:r>
              <a:rPr lang="en-US" altLang="zh-CN" dirty="0" smtClean="0"/>
              <a:t>PMM 5: Great Creators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3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 originates as SE evolves</a:t>
            </a:r>
          </a:p>
          <a:p>
            <a:r>
              <a:rPr lang="en-US" altLang="zh-CN" dirty="0" smtClean="0"/>
              <a:t>SA focus on higher level of system abstraction and system qualities, </a:t>
            </a:r>
            <a:r>
              <a:rPr lang="pl-PL" altLang="zh-CN" dirty="0"/>
              <a:t>taming the complexity of an </a:t>
            </a:r>
            <a:r>
              <a:rPr lang="pl-PL" altLang="zh-CN" dirty="0" smtClean="0"/>
              <a:t>architecture</a:t>
            </a:r>
            <a:endParaRPr lang="en-US" altLang="zh-CN" dirty="0" smtClean="0"/>
          </a:p>
          <a:p>
            <a:r>
              <a:rPr lang="en-US" altLang="zh-CN" dirty="0" smtClean="0"/>
              <a:t>SA determines system qualities</a:t>
            </a:r>
          </a:p>
          <a:p>
            <a:r>
              <a:rPr lang="en-US" altLang="zh-CN" dirty="0" smtClean="0"/>
              <a:t>SA documentation is the basis for review, and detailed design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0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yllabus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altLang="zh-CN" dirty="0" smtClean="0"/>
              <a:t>Textbook</a:t>
            </a:r>
            <a:endParaRPr lang="en-US" altLang="zh-CN" dirty="0"/>
          </a:p>
          <a:p>
            <a:r>
              <a:rPr lang="en-US" altLang="zh-CN" dirty="0" smtClean="0"/>
              <a:t>Grading Policy</a:t>
            </a:r>
          </a:p>
          <a:p>
            <a:pPr lvl="1" eaLnBrk="1" hangingPunct="1"/>
            <a:r>
              <a:rPr lang="en-US" altLang="zh-CN" dirty="0" smtClean="0"/>
              <a:t>Attendance: 20%</a:t>
            </a:r>
          </a:p>
          <a:p>
            <a:pPr lvl="1" eaLnBrk="1" hangingPunct="1"/>
            <a:r>
              <a:rPr lang="en-US" altLang="zh-CN" dirty="0" smtClean="0"/>
              <a:t>Projects: 20%</a:t>
            </a:r>
          </a:p>
          <a:p>
            <a:pPr lvl="1" eaLnBrk="1" hangingPunct="1"/>
            <a:r>
              <a:rPr lang="en-US" altLang="zh-CN" dirty="0" smtClean="0"/>
              <a:t>Final: 60%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36"/>
            <a:ext cx="3143272" cy="47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43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Large, complicated 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s</a:t>
            </a:r>
            <a:r>
              <a:rPr lang="en-US" dirty="0" smtClean="0"/>
              <a:t>ystems need architectures </a:t>
            </a:r>
          </a:p>
          <a:p>
            <a:r>
              <a:rPr lang="en-US" altLang="zh-CN" dirty="0" smtClean="0"/>
              <a:t>A short history of architectures </a:t>
            </a:r>
            <a:endParaRPr lang="en-US" dirty="0" smtClean="0"/>
          </a:p>
          <a:p>
            <a:r>
              <a:rPr lang="en-US" dirty="0" smtClean="0"/>
              <a:t>System qualities are determined by </a:t>
            </a:r>
            <a:r>
              <a:rPr lang="en-US" altLang="zh-CN" dirty="0" smtClean="0"/>
              <a:t>architectures </a:t>
            </a:r>
          </a:p>
          <a:p>
            <a:r>
              <a:rPr lang="en-US" altLang="zh-CN" dirty="0" smtClean="0"/>
              <a:t>Architectures facilitates communications among stakeholders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Small Programs</a:t>
            </a:r>
            <a:endParaRPr lang="zh-CN" altLang="en-US" dirty="0"/>
          </a:p>
        </p:txBody>
      </p:sp>
      <p:pic>
        <p:nvPicPr>
          <p:cNvPr id="5" name="Picture 16" descr="1268454_16149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43624"/>
            <a:ext cx="6480720" cy="484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4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Medium-size Programs</a:t>
            </a:r>
            <a:endParaRPr lang="zh-CN" altLang="en-US" dirty="0"/>
          </a:p>
        </p:txBody>
      </p:sp>
      <p:pic>
        <p:nvPicPr>
          <p:cNvPr id="5" name="Picture 12" descr="bghy2_05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0200"/>
            <a:ext cx="612067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Large-scale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6" descr="W0200905034786750729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" y="1126104"/>
            <a:ext cx="8317972" cy="552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5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Large, complicated software systems need architectures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Degree of abstraction becomes more and more greater</a:t>
            </a:r>
          </a:p>
          <a:p>
            <a:pPr lvl="1"/>
            <a:r>
              <a:rPr lang="en-US" altLang="zh-CN" dirty="0" smtClean="0"/>
              <a:t>program=data </a:t>
            </a:r>
            <a:r>
              <a:rPr lang="en-US" altLang="zh-CN" dirty="0" err="1" smtClean="0"/>
              <a:t>structure+algorithm</a:t>
            </a:r>
            <a:endParaRPr lang="en-US" altLang="zh-CN" dirty="0"/>
          </a:p>
          <a:p>
            <a:pPr lvl="1"/>
            <a:r>
              <a:rPr lang="en-US" altLang="zh-CN" dirty="0" smtClean="0"/>
              <a:t>program=</a:t>
            </a:r>
            <a:r>
              <a:rPr lang="en-US" altLang="zh-CN" dirty="0" err="1" smtClean="0"/>
              <a:t>object+object</a:t>
            </a:r>
            <a:endParaRPr lang="en-US" altLang="zh-CN" dirty="0"/>
          </a:p>
          <a:p>
            <a:pPr lvl="1"/>
            <a:r>
              <a:rPr lang="en-US" altLang="zh-CN" dirty="0" smtClean="0"/>
              <a:t>system=</a:t>
            </a:r>
            <a:r>
              <a:rPr lang="en-US" altLang="zh-CN" dirty="0" err="1" smtClean="0"/>
              <a:t>component+component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ystem=</a:t>
            </a:r>
            <a:r>
              <a:rPr lang="en-US" altLang="zh-CN" dirty="0" err="1" smtClean="0"/>
              <a:t>service+service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system=</a:t>
            </a:r>
            <a:r>
              <a:rPr lang="en-US" altLang="zh-CN" dirty="0" err="1" smtClean="0"/>
              <a:t>element+connector</a:t>
            </a:r>
            <a:endParaRPr lang="en-US" altLang="zh-CN" dirty="0" smtClean="0"/>
          </a:p>
          <a:p>
            <a:r>
              <a:rPr lang="en-US" altLang="zh-CN" dirty="0" smtClean="0"/>
              <a:t>Overall structure &gt; technical details</a:t>
            </a:r>
          </a:p>
          <a:p>
            <a:r>
              <a:rPr lang="en-US" altLang="zh-CN" dirty="0" smtClean="0"/>
              <a:t>Qualities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functionalities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3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Development of Software Engineering</a:t>
            </a:r>
            <a:endParaRPr lang="zh-CN" altLang="en-US" dirty="0" smtClean="0"/>
          </a:p>
        </p:txBody>
      </p:sp>
      <p:pic>
        <p:nvPicPr>
          <p:cNvPr id="2662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" y="1600200"/>
            <a:ext cx="7904163" cy="4530725"/>
          </a:xfr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4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Formation of SA</a:t>
            </a:r>
            <a:endParaRPr lang="zh-CN" alt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Research work carried out in 1990’s</a:t>
            </a:r>
          </a:p>
          <a:p>
            <a:pPr lvl="1" eaLnBrk="1" hangingPunct="1"/>
            <a:r>
              <a:rPr lang="en-US" altLang="zh-CN" smtClean="0"/>
              <a:t>Dewayne Perry and Alexander Wolf</a:t>
            </a:r>
          </a:p>
          <a:p>
            <a:pPr lvl="1" eaLnBrk="1" hangingPunct="1"/>
            <a:r>
              <a:rPr lang="en-US" altLang="zh-CN" smtClean="0"/>
              <a:t>David Garlan and Mary Shaw</a:t>
            </a:r>
          </a:p>
          <a:p>
            <a:pPr lvl="1" eaLnBrk="1" hangingPunct="1"/>
            <a:r>
              <a:rPr lang="en-US" altLang="zh-CN" smtClean="0"/>
              <a:t>SA styles</a:t>
            </a:r>
          </a:p>
          <a:p>
            <a:pPr lvl="1" eaLnBrk="1" hangingPunct="1"/>
            <a:r>
              <a:rPr lang="en-US" altLang="zh-CN" smtClean="0"/>
              <a:t>DSSA</a:t>
            </a:r>
          </a:p>
          <a:p>
            <a:pPr eaLnBrk="1" hangingPunct="1"/>
            <a:r>
              <a:rPr lang="en-US" altLang="zh-CN" smtClean="0"/>
              <a:t>1995 GoF published “Design Patterns”</a:t>
            </a:r>
          </a:p>
          <a:p>
            <a:pPr eaLnBrk="1" hangingPunct="1"/>
            <a:r>
              <a:rPr lang="en-US" altLang="zh-CN" smtClean="0"/>
              <a:t>1994 Rational Rose released uml suits</a:t>
            </a:r>
          </a:p>
          <a:p>
            <a:pPr eaLnBrk="1" hangingPunct="1"/>
            <a:r>
              <a:rPr lang="en-US" altLang="zh-CN" smtClean="0"/>
              <a:t>1995 The Mythical Man-Month reprinted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9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ppt/theme/themeOverride2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414</TotalTime>
  <Words>437</Words>
  <Application>Microsoft Office PowerPoint</Application>
  <PresentationFormat>全屏显示(4:3)</PresentationFormat>
  <Paragraphs>95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Watermark</vt:lpstr>
      <vt:lpstr>1_Watermark</vt:lpstr>
      <vt:lpstr>Chapter 0:   Why Software Architecture? </vt:lpstr>
      <vt:lpstr>Syllabus</vt:lpstr>
      <vt:lpstr>Chapter Outline</vt:lpstr>
      <vt:lpstr>Small Programs</vt:lpstr>
      <vt:lpstr>Medium-size Programs</vt:lpstr>
      <vt:lpstr>Large-scale Systems</vt:lpstr>
      <vt:lpstr>Large, complicated software systems need architectures </vt:lpstr>
      <vt:lpstr>Development of Software Engineering</vt:lpstr>
      <vt:lpstr>Formation of SA</vt:lpstr>
      <vt:lpstr>PowerPoint 演示文稿</vt:lpstr>
      <vt:lpstr>System Qualities Are Mainly Determined By Architectures </vt:lpstr>
      <vt:lpstr>Too Often, Functionality Overrides Quality</vt:lpstr>
      <vt:lpstr>Architectures Facilitates Communications Among Stakeholders</vt:lpstr>
      <vt:lpstr>Programmer Maturity Model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50</cp:revision>
  <dcterms:created xsi:type="dcterms:W3CDTF">2012-04-18T22:57:58Z</dcterms:created>
  <dcterms:modified xsi:type="dcterms:W3CDTF">2018-09-03T01:23:04Z</dcterms:modified>
</cp:coreProperties>
</file>