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handoutMasterIdLst>
    <p:handoutMasterId r:id="rId16"/>
  </p:handout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599" autoAdjust="0"/>
    <p:restoredTop sz="86446" autoAdjust="0"/>
  </p:normalViewPr>
  <p:slideViewPr>
    <p:cSldViewPr>
      <p:cViewPr varScale="1">
        <p:scale>
          <a:sx n="81" d="100"/>
          <a:sy n="81" d="100"/>
        </p:scale>
        <p:origin x="1440" y="45"/>
      </p:cViewPr>
      <p:guideLst>
        <p:guide orient="horz" pos="2160"/>
        <p:guide pos="2880"/>
      </p:guideLst>
    </p:cSldViewPr>
  </p:slideViewPr>
  <p:outlineViewPr>
    <p:cViewPr>
      <p:scale>
        <a:sx n="33" d="100"/>
        <a:sy n="33" d="100"/>
      </p:scale>
      <p:origin x="0" y="691"/>
    </p:cViewPr>
  </p:outlineViewPr>
  <p:notesTextViewPr>
    <p:cViewPr>
      <p:scale>
        <a:sx n="1" d="1"/>
        <a:sy n="1" d="1"/>
      </p:scale>
      <p:origin x="0" y="0"/>
    </p:cViewPr>
  </p:notesTextViewPr>
  <p:sorterViewPr>
    <p:cViewPr>
      <p:scale>
        <a:sx n="141" d="100"/>
        <a:sy n="141" d="100"/>
      </p:scale>
      <p:origin x="0" y="122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B6D87E-C22C-422F-A967-81CFD8AE11BC}" type="datetimeFigureOut">
              <a:rPr lang="zh-CN" altLang="en-US" smtClean="0"/>
              <a:pPr/>
              <a:t>2018/12/17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FFCE70-EB80-4F22-B7B5-3414C8C9299F}" type="slidenum">
              <a:rPr lang="zh-CN" altLang="en-US" smtClean="0"/>
              <a:pPr/>
              <a:t>‹#›</a:t>
            </a:fld>
            <a:endParaRPr lang="zh-CN" altLang="en-US"/>
          </a:p>
        </p:txBody>
      </p:sp>
    </p:spTree>
    <p:extLst>
      <p:ext uri="{BB962C8B-B14F-4D97-AF65-F5344CB8AC3E}">
        <p14:creationId xmlns:p14="http://schemas.microsoft.com/office/powerpoint/2010/main" val="208644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pPr/>
              <a:t>17/12/2018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pPr/>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美国程序员外包给中国程序员</a:t>
            </a:r>
          </a:p>
        </p:txBody>
      </p:sp>
      <p:sp>
        <p:nvSpPr>
          <p:cNvPr id="4" name="灯片编号占位符 3"/>
          <p:cNvSpPr>
            <a:spLocks noGrp="1"/>
          </p:cNvSpPr>
          <p:nvPr>
            <p:ph type="sldNum" sz="quarter" idx="10"/>
          </p:nvPr>
        </p:nvSpPr>
        <p:spPr/>
        <p:txBody>
          <a:bodyPr/>
          <a:lstStyle/>
          <a:p>
            <a:fld id="{BD95789E-32BF-4BCD-9509-3BAE69BCF054}" type="slidenum">
              <a:rPr lang="en-AU" smtClean="0"/>
              <a:pPr/>
              <a:t>3</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高铁、飞机打电话</a:t>
            </a:r>
          </a:p>
        </p:txBody>
      </p:sp>
      <p:sp>
        <p:nvSpPr>
          <p:cNvPr id="4" name="灯片编号占位符 3"/>
          <p:cNvSpPr>
            <a:spLocks noGrp="1"/>
          </p:cNvSpPr>
          <p:nvPr>
            <p:ph type="sldNum" sz="quarter" idx="10"/>
          </p:nvPr>
        </p:nvSpPr>
        <p:spPr/>
        <p:txBody>
          <a:bodyPr/>
          <a:lstStyle/>
          <a:p>
            <a:fld id="{BD95789E-32BF-4BCD-9509-3BAE69BCF054}" type="slidenum">
              <a:rPr lang="en-AU" smtClean="0"/>
              <a:pPr/>
              <a:t>4</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网格计算</a:t>
            </a:r>
            <a:r>
              <a:rPr lang="en-US" altLang="zh-CN" dirty="0"/>
              <a:t>-&gt;</a:t>
            </a:r>
            <a:r>
              <a:rPr lang="zh-CN" altLang="en-US" dirty="0"/>
              <a:t>云计算</a:t>
            </a:r>
          </a:p>
        </p:txBody>
      </p:sp>
      <p:sp>
        <p:nvSpPr>
          <p:cNvPr id="4" name="灯片编号占位符 3"/>
          <p:cNvSpPr>
            <a:spLocks noGrp="1"/>
          </p:cNvSpPr>
          <p:nvPr>
            <p:ph type="sldNum" sz="quarter" idx="10"/>
          </p:nvPr>
        </p:nvSpPr>
        <p:spPr/>
        <p:txBody>
          <a:bodyPr/>
          <a:lstStyle/>
          <a:p>
            <a:fld id="{BD95789E-32BF-4BCD-9509-3BAE69BCF054}" type="slidenum">
              <a:rPr lang="en-AU" smtClean="0"/>
              <a:pPr/>
              <a:t>6</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绿色计算：机房建在山区、北极、深海</a:t>
            </a:r>
            <a:r>
              <a:rPr lang="en-US" altLang="zh-CN" dirty="0"/>
              <a:t>…</a:t>
            </a:r>
          </a:p>
          <a:p>
            <a:r>
              <a:rPr lang="zh-CN" altLang="en-US" dirty="0"/>
              <a:t>自适应性</a:t>
            </a:r>
            <a:endParaRPr lang="en-US" altLang="zh-CN" dirty="0"/>
          </a:p>
          <a:p>
            <a:r>
              <a:rPr lang="zh-CN" altLang="en-US" dirty="0"/>
              <a:t>稳定性</a:t>
            </a:r>
          </a:p>
        </p:txBody>
      </p:sp>
      <p:sp>
        <p:nvSpPr>
          <p:cNvPr id="4" name="灯片编号占位符 3"/>
          <p:cNvSpPr>
            <a:spLocks noGrp="1"/>
          </p:cNvSpPr>
          <p:nvPr>
            <p:ph type="sldNum" sz="quarter" idx="10"/>
          </p:nvPr>
        </p:nvSpPr>
        <p:spPr/>
        <p:txBody>
          <a:bodyPr/>
          <a:lstStyle/>
          <a:p>
            <a:fld id="{BD95789E-32BF-4BCD-9509-3BAE69BCF054}" type="slidenum">
              <a:rPr lang="en-AU" smtClean="0"/>
              <a:pPr/>
              <a:t>12</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grpSp>
      <p:sp>
        <p:nvSpPr>
          <p:cNvPr id="12300" name="Rectangle 12"/>
          <p:cNvSpPr>
            <a:spLocks noGrp="1" noChangeArrowheads="1"/>
          </p:cNvSpPr>
          <p:nvPr>
            <p:ph type="ctrTitle"/>
          </p:nvPr>
        </p:nvSpPr>
        <p:spPr>
          <a:xfrm>
            <a:off x="685800" y="1219200"/>
            <a:ext cx="7772400" cy="1933575"/>
          </a:xfrm>
        </p:spPr>
        <p:txBody>
          <a:bodyPr anchor="b"/>
          <a:lstStyle>
            <a:lvl1pPr algn="r">
              <a:defRPr sz="4400"/>
            </a:lvl1pPr>
          </a:lstStyle>
          <a:p>
            <a:pPr lvl="0"/>
            <a:r>
              <a:rPr lang="zh-CN" altLang="en-US" noProof="0"/>
              <a:t>单击此处编辑母版标题样式</a:t>
            </a:r>
          </a:p>
        </p:txBody>
      </p:sp>
      <p:sp>
        <p:nvSpPr>
          <p:cNvPr id="12301"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pPr lvl="0"/>
            <a:r>
              <a:rPr lang="zh-CN" altLang="en-US" noProof="0"/>
              <a:t>单击此处编辑母版副标题样式</a:t>
            </a:r>
          </a:p>
        </p:txBody>
      </p:sp>
      <p:sp>
        <p:nvSpPr>
          <p:cNvPr id="11" name="Rectangle 9"/>
          <p:cNvSpPr>
            <a:spLocks noGrp="1" noChangeArrowheads="1"/>
          </p:cNvSpPr>
          <p:nvPr>
            <p:ph type="dt" sz="half" idx="10"/>
          </p:nvPr>
        </p:nvSpPr>
        <p:spPr/>
        <p:txBody>
          <a:bodyPr/>
          <a:lstStyle>
            <a:lvl1pPr>
              <a:defRPr/>
            </a:lvl1pPr>
          </a:lstStyle>
          <a:p>
            <a:fld id="{150F39D9-844E-48F1-83DC-67BEE06705A7}" type="datetime1">
              <a:rPr lang="en-AU" altLang="zh-CN" smtClean="0"/>
              <a:pPr/>
              <a:t>17/12/2018</a:t>
            </a:fld>
            <a:endParaRPr lang="en-AU"/>
          </a:p>
        </p:txBody>
      </p:sp>
      <p:sp>
        <p:nvSpPr>
          <p:cNvPr id="12" name="Rectangle 10"/>
          <p:cNvSpPr>
            <a:spLocks noGrp="1" noChangeArrowheads="1"/>
          </p:cNvSpPr>
          <p:nvPr>
            <p:ph type="ftr" sz="quarter" idx="11"/>
          </p:nvPr>
        </p:nvSpPr>
        <p:spPr/>
        <p:txBody>
          <a:bodyPr/>
          <a:lstStyle>
            <a:lvl1pPr>
              <a:defRPr/>
            </a:lvl1pPr>
          </a:lstStyle>
          <a:p>
            <a:r>
              <a:rPr lang="en-US"/>
              <a:t>© Len Bass, Paul Clements, Rick Kazman, distributed under Creative Commons Attribution License</a:t>
            </a:r>
            <a:endParaRPr lang="en-AU" dirty="0"/>
          </a:p>
        </p:txBody>
      </p:sp>
      <p:sp>
        <p:nvSpPr>
          <p:cNvPr id="13" name="Rectangle 11"/>
          <p:cNvSpPr>
            <a:spLocks noGrp="1" noChangeArrowheads="1"/>
          </p:cNvSpPr>
          <p:nvPr>
            <p:ph type="sldNum" sz="quarter" idx="12"/>
          </p:nvPr>
        </p:nvSpPr>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03073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fld id="{6548F7B7-49FD-453D-B490-18A3316624B3}" type="datetime1">
              <a:rPr lang="en-AU" altLang="zh-CN" smtClean="0"/>
              <a:pPr/>
              <a:t>17/12/2018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147665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fld id="{3076BB76-5420-45B3-ADB8-DC48335E2695}" type="datetime1">
              <a:rPr lang="en-AU" altLang="zh-CN" smtClean="0"/>
              <a:pPr/>
              <a:t>17/12/2018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205442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fld id="{F1F14EC3-6E78-493A-B8D0-F3F1B700DB67}" type="datetime1">
              <a:rPr lang="en-AU" altLang="zh-CN" smtClean="0"/>
              <a:pPr/>
              <a:t>17/12/2018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2398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p:cNvSpPr>
            <a:spLocks noGrp="1" noChangeArrowheads="1"/>
          </p:cNvSpPr>
          <p:nvPr>
            <p:ph type="dt" sz="half" idx="10"/>
          </p:nvPr>
        </p:nvSpPr>
        <p:spPr>
          <a:ln/>
        </p:spPr>
        <p:txBody>
          <a:bodyPr/>
          <a:lstStyle>
            <a:lvl1pPr>
              <a:defRPr/>
            </a:lvl1pPr>
          </a:lstStyle>
          <a:p>
            <a:fld id="{6214F66B-8E61-449E-8AEC-9746605CDF0C}" type="datetime1">
              <a:rPr lang="en-AU" altLang="zh-CN" smtClean="0"/>
              <a:pPr/>
              <a:t>17/12/2018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949876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ln/>
        </p:spPr>
        <p:txBody>
          <a:bodyPr/>
          <a:lstStyle>
            <a:lvl1pPr>
              <a:defRPr/>
            </a:lvl1pPr>
          </a:lstStyle>
          <a:p>
            <a:fld id="{E16D252B-7C82-4F3F-BA81-3D3B5EFFEC71}" type="datetime1">
              <a:rPr lang="en-AU" altLang="zh-CN" smtClean="0"/>
              <a:pPr/>
              <a:t>17/12/2018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20453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dt" sz="half" idx="10"/>
          </p:nvPr>
        </p:nvSpPr>
        <p:spPr>
          <a:ln/>
        </p:spPr>
        <p:txBody>
          <a:bodyPr/>
          <a:lstStyle>
            <a:lvl1pPr>
              <a:defRPr/>
            </a:lvl1pPr>
          </a:lstStyle>
          <a:p>
            <a:fld id="{C9F25E33-31EF-439B-8DE2-4B569286FB3A}" type="datetime1">
              <a:rPr lang="en-AU" altLang="zh-CN" smtClean="0"/>
              <a:pPr/>
              <a:t>17/12/2018</a:t>
            </a:fld>
            <a:endParaRPr lang="en-AU"/>
          </a:p>
        </p:txBody>
      </p:sp>
      <p:sp>
        <p:nvSpPr>
          <p:cNvPr id="8"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9"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56035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dt" sz="half" idx="10"/>
          </p:nvPr>
        </p:nvSpPr>
        <p:spPr>
          <a:ln/>
        </p:spPr>
        <p:txBody>
          <a:bodyPr/>
          <a:lstStyle>
            <a:lvl1pPr>
              <a:defRPr/>
            </a:lvl1pPr>
          </a:lstStyle>
          <a:p>
            <a:fld id="{4F4EF172-DB06-4637-8BCE-DFBB20D6D28B}" type="datetime1">
              <a:rPr lang="en-AU" altLang="zh-CN" smtClean="0"/>
              <a:pPr/>
              <a:t>17/12/2018</a:t>
            </a:fld>
            <a:endParaRPr lang="en-AU"/>
          </a:p>
        </p:txBody>
      </p:sp>
      <p:sp>
        <p:nvSpPr>
          <p:cNvPr id="4"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5"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5258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fld id="{7BEBF713-66A9-4F55-B173-6B116A739ED9}" type="datetime1">
              <a:rPr lang="en-AU" altLang="zh-CN" smtClean="0"/>
              <a:pPr/>
              <a:t>17/12/2018</a:t>
            </a:fld>
            <a:endParaRPr lang="en-AU"/>
          </a:p>
        </p:txBody>
      </p:sp>
      <p:sp>
        <p:nvSpPr>
          <p:cNvPr id="3"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4"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8393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fld id="{EBEFCB85-5669-47A4-916E-E616703A33EA}" type="datetime1">
              <a:rPr lang="en-AU" altLang="zh-CN" smtClean="0"/>
              <a:pPr/>
              <a:t>17/12/2018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104344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fld id="{ECDC5985-79A2-46B7-AC95-8CEB1EE70356}" type="datetime1">
              <a:rPr lang="en-AU" altLang="zh-CN" smtClean="0"/>
              <a:pPr/>
              <a:t>17/12/2018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258402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273" name="Rectangle 9"/>
          <p:cNvSpPr>
            <a:spLocks noGrp="1" noChangeArrowheads="1"/>
          </p:cNvSpPr>
          <p:nvPr>
            <p:ph type="dt" sz="half" idx="2"/>
          </p:nvPr>
        </p:nvSpPr>
        <p:spPr bwMode="auto">
          <a:xfrm>
            <a:off x="457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a:lvl1pPr>
          </a:lstStyle>
          <a:p>
            <a:fld id="{5DF8048F-4C76-4A7A-A109-ED657B4928DB}" type="datetime1">
              <a:rPr lang="en-AU" altLang="zh-CN" smtClean="0"/>
              <a:pPr/>
              <a:t>17/12/2018</a:t>
            </a:fld>
            <a:endParaRPr lang="en-AU"/>
          </a:p>
        </p:txBody>
      </p:sp>
      <p:sp>
        <p:nvSpPr>
          <p:cNvPr id="11274" name="Rectangle 10"/>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a:lvl1pPr>
          </a:lstStyle>
          <a:p>
            <a:r>
              <a:rPr lang="en-US"/>
              <a:t>© Len Bass, Paul Clements, Rick Kazman, distributed under Creative Commons Attribution License</a:t>
            </a:r>
            <a:endParaRPr lang="en-AU" dirty="0"/>
          </a:p>
        </p:txBody>
      </p:sp>
      <p:sp>
        <p:nvSpPr>
          <p:cNvPr id="11275" name="Rectangle 11"/>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a:lvl1pPr>
          </a:lstStyle>
          <a:p>
            <a:fld id="{D0E8C58C-0836-46C6-8F9A-AF87B5CA09C9}" type="slidenum">
              <a:rPr lang="en-AU" smtClean="0"/>
              <a:pPr/>
              <a:t>‹#›</a:t>
            </a:fld>
            <a:endParaRPr lang="en-AU"/>
          </a:p>
        </p:txBody>
      </p:sp>
      <p:sp>
        <p:nvSpPr>
          <p:cNvPr id="1031" name="Rectangle 1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ea typeface="宋体" pitchFamily="2" charset="-122"/>
        </a:defRPr>
      </a:lvl2pPr>
      <a:lvl3pPr algn="l" rtl="0" eaLnBrk="0" fontAlgn="base" hangingPunct="0">
        <a:spcBef>
          <a:spcPct val="0"/>
        </a:spcBef>
        <a:spcAft>
          <a:spcPct val="0"/>
        </a:spcAft>
        <a:defRPr sz="3800">
          <a:solidFill>
            <a:schemeClr val="tx2"/>
          </a:solidFill>
          <a:latin typeface="Arial" charset="0"/>
          <a:ea typeface="宋体" pitchFamily="2" charset="-122"/>
        </a:defRPr>
      </a:lvl3pPr>
      <a:lvl4pPr algn="l" rtl="0" eaLnBrk="0" fontAlgn="base" hangingPunct="0">
        <a:spcBef>
          <a:spcPct val="0"/>
        </a:spcBef>
        <a:spcAft>
          <a:spcPct val="0"/>
        </a:spcAft>
        <a:defRPr sz="3800">
          <a:solidFill>
            <a:schemeClr val="tx2"/>
          </a:solidFill>
          <a:latin typeface="Arial" charset="0"/>
          <a:ea typeface="宋体" pitchFamily="2" charset="-122"/>
        </a:defRPr>
      </a:lvl4pPr>
      <a:lvl5pPr algn="l" rtl="0" eaLnBrk="0" fontAlgn="base" hangingPunct="0">
        <a:spcBef>
          <a:spcPct val="0"/>
        </a:spcBef>
        <a:spcAft>
          <a:spcPct val="0"/>
        </a:spcAft>
        <a:defRPr sz="3800">
          <a:solidFill>
            <a:schemeClr val="tx2"/>
          </a:solidFill>
          <a:latin typeface="Arial" charset="0"/>
          <a:ea typeface="宋体" pitchFamily="2" charset="-122"/>
        </a:defRPr>
      </a:lvl5pPr>
      <a:lvl6pPr marL="457200" algn="l" rtl="0" fontAlgn="base">
        <a:spcBef>
          <a:spcPct val="0"/>
        </a:spcBef>
        <a:spcAft>
          <a:spcPct val="0"/>
        </a:spcAft>
        <a:defRPr sz="3800">
          <a:solidFill>
            <a:schemeClr val="tx2"/>
          </a:solidFill>
          <a:latin typeface="Arial" charset="0"/>
          <a:ea typeface="宋体" pitchFamily="2" charset="-122"/>
        </a:defRPr>
      </a:lvl6pPr>
      <a:lvl7pPr marL="914400" algn="l" rtl="0" fontAlgn="base">
        <a:spcBef>
          <a:spcPct val="0"/>
        </a:spcBef>
        <a:spcAft>
          <a:spcPct val="0"/>
        </a:spcAft>
        <a:defRPr sz="3800">
          <a:solidFill>
            <a:schemeClr val="tx2"/>
          </a:solidFill>
          <a:latin typeface="Arial" charset="0"/>
          <a:ea typeface="宋体" pitchFamily="2" charset="-122"/>
        </a:defRPr>
      </a:lvl7pPr>
      <a:lvl8pPr marL="1371600" algn="l" rtl="0" fontAlgn="base">
        <a:spcBef>
          <a:spcPct val="0"/>
        </a:spcBef>
        <a:spcAft>
          <a:spcPct val="0"/>
        </a:spcAft>
        <a:defRPr sz="3800">
          <a:solidFill>
            <a:schemeClr val="tx2"/>
          </a:solidFill>
          <a:latin typeface="Arial" charset="0"/>
          <a:ea typeface="宋体" pitchFamily="2" charset="-122"/>
        </a:defRPr>
      </a:lvl8pPr>
      <a:lvl9pPr marL="1828800" algn="l" rtl="0" fontAlgn="base">
        <a:spcBef>
          <a:spcPct val="0"/>
        </a:spcBef>
        <a:spcAft>
          <a:spcPct val="0"/>
        </a:spcAft>
        <a:defRPr sz="38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Chapter 12:  </a:t>
            </a:r>
            <a:br>
              <a:rPr lang="en-AU" dirty="0"/>
            </a:br>
            <a:r>
              <a:rPr lang="en-AU" altLang="zh-CN" dirty="0"/>
              <a:t>Other Quality Attributes</a:t>
            </a:r>
            <a:endParaRPr lang="en-AU" dirty="0"/>
          </a:p>
        </p:txBody>
      </p:sp>
      <p:sp>
        <p:nvSpPr>
          <p:cNvPr id="3" name="Subtitle 2"/>
          <p:cNvSpPr>
            <a:spLocks noGrp="1"/>
          </p:cNvSpPr>
          <p:nvPr>
            <p:ph type="subTitle" idx="1"/>
          </p:nvPr>
        </p:nvSpPr>
        <p:spPr>
          <a:xfrm>
            <a:off x="467544" y="3505200"/>
            <a:ext cx="7990656" cy="1752600"/>
          </a:xfrm>
        </p:spPr>
        <p:txBody>
          <a:bodyPr/>
          <a:lstStyle/>
          <a:p>
            <a:r>
              <a:rPr lang="en-AU" altLang="zh-CN" dirty="0" err="1"/>
              <a:t>Pingjian</a:t>
            </a:r>
            <a:r>
              <a:rPr lang="en-AU" altLang="zh-CN" dirty="0"/>
              <a:t> Zhang</a:t>
            </a:r>
          </a:p>
          <a:p>
            <a:r>
              <a:rPr lang="en-AU" altLang="zh-CN" dirty="0"/>
              <a:t>School of Software Engineering, SCUT</a:t>
            </a:r>
          </a:p>
          <a:p>
            <a:r>
              <a:rPr lang="en-AU" altLang="zh-CN" dirty="0"/>
              <a:t>2018</a:t>
            </a:r>
          </a:p>
          <a:p>
            <a:endParaRPr lang="en-AU" dirty="0"/>
          </a:p>
        </p:txBody>
      </p:sp>
      <p:sp>
        <p:nvSpPr>
          <p:cNvPr id="6" name="灯片编号占位符 5"/>
          <p:cNvSpPr>
            <a:spLocks noGrp="1"/>
          </p:cNvSpPr>
          <p:nvPr>
            <p:ph type="sldNum" sz="quarter" idx="12"/>
          </p:nvPr>
        </p:nvSpPr>
        <p:spPr/>
        <p:txBody>
          <a:bodyPr/>
          <a:lstStyle/>
          <a:p>
            <a:fld id="{D0E8C58C-0836-46C6-8F9A-AF87B5CA09C9}" type="slidenum">
              <a:rPr lang="en-AU" smtClean="0"/>
              <a:pPr/>
              <a:t>1</a:t>
            </a:fld>
            <a:endParaRPr lang="en-AU"/>
          </a:p>
        </p:txBody>
      </p:sp>
    </p:spTree>
    <p:extLst>
      <p:ext uri="{BB962C8B-B14F-4D97-AF65-F5344CB8AC3E}">
        <p14:creationId xmlns:p14="http://schemas.microsoft.com/office/powerpoint/2010/main" val="276353913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Standard Lists of Quality Attributes</a:t>
            </a:r>
          </a:p>
        </p:txBody>
      </p:sp>
      <p:sp>
        <p:nvSpPr>
          <p:cNvPr id="3" name="Content Placeholder 2"/>
          <p:cNvSpPr>
            <a:spLocks noGrp="1"/>
          </p:cNvSpPr>
          <p:nvPr>
            <p:ph idx="1"/>
          </p:nvPr>
        </p:nvSpPr>
        <p:spPr/>
        <p:txBody>
          <a:bodyPr/>
          <a:lstStyle/>
          <a:p>
            <a:r>
              <a:rPr lang="en-US" dirty="0"/>
              <a:t>Advantages:</a:t>
            </a:r>
          </a:p>
          <a:p>
            <a:pPr lvl="1"/>
            <a:r>
              <a:rPr lang="en-US" dirty="0"/>
              <a:t>Can be helpful checklists to assist requirements gatherers in making sure that no important needs were overlooked.  </a:t>
            </a:r>
          </a:p>
          <a:p>
            <a:pPr lvl="1"/>
            <a:r>
              <a:rPr lang="en-US" dirty="0"/>
              <a:t>Can serve as the basis for creating your own checklist that contains the quality attributes of concern.</a:t>
            </a:r>
          </a:p>
          <a:p>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10</a:t>
            </a:fld>
            <a:endParaRPr lang="en-AU"/>
          </a:p>
        </p:txBody>
      </p:sp>
    </p:spTree>
    <p:extLst>
      <p:ext uri="{BB962C8B-B14F-4D97-AF65-F5344CB8AC3E}">
        <p14:creationId xmlns:p14="http://schemas.microsoft.com/office/powerpoint/2010/main" val="2208780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Standard Lists of Quality Attributes</a:t>
            </a:r>
          </a:p>
        </p:txBody>
      </p:sp>
      <p:sp>
        <p:nvSpPr>
          <p:cNvPr id="3" name="Content Placeholder 2"/>
          <p:cNvSpPr>
            <a:spLocks noGrp="1"/>
          </p:cNvSpPr>
          <p:nvPr>
            <p:ph idx="1"/>
          </p:nvPr>
        </p:nvSpPr>
        <p:spPr/>
        <p:txBody>
          <a:bodyPr/>
          <a:lstStyle/>
          <a:p>
            <a:r>
              <a:rPr lang="en-US" dirty="0"/>
              <a:t>Disadvantages:</a:t>
            </a:r>
          </a:p>
          <a:p>
            <a:pPr lvl="1"/>
            <a:r>
              <a:rPr lang="en-US" dirty="0"/>
              <a:t>No list will ever be complete.  </a:t>
            </a:r>
          </a:p>
          <a:p>
            <a:pPr lvl="1"/>
            <a:r>
              <a:rPr lang="en-US" dirty="0"/>
              <a:t>Lists often generate more controversy than understanding.</a:t>
            </a:r>
          </a:p>
          <a:p>
            <a:pPr lvl="1"/>
            <a:r>
              <a:rPr lang="en-US" dirty="0"/>
              <a:t>Lists often purport to be </a:t>
            </a:r>
            <a:r>
              <a:rPr lang="en-US" i="1" dirty="0"/>
              <a:t>taxonomies</a:t>
            </a:r>
            <a:r>
              <a:rPr lang="en-US" dirty="0"/>
              <a:t>. But what is a denial-of-service attack?</a:t>
            </a:r>
          </a:p>
          <a:p>
            <a:pPr lvl="1"/>
            <a:r>
              <a:rPr lang="en-US" dirty="0"/>
              <a:t>They force architects to pay attention to every quality attribute on the list. </a:t>
            </a:r>
          </a:p>
        </p:txBody>
      </p:sp>
      <p:sp>
        <p:nvSpPr>
          <p:cNvPr id="5" name="灯片编号占位符 4"/>
          <p:cNvSpPr>
            <a:spLocks noGrp="1"/>
          </p:cNvSpPr>
          <p:nvPr>
            <p:ph type="sldNum" sz="quarter" idx="12"/>
          </p:nvPr>
        </p:nvSpPr>
        <p:spPr/>
        <p:txBody>
          <a:bodyPr/>
          <a:lstStyle/>
          <a:p>
            <a:fld id="{D0E8C58C-0836-46C6-8F9A-AF87B5CA09C9}" type="slidenum">
              <a:rPr lang="en-AU" smtClean="0"/>
              <a:pPr/>
              <a:t>11</a:t>
            </a:fld>
            <a:endParaRPr lang="en-AU"/>
          </a:p>
        </p:txBody>
      </p:sp>
    </p:spTree>
    <p:extLst>
      <p:ext uri="{BB962C8B-B14F-4D97-AF65-F5344CB8AC3E}">
        <p14:creationId xmlns:p14="http://schemas.microsoft.com/office/powerpoint/2010/main" val="1596979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Dealing with “X-ability”</a:t>
            </a:r>
          </a:p>
        </p:txBody>
      </p:sp>
      <p:sp>
        <p:nvSpPr>
          <p:cNvPr id="3" name="Content Placeholder 2"/>
          <p:cNvSpPr>
            <a:spLocks noGrp="1"/>
          </p:cNvSpPr>
          <p:nvPr>
            <p:ph idx="1"/>
          </p:nvPr>
        </p:nvSpPr>
        <p:spPr/>
        <p:txBody>
          <a:bodyPr/>
          <a:lstStyle/>
          <a:p>
            <a:r>
              <a:rPr lang="en-US" dirty="0"/>
              <a:t>Suppose you must deal with a quality attribute for which there is no compact body of knowledge, e.g. green computing.  </a:t>
            </a:r>
          </a:p>
          <a:p>
            <a:r>
              <a:rPr lang="en-US" dirty="0"/>
              <a:t>What do you do?</a:t>
            </a:r>
          </a:p>
          <a:p>
            <a:pPr marL="914400" lvl="1" indent="-514350">
              <a:buFont typeface="+mj-lt"/>
              <a:buAutoNum type="arabicPeriod"/>
            </a:pPr>
            <a:r>
              <a:rPr lang="en-US" dirty="0"/>
              <a:t>Model the quality attribute</a:t>
            </a:r>
          </a:p>
          <a:p>
            <a:pPr marL="914400" lvl="1" indent="-514350">
              <a:buFont typeface="+mj-lt"/>
              <a:buAutoNum type="arabicPeriod"/>
            </a:pPr>
            <a:r>
              <a:rPr lang="en-US" dirty="0"/>
              <a:t>Assemble a set of tactics for the quality attribute</a:t>
            </a:r>
          </a:p>
          <a:p>
            <a:pPr marL="914400" lvl="1" indent="-514350">
              <a:buFont typeface="+mj-lt"/>
              <a:buAutoNum type="arabicPeriod"/>
            </a:pPr>
            <a:r>
              <a:rPr lang="en-US" dirty="0"/>
              <a:t>Construct design checklists</a:t>
            </a:r>
          </a:p>
        </p:txBody>
      </p:sp>
      <p:sp>
        <p:nvSpPr>
          <p:cNvPr id="5" name="灯片编号占位符 4"/>
          <p:cNvSpPr>
            <a:spLocks noGrp="1"/>
          </p:cNvSpPr>
          <p:nvPr>
            <p:ph type="sldNum" sz="quarter" idx="12"/>
          </p:nvPr>
        </p:nvSpPr>
        <p:spPr/>
        <p:txBody>
          <a:bodyPr/>
          <a:lstStyle/>
          <a:p>
            <a:fld id="{D0E8C58C-0836-46C6-8F9A-AF87B5CA09C9}" type="slidenum">
              <a:rPr lang="en-AU" smtClean="0"/>
              <a:pPr/>
              <a:t>12</a:t>
            </a:fld>
            <a:endParaRPr lang="en-AU"/>
          </a:p>
        </p:txBody>
      </p:sp>
    </p:spTree>
    <p:extLst>
      <p:ext uri="{BB962C8B-B14F-4D97-AF65-F5344CB8AC3E}">
        <p14:creationId xmlns:p14="http://schemas.microsoft.com/office/powerpoint/2010/main" val="769594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There are many other quality attributes than </a:t>
            </a:r>
            <a:r>
              <a:rPr lang="en-US"/>
              <a:t>the seven </a:t>
            </a:r>
            <a:r>
              <a:rPr lang="en-US" dirty="0"/>
              <a:t>that we cover in detail.</a:t>
            </a:r>
          </a:p>
          <a:p>
            <a:r>
              <a:rPr lang="en-US" dirty="0"/>
              <a:t>Taxonomies of attributes may offer some help, but their disadvantages often outweigh their advantages.</a:t>
            </a:r>
          </a:p>
          <a:p>
            <a:r>
              <a:rPr lang="en-US" dirty="0"/>
              <a:t>You may need to design or analyze a system for a “new” quality attribute. While this may be challenging, it is doable.</a:t>
            </a:r>
          </a:p>
          <a:p>
            <a:endParaRPr lang="en-US" dirty="0"/>
          </a:p>
          <a:p>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13</a:t>
            </a:fld>
            <a:endParaRPr lang="en-AU"/>
          </a:p>
        </p:txBody>
      </p:sp>
    </p:spTree>
    <p:extLst>
      <p:ext uri="{BB962C8B-B14F-4D97-AF65-F5344CB8AC3E}">
        <p14:creationId xmlns:p14="http://schemas.microsoft.com/office/powerpoint/2010/main" val="71793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Chapter Outline</a:t>
            </a:r>
          </a:p>
        </p:txBody>
      </p:sp>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Other Important Quality Attributes</a:t>
            </a:r>
          </a:p>
          <a:p>
            <a:r>
              <a:rPr lang="en-US" dirty="0"/>
              <a:t>Other Categories of Quality Attributes</a:t>
            </a:r>
            <a:endParaRPr lang="en-US" sz="3200" b="0" i="0" u="none" strike="noStrike" kern="1200" baseline="0" dirty="0">
              <a:solidFill>
                <a:schemeClr val="tx1"/>
              </a:solidFill>
              <a:latin typeface="+mn-lt"/>
              <a:ea typeface="+mn-ea"/>
              <a:cs typeface="+mn-cs"/>
            </a:endParaRPr>
          </a:p>
          <a:p>
            <a:r>
              <a:rPr lang="en-US" dirty="0"/>
              <a:t>Software Quality Attributes and System Quality Attributes</a:t>
            </a:r>
          </a:p>
          <a:p>
            <a:r>
              <a:rPr lang="en-US" dirty="0"/>
              <a:t>Using Standard Lists of Quality Attributes </a:t>
            </a:r>
          </a:p>
          <a:p>
            <a:r>
              <a:rPr lang="en-US" dirty="0"/>
              <a:t>Dealing with “X-ability”</a:t>
            </a:r>
          </a:p>
          <a:p>
            <a:r>
              <a:rPr lang="en-US" dirty="0"/>
              <a:t>Summary </a:t>
            </a:r>
          </a:p>
        </p:txBody>
      </p:sp>
      <p:sp>
        <p:nvSpPr>
          <p:cNvPr id="5" name="灯片编号占位符 4"/>
          <p:cNvSpPr>
            <a:spLocks noGrp="1"/>
          </p:cNvSpPr>
          <p:nvPr>
            <p:ph type="sldNum" sz="quarter" idx="12"/>
          </p:nvPr>
        </p:nvSpPr>
        <p:spPr/>
        <p:txBody>
          <a:bodyPr/>
          <a:lstStyle/>
          <a:p>
            <a:fld id="{D0E8C58C-0836-46C6-8F9A-AF87B5CA09C9}" type="slidenum">
              <a:rPr lang="en-AU" smtClean="0"/>
              <a:pPr/>
              <a:t>2</a:t>
            </a:fld>
            <a:endParaRPr lang="en-AU"/>
          </a:p>
        </p:txBody>
      </p:sp>
    </p:spTree>
    <p:extLst>
      <p:ext uri="{BB962C8B-B14F-4D97-AF65-F5344CB8AC3E}">
        <p14:creationId xmlns:p14="http://schemas.microsoft.com/office/powerpoint/2010/main" val="62151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Important Quality Attributes</a:t>
            </a:r>
          </a:p>
        </p:txBody>
      </p:sp>
      <p:sp>
        <p:nvSpPr>
          <p:cNvPr id="3" name="Content Placeholder 2"/>
          <p:cNvSpPr>
            <a:spLocks noGrp="1"/>
          </p:cNvSpPr>
          <p:nvPr>
            <p:ph idx="1"/>
          </p:nvPr>
        </p:nvSpPr>
        <p:spPr/>
        <p:txBody>
          <a:bodyPr>
            <a:normAutofit fontScale="85000" lnSpcReduction="20000"/>
          </a:bodyPr>
          <a:lstStyle/>
          <a:p>
            <a:r>
              <a:rPr lang="en-US" dirty="0"/>
              <a:t>Variability: is a special form of modifiability. It refers to the ability of a system and its supporting artifacts to support the production of a set of variants that differ from each other in a preplanned fashion.  </a:t>
            </a:r>
          </a:p>
          <a:p>
            <a:r>
              <a:rPr lang="en-US" dirty="0"/>
              <a:t>Portability: is also a special form of modifiability.  Portability refers to the ease with which software that built to run on one platform can be changed to run on a different platform. </a:t>
            </a:r>
          </a:p>
          <a:p>
            <a:r>
              <a:rPr lang="en-US" dirty="0"/>
              <a:t>Development </a:t>
            </a:r>
            <a:r>
              <a:rPr lang="en-US" dirty="0" err="1"/>
              <a:t>Distributability</a:t>
            </a:r>
            <a:r>
              <a:rPr lang="en-US" dirty="0"/>
              <a:t>: is the quality of designing the software to support distributed software development. </a:t>
            </a:r>
          </a:p>
          <a:p>
            <a:endParaRPr lang="en-US" dirty="0"/>
          </a:p>
          <a:p>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3</a:t>
            </a:fld>
            <a:endParaRPr lang="en-AU"/>
          </a:p>
        </p:txBody>
      </p:sp>
    </p:spTree>
    <p:extLst>
      <p:ext uri="{BB962C8B-B14F-4D97-AF65-F5344CB8AC3E}">
        <p14:creationId xmlns:p14="http://schemas.microsoft.com/office/powerpoint/2010/main" val="3615422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Important Quality Attributes</a:t>
            </a:r>
          </a:p>
        </p:txBody>
      </p:sp>
      <p:sp>
        <p:nvSpPr>
          <p:cNvPr id="3" name="Content Placeholder 2"/>
          <p:cNvSpPr>
            <a:spLocks noGrp="1"/>
          </p:cNvSpPr>
          <p:nvPr>
            <p:ph idx="1"/>
          </p:nvPr>
        </p:nvSpPr>
        <p:spPr>
          <a:xfrm>
            <a:off x="457200" y="1268760"/>
            <a:ext cx="8229600" cy="4862165"/>
          </a:xfrm>
        </p:spPr>
        <p:txBody>
          <a:bodyPr>
            <a:normAutofit fontScale="70000" lnSpcReduction="20000"/>
          </a:bodyPr>
          <a:lstStyle/>
          <a:p>
            <a:r>
              <a:rPr lang="en-US" sz="4000" dirty="0"/>
              <a:t>Scalability: Horizontal scalability (scaling out) refers to adding more resources to logical units such as adding another server to a cluster. Vertical scalability (scaling up) refers to adding more resources to a physical unit such as adding more memory to a computer. </a:t>
            </a:r>
          </a:p>
          <a:p>
            <a:r>
              <a:rPr lang="en-US" sz="4000" dirty="0"/>
              <a:t>Deployability: is concerned with how an executable arrives at a host platform and how it is invoked.</a:t>
            </a:r>
          </a:p>
          <a:p>
            <a:r>
              <a:rPr lang="en-US" sz="4000" dirty="0"/>
              <a:t>Mobility: deals with the problems of movement and affordances of a platform (e.g. size, type of display, type of input devices, availability and volume of bandwidth, and battery life). </a:t>
            </a:r>
          </a:p>
          <a:p>
            <a:endParaRPr lang="en-US" dirty="0"/>
          </a:p>
          <a:p>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4</a:t>
            </a:fld>
            <a:endParaRPr lang="en-AU"/>
          </a:p>
        </p:txBody>
      </p:sp>
    </p:spTree>
    <p:extLst>
      <p:ext uri="{BB962C8B-B14F-4D97-AF65-F5344CB8AC3E}">
        <p14:creationId xmlns:p14="http://schemas.microsoft.com/office/powerpoint/2010/main" val="1295201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Important Quality Attributes</a:t>
            </a:r>
          </a:p>
        </p:txBody>
      </p:sp>
      <p:sp>
        <p:nvSpPr>
          <p:cNvPr id="3" name="Content Placeholder 2"/>
          <p:cNvSpPr>
            <a:spLocks noGrp="1"/>
          </p:cNvSpPr>
          <p:nvPr>
            <p:ph idx="1"/>
          </p:nvPr>
        </p:nvSpPr>
        <p:spPr/>
        <p:txBody>
          <a:bodyPr>
            <a:normAutofit fontScale="85000" lnSpcReduction="10000"/>
          </a:bodyPr>
          <a:lstStyle/>
          <a:p>
            <a:r>
              <a:rPr lang="en-US" dirty="0" err="1"/>
              <a:t>Monitorability</a:t>
            </a:r>
            <a:r>
              <a:rPr lang="en-US" dirty="0"/>
              <a:t>: deals with the ability of the operations staff to monitor the system while it is executing.</a:t>
            </a:r>
          </a:p>
          <a:p>
            <a:r>
              <a:rPr lang="en-US" dirty="0"/>
              <a:t>Safety: Software safety is about the software’s ability to avoid entering states that cause or lead to damage, injury, or loss of life, and to recover and limit the damage when it does enter into bad states. The architectural concerns with safety are almost identical with those for availability  (i.e. preventing, detecting, and recovering from failures).</a:t>
            </a:r>
          </a:p>
          <a:p>
            <a:endParaRPr lang="en-US" dirty="0"/>
          </a:p>
          <a:p>
            <a:endParaRPr lang="en-US" dirty="0"/>
          </a:p>
          <a:p>
            <a:endParaRPr lang="en-US" dirty="0"/>
          </a:p>
          <a:p>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5</a:t>
            </a:fld>
            <a:endParaRPr lang="en-AU"/>
          </a:p>
        </p:txBody>
      </p:sp>
    </p:spTree>
    <p:extLst>
      <p:ext uri="{BB962C8B-B14F-4D97-AF65-F5344CB8AC3E}">
        <p14:creationId xmlns:p14="http://schemas.microsoft.com/office/powerpoint/2010/main" val="902285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Categories of Quality Attributes</a:t>
            </a:r>
          </a:p>
        </p:txBody>
      </p:sp>
      <p:sp>
        <p:nvSpPr>
          <p:cNvPr id="3" name="Content Placeholder 2"/>
          <p:cNvSpPr>
            <a:spLocks noGrp="1"/>
          </p:cNvSpPr>
          <p:nvPr>
            <p:ph idx="1"/>
          </p:nvPr>
        </p:nvSpPr>
        <p:spPr/>
        <p:txBody>
          <a:bodyPr>
            <a:normAutofit fontScale="85000" lnSpcReduction="10000"/>
          </a:bodyPr>
          <a:lstStyle/>
          <a:p>
            <a:r>
              <a:rPr lang="en-US" dirty="0"/>
              <a:t>Conceptual Integrity: refers to consistency in the design of the architecture. It contributes to the understandability of the architecture.   Conceptual integrity demands that the same thing is done in the same way through the architecture. </a:t>
            </a:r>
          </a:p>
          <a:p>
            <a:r>
              <a:rPr lang="en-US" dirty="0"/>
              <a:t>Marketability: Some systems are marketed by their architectures, and these architectures sometimes carry a meaning all their own, independent of what other quality attributes they bring to the system (e.g. service-oriented or cloud-based).</a:t>
            </a:r>
          </a:p>
        </p:txBody>
      </p:sp>
      <p:sp>
        <p:nvSpPr>
          <p:cNvPr id="5" name="灯片编号占位符 4"/>
          <p:cNvSpPr>
            <a:spLocks noGrp="1"/>
          </p:cNvSpPr>
          <p:nvPr>
            <p:ph type="sldNum" sz="quarter" idx="12"/>
          </p:nvPr>
        </p:nvSpPr>
        <p:spPr/>
        <p:txBody>
          <a:bodyPr/>
          <a:lstStyle/>
          <a:p>
            <a:fld id="{D0E8C58C-0836-46C6-8F9A-AF87B5CA09C9}" type="slidenum">
              <a:rPr lang="en-AU" smtClean="0"/>
              <a:pPr/>
              <a:t>6</a:t>
            </a:fld>
            <a:endParaRPr lang="en-AU"/>
          </a:p>
        </p:txBody>
      </p:sp>
    </p:spTree>
    <p:extLst>
      <p:ext uri="{BB962C8B-B14F-4D97-AF65-F5344CB8AC3E}">
        <p14:creationId xmlns:p14="http://schemas.microsoft.com/office/powerpoint/2010/main" val="3481892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Categories of Quality Attributes</a:t>
            </a:r>
          </a:p>
        </p:txBody>
      </p:sp>
      <p:sp>
        <p:nvSpPr>
          <p:cNvPr id="3" name="Content Placeholder 2"/>
          <p:cNvSpPr>
            <a:spLocks noGrp="1"/>
          </p:cNvSpPr>
          <p:nvPr>
            <p:ph idx="1"/>
          </p:nvPr>
        </p:nvSpPr>
        <p:spPr/>
        <p:txBody>
          <a:bodyPr>
            <a:normAutofit lnSpcReduction="10000"/>
          </a:bodyPr>
          <a:lstStyle/>
          <a:p>
            <a:r>
              <a:rPr lang="en-US" dirty="0"/>
              <a:t>Quality in Use: qualities that pertain to the use of the system by various stakeholders. For example </a:t>
            </a:r>
          </a:p>
          <a:p>
            <a:pPr lvl="1"/>
            <a:r>
              <a:rPr lang="en-US" dirty="0"/>
              <a:t>Effectiveness: a measure whether the system is correct </a:t>
            </a:r>
          </a:p>
          <a:p>
            <a:pPr lvl="1"/>
            <a:r>
              <a:rPr lang="en-US" dirty="0"/>
              <a:t>Efficiency: the effort and time required to develop a system </a:t>
            </a:r>
          </a:p>
          <a:p>
            <a:pPr lvl="1"/>
            <a:r>
              <a:rPr lang="en-US" dirty="0"/>
              <a:t>Freedom from risk: degree to which a product or system affects economic status, human life, health, or the environment </a:t>
            </a:r>
          </a:p>
        </p:txBody>
      </p:sp>
      <p:sp>
        <p:nvSpPr>
          <p:cNvPr id="5" name="灯片编号占位符 4"/>
          <p:cNvSpPr>
            <a:spLocks noGrp="1"/>
          </p:cNvSpPr>
          <p:nvPr>
            <p:ph type="sldNum" sz="quarter" idx="12"/>
          </p:nvPr>
        </p:nvSpPr>
        <p:spPr/>
        <p:txBody>
          <a:bodyPr/>
          <a:lstStyle/>
          <a:p>
            <a:fld id="{D0E8C58C-0836-46C6-8F9A-AF87B5CA09C9}" type="slidenum">
              <a:rPr lang="en-AU" smtClean="0"/>
              <a:pPr/>
              <a:t>7</a:t>
            </a:fld>
            <a:endParaRPr lang="en-AU"/>
          </a:p>
        </p:txBody>
      </p:sp>
    </p:spTree>
    <p:extLst>
      <p:ext uri="{BB962C8B-B14F-4D97-AF65-F5344CB8AC3E}">
        <p14:creationId xmlns:p14="http://schemas.microsoft.com/office/powerpoint/2010/main" val="2533387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Quality Attributes and System Quality Attributes </a:t>
            </a:r>
          </a:p>
        </p:txBody>
      </p:sp>
      <p:sp>
        <p:nvSpPr>
          <p:cNvPr id="3" name="Content Placeholder 2"/>
          <p:cNvSpPr>
            <a:spLocks noGrp="1"/>
          </p:cNvSpPr>
          <p:nvPr>
            <p:ph idx="1"/>
          </p:nvPr>
        </p:nvSpPr>
        <p:spPr/>
        <p:txBody>
          <a:bodyPr>
            <a:normAutofit fontScale="92500" lnSpcReduction="10000"/>
          </a:bodyPr>
          <a:lstStyle/>
          <a:p>
            <a:r>
              <a:rPr lang="en-US" dirty="0"/>
              <a:t>Physical systems, such as aircraft or automobiles or kitchen appliances, that rely on software embedded within are designed to meet a whole other litany of quality attributes:  weight, size, electric consumption, power output, pollution output, weather resistance, battery life, and on and on. </a:t>
            </a:r>
          </a:p>
          <a:p>
            <a:r>
              <a:rPr lang="en-US" dirty="0"/>
              <a:t>The software architecture can have a substantial effect on the system’s quality attributes. </a:t>
            </a:r>
          </a:p>
        </p:txBody>
      </p:sp>
      <p:sp>
        <p:nvSpPr>
          <p:cNvPr id="5" name="灯片编号占位符 4"/>
          <p:cNvSpPr>
            <a:spLocks noGrp="1"/>
          </p:cNvSpPr>
          <p:nvPr>
            <p:ph type="sldNum" sz="quarter" idx="12"/>
          </p:nvPr>
        </p:nvSpPr>
        <p:spPr/>
        <p:txBody>
          <a:bodyPr/>
          <a:lstStyle/>
          <a:p>
            <a:fld id="{D0E8C58C-0836-46C6-8F9A-AF87B5CA09C9}" type="slidenum">
              <a:rPr lang="en-AU" smtClean="0"/>
              <a:pPr/>
              <a:t>8</a:t>
            </a:fld>
            <a:endParaRPr lang="en-AU"/>
          </a:p>
        </p:txBody>
      </p:sp>
    </p:spTree>
    <p:extLst>
      <p:ext uri="{BB962C8B-B14F-4D97-AF65-F5344CB8AC3E}">
        <p14:creationId xmlns:p14="http://schemas.microsoft.com/office/powerpoint/2010/main" val="387639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Standard Lists of Quality Attributes</a:t>
            </a:r>
          </a:p>
        </p:txBody>
      </p:sp>
      <p:pic>
        <p:nvPicPr>
          <p:cNvPr id="5" name="Picture 4"/>
          <p:cNvPicPr/>
          <p:nvPr/>
        </p:nvPicPr>
        <p:blipFill>
          <a:blip r:embed="rId2"/>
          <a:stretch>
            <a:fillRect/>
          </a:stretch>
        </p:blipFill>
        <p:spPr>
          <a:xfrm>
            <a:off x="323528" y="1124744"/>
            <a:ext cx="8424936" cy="5328592"/>
          </a:xfrm>
          <a:prstGeom prst="rect">
            <a:avLst/>
          </a:prstGeom>
        </p:spPr>
      </p:pic>
      <p:sp>
        <p:nvSpPr>
          <p:cNvPr id="3" name="Content Placeholder 2"/>
          <p:cNvSpPr>
            <a:spLocks noGrp="1"/>
          </p:cNvSpPr>
          <p:nvPr>
            <p:ph idx="1"/>
          </p:nvPr>
        </p:nvSpPr>
        <p:spPr>
          <a:xfrm>
            <a:off x="179512" y="4869160"/>
            <a:ext cx="3600400" cy="1152128"/>
          </a:xfrm>
        </p:spPr>
        <p:txBody>
          <a:bodyPr>
            <a:normAutofit/>
          </a:bodyPr>
          <a:lstStyle/>
          <a:p>
            <a:pPr marL="0" indent="0">
              <a:buNone/>
            </a:pPr>
            <a:r>
              <a:rPr lang="en-US" sz="2400" dirty="0"/>
              <a:t>ISO/IEC FCD 25010 </a:t>
            </a:r>
            <a:br>
              <a:rPr lang="en-US" sz="2400" dirty="0"/>
            </a:br>
            <a:r>
              <a:rPr lang="en-US" sz="2400" dirty="0"/>
              <a:t>Product Quality Standard</a:t>
            </a:r>
          </a:p>
        </p:txBody>
      </p:sp>
      <p:sp>
        <p:nvSpPr>
          <p:cNvPr id="6" name="灯片编号占位符 5"/>
          <p:cNvSpPr>
            <a:spLocks noGrp="1"/>
          </p:cNvSpPr>
          <p:nvPr>
            <p:ph type="sldNum" sz="quarter" idx="12"/>
          </p:nvPr>
        </p:nvSpPr>
        <p:spPr/>
        <p:txBody>
          <a:bodyPr/>
          <a:lstStyle/>
          <a:p>
            <a:fld id="{D0E8C58C-0836-46C6-8F9A-AF87B5CA09C9}" type="slidenum">
              <a:rPr lang="en-AU" smtClean="0"/>
              <a:pPr/>
              <a:t>9</a:t>
            </a:fld>
            <a:endParaRPr lang="en-AU"/>
          </a:p>
        </p:txBody>
      </p:sp>
    </p:spTree>
    <p:extLst>
      <p:ext uri="{BB962C8B-B14F-4D97-AF65-F5344CB8AC3E}">
        <p14:creationId xmlns:p14="http://schemas.microsoft.com/office/powerpoint/2010/main" val="2221985389"/>
      </p:ext>
    </p:extLst>
  </p:cSld>
  <p:clrMapOvr>
    <a:masterClrMapping/>
  </p:clrMapOvr>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themeOverride>
</file>

<file path=docProps/app.xml><?xml version="1.0" encoding="utf-8"?>
<Properties xmlns="http://schemas.openxmlformats.org/officeDocument/2006/extended-properties" xmlns:vt="http://schemas.openxmlformats.org/officeDocument/2006/docPropsVTypes">
  <Template>Fan</Template>
  <TotalTime>1501</TotalTime>
  <Words>846</Words>
  <Application>Microsoft Office PowerPoint</Application>
  <PresentationFormat>如螢幕大小 (4:3)</PresentationFormat>
  <Paragraphs>80</Paragraphs>
  <Slides>13</Slides>
  <Notes>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13</vt:i4>
      </vt:variant>
    </vt:vector>
  </HeadingPairs>
  <TitlesOfParts>
    <vt:vector size="19" baseType="lpstr">
      <vt:lpstr>宋体</vt:lpstr>
      <vt:lpstr>Arial</vt:lpstr>
      <vt:lpstr>Calibri</vt:lpstr>
      <vt:lpstr>Times New Roman</vt:lpstr>
      <vt:lpstr>Wingdings</vt:lpstr>
      <vt:lpstr>Watermark</vt:lpstr>
      <vt:lpstr>Chapter 12:   Other Quality Attributes</vt:lpstr>
      <vt:lpstr>Chapter Outline</vt:lpstr>
      <vt:lpstr>Other Important Quality Attributes</vt:lpstr>
      <vt:lpstr>Other Important Quality Attributes</vt:lpstr>
      <vt:lpstr>Other Important Quality Attributes</vt:lpstr>
      <vt:lpstr>Other Categories of Quality Attributes</vt:lpstr>
      <vt:lpstr>Other Categories of Quality Attributes</vt:lpstr>
      <vt:lpstr>Software Quality Attributes and System Quality Attributes </vt:lpstr>
      <vt:lpstr>Standard Lists of Quality Attributes</vt:lpstr>
      <vt:lpstr>Standard Lists of Quality Attributes</vt:lpstr>
      <vt:lpstr>Standard Lists of Quality Attributes</vt:lpstr>
      <vt:lpstr>Dealing with “X-ability”</vt:lpstr>
      <vt:lpstr>Summary</vt:lpstr>
    </vt:vector>
  </TitlesOfParts>
  <Company>NICTA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kirtsy YU</cp:lastModifiedBy>
  <cp:revision>115</cp:revision>
  <dcterms:created xsi:type="dcterms:W3CDTF">2012-04-18T22:57:58Z</dcterms:created>
  <dcterms:modified xsi:type="dcterms:W3CDTF">2018-12-17T15:59:19Z</dcterms:modified>
</cp:coreProperties>
</file>