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handoutMasterIdLst>
    <p:handoutMasterId r:id="rId47"/>
  </p:handoutMasterIdLst>
  <p:sldIdLst>
    <p:sldId id="259"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310" r:id="rId27"/>
    <p:sldId id="286" r:id="rId28"/>
    <p:sldId id="287" r:id="rId29"/>
    <p:sldId id="288" r:id="rId30"/>
    <p:sldId id="289" r:id="rId31"/>
    <p:sldId id="290" r:id="rId32"/>
    <p:sldId id="291" r:id="rId33"/>
    <p:sldId id="292" r:id="rId34"/>
    <p:sldId id="293" r:id="rId35"/>
    <p:sldId id="294" r:id="rId36"/>
    <p:sldId id="295" r:id="rId37"/>
    <p:sldId id="296" r:id="rId38"/>
    <p:sldId id="298" r:id="rId39"/>
    <p:sldId id="299" r:id="rId40"/>
    <p:sldId id="303" r:id="rId41"/>
    <p:sldId id="304" r:id="rId42"/>
    <p:sldId id="305" r:id="rId43"/>
    <p:sldId id="308" r:id="rId44"/>
    <p:sldId id="30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99" autoAdjust="0"/>
    <p:restoredTop sz="86446" autoAdjust="0"/>
  </p:normalViewPr>
  <p:slideViewPr>
    <p:cSldViewPr>
      <p:cViewPr>
        <p:scale>
          <a:sx n="90" d="100"/>
          <a:sy n="90" d="100"/>
        </p:scale>
        <p:origin x="-804" y="-72"/>
      </p:cViewPr>
      <p:guideLst>
        <p:guide orient="horz" pos="2160"/>
        <p:guide pos="2880"/>
      </p:guideLst>
    </p:cSldViewPr>
  </p:slideViewPr>
  <p:outlineViewPr>
    <p:cViewPr>
      <p:scale>
        <a:sx n="33" d="100"/>
        <a:sy n="33" d="100"/>
      </p:scale>
      <p:origin x="0" y="691"/>
    </p:cViewPr>
  </p:outlineViewPr>
  <p:notesTextViewPr>
    <p:cViewPr>
      <p:scale>
        <a:sx n="1" d="1"/>
        <a:sy n="1" d="1"/>
      </p:scale>
      <p:origin x="0" y="0"/>
    </p:cViewPr>
  </p:notesTextViewPr>
  <p:sorterViewPr>
    <p:cViewPr>
      <p:scale>
        <a:sx n="141" d="100"/>
        <a:sy n="141" d="100"/>
      </p:scale>
      <p:origin x="0" y="122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B6D87E-C22C-422F-A967-81CFD8AE11BC}" type="datetimeFigureOut">
              <a:rPr lang="zh-CN" altLang="en-US" smtClean="0"/>
              <a:pPr/>
              <a:t>2018/11/5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FFCE70-EB80-4F22-B7B5-3414C8C9299F}" type="slidenum">
              <a:rPr lang="zh-CN" altLang="en-US" smtClean="0"/>
              <a:pPr/>
              <a:t>‹#›</a:t>
            </a:fld>
            <a:endParaRPr lang="zh-CN" altLang="en-US"/>
          </a:p>
        </p:txBody>
      </p:sp>
    </p:spTree>
    <p:extLst>
      <p:ext uri="{BB962C8B-B14F-4D97-AF65-F5344CB8AC3E}">
        <p14:creationId xmlns:p14="http://schemas.microsoft.com/office/powerpoint/2010/main" val="208644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pPr/>
              <a:t>5/11/2018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pPr/>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支持所有硬件平台</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8</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C0C04B4-F741-48DF-AEA4-4D1E02DF24B5}" type="slidenum">
              <a:rPr lang="en-US" altLang="zh-CN" smtClean="0">
                <a:ea typeface="宋体" charset="-122"/>
              </a:rPr>
              <a:pPr/>
              <a:t>27</a:t>
            </a:fld>
            <a:endParaRPr lang="en-US" altLang="zh-CN" smtClean="0">
              <a:ea typeface="宋体"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altLang="zh-CN" smtClean="0">
                <a:ea typeface="宋体" charset="-122"/>
              </a:rPr>
              <a:t>The opener is responsible for raising and lowering the door via a switch, remote control, or the home information system. </a:t>
            </a:r>
            <a:r>
              <a:rPr lang="zh-CN" altLang="en-US" smtClean="0">
                <a:ea typeface="宋体" charset="-122"/>
              </a:rPr>
              <a:t>安防：自动短信彩信报警</a:t>
            </a:r>
            <a:endParaRPr lang="en-US"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CD9F94B-DCF5-4D69-B0B2-14BFEDF78AE2}" type="slidenum">
              <a:rPr lang="en-US" altLang="zh-CN" smtClean="0">
                <a:ea typeface="宋体" charset="-122"/>
              </a:rPr>
              <a:pPr/>
              <a:t>31</a:t>
            </a:fld>
            <a:endParaRPr lang="en-US" altLang="zh-CN" smtClean="0">
              <a:ea typeface="宋体" charset="-122"/>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altLang="zh-CN" smtClean="0">
                <a:ea typeface="宋体" charset="-122"/>
              </a:rPr>
              <a:t>For example, a classic tactic to achieve modifiability is the use of an interpreter. Adding an interpreted specification language to a system simplifies the creation of new functions or the modification of existing ones. An interpreter is an excellent technique for achieving modifiability at runtime, but it has a strong negative influence on performance. The decision to use one depends on the relative importance of modifiability versus performance.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pPr eaLnBrk="1" hangingPunct="1"/>
            <a:r>
              <a:rPr lang="zh-CN" altLang="en-US" smtClean="0">
                <a:ea typeface="宋体" charset="-122"/>
              </a:rPr>
              <a:t>高效准确的检测算法</a:t>
            </a:r>
          </a:p>
        </p:txBody>
      </p:sp>
      <p:sp>
        <p:nvSpPr>
          <p:cNvPr id="53252" name="灯片编号占位符 3"/>
          <p:cNvSpPr>
            <a:spLocks noGrp="1"/>
          </p:cNvSpPr>
          <p:nvPr>
            <p:ph type="sldNum" sz="quarter" idx="5"/>
          </p:nvPr>
        </p:nvSpPr>
        <p:spPr>
          <a:noFill/>
        </p:spPr>
        <p:txBody>
          <a:bodyPr/>
          <a:lstStyle/>
          <a:p>
            <a:fld id="{DB686EDB-A3D7-43B2-92F4-2FA3006D20FE}" type="slidenum">
              <a:rPr lang="en-US" altLang="zh-CN" smtClean="0">
                <a:ea typeface="宋体" charset="-122"/>
              </a:rPr>
              <a:pPr/>
              <a:t>33</a:t>
            </a:fld>
            <a:endParaRPr lang="en-US"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08FFF39-8D62-4A72-902E-505C9B397EE8}" type="slidenum">
              <a:rPr lang="en-US" altLang="zh-CN" smtClean="0">
                <a:ea typeface="宋体" charset="-122"/>
              </a:rPr>
              <a:pPr/>
              <a:t>34</a:t>
            </a:fld>
            <a:endParaRPr lang="en-US" altLang="zh-CN" smtClean="0">
              <a:ea typeface="宋体" charset="-122"/>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6E21196-9C12-452B-B19C-790BF688116E}" type="slidenum">
              <a:rPr lang="en-US" altLang="zh-CN" smtClean="0">
                <a:ea typeface="宋体" charset="-122"/>
              </a:rPr>
              <a:pPr/>
              <a:t>36</a:t>
            </a:fld>
            <a:endParaRPr lang="en-US" altLang="zh-CN" smtClean="0">
              <a:ea typeface="宋体"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altLang="zh-CN" smtClean="0">
                <a:ea typeface="宋体" charset="-122"/>
              </a:rPr>
              <a:t>the non-performance-critical module: instantiated as diagnosis and raising/lowering door modules </a:t>
            </a:r>
          </a:p>
          <a:p>
            <a:pPr eaLnBrk="1" hangingPunct="1"/>
            <a:r>
              <a:rPr lang="en-US" altLang="zh-CN" smtClean="0">
                <a:ea typeface="宋体" charset="-122"/>
              </a:rPr>
              <a:t>two instances of the virtual machine </a:t>
            </a:r>
          </a:p>
          <a:p>
            <a:pPr eaLnBrk="1" hangingPunct="1"/>
            <a:r>
              <a:rPr lang="en-US" altLang="zh-CN" smtClean="0">
                <a:ea typeface="宋体" charset="-122"/>
              </a:rPr>
              <a:t>performance-critical module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2DBDC03-1C7D-409E-BF03-B99669E20A76}" type="slidenum">
              <a:rPr lang="en-US" altLang="zh-CN" smtClean="0">
                <a:ea typeface="宋体" charset="-122"/>
              </a:rPr>
              <a:pPr/>
              <a:t>37</a:t>
            </a:fld>
            <a:endParaRPr lang="en-US" altLang="zh-CN" smtClean="0">
              <a:ea typeface="宋体" charset="-122"/>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tLang="zh-CN" smtClean="0">
                <a:ea typeface="宋体" charset="-122"/>
              </a:rPr>
              <a:t>every use case of the parent module must be representable by a sequence of responsibilities within the child modules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379C9F8-F4CB-4920-919A-968A6A049FD9}" type="slidenum">
              <a:rPr lang="en-US" altLang="zh-CN" smtClean="0">
                <a:ea typeface="宋体" charset="-122"/>
              </a:rPr>
              <a:pPr/>
              <a:t>40</a:t>
            </a:fld>
            <a:endParaRPr lang="en-US" altLang="zh-CN" smtClean="0">
              <a:ea typeface="宋体" charset="-122"/>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altLang="zh-CN" smtClean="0">
                <a:ea typeface="宋体" charset="-122"/>
              </a:rPr>
              <a:t>Another way of defining use cases is to split and refine the parent use cases. For example, a use case that initializes the whole system is broken into the initializations of subsystems.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smtClean="0"/>
              <a:t>单击此处编辑母版标题样式</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
        <p:nvSpPr>
          <p:cNvPr id="11" name="Rectangle 9"/>
          <p:cNvSpPr>
            <a:spLocks noGrp="1" noChangeArrowheads="1"/>
          </p:cNvSpPr>
          <p:nvPr>
            <p:ph type="dt" sz="half" idx="10"/>
          </p:nvPr>
        </p:nvSpPr>
        <p:spPr/>
        <p:txBody>
          <a:bodyPr/>
          <a:lstStyle>
            <a:lvl1pPr>
              <a:defRPr/>
            </a:lvl1pPr>
          </a:lstStyle>
          <a:p>
            <a:fld id="{FA41EDC3-5945-4A91-8374-1E98D53FE750}" type="datetime1">
              <a:rPr lang="en-AU" altLang="zh-CN" smtClean="0"/>
              <a:pPr/>
              <a:t>5/11/2018</a:t>
            </a:fld>
            <a:endParaRPr lang="en-AU"/>
          </a:p>
        </p:txBody>
      </p:sp>
      <p:sp>
        <p:nvSpPr>
          <p:cNvPr id="12" name="Rectangle 10"/>
          <p:cNvSpPr>
            <a:spLocks noGrp="1" noChangeArrowheads="1"/>
          </p:cNvSpPr>
          <p:nvPr>
            <p:ph type="ftr" sz="quarter" idx="11"/>
          </p:nvPr>
        </p:nvSpPr>
        <p:spPr/>
        <p:txBody>
          <a:bodyPr/>
          <a:lstStyle>
            <a:lvl1pPr>
              <a:defRPr/>
            </a:lvl1pPr>
          </a:lstStyle>
          <a:p>
            <a:r>
              <a:rPr lang="en-US" smtClean="0"/>
              <a:t>© Len Bass, Paul Clements, Rick Kazman, distributed under Creative Commons Attribution License</a:t>
            </a:r>
            <a:endParaRPr lang="en-AU" dirty="0"/>
          </a:p>
        </p:txBody>
      </p:sp>
      <p:sp>
        <p:nvSpPr>
          <p:cNvPr id="13" name="Rectangle 11"/>
          <p:cNvSpPr>
            <a:spLocks noGrp="1" noChangeArrowheads="1"/>
          </p:cNvSpPr>
          <p:nvPr>
            <p:ph type="sldNum" sz="quarter" idx="12"/>
          </p:nvPr>
        </p:nvSpPr>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0307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06519C11-1C5A-4F71-86CF-A7561E2FC661}" type="datetime1">
              <a:rPr lang="en-AU" altLang="zh-CN" smtClean="0"/>
              <a:pPr/>
              <a:t>5/11/2018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4766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23E5FD62-F734-4A34-87D6-89EC29D73923}" type="datetime1">
              <a:rPr lang="en-AU" altLang="zh-CN" smtClean="0"/>
              <a:pPr/>
              <a:t>5/11/2018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05442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9BC1767F-4518-4EFF-8FC5-F16DC7675D1E}" type="datetime1">
              <a:rPr lang="en-AU" altLang="zh-CN" smtClean="0"/>
              <a:pPr/>
              <a:t>5/11/2018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2398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fld id="{E9CD8710-BC1B-4F63-B4E0-A1993F73EDC0}" type="datetime1">
              <a:rPr lang="en-AU" altLang="zh-CN" smtClean="0"/>
              <a:pPr/>
              <a:t>5/11/2018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94987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fld id="{6A8B232B-3662-4CDB-BB74-582B5385222C}" type="datetime1">
              <a:rPr lang="en-AU" altLang="zh-CN" smtClean="0"/>
              <a:pPr/>
              <a:t>5/11/2018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2045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fld id="{5BC76C97-88C1-4991-9F1E-080203F372F0}" type="datetime1">
              <a:rPr lang="en-AU" altLang="zh-CN" smtClean="0"/>
              <a:pPr/>
              <a:t>5/11/2018</a:t>
            </a:fld>
            <a:endParaRPr lang="en-AU"/>
          </a:p>
        </p:txBody>
      </p:sp>
      <p:sp>
        <p:nvSpPr>
          <p:cNvPr id="8"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9"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56035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fld id="{478A00E1-F35F-47B8-AEB3-D24DF31B0A29}" type="datetime1">
              <a:rPr lang="en-AU" altLang="zh-CN" smtClean="0"/>
              <a:pPr/>
              <a:t>5/11/2018</a:t>
            </a:fld>
            <a:endParaRPr lang="en-AU"/>
          </a:p>
        </p:txBody>
      </p:sp>
      <p:sp>
        <p:nvSpPr>
          <p:cNvPr id="4"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5"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52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865B9BAC-D3E8-45C5-978A-40A2E0BEF1F2}" type="datetime1">
              <a:rPr lang="en-AU" altLang="zh-CN" smtClean="0"/>
              <a:pPr/>
              <a:t>5/11/2018</a:t>
            </a:fld>
            <a:endParaRPr lang="en-AU"/>
          </a:p>
        </p:txBody>
      </p:sp>
      <p:sp>
        <p:nvSpPr>
          <p:cNvPr id="3"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4"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839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830B6058-C198-488B-B7D1-45DA4803BEC2}" type="datetime1">
              <a:rPr lang="en-AU" altLang="zh-CN" smtClean="0"/>
              <a:pPr/>
              <a:t>5/11/2018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04344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5FD93B90-52C2-4680-A5DA-89F7CFC1511D}" type="datetime1">
              <a:rPr lang="en-AU" altLang="zh-CN" smtClean="0"/>
              <a:pPr/>
              <a:t>5/11/2018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5840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lvl1pPr>
          </a:lstStyle>
          <a:p>
            <a:fld id="{7C999F12-DF5B-480D-BD90-177E800FEAEC}" type="datetime1">
              <a:rPr lang="en-AU" altLang="zh-CN" smtClean="0"/>
              <a:pPr/>
              <a:t>5/11/2018</a:t>
            </a:fld>
            <a:endParaRPr lang="en-AU"/>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vl1pPr>
          </a:lstStyle>
          <a:p>
            <a:r>
              <a:rPr lang="en-US" smtClean="0"/>
              <a:t>© Len Bass, Paul Clements, Rick Kazman, distributed under Creative Commons Attribution License</a:t>
            </a:r>
            <a:endParaRPr lang="en-AU" dirty="0"/>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lvl1pPr>
          </a:lstStyle>
          <a:p>
            <a:fld id="{D0E8C58C-0836-46C6-8F9A-AF87B5CA09C9}" type="slidenum">
              <a:rPr lang="en-AU" smtClean="0"/>
              <a:pPr/>
              <a:t>‹#›</a:t>
            </a:fld>
            <a:endParaRPr lang="en-AU"/>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17:  </a:t>
            </a:r>
            <a:br>
              <a:rPr lang="en-AU" dirty="0" smtClean="0"/>
            </a:br>
            <a:r>
              <a:rPr lang="en-AU" altLang="zh-CN" dirty="0"/>
              <a:t>Designing an Architecture</a:t>
            </a:r>
            <a:endParaRPr lang="en-AU" dirty="0"/>
          </a:p>
        </p:txBody>
      </p:sp>
      <p:sp>
        <p:nvSpPr>
          <p:cNvPr id="3" name="Subtitle 2"/>
          <p:cNvSpPr>
            <a:spLocks noGrp="1"/>
          </p:cNvSpPr>
          <p:nvPr>
            <p:ph type="subTitle" idx="1"/>
          </p:nvPr>
        </p:nvSpPr>
        <p:spPr>
          <a:xfrm>
            <a:off x="755576" y="3505200"/>
            <a:ext cx="7702624" cy="1752600"/>
          </a:xfrm>
        </p:spPr>
        <p:txBody>
          <a:bodyPr/>
          <a:lstStyle/>
          <a:p>
            <a:r>
              <a:rPr lang="en-AU" altLang="zh-CN" dirty="0" err="1"/>
              <a:t>Pingjian</a:t>
            </a:r>
            <a:r>
              <a:rPr lang="en-AU" altLang="zh-CN" dirty="0"/>
              <a:t> Zhang</a:t>
            </a:r>
          </a:p>
          <a:p>
            <a:r>
              <a:rPr lang="en-AU" altLang="zh-CN" dirty="0"/>
              <a:t>School of Software Engineering, SCUT</a:t>
            </a:r>
          </a:p>
          <a:p>
            <a:r>
              <a:rPr lang="en-AU" altLang="zh-CN" dirty="0" smtClean="0"/>
              <a:t>2018</a:t>
            </a:r>
            <a:endParaRPr lang="en-AU" altLang="zh-CN" dirty="0"/>
          </a:p>
          <a:p>
            <a:endParaRPr lang="en-AU" dirty="0"/>
          </a:p>
        </p:txBody>
      </p:sp>
      <p:sp>
        <p:nvSpPr>
          <p:cNvPr id="6" name="灯片编号占位符 5"/>
          <p:cNvSpPr>
            <a:spLocks noGrp="1"/>
          </p:cNvSpPr>
          <p:nvPr>
            <p:ph type="sldNum" sz="quarter" idx="12"/>
          </p:nvPr>
        </p:nvSpPr>
        <p:spPr/>
        <p:txBody>
          <a:bodyPr/>
          <a:lstStyle/>
          <a:p>
            <a:fld id="{D0E8C58C-0836-46C6-8F9A-AF87B5CA09C9}" type="slidenum">
              <a:rPr lang="en-AU" smtClean="0"/>
              <a:pPr/>
              <a:t>1</a:t>
            </a:fld>
            <a:endParaRPr lang="en-AU"/>
          </a:p>
        </p:txBody>
      </p:sp>
    </p:spTree>
    <p:extLst>
      <p:ext uri="{BB962C8B-B14F-4D97-AF65-F5344CB8AC3E}">
        <p14:creationId xmlns:p14="http://schemas.microsoft.com/office/powerpoint/2010/main" val="27635391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Raises the Following </a:t>
            </a:r>
            <a:r>
              <a:rPr lang="en-US" dirty="0"/>
              <a:t>Q</a:t>
            </a:r>
            <a:r>
              <a:rPr lang="en-US" dirty="0" smtClean="0"/>
              <a:t>uestions</a:t>
            </a:r>
            <a:endParaRPr lang="en-US" dirty="0"/>
          </a:p>
        </p:txBody>
      </p:sp>
      <p:sp>
        <p:nvSpPr>
          <p:cNvPr id="3" name="Content Placeholder 2"/>
          <p:cNvSpPr>
            <a:spLocks noGrp="1"/>
          </p:cNvSpPr>
          <p:nvPr>
            <p:ph idx="1"/>
          </p:nvPr>
        </p:nvSpPr>
        <p:spPr/>
        <p:txBody>
          <a:bodyPr>
            <a:normAutofit/>
          </a:bodyPr>
          <a:lstStyle/>
          <a:p>
            <a:r>
              <a:rPr lang="en-US" dirty="0" smtClean="0"/>
              <a:t>Where does initial hypothesis come from?</a:t>
            </a:r>
          </a:p>
          <a:p>
            <a:r>
              <a:rPr lang="en-US" dirty="0" smtClean="0"/>
              <a:t>How do I test a hypothesis?</a:t>
            </a:r>
          </a:p>
          <a:p>
            <a:r>
              <a:rPr lang="en-US" dirty="0" smtClean="0"/>
              <a:t>When</a:t>
            </a:r>
            <a:r>
              <a:rPr lang="en-US" baseline="0" dirty="0" smtClean="0"/>
              <a:t> am I done?</a:t>
            </a:r>
          </a:p>
          <a:p>
            <a:r>
              <a:rPr lang="en-US" baseline="0" dirty="0" smtClean="0"/>
              <a:t>How do I generate the next hypothesis?</a:t>
            </a:r>
          </a:p>
        </p:txBody>
      </p:sp>
      <p:sp>
        <p:nvSpPr>
          <p:cNvPr id="5" name="灯片编号占位符 4"/>
          <p:cNvSpPr>
            <a:spLocks noGrp="1"/>
          </p:cNvSpPr>
          <p:nvPr>
            <p:ph type="sldNum" sz="quarter" idx="12"/>
          </p:nvPr>
        </p:nvSpPr>
        <p:spPr/>
        <p:txBody>
          <a:bodyPr/>
          <a:lstStyle/>
          <a:p>
            <a:fld id="{D0E8C58C-0836-46C6-8F9A-AF87B5CA09C9}" type="slidenum">
              <a:rPr lang="en-AU" smtClean="0"/>
              <a:pPr/>
              <a:t>10</a:t>
            </a:fld>
            <a:endParaRPr lang="en-AU"/>
          </a:p>
        </p:txBody>
      </p:sp>
    </p:spTree>
    <p:extLst>
      <p:ext uri="{BB962C8B-B14F-4D97-AF65-F5344CB8AC3E}">
        <p14:creationId xmlns:p14="http://schemas.microsoft.com/office/powerpoint/2010/main" val="1299066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rtl="0" eaLnBrk="1" latinLnBrk="0" hangingPunct="1"/>
            <a:r>
              <a:rPr lang="en-US" sz="4400" kern="1200" dirty="0" smtClean="0">
                <a:solidFill>
                  <a:schemeClr val="tx1"/>
                </a:solidFill>
                <a:effectLst/>
                <a:latin typeface="+mn-lt"/>
                <a:ea typeface="+mn-ea"/>
                <a:cs typeface="+mn-cs"/>
              </a:rPr>
              <a:t>Where Does the Initial Hypothesis Come From?</a:t>
            </a:r>
            <a:endParaRPr lang="en-US" sz="4400" dirty="0"/>
          </a:p>
        </p:txBody>
      </p:sp>
      <p:sp>
        <p:nvSpPr>
          <p:cNvPr id="3" name="Content Placeholder 2"/>
          <p:cNvSpPr>
            <a:spLocks noGrp="1"/>
          </p:cNvSpPr>
          <p:nvPr>
            <p:ph idx="1"/>
          </p:nvPr>
        </p:nvSpPr>
        <p:spPr/>
        <p:txBody>
          <a:bodyPr>
            <a:normAutofit fontScale="92500" lnSpcReduction="20000"/>
          </a:bodyPr>
          <a:lstStyle/>
          <a:p>
            <a:r>
              <a:rPr lang="en-US" dirty="0" smtClean="0"/>
              <a:t>Desirable sources</a:t>
            </a:r>
          </a:p>
          <a:p>
            <a:pPr lvl="1"/>
            <a:r>
              <a:rPr lang="en-US" dirty="0" smtClean="0"/>
              <a:t>Existing systems</a:t>
            </a:r>
          </a:p>
          <a:p>
            <a:pPr lvl="1"/>
            <a:r>
              <a:rPr lang="en-US" dirty="0" smtClean="0"/>
              <a:t>Frameworks</a:t>
            </a:r>
          </a:p>
          <a:p>
            <a:r>
              <a:rPr lang="en-US" dirty="0" smtClean="0"/>
              <a:t>Less desirable sources</a:t>
            </a:r>
          </a:p>
          <a:p>
            <a:pPr lvl="1"/>
            <a:r>
              <a:rPr lang="en-US" dirty="0" smtClean="0"/>
              <a:t>Patterns and tactics</a:t>
            </a:r>
          </a:p>
          <a:p>
            <a:pPr lvl="1"/>
            <a:r>
              <a:rPr lang="en-US" dirty="0" smtClean="0"/>
              <a:t>Domain decomposition</a:t>
            </a:r>
          </a:p>
          <a:p>
            <a:pPr lvl="1"/>
            <a:r>
              <a:rPr lang="en-US" dirty="0" smtClean="0"/>
              <a:t>Design checklists</a:t>
            </a:r>
          </a:p>
          <a:p>
            <a:pPr lvl="0"/>
            <a:r>
              <a:rPr lang="en-US" dirty="0" smtClean="0"/>
              <a:t>Why “less desirable”? </a:t>
            </a:r>
          </a:p>
          <a:p>
            <a:pPr lvl="1"/>
            <a:r>
              <a:rPr lang="en-US" dirty="0" smtClean="0"/>
              <a:t>The</a:t>
            </a:r>
            <a:r>
              <a:rPr lang="en-US" baseline="0" dirty="0" smtClean="0"/>
              <a:t> less desirable</a:t>
            </a:r>
            <a:r>
              <a:rPr lang="en-US" dirty="0" smtClean="0"/>
              <a:t> ones do not cover all of the requirements. They typically omit many of the quality attribute requirements.</a:t>
            </a:r>
          </a:p>
          <a:p>
            <a:pPr lvl="1"/>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11</a:t>
            </a:fld>
            <a:endParaRPr lang="en-AU"/>
          </a:p>
        </p:txBody>
      </p:sp>
    </p:spTree>
    <p:extLst>
      <p:ext uri="{BB962C8B-B14F-4D97-AF65-F5344CB8AC3E}">
        <p14:creationId xmlns:p14="http://schemas.microsoft.com/office/powerpoint/2010/main" val="1621040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eaLnBrk="1" latinLnBrk="0" hangingPunct="1"/>
            <a:r>
              <a:rPr lang="en-US" sz="4400" kern="1200" dirty="0" smtClean="0">
                <a:solidFill>
                  <a:schemeClr val="tx1"/>
                </a:solidFill>
                <a:effectLst/>
                <a:latin typeface="+mn-lt"/>
                <a:ea typeface="+mn-ea"/>
                <a:cs typeface="+mn-cs"/>
              </a:rPr>
              <a:t>How Do I Test a Hypothesis?</a:t>
            </a:r>
            <a:endParaRPr lang="en-US" sz="4400" dirty="0"/>
          </a:p>
        </p:txBody>
      </p:sp>
      <p:sp>
        <p:nvSpPr>
          <p:cNvPr id="3" name="Content Placeholder 2"/>
          <p:cNvSpPr>
            <a:spLocks noGrp="1"/>
          </p:cNvSpPr>
          <p:nvPr>
            <p:ph idx="1"/>
          </p:nvPr>
        </p:nvSpPr>
        <p:spPr/>
        <p:txBody>
          <a:bodyPr/>
          <a:lstStyle/>
          <a:p>
            <a:r>
              <a:rPr lang="en-US" dirty="0" smtClean="0"/>
              <a:t>Use the analysis techniques already covered</a:t>
            </a:r>
          </a:p>
          <a:p>
            <a:r>
              <a:rPr lang="en-US" dirty="0" smtClean="0"/>
              <a:t>Design strategies from quality attribute discussion.</a:t>
            </a:r>
          </a:p>
          <a:p>
            <a:r>
              <a:rPr lang="en-US" dirty="0" smtClean="0"/>
              <a:t>Architecturally significant requirements</a:t>
            </a:r>
          </a:p>
          <a:p>
            <a:endParaRPr lang="en-US" dirty="0" smtClean="0"/>
          </a:p>
          <a:p>
            <a:r>
              <a:rPr lang="en-US" dirty="0" smtClean="0"/>
              <a:t>What is the output of the tests?</a:t>
            </a:r>
          </a:p>
          <a:p>
            <a:pPr lvl="1"/>
            <a:r>
              <a:rPr lang="en-US" dirty="0" smtClean="0"/>
              <a:t>List of requirements  not met by current design.</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12</a:t>
            </a:fld>
            <a:endParaRPr lang="en-AU"/>
          </a:p>
        </p:txBody>
      </p:sp>
    </p:spTree>
    <p:extLst>
      <p:ext uri="{BB962C8B-B14F-4D97-AF65-F5344CB8AC3E}">
        <p14:creationId xmlns:p14="http://schemas.microsoft.com/office/powerpoint/2010/main" val="3739516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rtl="0" eaLnBrk="1" latinLnBrk="0" hangingPunct="1"/>
            <a:r>
              <a:rPr lang="en-US" sz="4400" kern="1200" baseline="0" dirty="0" smtClean="0">
                <a:solidFill>
                  <a:schemeClr val="tx1"/>
                </a:solidFill>
                <a:effectLst/>
                <a:latin typeface="+mn-lt"/>
                <a:ea typeface="+mn-ea"/>
                <a:cs typeface="+mn-cs"/>
              </a:rPr>
              <a:t>How Do I Generate the Next Hypothesis?</a:t>
            </a:r>
            <a:endParaRPr lang="en-US" sz="4400" dirty="0"/>
          </a:p>
        </p:txBody>
      </p:sp>
      <p:sp>
        <p:nvSpPr>
          <p:cNvPr id="3" name="Content Placeholder 2"/>
          <p:cNvSpPr>
            <a:spLocks noGrp="1"/>
          </p:cNvSpPr>
          <p:nvPr>
            <p:ph idx="1"/>
          </p:nvPr>
        </p:nvSpPr>
        <p:spPr/>
        <p:txBody>
          <a:bodyPr/>
          <a:lstStyle/>
          <a:p>
            <a:r>
              <a:rPr lang="en-US" dirty="0" smtClean="0"/>
              <a:t>Add missing</a:t>
            </a:r>
            <a:r>
              <a:rPr lang="en-US" baseline="0" dirty="0" smtClean="0"/>
              <a:t> responsibilities.</a:t>
            </a:r>
          </a:p>
          <a:p>
            <a:r>
              <a:rPr lang="en-US" baseline="0" dirty="0" smtClean="0"/>
              <a:t>Use tactics to adjust quality attribute behavior of hypothesis.</a:t>
            </a:r>
          </a:p>
          <a:p>
            <a:pPr lvl="1"/>
            <a:r>
              <a:rPr lang="en-US" dirty="0" smtClean="0"/>
              <a:t>The choice of tactics</a:t>
            </a:r>
            <a:r>
              <a:rPr lang="en-US" baseline="0" dirty="0" smtClean="0"/>
              <a:t> will depend on which quality attribute requirements are not met.</a:t>
            </a:r>
          </a:p>
          <a:p>
            <a:pPr lvl="1"/>
            <a:r>
              <a:rPr lang="en-US" baseline="0" dirty="0" smtClean="0"/>
              <a:t>Be mindful of the side effects of a tactic.</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13</a:t>
            </a:fld>
            <a:endParaRPr lang="en-AU"/>
          </a:p>
        </p:txBody>
      </p:sp>
    </p:spTree>
    <p:extLst>
      <p:ext uri="{BB962C8B-B14F-4D97-AF65-F5344CB8AC3E}">
        <p14:creationId xmlns:p14="http://schemas.microsoft.com/office/powerpoint/2010/main" val="2140883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eaLnBrk="1" latinLnBrk="0" hangingPunct="1"/>
            <a:r>
              <a:rPr lang="en-US" sz="4400" kern="1200" dirty="0" smtClean="0">
                <a:solidFill>
                  <a:schemeClr val="tx1"/>
                </a:solidFill>
                <a:effectLst/>
                <a:latin typeface="+mn-lt"/>
                <a:ea typeface="+mn-ea"/>
                <a:cs typeface="+mn-cs"/>
              </a:rPr>
              <a:t>When</a:t>
            </a:r>
            <a:r>
              <a:rPr lang="en-US" sz="4400" kern="1200" baseline="0" dirty="0" smtClean="0">
                <a:solidFill>
                  <a:schemeClr val="tx1"/>
                </a:solidFill>
                <a:effectLst/>
                <a:latin typeface="+mn-lt"/>
                <a:ea typeface="+mn-ea"/>
                <a:cs typeface="+mn-cs"/>
              </a:rPr>
              <a:t> Am I Done?</a:t>
            </a:r>
            <a:endParaRPr lang="en-US" sz="4400" dirty="0"/>
          </a:p>
        </p:txBody>
      </p:sp>
      <p:sp>
        <p:nvSpPr>
          <p:cNvPr id="3" name="Content Placeholder 2"/>
          <p:cNvSpPr>
            <a:spLocks noGrp="1"/>
          </p:cNvSpPr>
          <p:nvPr>
            <p:ph idx="1"/>
          </p:nvPr>
        </p:nvSpPr>
        <p:spPr/>
        <p:txBody>
          <a:bodyPr/>
          <a:lstStyle/>
          <a:p>
            <a:pPr marL="0" indent="0">
              <a:buNone/>
            </a:pPr>
            <a:r>
              <a:rPr lang="en-US" dirty="0" smtClean="0"/>
              <a:t>When…</a:t>
            </a:r>
          </a:p>
          <a:p>
            <a:r>
              <a:rPr lang="en-US" dirty="0" smtClean="0"/>
              <a:t>All</a:t>
            </a:r>
            <a:r>
              <a:rPr lang="en-US" baseline="0" dirty="0" smtClean="0"/>
              <a:t> ASRs are satisfied and/or…</a:t>
            </a:r>
          </a:p>
          <a:p>
            <a:r>
              <a:rPr lang="en-US" baseline="0" dirty="0" smtClean="0"/>
              <a:t>You run out of budget for design </a:t>
            </a:r>
            <a:r>
              <a:rPr lang="en-US" baseline="0" dirty="0" err="1" smtClean="0"/>
              <a:t>activity,</a:t>
            </a:r>
            <a:r>
              <a:rPr lang="en-US" dirty="0" err="1" smtClean="0"/>
              <a:t>In</a:t>
            </a:r>
            <a:r>
              <a:rPr lang="en-US" dirty="0" smtClean="0"/>
              <a:t> this case</a:t>
            </a:r>
          </a:p>
          <a:p>
            <a:pPr lvl="1"/>
            <a:r>
              <a:rPr lang="en-US" dirty="0" smtClean="0"/>
              <a:t>use the best hypothesis so far</a:t>
            </a:r>
          </a:p>
          <a:p>
            <a:pPr lvl="1"/>
            <a:r>
              <a:rPr lang="en-US" dirty="0" smtClean="0"/>
              <a:t>Begin</a:t>
            </a:r>
            <a:r>
              <a:rPr lang="en-US" baseline="0" dirty="0" smtClean="0"/>
              <a:t> </a:t>
            </a:r>
            <a:r>
              <a:rPr lang="en-US" baseline="0" dirty="0" smtClean="0"/>
              <a:t>implementation</a:t>
            </a:r>
          </a:p>
          <a:p>
            <a:pPr lvl="1"/>
            <a:r>
              <a:rPr lang="en-US" baseline="0" dirty="0" smtClean="0"/>
              <a:t>Continue with the design effort although it will now be constrained by implementation choices.</a:t>
            </a:r>
            <a:endParaRPr lang="en-US"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14</a:t>
            </a:fld>
            <a:endParaRPr lang="en-AU"/>
          </a:p>
        </p:txBody>
      </p:sp>
    </p:spTree>
    <p:extLst>
      <p:ext uri="{BB962C8B-B14F-4D97-AF65-F5344CB8AC3E}">
        <p14:creationId xmlns:p14="http://schemas.microsoft.com/office/powerpoint/2010/main" val="2313561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eaLnBrk="1" latinLnBrk="0" hangingPunct="1"/>
            <a:r>
              <a:rPr lang="en-US" sz="4400" b="0" i="0" kern="1200" baseline="0" dirty="0" smtClean="0">
                <a:solidFill>
                  <a:schemeClr val="tx1"/>
                </a:solidFill>
                <a:effectLst/>
                <a:latin typeface="+mj-lt"/>
                <a:ea typeface="+mj-ea"/>
                <a:cs typeface="+mj-cs"/>
              </a:rPr>
              <a:t>The Attribute-Driven Design Method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Packaging</a:t>
            </a:r>
            <a:r>
              <a:rPr lang="en-US" baseline="0" dirty="0" smtClean="0"/>
              <a:t> of many of the techniques</a:t>
            </a:r>
            <a:r>
              <a:rPr lang="en-US" dirty="0" smtClean="0"/>
              <a:t> already </a:t>
            </a:r>
            <a:r>
              <a:rPr lang="en-US" baseline="0" dirty="0" smtClean="0"/>
              <a:t>discussed.</a:t>
            </a:r>
          </a:p>
          <a:p>
            <a:r>
              <a:rPr lang="en-US" baseline="0" dirty="0" smtClean="0"/>
              <a:t>An</a:t>
            </a:r>
            <a:r>
              <a:rPr lang="en-US" dirty="0" smtClean="0"/>
              <a:t> i</a:t>
            </a:r>
            <a:r>
              <a:rPr lang="en-US" baseline="0" dirty="0" smtClean="0"/>
              <a:t>terative method. At each iteration you</a:t>
            </a:r>
          </a:p>
          <a:p>
            <a:pPr lvl="1"/>
            <a:r>
              <a:rPr lang="en-US" sz="2800" b="0" i="0" u="none" strike="noStrike" kern="1200" baseline="0" dirty="0" smtClean="0">
                <a:solidFill>
                  <a:schemeClr val="tx1"/>
                </a:solidFill>
                <a:latin typeface="+mn-lt"/>
                <a:ea typeface="+mn-ea"/>
                <a:cs typeface="+mn-cs"/>
              </a:rPr>
              <a:t>Choose a part of the system to design.</a:t>
            </a:r>
          </a:p>
          <a:p>
            <a:pPr lvl="1"/>
            <a:r>
              <a:rPr lang="en-US" sz="2800" b="0" i="0" u="none" strike="noStrike" kern="1200" baseline="0" dirty="0" smtClean="0">
                <a:solidFill>
                  <a:schemeClr val="tx1"/>
                </a:solidFill>
                <a:latin typeface="+mn-lt"/>
                <a:ea typeface="+mn-ea"/>
                <a:cs typeface="+mn-cs"/>
              </a:rPr>
              <a:t>Marshal all the architecturally significant requirements for that part.</a:t>
            </a:r>
          </a:p>
          <a:p>
            <a:pPr lvl="1"/>
            <a:r>
              <a:rPr lang="en-US" sz="2800" b="0" i="0" u="none" strike="noStrike" kern="1200" baseline="0" dirty="0" smtClean="0">
                <a:solidFill>
                  <a:schemeClr val="tx1"/>
                </a:solidFill>
                <a:latin typeface="+mn-lt"/>
                <a:ea typeface="+mn-ea"/>
                <a:cs typeface="+mn-cs"/>
              </a:rPr>
              <a:t>Generate and test a design for that part.</a:t>
            </a:r>
          </a:p>
          <a:p>
            <a:pPr lvl="0"/>
            <a:r>
              <a:rPr lang="en-US" dirty="0" smtClean="0"/>
              <a:t>ADD</a:t>
            </a:r>
            <a:r>
              <a:rPr lang="en-US" baseline="0" dirty="0" smtClean="0"/>
              <a:t> d</a:t>
            </a:r>
            <a:r>
              <a:rPr lang="en-US" dirty="0" smtClean="0"/>
              <a:t>oes not result in a complete design</a:t>
            </a:r>
          </a:p>
          <a:p>
            <a:pPr lvl="1"/>
            <a:r>
              <a:rPr lang="en-US" dirty="0" smtClean="0"/>
              <a:t>Set of containers with responsibilities</a:t>
            </a:r>
          </a:p>
          <a:p>
            <a:pPr lvl="1"/>
            <a:r>
              <a:rPr lang="en-US" dirty="0" smtClean="0"/>
              <a:t>Interactions</a:t>
            </a:r>
            <a:r>
              <a:rPr lang="en-US" baseline="0" dirty="0" smtClean="0"/>
              <a:t> and information flow among containers</a:t>
            </a:r>
          </a:p>
          <a:p>
            <a:r>
              <a:rPr lang="en-US" baseline="0" dirty="0" smtClean="0"/>
              <a:t>Does not produce an API or signature for containers.</a:t>
            </a:r>
          </a:p>
        </p:txBody>
      </p:sp>
      <p:sp>
        <p:nvSpPr>
          <p:cNvPr id="5" name="灯片编号占位符 4"/>
          <p:cNvSpPr>
            <a:spLocks noGrp="1"/>
          </p:cNvSpPr>
          <p:nvPr>
            <p:ph type="sldNum" sz="quarter" idx="12"/>
          </p:nvPr>
        </p:nvSpPr>
        <p:spPr/>
        <p:txBody>
          <a:bodyPr/>
          <a:lstStyle/>
          <a:p>
            <a:fld id="{D0E8C58C-0836-46C6-8F9A-AF87B5CA09C9}" type="slidenum">
              <a:rPr lang="en-AU" smtClean="0"/>
              <a:pPr/>
              <a:t>15</a:t>
            </a:fld>
            <a:endParaRPr lang="en-AU"/>
          </a:p>
        </p:txBody>
      </p:sp>
    </p:spTree>
    <p:extLst>
      <p:ext uri="{BB962C8B-B14F-4D97-AF65-F5344CB8AC3E}">
        <p14:creationId xmlns:p14="http://schemas.microsoft.com/office/powerpoint/2010/main" val="2281494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Inputs and Outputs</a:t>
            </a:r>
            <a:endParaRPr lang="en-US" dirty="0"/>
          </a:p>
        </p:txBody>
      </p:sp>
      <p:sp>
        <p:nvSpPr>
          <p:cNvPr id="5" name="Rounded Rectangle 4"/>
          <p:cNvSpPr/>
          <p:nvPr/>
        </p:nvSpPr>
        <p:spPr>
          <a:xfrm>
            <a:off x="2699792" y="2708920"/>
            <a:ext cx="3024336"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ADD Process</a:t>
            </a:r>
            <a:endParaRPr lang="en-US" sz="2800" dirty="0">
              <a:solidFill>
                <a:schemeClr val="tx1"/>
              </a:solidFill>
            </a:endParaRPr>
          </a:p>
        </p:txBody>
      </p:sp>
      <p:sp>
        <p:nvSpPr>
          <p:cNvPr id="6" name="TextBox 5"/>
          <p:cNvSpPr txBox="1"/>
          <p:nvPr/>
        </p:nvSpPr>
        <p:spPr>
          <a:xfrm>
            <a:off x="191276" y="2780928"/>
            <a:ext cx="1932452" cy="1569660"/>
          </a:xfrm>
          <a:prstGeom prst="rect">
            <a:avLst/>
          </a:prstGeom>
          <a:noFill/>
        </p:spPr>
        <p:txBody>
          <a:bodyPr wrap="none" rtlCol="0">
            <a:spAutoFit/>
          </a:bodyPr>
          <a:lstStyle/>
          <a:p>
            <a:r>
              <a:rPr lang="en-US" sz="2400" dirty="0" smtClean="0"/>
              <a:t>Requirements</a:t>
            </a:r>
          </a:p>
          <a:p>
            <a:pPr marL="285750" indent="-285750">
              <a:buFont typeface="Arial" pitchFamily="34" charset="0"/>
              <a:buChar char="•"/>
            </a:pPr>
            <a:r>
              <a:rPr lang="en-US" sz="2400" dirty="0" smtClean="0"/>
              <a:t>Functional</a:t>
            </a:r>
          </a:p>
          <a:p>
            <a:pPr marL="285750" indent="-285750">
              <a:buFont typeface="Arial" pitchFamily="34" charset="0"/>
              <a:buChar char="•"/>
            </a:pPr>
            <a:r>
              <a:rPr lang="en-US" sz="2400" dirty="0" smtClean="0"/>
              <a:t>Quality</a:t>
            </a:r>
          </a:p>
          <a:p>
            <a:pPr marL="285750" indent="-285750">
              <a:buFont typeface="Arial" pitchFamily="34" charset="0"/>
              <a:buChar char="•"/>
            </a:pPr>
            <a:r>
              <a:rPr lang="en-US" sz="2400" dirty="0"/>
              <a:t>C</a:t>
            </a:r>
            <a:r>
              <a:rPr lang="en-US" sz="2400" dirty="0" smtClean="0"/>
              <a:t>onstraints</a:t>
            </a:r>
            <a:endParaRPr lang="en-US" sz="2400" dirty="0"/>
          </a:p>
        </p:txBody>
      </p:sp>
      <p:sp>
        <p:nvSpPr>
          <p:cNvPr id="9" name="TextBox 8"/>
          <p:cNvSpPr txBox="1"/>
          <p:nvPr/>
        </p:nvSpPr>
        <p:spPr>
          <a:xfrm>
            <a:off x="6444208" y="2780928"/>
            <a:ext cx="2845778" cy="1569660"/>
          </a:xfrm>
          <a:prstGeom prst="rect">
            <a:avLst/>
          </a:prstGeom>
          <a:noFill/>
        </p:spPr>
        <p:txBody>
          <a:bodyPr wrap="square" rtlCol="0">
            <a:spAutoFit/>
          </a:bodyPr>
          <a:lstStyle/>
          <a:p>
            <a:r>
              <a:rPr lang="en-US" sz="2400" dirty="0" smtClean="0"/>
              <a:t>Containers</a:t>
            </a:r>
          </a:p>
          <a:p>
            <a:pPr marL="285750" indent="-285750">
              <a:buFont typeface="Arial" pitchFamily="34" charset="0"/>
              <a:buChar char="•"/>
            </a:pPr>
            <a:r>
              <a:rPr lang="en-US" sz="2400" dirty="0" smtClean="0"/>
              <a:t>Responsibilities </a:t>
            </a:r>
          </a:p>
          <a:p>
            <a:pPr marL="285750" indent="-285750">
              <a:buFont typeface="Arial" pitchFamily="34" charset="0"/>
              <a:buChar char="•"/>
            </a:pPr>
            <a:r>
              <a:rPr lang="en-US" sz="2400" dirty="0"/>
              <a:t>I</a:t>
            </a:r>
            <a:r>
              <a:rPr lang="en-US" sz="2400" dirty="0" smtClean="0"/>
              <a:t>nteractions</a:t>
            </a:r>
          </a:p>
          <a:p>
            <a:pPr marL="285750" indent="-285750">
              <a:buFont typeface="Arial" pitchFamily="34" charset="0"/>
              <a:buChar char="•"/>
            </a:pPr>
            <a:r>
              <a:rPr lang="en-US" sz="2400" dirty="0" smtClean="0"/>
              <a:t>Information flow</a:t>
            </a:r>
            <a:endParaRPr lang="en-US" sz="2400" dirty="0"/>
          </a:p>
        </p:txBody>
      </p:sp>
      <p:sp>
        <p:nvSpPr>
          <p:cNvPr id="11" name="Right Arrow 10"/>
          <p:cNvSpPr/>
          <p:nvPr/>
        </p:nvSpPr>
        <p:spPr>
          <a:xfrm>
            <a:off x="5724128" y="3356992"/>
            <a:ext cx="720080"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1979712" y="3356992"/>
            <a:ext cx="720080"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灯片编号占位符 2"/>
          <p:cNvSpPr>
            <a:spLocks noGrp="1"/>
          </p:cNvSpPr>
          <p:nvPr>
            <p:ph type="sldNum" sz="quarter" idx="12"/>
          </p:nvPr>
        </p:nvSpPr>
        <p:spPr/>
        <p:txBody>
          <a:bodyPr/>
          <a:lstStyle/>
          <a:p>
            <a:fld id="{D0E8C58C-0836-46C6-8F9A-AF87B5CA09C9}" type="slidenum">
              <a:rPr lang="en-AU" smtClean="0"/>
              <a:pPr/>
              <a:t>16</a:t>
            </a:fld>
            <a:endParaRPr lang="en-AU"/>
          </a:p>
        </p:txBody>
      </p:sp>
    </p:spTree>
    <p:extLst>
      <p:ext uri="{BB962C8B-B14F-4D97-AF65-F5344CB8AC3E}">
        <p14:creationId xmlns:p14="http://schemas.microsoft.com/office/powerpoint/2010/main" val="4033020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b="0" i="0" kern="1200" baseline="0" dirty="0" smtClean="0">
                <a:solidFill>
                  <a:schemeClr val="tx1"/>
                </a:solidFill>
                <a:effectLst/>
                <a:latin typeface="+mj-lt"/>
                <a:ea typeface="+mj-ea"/>
                <a:cs typeface="+mj-cs"/>
              </a:rPr>
              <a:t>The Steps of ADD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3200" b="0" i="0" u="none" strike="noStrike" kern="1200" baseline="0" dirty="0" smtClean="0">
                <a:solidFill>
                  <a:schemeClr val="tx1"/>
                </a:solidFill>
                <a:latin typeface="+mn-lt"/>
                <a:ea typeface="+mn-ea"/>
                <a:cs typeface="+mn-cs"/>
              </a:rPr>
              <a:t>Choose an element of the system to design.</a:t>
            </a:r>
          </a:p>
          <a:p>
            <a:pPr marL="514350" indent="-514350">
              <a:buFont typeface="+mj-lt"/>
              <a:buAutoNum type="arabicPeriod"/>
            </a:pPr>
            <a:r>
              <a:rPr lang="en-US" sz="3200" b="0" i="0" u="none" strike="noStrike" kern="1200" baseline="0" dirty="0" smtClean="0">
                <a:solidFill>
                  <a:schemeClr val="tx1"/>
                </a:solidFill>
                <a:latin typeface="+mn-lt"/>
                <a:ea typeface="+mn-ea"/>
                <a:cs typeface="+mn-cs"/>
              </a:rPr>
              <a:t>Identify the ASRs for the chosen element.</a:t>
            </a:r>
          </a:p>
          <a:p>
            <a:pPr marL="514350" indent="-514350">
              <a:buFont typeface="+mj-lt"/>
              <a:buAutoNum type="arabicPeriod"/>
            </a:pPr>
            <a:r>
              <a:rPr lang="en-US" sz="3200" b="0" i="0" u="none" strike="noStrike" kern="1200" baseline="0" dirty="0" smtClean="0">
                <a:solidFill>
                  <a:schemeClr val="tx1"/>
                </a:solidFill>
                <a:latin typeface="+mn-lt"/>
                <a:ea typeface="+mn-ea"/>
                <a:cs typeface="+mn-cs"/>
              </a:rPr>
              <a:t>Generate a design solution for the chosen element.</a:t>
            </a:r>
          </a:p>
          <a:p>
            <a:pPr marL="514350" indent="-514350">
              <a:buFont typeface="+mj-lt"/>
              <a:buAutoNum type="arabicPeriod"/>
            </a:pPr>
            <a:r>
              <a:rPr lang="en-US" sz="3200" b="0" i="0" u="none" strike="noStrike" kern="1200" baseline="0" dirty="0" smtClean="0">
                <a:solidFill>
                  <a:schemeClr val="tx1"/>
                </a:solidFill>
                <a:latin typeface="+mn-lt"/>
                <a:ea typeface="+mn-ea"/>
                <a:cs typeface="+mn-cs"/>
              </a:rPr>
              <a:t>Inventory remaining requirements and select the input for the next iteration.</a:t>
            </a:r>
          </a:p>
          <a:p>
            <a:pPr marL="514350" indent="-514350">
              <a:buFont typeface="+mj-lt"/>
              <a:buAutoNum type="arabicPeriod"/>
            </a:pPr>
            <a:r>
              <a:rPr lang="en-US" sz="3200" b="0" i="0" u="none" strike="noStrike" kern="1200" baseline="0" dirty="0" smtClean="0">
                <a:solidFill>
                  <a:schemeClr val="tx1"/>
                </a:solidFill>
                <a:latin typeface="+mn-lt"/>
                <a:ea typeface="+mn-ea"/>
                <a:cs typeface="+mn-cs"/>
              </a:rPr>
              <a:t>Repeat steps 1–4 until all the ASRs have been satisfied.</a:t>
            </a:r>
          </a:p>
        </p:txBody>
      </p:sp>
      <p:sp>
        <p:nvSpPr>
          <p:cNvPr id="5" name="灯片编号占位符 4"/>
          <p:cNvSpPr>
            <a:spLocks noGrp="1"/>
          </p:cNvSpPr>
          <p:nvPr>
            <p:ph type="sldNum" sz="quarter" idx="12"/>
          </p:nvPr>
        </p:nvSpPr>
        <p:spPr/>
        <p:txBody>
          <a:bodyPr/>
          <a:lstStyle/>
          <a:p>
            <a:fld id="{D0E8C58C-0836-46C6-8F9A-AF87B5CA09C9}" type="slidenum">
              <a:rPr lang="en-AU" smtClean="0"/>
              <a:pPr/>
              <a:t>17</a:t>
            </a:fld>
            <a:endParaRPr lang="en-AU"/>
          </a:p>
        </p:txBody>
      </p:sp>
    </p:spTree>
    <p:extLst>
      <p:ext uri="{BB962C8B-B14F-4D97-AF65-F5344CB8AC3E}">
        <p14:creationId xmlns:p14="http://schemas.microsoft.com/office/powerpoint/2010/main" val="2016804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fontScale="90000"/>
          </a:bodyPr>
          <a:lstStyle/>
          <a:p>
            <a:pPr rtl="0" eaLnBrk="1" latinLnBrk="0" hangingPunct="1"/>
            <a:r>
              <a:rPr lang="en-US" dirty="0" smtClean="0"/>
              <a:t>Step 1: </a:t>
            </a:r>
            <a:r>
              <a:rPr lang="en-US" sz="4400" b="0" i="0" kern="1200" baseline="0" dirty="0" smtClean="0">
                <a:solidFill>
                  <a:schemeClr val="tx1"/>
                </a:solidFill>
                <a:effectLst/>
                <a:latin typeface="+mj-lt"/>
                <a:ea typeface="+mj-ea"/>
                <a:cs typeface="+mj-cs"/>
              </a:rPr>
              <a:t>Choose an Element of the System to Design</a:t>
            </a:r>
            <a:endParaRPr lang="en-US" dirty="0"/>
          </a:p>
        </p:txBody>
      </p:sp>
      <p:sp>
        <p:nvSpPr>
          <p:cNvPr id="3" name="Content Placeholder 2"/>
          <p:cNvSpPr>
            <a:spLocks noGrp="1"/>
          </p:cNvSpPr>
          <p:nvPr>
            <p:ph idx="1"/>
          </p:nvPr>
        </p:nvSpPr>
        <p:spPr>
          <a:xfrm>
            <a:off x="395536" y="1643050"/>
            <a:ext cx="8229600" cy="4857784"/>
          </a:xfrm>
        </p:spPr>
        <p:txBody>
          <a:bodyPr/>
          <a:lstStyle/>
          <a:p>
            <a:r>
              <a:rPr lang="en-US" dirty="0" smtClean="0"/>
              <a:t>For green field designs, the</a:t>
            </a:r>
            <a:r>
              <a:rPr lang="en-US" baseline="0" dirty="0" smtClean="0"/>
              <a:t> element chosen is usually the whole system.</a:t>
            </a:r>
          </a:p>
          <a:p>
            <a:r>
              <a:rPr lang="en-US" baseline="0" dirty="0" smtClean="0"/>
              <a:t>For legacy designs, the element is the portion to be added.</a:t>
            </a:r>
          </a:p>
          <a:p>
            <a:r>
              <a:rPr lang="en-US" baseline="0" dirty="0" smtClean="0"/>
              <a:t>After the first iteration:</a:t>
            </a:r>
            <a:endParaRPr lang="en-US" i="1" baseline="0" dirty="0" smtClean="0"/>
          </a:p>
          <a:p>
            <a:endParaRPr lang="en-US" dirty="0"/>
          </a:p>
        </p:txBody>
      </p:sp>
      <p:sp>
        <p:nvSpPr>
          <p:cNvPr id="23" name="Rectangle 6"/>
          <p:cNvSpPr>
            <a:spLocks noChangeArrowheads="1"/>
          </p:cNvSpPr>
          <p:nvPr/>
        </p:nvSpPr>
        <p:spPr bwMode="auto">
          <a:xfrm>
            <a:off x="4572000" y="5226273"/>
            <a:ext cx="1709885" cy="4349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smtClean="0">
                <a:solidFill>
                  <a:srgbClr val="000000"/>
                </a:solidFill>
                <a:latin typeface="Times New Roman" pitchFamily="18" charset="0"/>
              </a:rPr>
              <a:t>Element 1</a:t>
            </a:r>
            <a:endParaRPr lang="en-US" b="1" baseline="-25000" dirty="0">
              <a:solidFill>
                <a:srgbClr val="000000"/>
              </a:solidFill>
              <a:latin typeface="Times New Roman" pitchFamily="18" charset="0"/>
            </a:endParaRPr>
          </a:p>
        </p:txBody>
      </p:sp>
      <p:sp>
        <p:nvSpPr>
          <p:cNvPr id="27" name="Rectangle 5"/>
          <p:cNvSpPr>
            <a:spLocks noChangeArrowheads="1"/>
          </p:cNvSpPr>
          <p:nvPr/>
        </p:nvSpPr>
        <p:spPr bwMode="auto">
          <a:xfrm>
            <a:off x="5508104" y="3717032"/>
            <a:ext cx="1524000" cy="5318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smtClean="0">
                <a:solidFill>
                  <a:srgbClr val="000000"/>
                </a:solidFill>
                <a:latin typeface="Times New Roman" pitchFamily="18" charset="0"/>
              </a:rPr>
              <a:t>Whole System</a:t>
            </a:r>
            <a:endParaRPr lang="en-US" b="1" dirty="0">
              <a:solidFill>
                <a:srgbClr val="000000"/>
              </a:solidFill>
              <a:latin typeface="Times New Roman" pitchFamily="18" charset="0"/>
            </a:endParaRPr>
          </a:p>
        </p:txBody>
      </p:sp>
      <p:sp>
        <p:nvSpPr>
          <p:cNvPr id="28" name="Rectangle 7"/>
          <p:cNvSpPr>
            <a:spLocks noChangeArrowheads="1"/>
          </p:cNvSpPr>
          <p:nvPr/>
        </p:nvSpPr>
        <p:spPr bwMode="auto">
          <a:xfrm>
            <a:off x="6453336" y="5215161"/>
            <a:ext cx="1575048" cy="4460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smtClean="0">
                <a:solidFill>
                  <a:srgbClr val="000000"/>
                </a:solidFill>
                <a:latin typeface="Times New Roman" pitchFamily="18" charset="0"/>
              </a:rPr>
              <a:t>Element N</a:t>
            </a:r>
            <a:endParaRPr lang="en-US" b="1" baseline="-25000" dirty="0">
              <a:latin typeface="Times New Roman" pitchFamily="18" charset="0"/>
            </a:endParaRPr>
          </a:p>
        </p:txBody>
      </p:sp>
      <p:sp>
        <p:nvSpPr>
          <p:cNvPr id="29" name="Freeform 8"/>
          <p:cNvSpPr>
            <a:spLocks/>
          </p:cNvSpPr>
          <p:nvPr/>
        </p:nvSpPr>
        <p:spPr bwMode="auto">
          <a:xfrm>
            <a:off x="5562748" y="4899248"/>
            <a:ext cx="1447800" cy="304800"/>
          </a:xfrm>
          <a:custGeom>
            <a:avLst/>
            <a:gdLst>
              <a:gd name="T0" fmla="*/ 0 w 1824"/>
              <a:gd name="T1" fmla="*/ 96 h 96"/>
              <a:gd name="T2" fmla="*/ 0 w 1824"/>
              <a:gd name="T3" fmla="*/ 0 h 96"/>
              <a:gd name="T4" fmla="*/ 1824 w 1824"/>
              <a:gd name="T5" fmla="*/ 0 h 96"/>
              <a:gd name="T6" fmla="*/ 1824 w 1824"/>
              <a:gd name="T7" fmla="*/ 96 h 96"/>
            </a:gdLst>
            <a:ahLst/>
            <a:cxnLst>
              <a:cxn ang="0">
                <a:pos x="T0" y="T1"/>
              </a:cxn>
              <a:cxn ang="0">
                <a:pos x="T2" y="T3"/>
              </a:cxn>
              <a:cxn ang="0">
                <a:pos x="T4" y="T5"/>
              </a:cxn>
              <a:cxn ang="0">
                <a:pos x="T6" y="T7"/>
              </a:cxn>
            </a:cxnLst>
            <a:rect l="0" t="0" r="r" b="b"/>
            <a:pathLst>
              <a:path w="1824" h="96">
                <a:moveTo>
                  <a:pt x="0" y="96"/>
                </a:moveTo>
                <a:lnTo>
                  <a:pt x="0" y="0"/>
                </a:lnTo>
                <a:lnTo>
                  <a:pt x="1824" y="0"/>
                </a:lnTo>
                <a:lnTo>
                  <a:pt x="1824"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0" name="Group 9"/>
          <p:cNvGrpSpPr>
            <a:grpSpLocks/>
          </p:cNvGrpSpPr>
          <p:nvPr/>
        </p:nvGrpSpPr>
        <p:grpSpPr bwMode="auto">
          <a:xfrm>
            <a:off x="6167586" y="4257229"/>
            <a:ext cx="228600" cy="641350"/>
            <a:chOff x="4480" y="1304"/>
            <a:chExt cx="144" cy="404"/>
          </a:xfrm>
        </p:grpSpPr>
        <p:sp>
          <p:nvSpPr>
            <p:cNvPr id="33" name="Line 10"/>
            <p:cNvSpPr>
              <a:spLocks noChangeShapeType="1"/>
            </p:cNvSpPr>
            <p:nvPr/>
          </p:nvSpPr>
          <p:spPr bwMode="auto">
            <a:xfrm>
              <a:off x="4552" y="1488"/>
              <a:ext cx="4" cy="2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AutoShape 11"/>
            <p:cNvSpPr>
              <a:spLocks noChangeArrowheads="1"/>
            </p:cNvSpPr>
            <p:nvPr/>
          </p:nvSpPr>
          <p:spPr bwMode="auto">
            <a:xfrm>
              <a:off x="4480" y="1304"/>
              <a:ext cx="144" cy="192"/>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灯片编号占位符 4"/>
          <p:cNvSpPr>
            <a:spLocks noGrp="1"/>
          </p:cNvSpPr>
          <p:nvPr>
            <p:ph type="sldNum" sz="quarter" idx="12"/>
          </p:nvPr>
        </p:nvSpPr>
        <p:spPr/>
        <p:txBody>
          <a:bodyPr/>
          <a:lstStyle/>
          <a:p>
            <a:fld id="{D0E8C58C-0836-46C6-8F9A-AF87B5CA09C9}" type="slidenum">
              <a:rPr lang="en-AU" smtClean="0"/>
              <a:pPr/>
              <a:t>18</a:t>
            </a:fld>
            <a:endParaRPr lang="en-AU"/>
          </a:p>
        </p:txBody>
      </p:sp>
    </p:spTree>
    <p:extLst>
      <p:ext uri="{BB962C8B-B14F-4D97-AF65-F5344CB8AC3E}">
        <p14:creationId xmlns:p14="http://schemas.microsoft.com/office/powerpoint/2010/main" val="3522396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b="0" i="0" kern="1200" baseline="0" dirty="0" smtClean="0">
                <a:solidFill>
                  <a:schemeClr val="tx1"/>
                </a:solidFill>
                <a:effectLst/>
                <a:latin typeface="+mj-lt"/>
                <a:ea typeface="+mj-ea"/>
                <a:cs typeface="+mj-cs"/>
              </a:rPr>
              <a:t>Which Element Comes Next?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Two basic refinement strategies:</a:t>
            </a:r>
          </a:p>
          <a:p>
            <a:pPr lvl="1"/>
            <a:r>
              <a:rPr lang="en-US" dirty="0" smtClean="0"/>
              <a:t>Breadth first</a:t>
            </a:r>
          </a:p>
          <a:p>
            <a:pPr lvl="1"/>
            <a:r>
              <a:rPr lang="en-US" dirty="0" smtClean="0"/>
              <a:t>Depth first</a:t>
            </a:r>
          </a:p>
          <a:p>
            <a:pPr lvl="0"/>
            <a:r>
              <a:rPr lang="en-US" dirty="0" smtClean="0"/>
              <a:t>Which one to choose?</a:t>
            </a:r>
          </a:p>
          <a:p>
            <a:pPr lvl="1"/>
            <a:r>
              <a:rPr lang="en-US" dirty="0" smtClean="0"/>
              <a:t>It depends </a:t>
            </a:r>
            <a:r>
              <a:rPr lang="en-US" dirty="0" smtClean="0">
                <a:sym typeface="Wingdings" pitchFamily="2" charset="2"/>
              </a:rPr>
              <a:t></a:t>
            </a:r>
          </a:p>
          <a:p>
            <a:pPr lvl="0"/>
            <a:r>
              <a:rPr lang="en-US" dirty="0" smtClean="0">
                <a:sym typeface="Wingdings" pitchFamily="2" charset="2"/>
              </a:rPr>
              <a:t>If using new technology =&gt; depth first: explore</a:t>
            </a:r>
            <a:r>
              <a:rPr lang="en-US" baseline="0" dirty="0" smtClean="0">
                <a:sym typeface="Wingdings" pitchFamily="2" charset="2"/>
              </a:rPr>
              <a:t> the implications of using that technology.</a:t>
            </a:r>
          </a:p>
          <a:p>
            <a:pPr lvl="0"/>
            <a:r>
              <a:rPr lang="en-US" baseline="0" dirty="0" smtClean="0">
                <a:sym typeface="Wingdings" pitchFamily="2" charset="2"/>
              </a:rPr>
              <a:t>If a team needs work =&gt; depth first: generate requirements for that team.</a:t>
            </a:r>
          </a:p>
          <a:p>
            <a:pPr lvl="0"/>
            <a:r>
              <a:rPr lang="en-US" baseline="0" dirty="0" smtClean="0">
                <a:sym typeface="Wingdings" pitchFamily="2" charset="2"/>
              </a:rPr>
              <a:t>Otherwise =&gt; breadth first.</a:t>
            </a:r>
            <a:endParaRPr lang="en-US" dirty="0" smtClean="0">
              <a:sym typeface="Wingdings" pitchFamily="2" charset="2"/>
            </a:endParaRPr>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19</a:t>
            </a:fld>
            <a:endParaRPr lang="en-AU"/>
          </a:p>
        </p:txBody>
      </p:sp>
    </p:spTree>
    <p:extLst>
      <p:ext uri="{BB962C8B-B14F-4D97-AF65-F5344CB8AC3E}">
        <p14:creationId xmlns:p14="http://schemas.microsoft.com/office/powerpoint/2010/main" val="3785408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Design Strategy </a:t>
            </a:r>
          </a:p>
          <a:p>
            <a:r>
              <a:rPr lang="en-US" sz="3200" b="0" i="0" u="none" strike="noStrike" kern="1200" baseline="0" dirty="0" smtClean="0">
                <a:solidFill>
                  <a:schemeClr val="tx1"/>
                </a:solidFill>
                <a:latin typeface="+mn-lt"/>
                <a:ea typeface="+mn-ea"/>
                <a:cs typeface="+mn-cs"/>
              </a:rPr>
              <a:t>The Attribute-Driven Design Method </a:t>
            </a:r>
          </a:p>
          <a:p>
            <a:r>
              <a:rPr lang="en-US" sz="3200" b="0" i="0" u="none" strike="noStrike" kern="1200" baseline="0" dirty="0" smtClean="0">
                <a:solidFill>
                  <a:schemeClr val="tx1"/>
                </a:solidFill>
                <a:latin typeface="+mn-lt"/>
                <a:ea typeface="+mn-ea"/>
                <a:cs typeface="+mn-cs"/>
              </a:rPr>
              <a:t>The Steps of ADD </a:t>
            </a:r>
          </a:p>
          <a:p>
            <a:r>
              <a:rPr lang="en-US" sz="3200" b="0" i="0" u="none" strike="noStrike" kern="1200" baseline="0" dirty="0" smtClean="0">
                <a:solidFill>
                  <a:schemeClr val="tx1"/>
                </a:solidFill>
                <a:latin typeface="+mn-lt"/>
                <a:ea typeface="+mn-ea"/>
                <a:cs typeface="+mn-cs"/>
              </a:rPr>
              <a:t>Summary </a:t>
            </a:r>
          </a:p>
        </p:txBody>
      </p:sp>
      <p:sp>
        <p:nvSpPr>
          <p:cNvPr id="5" name="灯片编号占位符 4"/>
          <p:cNvSpPr>
            <a:spLocks noGrp="1"/>
          </p:cNvSpPr>
          <p:nvPr>
            <p:ph type="sldNum" sz="quarter" idx="12"/>
          </p:nvPr>
        </p:nvSpPr>
        <p:spPr/>
        <p:txBody>
          <a:bodyPr/>
          <a:lstStyle/>
          <a:p>
            <a:fld id="{D0E8C58C-0836-46C6-8F9A-AF87B5CA09C9}" type="slidenum">
              <a:rPr lang="en-AU" smtClean="0"/>
              <a:pPr/>
              <a:t>2</a:t>
            </a:fld>
            <a:endParaRPr lang="en-AU"/>
          </a:p>
        </p:txBody>
      </p:sp>
    </p:spTree>
    <p:extLst>
      <p:ext uri="{BB962C8B-B14F-4D97-AF65-F5344CB8AC3E}">
        <p14:creationId xmlns:p14="http://schemas.microsoft.com/office/powerpoint/2010/main" val="3280623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normAutofit fontScale="90000"/>
          </a:bodyPr>
          <a:lstStyle/>
          <a:p>
            <a:r>
              <a:rPr lang="en-US" sz="4400" b="0" i="0" kern="1200" baseline="0" dirty="0" smtClean="0">
                <a:solidFill>
                  <a:schemeClr val="tx1"/>
                </a:solidFill>
                <a:effectLst/>
                <a:latin typeface="+mj-lt"/>
                <a:ea typeface="+mj-ea"/>
                <a:cs typeface="+mj-cs"/>
              </a:rPr>
              <a:t>Step 2: Identify the ASRs for the </a:t>
            </a:r>
            <a:r>
              <a:rPr lang="en-US" dirty="0"/>
              <a:t>C</a:t>
            </a:r>
            <a:r>
              <a:rPr lang="en-US" sz="4400" b="0" i="0" kern="1200" baseline="0" dirty="0" smtClean="0">
                <a:solidFill>
                  <a:schemeClr val="tx1"/>
                </a:solidFill>
                <a:effectLst/>
                <a:latin typeface="+mj-lt"/>
                <a:ea typeface="+mj-ea"/>
                <a:cs typeface="+mj-cs"/>
              </a:rPr>
              <a:t>hosen </a:t>
            </a:r>
            <a:r>
              <a:rPr lang="en-US" dirty="0"/>
              <a:t>E</a:t>
            </a:r>
            <a:r>
              <a:rPr lang="en-US" sz="4400" b="0" i="0" kern="1200" baseline="0" dirty="0" smtClean="0">
                <a:solidFill>
                  <a:schemeClr val="tx1"/>
                </a:solidFill>
                <a:effectLst/>
                <a:latin typeface="+mj-lt"/>
                <a:ea typeface="+mj-ea"/>
                <a:cs typeface="+mj-cs"/>
              </a:rPr>
              <a:t>lement</a:t>
            </a:r>
            <a:endParaRPr lang="en-US" dirty="0"/>
          </a:p>
        </p:txBody>
      </p:sp>
      <p:sp>
        <p:nvSpPr>
          <p:cNvPr id="3" name="Content Placeholder 2"/>
          <p:cNvSpPr>
            <a:spLocks noGrp="1"/>
          </p:cNvSpPr>
          <p:nvPr>
            <p:ph idx="1"/>
          </p:nvPr>
        </p:nvSpPr>
        <p:spPr>
          <a:xfrm>
            <a:off x="428596" y="1928802"/>
            <a:ext cx="8229600" cy="4530725"/>
          </a:xfrm>
        </p:spPr>
        <p:txBody>
          <a:bodyPr/>
          <a:lstStyle/>
          <a:p>
            <a:r>
              <a:rPr lang="en-US" dirty="0" smtClean="0"/>
              <a:t>If the chosen element is the whole system, then use a utility tree.</a:t>
            </a:r>
          </a:p>
          <a:p>
            <a:r>
              <a:rPr lang="en-US" dirty="0" smtClean="0"/>
              <a:t>If the chosen element is further down the decomposition tree, then generate a utility tree from the requirements for that element</a:t>
            </a:r>
            <a:r>
              <a:rPr lang="en-US" baseline="0" dirty="0" smtClean="0"/>
              <a:t>.</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20</a:t>
            </a:fld>
            <a:endParaRPr lang="en-AU"/>
          </a:p>
        </p:txBody>
      </p:sp>
    </p:spTree>
    <p:extLst>
      <p:ext uri="{BB962C8B-B14F-4D97-AF65-F5344CB8AC3E}">
        <p14:creationId xmlns:p14="http://schemas.microsoft.com/office/powerpoint/2010/main" val="3994820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fontScale="90000"/>
          </a:bodyPr>
          <a:lstStyle/>
          <a:p>
            <a:pPr rtl="0" eaLnBrk="1" latinLnBrk="0" hangingPunct="1"/>
            <a:r>
              <a:rPr lang="en-US" sz="4400" b="0" i="0" kern="1200" baseline="0" dirty="0" smtClean="0">
                <a:solidFill>
                  <a:schemeClr val="tx1"/>
                </a:solidFill>
                <a:effectLst/>
                <a:latin typeface="+mj-lt"/>
                <a:ea typeface="+mj-ea"/>
                <a:cs typeface="+mj-cs"/>
              </a:rPr>
              <a:t>Step 3: Generate a Design Solution for the Chosen </a:t>
            </a:r>
            <a:r>
              <a:rPr lang="en-US" dirty="0" smtClean="0"/>
              <a:t>E</a:t>
            </a:r>
            <a:r>
              <a:rPr lang="en-US" sz="4400" b="0" i="0" kern="1200" baseline="0" dirty="0" smtClean="0">
                <a:solidFill>
                  <a:schemeClr val="tx1"/>
                </a:solidFill>
                <a:effectLst/>
                <a:latin typeface="+mj-lt"/>
                <a:ea typeface="+mj-ea"/>
                <a:cs typeface="+mj-cs"/>
              </a:rPr>
              <a:t>lement</a:t>
            </a:r>
            <a:endParaRPr lang="en-US" dirty="0"/>
          </a:p>
        </p:txBody>
      </p:sp>
      <p:sp>
        <p:nvSpPr>
          <p:cNvPr id="3" name="Content Placeholder 2"/>
          <p:cNvSpPr>
            <a:spLocks noGrp="1"/>
          </p:cNvSpPr>
          <p:nvPr>
            <p:ph idx="1"/>
          </p:nvPr>
        </p:nvSpPr>
        <p:spPr>
          <a:xfrm>
            <a:off x="457200" y="1857364"/>
            <a:ext cx="8229600" cy="4273561"/>
          </a:xfrm>
        </p:spPr>
        <p:txBody>
          <a:bodyPr/>
          <a:lstStyle/>
          <a:p>
            <a:r>
              <a:rPr lang="en-US" dirty="0" smtClean="0"/>
              <a:t>Apply generate and test to the chosen element with its ASRs</a:t>
            </a:r>
          </a:p>
        </p:txBody>
      </p:sp>
      <p:sp>
        <p:nvSpPr>
          <p:cNvPr id="5" name="灯片编号占位符 4"/>
          <p:cNvSpPr>
            <a:spLocks noGrp="1"/>
          </p:cNvSpPr>
          <p:nvPr>
            <p:ph type="sldNum" sz="quarter" idx="12"/>
          </p:nvPr>
        </p:nvSpPr>
        <p:spPr/>
        <p:txBody>
          <a:bodyPr/>
          <a:lstStyle/>
          <a:p>
            <a:fld id="{D0E8C58C-0836-46C6-8F9A-AF87B5CA09C9}" type="slidenum">
              <a:rPr lang="en-AU" smtClean="0"/>
              <a:pPr/>
              <a:t>21</a:t>
            </a:fld>
            <a:endParaRPr lang="en-AU"/>
          </a:p>
        </p:txBody>
      </p:sp>
    </p:spTree>
    <p:extLst>
      <p:ext uri="{BB962C8B-B14F-4D97-AF65-F5344CB8AC3E}">
        <p14:creationId xmlns:p14="http://schemas.microsoft.com/office/powerpoint/2010/main" val="1127743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571480"/>
            <a:ext cx="7488832" cy="778098"/>
          </a:xfrm>
        </p:spPr>
        <p:txBody>
          <a:bodyPr>
            <a:normAutofit fontScale="90000"/>
          </a:bodyPr>
          <a:lstStyle/>
          <a:p>
            <a:pPr lvl="0"/>
            <a:r>
              <a:rPr lang="en-US" sz="4400" b="0" i="0" kern="1200" baseline="0" dirty="0" smtClean="0">
                <a:solidFill>
                  <a:schemeClr val="tx1"/>
                </a:solidFill>
                <a:effectLst/>
                <a:latin typeface="+mj-lt"/>
                <a:ea typeface="+mj-ea"/>
                <a:cs typeface="+mj-cs"/>
              </a:rPr>
              <a:t>Step 4: Select the Input for the Next </a:t>
            </a:r>
            <a:r>
              <a:rPr lang="en-US" dirty="0" smtClean="0"/>
              <a:t>I</a:t>
            </a:r>
            <a:r>
              <a:rPr lang="en-US" sz="4400" b="0" i="0" kern="1200" baseline="0" dirty="0" smtClean="0">
                <a:solidFill>
                  <a:schemeClr val="tx1"/>
                </a:solidFill>
                <a:effectLst/>
                <a:latin typeface="+mj-lt"/>
                <a:ea typeface="+mj-ea"/>
                <a:cs typeface="+mj-cs"/>
              </a:rPr>
              <a:t>teration</a:t>
            </a:r>
            <a:endParaRPr lang="en-US" dirty="0"/>
          </a:p>
        </p:txBody>
      </p:sp>
      <p:sp>
        <p:nvSpPr>
          <p:cNvPr id="3" name="Content Placeholder 2"/>
          <p:cNvSpPr>
            <a:spLocks noGrp="1"/>
          </p:cNvSpPr>
          <p:nvPr>
            <p:ph idx="1"/>
          </p:nvPr>
        </p:nvSpPr>
        <p:spPr/>
        <p:txBody>
          <a:bodyPr/>
          <a:lstStyle/>
          <a:p>
            <a:r>
              <a:rPr lang="en-US" dirty="0" smtClean="0"/>
              <a:t>For each functional requirement </a:t>
            </a:r>
          </a:p>
          <a:p>
            <a:pPr lvl="1"/>
            <a:r>
              <a:rPr lang="en-US" dirty="0" smtClean="0"/>
              <a:t>Ensure that requirement has been satisfied.</a:t>
            </a:r>
          </a:p>
          <a:p>
            <a:pPr lvl="1"/>
            <a:r>
              <a:rPr lang="en-US" dirty="0" smtClean="0"/>
              <a:t>If not, then add responsibilities to satisfy the requirement.</a:t>
            </a:r>
          </a:p>
          <a:p>
            <a:pPr lvl="2"/>
            <a:r>
              <a:rPr lang="en-US" dirty="0" smtClean="0"/>
              <a:t>Add them to container with similar requirements </a:t>
            </a:r>
            <a:r>
              <a:rPr lang="en-US" altLang="zh-CN" dirty="0" smtClean="0"/>
              <a:t>(</a:t>
            </a:r>
            <a:r>
              <a:rPr lang="en-US" altLang="zh-CN" dirty="0"/>
              <a:t>coherence</a:t>
            </a:r>
            <a:r>
              <a:rPr lang="en-US" altLang="zh-CN" dirty="0" smtClean="0"/>
              <a:t>)</a:t>
            </a:r>
            <a:endParaRPr lang="en-US" dirty="0" smtClean="0"/>
          </a:p>
          <a:p>
            <a:pPr lvl="2"/>
            <a:r>
              <a:rPr lang="en-US" dirty="0" smtClean="0"/>
              <a:t>If no such container may need to create new </a:t>
            </a:r>
          </a:p>
          <a:p>
            <a:pPr lvl="2"/>
            <a:r>
              <a:rPr lang="en-US" baseline="0" dirty="0" smtClean="0"/>
              <a:t>If container has too many requirements for a team, split it into two portions. Try to achieve loose coupling when splitting.</a:t>
            </a:r>
          </a:p>
        </p:txBody>
      </p:sp>
      <p:sp>
        <p:nvSpPr>
          <p:cNvPr id="5" name="灯片编号占位符 4"/>
          <p:cNvSpPr>
            <a:spLocks noGrp="1"/>
          </p:cNvSpPr>
          <p:nvPr>
            <p:ph type="sldNum" sz="quarter" idx="12"/>
          </p:nvPr>
        </p:nvSpPr>
        <p:spPr/>
        <p:txBody>
          <a:bodyPr/>
          <a:lstStyle/>
          <a:p>
            <a:fld id="{D0E8C58C-0836-46C6-8F9A-AF87B5CA09C9}" type="slidenum">
              <a:rPr lang="en-AU" smtClean="0"/>
              <a:pPr/>
              <a:t>22</a:t>
            </a:fld>
            <a:endParaRPr lang="en-AU"/>
          </a:p>
        </p:txBody>
      </p:sp>
    </p:spTree>
    <p:extLst>
      <p:ext uri="{BB962C8B-B14F-4D97-AF65-F5344CB8AC3E}">
        <p14:creationId xmlns:p14="http://schemas.microsoft.com/office/powerpoint/2010/main" val="3779200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Quality Attribute Requirements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If the quality attribute requirement has been satisfied, it does not need to be further considered.</a:t>
            </a:r>
          </a:p>
          <a:p>
            <a:pPr marL="0" indent="0">
              <a:buNone/>
            </a:pPr>
            <a:r>
              <a:rPr lang="en-US" dirty="0" smtClean="0"/>
              <a:t>If the quality attribute requirement has not been satisfied</a:t>
            </a:r>
            <a:r>
              <a:rPr lang="en-US" baseline="0" dirty="0" smtClean="0"/>
              <a:t> then either</a:t>
            </a:r>
          </a:p>
          <a:p>
            <a:pPr marL="857250" lvl="1" indent="-457200"/>
            <a:r>
              <a:rPr lang="en-US" baseline="0" dirty="0" smtClean="0"/>
              <a:t>Delegate it to one of the child elements</a:t>
            </a:r>
          </a:p>
          <a:p>
            <a:pPr marL="857250" lvl="1" indent="-457200"/>
            <a:r>
              <a:rPr lang="en-US" baseline="0" dirty="0" smtClean="0"/>
              <a:t>Split it among the child elements</a:t>
            </a:r>
          </a:p>
          <a:p>
            <a:pPr marL="0" lvl="0" indent="0">
              <a:buNone/>
            </a:pPr>
            <a:r>
              <a:rPr lang="en-US" baseline="0" dirty="0" smtClean="0"/>
              <a:t>If the quality attribute cannot be satisfied, see if it can be weakened. If it cannot be satisfied or weakened then it cannot be met.</a:t>
            </a:r>
          </a:p>
        </p:txBody>
      </p:sp>
      <p:sp>
        <p:nvSpPr>
          <p:cNvPr id="5" name="灯片编号占位符 4"/>
          <p:cNvSpPr>
            <a:spLocks noGrp="1"/>
          </p:cNvSpPr>
          <p:nvPr>
            <p:ph type="sldNum" sz="quarter" idx="12"/>
          </p:nvPr>
        </p:nvSpPr>
        <p:spPr/>
        <p:txBody>
          <a:bodyPr/>
          <a:lstStyle/>
          <a:p>
            <a:fld id="{D0E8C58C-0836-46C6-8F9A-AF87B5CA09C9}" type="slidenum">
              <a:rPr lang="en-AU" smtClean="0"/>
              <a:pPr/>
              <a:t>23</a:t>
            </a:fld>
            <a:endParaRPr lang="en-AU"/>
          </a:p>
        </p:txBody>
      </p:sp>
    </p:spTree>
    <p:extLst>
      <p:ext uri="{BB962C8B-B14F-4D97-AF65-F5344CB8AC3E}">
        <p14:creationId xmlns:p14="http://schemas.microsoft.com/office/powerpoint/2010/main" val="1902729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lstStyle/>
          <a:p>
            <a:r>
              <a:rPr lang="en-US" dirty="0" smtClean="0"/>
              <a:t>Constraints are treated as quality attribute requirements that have been treated.</a:t>
            </a:r>
          </a:p>
          <a:p>
            <a:pPr lvl="1"/>
            <a:r>
              <a:rPr lang="en-US" dirty="0" smtClean="0"/>
              <a:t>Satisfied</a:t>
            </a:r>
          </a:p>
          <a:p>
            <a:pPr lvl="1"/>
            <a:r>
              <a:rPr lang="en-US" dirty="0" smtClean="0"/>
              <a:t>Delegated</a:t>
            </a:r>
          </a:p>
          <a:p>
            <a:pPr lvl="1"/>
            <a:r>
              <a:rPr lang="en-US" dirty="0" smtClean="0"/>
              <a:t>Split</a:t>
            </a:r>
          </a:p>
          <a:p>
            <a:pPr lvl="1"/>
            <a:r>
              <a:rPr lang="en-US" dirty="0" err="1" smtClean="0"/>
              <a:t>Unsatisfiable</a:t>
            </a:r>
            <a:r>
              <a:rPr lang="en-US" dirty="0" smtClean="0"/>
              <a:t> </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24</a:t>
            </a:fld>
            <a:endParaRPr lang="en-AU"/>
          </a:p>
        </p:txBody>
      </p:sp>
    </p:spTree>
    <p:extLst>
      <p:ext uri="{BB962C8B-B14F-4D97-AF65-F5344CB8AC3E}">
        <p14:creationId xmlns:p14="http://schemas.microsoft.com/office/powerpoint/2010/main" val="2329987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fontScale="90000"/>
          </a:bodyPr>
          <a:lstStyle/>
          <a:p>
            <a:pPr rtl="0" eaLnBrk="1" latinLnBrk="0" hangingPunct="1"/>
            <a:r>
              <a:rPr lang="en-US" sz="4400" b="0" i="0" kern="1200" baseline="0" dirty="0" smtClean="0">
                <a:solidFill>
                  <a:schemeClr val="tx1"/>
                </a:solidFill>
                <a:effectLst/>
                <a:latin typeface="+mj-lt"/>
                <a:ea typeface="+mj-ea"/>
                <a:cs typeface="+mj-cs"/>
              </a:rPr>
              <a:t>Repeat Steps 1–4 Until All ASRs are Satisfied</a:t>
            </a:r>
            <a:endParaRPr lang="en-US" dirty="0"/>
          </a:p>
        </p:txBody>
      </p:sp>
      <p:sp>
        <p:nvSpPr>
          <p:cNvPr id="3" name="Content Placeholder 2"/>
          <p:cNvSpPr>
            <a:spLocks noGrp="1"/>
          </p:cNvSpPr>
          <p:nvPr>
            <p:ph idx="1"/>
          </p:nvPr>
        </p:nvSpPr>
        <p:spPr/>
        <p:txBody>
          <a:bodyPr/>
          <a:lstStyle/>
          <a:p>
            <a:pPr lvl="0" rtl="0" eaLnBrk="1" latinLnBrk="0" hangingPunct="1"/>
            <a:r>
              <a:rPr lang="en-US" dirty="0" smtClean="0">
                <a:effectLst/>
              </a:rPr>
              <a:t>At</a:t>
            </a:r>
            <a:r>
              <a:rPr lang="en-US" baseline="0" dirty="0" smtClean="0">
                <a:effectLst/>
              </a:rPr>
              <a:t> end of step 3, each child element will have associated with it a set of: </a:t>
            </a:r>
          </a:p>
          <a:p>
            <a:pPr lvl="1"/>
            <a:r>
              <a:rPr lang="en-US" baseline="0" dirty="0" smtClean="0">
                <a:effectLst/>
              </a:rPr>
              <a:t>functional requirements, </a:t>
            </a:r>
          </a:p>
          <a:p>
            <a:pPr lvl="1"/>
            <a:r>
              <a:rPr lang="en-US" baseline="0" dirty="0" smtClean="0">
                <a:effectLst/>
              </a:rPr>
              <a:t>quality attribute requirements, and </a:t>
            </a:r>
          </a:p>
          <a:p>
            <a:pPr lvl="1"/>
            <a:r>
              <a:rPr lang="en-US" baseline="0" dirty="0" smtClean="0">
                <a:effectLst/>
              </a:rPr>
              <a:t>constraints.</a:t>
            </a:r>
          </a:p>
          <a:p>
            <a:pPr lvl="0" rtl="0" eaLnBrk="1" latinLnBrk="0" hangingPunct="1"/>
            <a:r>
              <a:rPr lang="en-US" baseline="0" dirty="0" smtClean="0">
                <a:effectLst/>
              </a:rPr>
              <a:t>This sets up the child element for the next iteration of the method.</a:t>
            </a:r>
            <a:endParaRPr lang="en-US" dirty="0" smtClean="0">
              <a:effectLst/>
            </a:endParaRPr>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25</a:t>
            </a:fld>
            <a:endParaRPr lang="en-AU"/>
          </a:p>
        </p:txBody>
      </p:sp>
    </p:spTree>
    <p:extLst>
      <p:ext uri="{BB962C8B-B14F-4D97-AF65-F5344CB8AC3E}">
        <p14:creationId xmlns:p14="http://schemas.microsoft.com/office/powerpoint/2010/main" val="3627264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0E8C58C-0836-46C6-8F9A-AF87B5CA09C9}" type="slidenum">
              <a:rPr lang="en-AU" smtClean="0"/>
              <a:pPr/>
              <a:t>26</a:t>
            </a:fld>
            <a:endParaRPr lang="en-AU"/>
          </a:p>
        </p:txBody>
      </p:sp>
      <p:pic>
        <p:nvPicPr>
          <p:cNvPr id="1026" name="Picture 2" descr="âè½¦åºé¨å¼å³å¨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764704"/>
            <a:ext cx="7029931"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2267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fld id="{B187328A-0299-48EC-A68E-9A8AA6599F17}" type="slidenum">
              <a:rPr lang="en-US" altLang="zh-CN" smtClean="0">
                <a:ea typeface="宋体" charset="-122"/>
              </a:rPr>
              <a:pPr/>
              <a:t>27</a:t>
            </a:fld>
            <a:endParaRPr lang="en-US" altLang="zh-CN" smtClean="0">
              <a:ea typeface="宋体" charset="-122"/>
            </a:endParaRPr>
          </a:p>
        </p:txBody>
      </p:sp>
      <p:sp>
        <p:nvSpPr>
          <p:cNvPr id="59394" name="Rectangle 2"/>
          <p:cNvSpPr>
            <a:spLocks noGrp="1" noChangeArrowheads="1"/>
          </p:cNvSpPr>
          <p:nvPr>
            <p:ph type="title"/>
          </p:nvPr>
        </p:nvSpPr>
        <p:spPr/>
        <p:txBody>
          <a:bodyPr/>
          <a:lstStyle/>
          <a:p>
            <a:pPr eaLnBrk="1" hangingPunct="1">
              <a:defRPr/>
            </a:pPr>
            <a:r>
              <a:rPr lang="en-US" altLang="zh-CN" smtClean="0">
                <a:effectLst>
                  <a:outerShdw blurRad="38100" dist="38100" dir="2700000" algn="tl">
                    <a:srgbClr val="C0C0C0"/>
                  </a:outerShdw>
                </a:effectLst>
              </a:rPr>
              <a:t>Garage Door Opener Example </a:t>
            </a:r>
            <a:r>
              <a:rPr lang="zh-CN" altLang="en-US" smtClean="0">
                <a:effectLst>
                  <a:outerShdw blurRad="38100" dist="38100" dir="2700000" algn="tl">
                    <a:srgbClr val="C0C0C0"/>
                  </a:outerShdw>
                </a:effectLst>
              </a:rPr>
              <a:t>设计一个车库门开关器产品线构架</a:t>
            </a:r>
          </a:p>
        </p:txBody>
      </p:sp>
      <p:sp>
        <p:nvSpPr>
          <p:cNvPr id="59395" name="Rectangle 3"/>
          <p:cNvSpPr>
            <a:spLocks noGrp="1" noChangeArrowheads="1"/>
          </p:cNvSpPr>
          <p:nvPr>
            <p:ph type="body" idx="1"/>
          </p:nvPr>
        </p:nvSpPr>
        <p:spPr>
          <a:xfrm>
            <a:off x="457200" y="1557338"/>
            <a:ext cx="8229600" cy="4751387"/>
          </a:xfrm>
        </p:spPr>
        <p:txBody>
          <a:bodyPr/>
          <a:lstStyle/>
          <a:p>
            <a:pPr eaLnBrk="1" hangingPunct="1">
              <a:defRPr/>
            </a:pPr>
            <a:r>
              <a:rPr lang="en-US" altLang="zh-CN" smtClean="0">
                <a:effectLst>
                  <a:outerShdw blurRad="38100" dist="38100" dir="2700000" algn="tl">
                    <a:srgbClr val="C0C0C0"/>
                  </a:outerShdw>
                </a:effectLst>
              </a:rPr>
              <a:t>Design a product line architecture for a garage door opener with a larger home information system</a:t>
            </a:r>
          </a:p>
          <a:p>
            <a:pPr eaLnBrk="1" hangingPunct="1">
              <a:defRPr/>
            </a:pPr>
            <a:r>
              <a:rPr lang="en-US" altLang="zh-CN" smtClean="0">
                <a:effectLst>
                  <a:outerShdw blurRad="38100" dist="38100" dir="2700000" algn="tl">
                    <a:srgbClr val="C0C0C0"/>
                  </a:outerShdw>
                </a:effectLst>
              </a:rPr>
              <a:t>Input to ADD: a set of requirements</a:t>
            </a:r>
          </a:p>
          <a:p>
            <a:pPr lvl="1" eaLnBrk="1" hangingPunct="1">
              <a:defRPr/>
            </a:pPr>
            <a:r>
              <a:rPr lang="en-US" altLang="zh-CN" smtClean="0">
                <a:effectLst>
                  <a:outerShdw blurRad="38100" dist="38100" dir="2700000" algn="tl">
                    <a:srgbClr val="C0C0C0"/>
                  </a:outerShdw>
                </a:effectLst>
              </a:rPr>
              <a:t>Functional requirements as use cases</a:t>
            </a:r>
          </a:p>
          <a:p>
            <a:pPr lvl="1" eaLnBrk="1" hangingPunct="1">
              <a:defRPr/>
            </a:pPr>
            <a:r>
              <a:rPr lang="en-US" altLang="zh-CN" smtClean="0">
                <a:effectLst>
                  <a:outerShdw blurRad="38100" dist="38100" dir="2700000" algn="tl">
                    <a:srgbClr val="C0C0C0"/>
                  </a:outerShdw>
                </a:effectLst>
              </a:rPr>
              <a:t>Constraints</a:t>
            </a:r>
          </a:p>
          <a:p>
            <a:pPr lvl="1" eaLnBrk="1" hangingPunct="1">
              <a:defRPr/>
            </a:pPr>
            <a:r>
              <a:rPr lang="en-US" altLang="zh-CN" smtClean="0">
                <a:effectLst>
                  <a:outerShdw blurRad="38100" dist="38100" dir="2700000" algn="tl">
                    <a:srgbClr val="C0C0C0"/>
                  </a:outerShdw>
                </a:effectLst>
              </a:rPr>
              <a:t>Quality requirements expressed as system-specific quality scenarios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p>
            <a:fld id="{2D459B18-197E-44D7-8869-395A7FAE13F0}" type="slidenum">
              <a:rPr lang="en-US" altLang="zh-CN" smtClean="0">
                <a:ea typeface="宋体" charset="-122"/>
              </a:rPr>
              <a:pPr/>
              <a:t>28</a:t>
            </a:fld>
            <a:endParaRPr lang="en-US" altLang="zh-CN" smtClean="0">
              <a:ea typeface="宋体" charset="-122"/>
            </a:endParaRPr>
          </a:p>
        </p:txBody>
      </p:sp>
      <p:sp>
        <p:nvSpPr>
          <p:cNvPr id="61442" name="Rectangle 2"/>
          <p:cNvSpPr>
            <a:spLocks noGrp="1" noChangeArrowheads="1"/>
          </p:cNvSpPr>
          <p:nvPr>
            <p:ph type="title"/>
          </p:nvPr>
        </p:nvSpPr>
        <p:spPr/>
        <p:txBody>
          <a:bodyPr/>
          <a:lstStyle/>
          <a:p>
            <a:pPr eaLnBrk="1" hangingPunct="1">
              <a:defRPr/>
            </a:pPr>
            <a:r>
              <a:rPr lang="en-US" altLang="zh-CN" smtClean="0">
                <a:effectLst>
                  <a:outerShdw blurRad="38100" dist="38100" dir="2700000" algn="tl">
                    <a:srgbClr val="C0C0C0"/>
                  </a:outerShdw>
                </a:effectLst>
              </a:rPr>
              <a:t>Scenarios for Garage Door System</a:t>
            </a:r>
          </a:p>
        </p:txBody>
      </p:sp>
      <p:sp>
        <p:nvSpPr>
          <p:cNvPr id="18436" name="Rectangle 3"/>
          <p:cNvSpPr>
            <a:spLocks noGrp="1" noChangeArrowheads="1"/>
          </p:cNvSpPr>
          <p:nvPr>
            <p:ph type="body" idx="1"/>
          </p:nvPr>
        </p:nvSpPr>
        <p:spPr>
          <a:xfrm>
            <a:off x="539750" y="1600200"/>
            <a:ext cx="8147050" cy="4421188"/>
          </a:xfrm>
        </p:spPr>
        <p:txBody>
          <a:bodyPr/>
          <a:lstStyle/>
          <a:p>
            <a:pPr eaLnBrk="1" hangingPunct="1">
              <a:lnSpc>
                <a:spcPct val="90000"/>
              </a:lnSpc>
            </a:pPr>
            <a:r>
              <a:rPr lang="en-US" altLang="zh-CN" smtClean="0"/>
              <a:t>Device and controls are different for the various products in the product line</a:t>
            </a:r>
          </a:p>
          <a:p>
            <a:pPr eaLnBrk="1" hangingPunct="1"/>
            <a:r>
              <a:rPr lang="en-US" altLang="zh-CN" smtClean="0"/>
              <a:t>The processor will differ</a:t>
            </a:r>
          </a:p>
          <a:p>
            <a:pPr eaLnBrk="1" hangingPunct="1"/>
            <a:r>
              <a:rPr lang="en-US" altLang="zh-CN" smtClean="0"/>
              <a:t>If an obstacle is perceived during descent it must stop within 0.1 seconds</a:t>
            </a:r>
          </a:p>
          <a:p>
            <a:pPr eaLnBrk="1" hangingPunct="1"/>
            <a:r>
              <a:rPr lang="en-US" altLang="zh-CN" smtClean="0"/>
              <a:t>The door opener system needs to be accessible from the home information system for diagnosis and control</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8EA3E3CF-D44F-43B2-BE5F-E2D5FDC9F260}" type="slidenum">
              <a:rPr lang="en-US" altLang="zh-CN" smtClean="0">
                <a:ea typeface="宋体" charset="-122"/>
              </a:rPr>
              <a:pPr/>
              <a:t>29</a:t>
            </a:fld>
            <a:endParaRPr lang="en-US" altLang="zh-CN" smtClean="0">
              <a:ea typeface="宋体" charset="-122"/>
            </a:endParaRPr>
          </a:p>
        </p:txBody>
      </p:sp>
      <p:sp>
        <p:nvSpPr>
          <p:cNvPr id="19459" name="Rectangle 2"/>
          <p:cNvSpPr>
            <a:spLocks noGrp="1" noChangeArrowheads="1"/>
          </p:cNvSpPr>
          <p:nvPr>
            <p:ph type="title"/>
          </p:nvPr>
        </p:nvSpPr>
        <p:spPr/>
        <p:txBody>
          <a:bodyPr/>
          <a:lstStyle/>
          <a:p>
            <a:pPr eaLnBrk="1" hangingPunct="1"/>
            <a:r>
              <a:rPr lang="en-US" altLang="zh-CN" smtClean="0"/>
              <a:t>1 Choose the Module to Decompose </a:t>
            </a:r>
          </a:p>
        </p:txBody>
      </p:sp>
      <p:sp>
        <p:nvSpPr>
          <p:cNvPr id="19460" name="Rectangle 3"/>
          <p:cNvSpPr>
            <a:spLocks noGrp="1" noChangeArrowheads="1"/>
          </p:cNvSpPr>
          <p:nvPr>
            <p:ph type="body" idx="1"/>
          </p:nvPr>
        </p:nvSpPr>
        <p:spPr/>
        <p:txBody>
          <a:bodyPr/>
          <a:lstStyle/>
          <a:p>
            <a:pPr eaLnBrk="1" hangingPunct="1"/>
            <a:r>
              <a:rPr lang="en-US" altLang="zh-CN" smtClean="0"/>
              <a:t>System </a:t>
            </a:r>
            <a:r>
              <a:rPr lang="en-US" altLang="zh-CN" smtClean="0">
                <a:sym typeface="Wingdings" pitchFamily="2" charset="2"/>
              </a:rPr>
              <a:t></a:t>
            </a:r>
            <a:r>
              <a:rPr lang="en-US" altLang="zh-CN" smtClean="0"/>
              <a:t> subsystem </a:t>
            </a:r>
            <a:r>
              <a:rPr lang="en-US" altLang="zh-CN" smtClean="0">
                <a:sym typeface="Wingdings" pitchFamily="2" charset="2"/>
              </a:rPr>
              <a:t></a:t>
            </a:r>
            <a:r>
              <a:rPr lang="en-US" altLang="zh-CN" smtClean="0"/>
              <a:t> submodule </a:t>
            </a:r>
          </a:p>
          <a:p>
            <a:pPr lvl="1" eaLnBrk="1" hangingPunct="1"/>
            <a:r>
              <a:rPr lang="en-US" altLang="zh-CN" smtClean="0"/>
              <a:t>For the garage door opener, is the system</a:t>
            </a:r>
          </a:p>
          <a:p>
            <a:pPr eaLnBrk="1" hangingPunct="1"/>
            <a:r>
              <a:rPr lang="en-US" altLang="zh-CN" smtClean="0"/>
              <a:t>One constraint at this level is that the opener must interoperate with the home information system.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Strategy</a:t>
            </a:r>
            <a:endParaRPr lang="en-US" dirty="0"/>
          </a:p>
        </p:txBody>
      </p:sp>
      <p:sp>
        <p:nvSpPr>
          <p:cNvPr id="3" name="Content Placeholder 2"/>
          <p:cNvSpPr>
            <a:spLocks noGrp="1"/>
          </p:cNvSpPr>
          <p:nvPr>
            <p:ph idx="1"/>
          </p:nvPr>
        </p:nvSpPr>
        <p:spPr/>
        <p:txBody>
          <a:bodyPr/>
          <a:lstStyle/>
          <a:p>
            <a:r>
              <a:rPr lang="en-US" dirty="0" smtClean="0"/>
              <a:t>Decomposition</a:t>
            </a:r>
          </a:p>
          <a:p>
            <a:r>
              <a:rPr lang="en-US" dirty="0" smtClean="0"/>
              <a:t>Designing</a:t>
            </a:r>
            <a:r>
              <a:rPr lang="en-US" baseline="0" dirty="0" smtClean="0"/>
              <a:t> to Architecturally Significant Requirements</a:t>
            </a:r>
          </a:p>
          <a:p>
            <a:r>
              <a:rPr lang="en-US" baseline="0" dirty="0" smtClean="0"/>
              <a:t>Generate and Test</a:t>
            </a:r>
          </a:p>
        </p:txBody>
      </p:sp>
      <p:sp>
        <p:nvSpPr>
          <p:cNvPr id="5" name="灯片编号占位符 4"/>
          <p:cNvSpPr>
            <a:spLocks noGrp="1"/>
          </p:cNvSpPr>
          <p:nvPr>
            <p:ph type="sldNum" sz="quarter" idx="12"/>
          </p:nvPr>
        </p:nvSpPr>
        <p:spPr/>
        <p:txBody>
          <a:bodyPr/>
          <a:lstStyle/>
          <a:p>
            <a:fld id="{D0E8C58C-0836-46C6-8F9A-AF87B5CA09C9}" type="slidenum">
              <a:rPr lang="en-AU" smtClean="0"/>
              <a:pPr/>
              <a:t>3</a:t>
            </a:fld>
            <a:endParaRPr lang="en-AU"/>
          </a:p>
        </p:txBody>
      </p:sp>
    </p:spTree>
    <p:extLst>
      <p:ext uri="{BB962C8B-B14F-4D97-AF65-F5344CB8AC3E}">
        <p14:creationId xmlns:p14="http://schemas.microsoft.com/office/powerpoint/2010/main" val="7656638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59A2C4AA-BE09-47F3-ACC3-FB4D0FF7FB7A}" type="slidenum">
              <a:rPr lang="en-US" altLang="zh-CN" smtClean="0">
                <a:ea typeface="宋体" charset="-122"/>
              </a:rPr>
              <a:pPr/>
              <a:t>30</a:t>
            </a:fld>
            <a:endParaRPr lang="en-US" altLang="zh-CN" smtClean="0">
              <a:ea typeface="宋体" charset="-122"/>
            </a:endParaRPr>
          </a:p>
        </p:txBody>
      </p:sp>
      <p:sp>
        <p:nvSpPr>
          <p:cNvPr id="20483" name="Rectangle 2"/>
          <p:cNvSpPr>
            <a:spLocks noGrp="1" noChangeArrowheads="1"/>
          </p:cNvSpPr>
          <p:nvPr>
            <p:ph type="title"/>
          </p:nvPr>
        </p:nvSpPr>
        <p:spPr/>
        <p:txBody>
          <a:bodyPr/>
          <a:lstStyle/>
          <a:p>
            <a:pPr eaLnBrk="1" hangingPunct="1"/>
            <a:r>
              <a:rPr lang="en-US" altLang="zh-CN" dirty="0" smtClean="0"/>
              <a:t>2 Identify the Architectural Drivers</a:t>
            </a:r>
          </a:p>
        </p:txBody>
      </p:sp>
      <p:sp>
        <p:nvSpPr>
          <p:cNvPr id="20484" name="Rectangle 3"/>
          <p:cNvSpPr>
            <a:spLocks noGrp="1" noChangeArrowheads="1"/>
          </p:cNvSpPr>
          <p:nvPr>
            <p:ph type="body" idx="1"/>
          </p:nvPr>
        </p:nvSpPr>
        <p:spPr/>
        <p:txBody>
          <a:bodyPr/>
          <a:lstStyle/>
          <a:p>
            <a:pPr eaLnBrk="1" hangingPunct="1">
              <a:lnSpc>
                <a:spcPct val="80000"/>
              </a:lnSpc>
            </a:pPr>
            <a:r>
              <a:rPr lang="en-US" altLang="zh-CN" sz="2800" dirty="0" smtClean="0"/>
              <a:t>In the Garage System, the 4 scenarios were architectural drivers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14C6C4CC-4F00-4674-B463-204D393D9553}" type="slidenum">
              <a:rPr lang="en-US" altLang="zh-CN" smtClean="0">
                <a:ea typeface="宋体" charset="-122"/>
              </a:rPr>
              <a:pPr/>
              <a:t>31</a:t>
            </a:fld>
            <a:endParaRPr lang="en-US" altLang="zh-CN" smtClean="0">
              <a:ea typeface="宋体" charset="-122"/>
            </a:endParaRPr>
          </a:p>
        </p:txBody>
      </p:sp>
      <p:sp>
        <p:nvSpPr>
          <p:cNvPr id="21507" name="Rectangle 2"/>
          <p:cNvSpPr>
            <a:spLocks noGrp="1" noChangeArrowheads="1"/>
          </p:cNvSpPr>
          <p:nvPr>
            <p:ph type="title"/>
          </p:nvPr>
        </p:nvSpPr>
        <p:spPr/>
        <p:txBody>
          <a:bodyPr/>
          <a:lstStyle/>
          <a:p>
            <a:pPr eaLnBrk="1" hangingPunct="1"/>
            <a:r>
              <a:rPr lang="en-US" altLang="zh-CN" dirty="0" smtClean="0"/>
              <a:t>3 Generate a Design</a:t>
            </a:r>
          </a:p>
        </p:txBody>
      </p:sp>
      <p:sp>
        <p:nvSpPr>
          <p:cNvPr id="21508" name="Rectangle 3"/>
          <p:cNvSpPr>
            <a:spLocks noGrp="1" noChangeArrowheads="1"/>
          </p:cNvSpPr>
          <p:nvPr>
            <p:ph type="body" idx="1"/>
          </p:nvPr>
        </p:nvSpPr>
        <p:spPr/>
        <p:txBody>
          <a:bodyPr/>
          <a:lstStyle/>
          <a:p>
            <a:pPr eaLnBrk="1" hangingPunct="1"/>
            <a:r>
              <a:rPr lang="en-US" altLang="zh-CN" smtClean="0"/>
              <a:t>The pattern needs to satisfy the architectural drivers and is built by “composing” the tactics selected to satisfy the drivers</a:t>
            </a:r>
          </a:p>
          <a:p>
            <a:pPr eaLnBrk="1" hangingPunct="1"/>
            <a:r>
              <a:rPr lang="en-US" altLang="zh-CN" smtClean="0"/>
              <a:t>Two factors involved in selecting tactics:</a:t>
            </a:r>
          </a:p>
          <a:p>
            <a:pPr lvl="1" eaLnBrk="1" hangingPunct="1"/>
            <a:r>
              <a:rPr lang="en-US" altLang="zh-CN" smtClean="0"/>
              <a:t>Architectural drivers themselves of course</a:t>
            </a:r>
          </a:p>
          <a:p>
            <a:pPr lvl="1" eaLnBrk="1" hangingPunct="1"/>
            <a:r>
              <a:rPr lang="en-US" altLang="zh-CN" smtClean="0"/>
              <a:t>Side effects of  the pattern implementing the tactic on other requirements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p>
            <a:fld id="{C6163C7F-4BD9-49B8-891C-CC7CBFC0D451}" type="slidenum">
              <a:rPr lang="en-US" altLang="zh-CN" smtClean="0">
                <a:ea typeface="宋体" charset="-122"/>
              </a:rPr>
              <a:pPr/>
              <a:t>32</a:t>
            </a:fld>
            <a:endParaRPr lang="en-US" altLang="zh-CN" smtClean="0">
              <a:ea typeface="宋体" charset="-122"/>
            </a:endParaRPr>
          </a:p>
        </p:txBody>
      </p:sp>
      <p:sp>
        <p:nvSpPr>
          <p:cNvPr id="22531" name="Rectangle 2"/>
          <p:cNvSpPr>
            <a:spLocks noGrp="1" noChangeArrowheads="1"/>
          </p:cNvSpPr>
          <p:nvPr>
            <p:ph type="title"/>
          </p:nvPr>
        </p:nvSpPr>
        <p:spPr/>
        <p:txBody>
          <a:bodyPr/>
          <a:lstStyle/>
          <a:p>
            <a:pPr eaLnBrk="1" hangingPunct="1"/>
            <a:r>
              <a:rPr lang="en-US" altLang="zh-CN" dirty="0" smtClean="0"/>
              <a:t>3 Generate a Design</a:t>
            </a:r>
          </a:p>
        </p:txBody>
      </p:sp>
      <p:sp>
        <p:nvSpPr>
          <p:cNvPr id="22532" name="Rectangle 3"/>
          <p:cNvSpPr>
            <a:spLocks noGrp="1" noChangeArrowheads="1"/>
          </p:cNvSpPr>
          <p:nvPr>
            <p:ph type="body" idx="1"/>
          </p:nvPr>
        </p:nvSpPr>
        <p:spPr/>
        <p:txBody>
          <a:bodyPr/>
          <a:lstStyle/>
          <a:p>
            <a:pPr eaLnBrk="1" hangingPunct="1">
              <a:lnSpc>
                <a:spcPct val="90000"/>
              </a:lnSpc>
            </a:pPr>
            <a:r>
              <a:rPr lang="en-US" altLang="zh-CN" sz="2800" smtClean="0"/>
              <a:t>The performance and modifiability are the most critical quality attributes. </a:t>
            </a:r>
          </a:p>
          <a:p>
            <a:pPr eaLnBrk="1" hangingPunct="1">
              <a:lnSpc>
                <a:spcPct val="90000"/>
              </a:lnSpc>
            </a:pPr>
            <a:r>
              <a:rPr lang="en-US" altLang="zh-CN" sz="2800" smtClean="0"/>
              <a:t>For modifiability, choose “semantic coherence” and “information hiding” as our tactics and combine them to define virtual machines for the affected areas.</a:t>
            </a:r>
          </a:p>
          <a:p>
            <a:pPr eaLnBrk="1" hangingPunct="1">
              <a:lnSpc>
                <a:spcPct val="90000"/>
              </a:lnSpc>
            </a:pPr>
            <a:r>
              <a:rPr lang="en-US" altLang="zh-CN" sz="2800" smtClean="0"/>
              <a:t>For performance, choose "increase computational efficiency" from "resource demand" and scheduling policy from "resource arbitration" .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fld id="{679D1609-F32C-48AA-A16E-ADDD276EC2E7}" type="slidenum">
              <a:rPr lang="en-US" altLang="zh-CN" smtClean="0">
                <a:ea typeface="宋体" charset="-122"/>
              </a:rPr>
              <a:pPr/>
              <a:t>33</a:t>
            </a:fld>
            <a:endParaRPr lang="en-US" altLang="zh-CN" smtClean="0">
              <a:ea typeface="宋体" charset="-122"/>
            </a:endParaRPr>
          </a:p>
        </p:txBody>
      </p:sp>
      <p:sp>
        <p:nvSpPr>
          <p:cNvPr id="23555" name="Rectangle 2"/>
          <p:cNvSpPr>
            <a:spLocks noGrp="1" noChangeArrowheads="1"/>
          </p:cNvSpPr>
          <p:nvPr>
            <p:ph type="title"/>
          </p:nvPr>
        </p:nvSpPr>
        <p:spPr/>
        <p:txBody>
          <a:bodyPr/>
          <a:lstStyle/>
          <a:p>
            <a:pPr eaLnBrk="1" hangingPunct="1"/>
            <a:r>
              <a:rPr lang="en-US" altLang="zh-CN" dirty="0" smtClean="0"/>
              <a:t>3 Generate a Design</a:t>
            </a:r>
          </a:p>
        </p:txBody>
      </p:sp>
      <p:sp>
        <p:nvSpPr>
          <p:cNvPr id="23556" name="Rectangle 3"/>
          <p:cNvSpPr>
            <a:spLocks noGrp="1" noChangeArrowheads="1"/>
          </p:cNvSpPr>
          <p:nvPr>
            <p:ph type="body" idx="1"/>
          </p:nvPr>
        </p:nvSpPr>
        <p:spPr>
          <a:xfrm>
            <a:off x="457200" y="1412875"/>
            <a:ext cx="8229600" cy="4968875"/>
          </a:xfrm>
        </p:spPr>
        <p:txBody>
          <a:bodyPr/>
          <a:lstStyle/>
          <a:p>
            <a:pPr eaLnBrk="1" hangingPunct="1">
              <a:lnSpc>
                <a:spcPct val="80000"/>
              </a:lnSpc>
            </a:pPr>
            <a:r>
              <a:rPr lang="en-US" altLang="zh-CN" sz="2800" smtClean="0"/>
              <a:t>Semantic coherence and information hiding. Separate responsibilities dealing with</a:t>
            </a:r>
          </a:p>
          <a:p>
            <a:pPr lvl="1" eaLnBrk="1" hangingPunct="1">
              <a:lnSpc>
                <a:spcPct val="80000"/>
              </a:lnSpc>
            </a:pPr>
            <a:r>
              <a:rPr lang="en-US" altLang="zh-CN" sz="2300" smtClean="0"/>
              <a:t>User interface</a:t>
            </a:r>
          </a:p>
          <a:p>
            <a:pPr lvl="1" eaLnBrk="1" hangingPunct="1">
              <a:lnSpc>
                <a:spcPct val="80000"/>
              </a:lnSpc>
            </a:pPr>
            <a:r>
              <a:rPr lang="en-US" altLang="zh-CN" sz="2300" smtClean="0"/>
              <a:t>Communication</a:t>
            </a:r>
          </a:p>
          <a:p>
            <a:pPr lvl="1" eaLnBrk="1" hangingPunct="1">
              <a:lnSpc>
                <a:spcPct val="80000"/>
              </a:lnSpc>
            </a:pPr>
            <a:r>
              <a:rPr lang="en-US" altLang="zh-CN" sz="2300" smtClean="0"/>
              <a:t>Sensors</a:t>
            </a:r>
          </a:p>
          <a:p>
            <a:pPr lvl="1" eaLnBrk="1" hangingPunct="1">
              <a:lnSpc>
                <a:spcPct val="80000"/>
              </a:lnSpc>
            </a:pPr>
            <a:r>
              <a:rPr lang="en-US" altLang="zh-CN" sz="2300" smtClean="0"/>
              <a:t>Call each of these virtual machines and expect variation within product line</a:t>
            </a:r>
          </a:p>
          <a:p>
            <a:pPr eaLnBrk="1" hangingPunct="1">
              <a:lnSpc>
                <a:spcPct val="80000"/>
              </a:lnSpc>
            </a:pPr>
            <a:r>
              <a:rPr lang="en-US" altLang="zh-CN" sz="2800" smtClean="0"/>
              <a:t>Increase computational efficiency. The performance-critical computations should be made as efficient as possible.</a:t>
            </a:r>
          </a:p>
          <a:p>
            <a:pPr eaLnBrk="1" hangingPunct="1">
              <a:lnSpc>
                <a:spcPct val="80000"/>
              </a:lnSpc>
            </a:pPr>
            <a:r>
              <a:rPr lang="en-US" altLang="zh-CN" sz="2800" smtClean="0"/>
              <a:t>Schedule wisely. The performance-critical computations should be scheduled to ensure the achievement of the timing deadline.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p>
            <a:fld id="{011F0ED0-DEAF-4E8D-B03E-765CA0815BAB}" type="slidenum">
              <a:rPr lang="en-US" altLang="zh-CN" smtClean="0">
                <a:ea typeface="宋体" charset="-122"/>
              </a:rPr>
              <a:pPr/>
              <a:t>34</a:t>
            </a:fld>
            <a:endParaRPr lang="en-US" altLang="zh-CN" smtClean="0">
              <a:ea typeface="宋体" charset="-122"/>
            </a:endParaRPr>
          </a:p>
        </p:txBody>
      </p:sp>
      <p:sp>
        <p:nvSpPr>
          <p:cNvPr id="70658" name="Rectangle 2"/>
          <p:cNvSpPr>
            <a:spLocks noGrp="1" noChangeArrowheads="1"/>
          </p:cNvSpPr>
          <p:nvPr>
            <p:ph type="title"/>
          </p:nvPr>
        </p:nvSpPr>
        <p:spPr>
          <a:xfrm>
            <a:off x="457200" y="274638"/>
            <a:ext cx="8229600" cy="735012"/>
          </a:xfrm>
        </p:spPr>
        <p:txBody>
          <a:bodyPr/>
          <a:lstStyle/>
          <a:p>
            <a:pPr eaLnBrk="1" hangingPunct="1">
              <a:defRPr/>
            </a:pPr>
            <a:r>
              <a:rPr lang="en-US" altLang="zh-CN" sz="3400" smtClean="0">
                <a:effectLst>
                  <a:outerShdw blurRad="38100" dist="38100" dir="2700000" algn="tl">
                    <a:srgbClr val="C0C0C0"/>
                  </a:outerShdw>
                </a:effectLst>
              </a:rPr>
              <a:t>Architectural Pattern that Utilizes Tactics</a:t>
            </a:r>
            <a:r>
              <a:rPr lang="en-US" altLang="zh-CN" sz="3400" smtClean="0"/>
              <a:t> </a:t>
            </a:r>
          </a:p>
        </p:txBody>
      </p:sp>
      <p:pic>
        <p:nvPicPr>
          <p:cNvPr id="24580" name="Picture 4" descr="07fig02"/>
          <p:cNvPicPr>
            <a:picLocks noGrp="1" noChangeAspect="1" noChangeArrowheads="1"/>
          </p:cNvPicPr>
          <p:nvPr>
            <p:ph idx="1"/>
          </p:nvPr>
        </p:nvPicPr>
        <p:blipFill>
          <a:blip r:embed="rId3"/>
          <a:srcRect/>
          <a:stretch>
            <a:fillRect/>
          </a:stretch>
        </p:blipFill>
        <p:spPr>
          <a:xfrm>
            <a:off x="611188" y="1484313"/>
            <a:ext cx="8064500" cy="4824412"/>
          </a:xfrm>
          <a:noFill/>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F3D18A36-BF26-4349-B19F-507C17C31887}" type="slidenum">
              <a:rPr lang="en-US" altLang="zh-CN" smtClean="0">
                <a:ea typeface="宋体" charset="-122"/>
              </a:rPr>
              <a:pPr/>
              <a:t>35</a:t>
            </a:fld>
            <a:endParaRPr lang="en-US" altLang="zh-CN" smtClean="0">
              <a:ea typeface="宋体" charset="-122"/>
            </a:endParaRPr>
          </a:p>
        </p:txBody>
      </p:sp>
      <p:sp>
        <p:nvSpPr>
          <p:cNvPr id="25603" name="Rectangle 2"/>
          <p:cNvSpPr>
            <a:spLocks noGrp="1" noChangeArrowheads="1"/>
          </p:cNvSpPr>
          <p:nvPr>
            <p:ph type="title"/>
          </p:nvPr>
        </p:nvSpPr>
        <p:spPr/>
        <p:txBody>
          <a:bodyPr/>
          <a:lstStyle/>
          <a:p>
            <a:pPr eaLnBrk="1" hangingPunct="1"/>
            <a:r>
              <a:rPr lang="en-US" altLang="zh-CN" sz="3600" dirty="0" smtClean="0"/>
              <a:t>3 Generate a Design</a:t>
            </a:r>
            <a:endParaRPr lang="en-US" altLang="zh-CN" sz="3400" dirty="0" smtClean="0"/>
          </a:p>
        </p:txBody>
      </p:sp>
      <p:sp>
        <p:nvSpPr>
          <p:cNvPr id="25604" name="Rectangle 3"/>
          <p:cNvSpPr>
            <a:spLocks noGrp="1" noChangeArrowheads="1"/>
          </p:cNvSpPr>
          <p:nvPr>
            <p:ph type="body" idx="1"/>
          </p:nvPr>
        </p:nvSpPr>
        <p:spPr/>
        <p:txBody>
          <a:bodyPr/>
          <a:lstStyle/>
          <a:p>
            <a:pPr eaLnBrk="1" hangingPunct="1"/>
            <a:r>
              <a:rPr lang="en-US" altLang="zh-CN" smtClean="0"/>
              <a:t>Raising/lower door (normal mode) and diagnosis  - non-critical</a:t>
            </a:r>
          </a:p>
          <a:p>
            <a:pPr eaLnBrk="1" hangingPunct="1"/>
            <a:r>
              <a:rPr lang="en-US" altLang="zh-CN" smtClean="0"/>
              <a:t>Managing obstacle detection  - critical</a:t>
            </a:r>
          </a:p>
          <a:p>
            <a:pPr eaLnBrk="1" hangingPunct="1"/>
            <a:r>
              <a:rPr lang="en-US" altLang="zh-CN" smtClean="0"/>
              <a:t>Virtual machine sensor/actuator</a:t>
            </a:r>
          </a:p>
          <a:p>
            <a:pPr eaLnBrk="1" hangingPunct="1"/>
            <a:r>
              <a:rPr lang="en-US" altLang="zh-CN" smtClean="0"/>
              <a:t>Virtual machine communication</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p>
            <a:fld id="{EF9A0F1C-030F-40D2-A973-488E8445987B}" type="slidenum">
              <a:rPr lang="en-US" altLang="zh-CN" smtClean="0">
                <a:ea typeface="宋体" charset="-122"/>
              </a:rPr>
              <a:pPr/>
              <a:t>36</a:t>
            </a:fld>
            <a:endParaRPr lang="en-US" altLang="zh-CN" smtClean="0">
              <a:ea typeface="宋体" charset="-122"/>
            </a:endParaRPr>
          </a:p>
        </p:txBody>
      </p:sp>
      <p:sp>
        <p:nvSpPr>
          <p:cNvPr id="26627" name="Rectangle 2"/>
          <p:cNvSpPr>
            <a:spLocks noGrp="1" noChangeArrowheads="1"/>
          </p:cNvSpPr>
          <p:nvPr>
            <p:ph type="title"/>
          </p:nvPr>
        </p:nvSpPr>
        <p:spPr>
          <a:xfrm>
            <a:off x="457200" y="274638"/>
            <a:ext cx="8229600" cy="735012"/>
          </a:xfrm>
        </p:spPr>
        <p:txBody>
          <a:bodyPr/>
          <a:lstStyle/>
          <a:p>
            <a:pPr eaLnBrk="1" hangingPunct="1"/>
            <a:r>
              <a:rPr lang="en-US" altLang="zh-CN" sz="3600" dirty="0" smtClean="0"/>
              <a:t>3 Generate a Design</a:t>
            </a:r>
            <a:endParaRPr lang="en-US" altLang="zh-CN" sz="3400" dirty="0" smtClean="0"/>
          </a:p>
        </p:txBody>
      </p:sp>
      <p:pic>
        <p:nvPicPr>
          <p:cNvPr id="26628" name="Picture 4" descr="07fig03"/>
          <p:cNvPicPr>
            <a:picLocks noGrp="1" noChangeAspect="1" noChangeArrowheads="1"/>
          </p:cNvPicPr>
          <p:nvPr>
            <p:ph idx="1"/>
          </p:nvPr>
        </p:nvPicPr>
        <p:blipFill>
          <a:blip r:embed="rId3"/>
          <a:srcRect/>
          <a:stretch>
            <a:fillRect/>
          </a:stretch>
        </p:blipFill>
        <p:spPr>
          <a:xfrm>
            <a:off x="684213" y="1341438"/>
            <a:ext cx="8064500" cy="5040312"/>
          </a:xfrm>
          <a:noFill/>
        </p:spPr>
      </p:pic>
      <p:sp>
        <p:nvSpPr>
          <p:cNvPr id="73734" name="Rectangle 6"/>
          <p:cNvSpPr>
            <a:spLocks noChangeArrowheads="1"/>
          </p:cNvSpPr>
          <p:nvPr/>
        </p:nvSpPr>
        <p:spPr bwMode="auto">
          <a:xfrm>
            <a:off x="1258888" y="4797425"/>
            <a:ext cx="5041900" cy="1152525"/>
          </a:xfrm>
          <a:prstGeom prst="rect">
            <a:avLst/>
          </a:prstGeom>
          <a:noFill/>
          <a:ln w="47625">
            <a:solidFill>
              <a:srgbClr val="008000"/>
            </a:solidFill>
            <a:prstDash val="dash"/>
            <a:miter lim="800000"/>
            <a:headEnd/>
            <a:tailEnd/>
          </a:ln>
        </p:spPr>
        <p:txBody>
          <a:bodyPr wrap="none" anchor="ctr"/>
          <a:lstStyle/>
          <a:p>
            <a:endParaRPr lang="zh-CN" altLang="en-US"/>
          </a:p>
        </p:txBody>
      </p:sp>
      <p:sp>
        <p:nvSpPr>
          <p:cNvPr id="73735" name="Rectangle 7"/>
          <p:cNvSpPr>
            <a:spLocks noChangeArrowheads="1"/>
          </p:cNvSpPr>
          <p:nvPr/>
        </p:nvSpPr>
        <p:spPr bwMode="auto">
          <a:xfrm>
            <a:off x="1331913" y="3141663"/>
            <a:ext cx="4392612" cy="1223962"/>
          </a:xfrm>
          <a:prstGeom prst="rect">
            <a:avLst/>
          </a:prstGeom>
          <a:noFill/>
          <a:ln w="47625">
            <a:solidFill>
              <a:srgbClr val="008000"/>
            </a:solidFill>
            <a:prstDash val="dash"/>
            <a:miter lim="800000"/>
            <a:headEnd/>
            <a:tailEnd/>
          </a:ln>
        </p:spPr>
        <p:txBody>
          <a:bodyPr wrap="none" anchor="ctr"/>
          <a:lstStyle/>
          <a:p>
            <a:endParaRPr lang="zh-CN" altLang="en-US"/>
          </a:p>
        </p:txBody>
      </p:sp>
      <p:sp>
        <p:nvSpPr>
          <p:cNvPr id="73736" name="Rectangle 8"/>
          <p:cNvSpPr>
            <a:spLocks noChangeArrowheads="1"/>
          </p:cNvSpPr>
          <p:nvPr/>
        </p:nvSpPr>
        <p:spPr bwMode="auto">
          <a:xfrm>
            <a:off x="3851275" y="3068638"/>
            <a:ext cx="4608513" cy="1296987"/>
          </a:xfrm>
          <a:prstGeom prst="rect">
            <a:avLst/>
          </a:prstGeom>
          <a:noFill/>
          <a:ln w="47625">
            <a:solidFill>
              <a:srgbClr val="FF6600"/>
            </a:solidFill>
            <a:prstDash val="dash"/>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animBg="1"/>
      <p:bldP spid="73735" grpId="0" animBg="1"/>
      <p:bldP spid="737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2E5351A7-721B-4078-AA89-D429D8504B94}" type="slidenum">
              <a:rPr lang="en-US" altLang="zh-CN" smtClean="0">
                <a:ea typeface="宋体" charset="-122"/>
              </a:rPr>
              <a:pPr/>
              <a:t>37</a:t>
            </a:fld>
            <a:endParaRPr lang="en-US" altLang="zh-CN" smtClean="0">
              <a:ea typeface="宋体" charset="-122"/>
            </a:endParaRPr>
          </a:p>
        </p:txBody>
      </p:sp>
      <p:sp>
        <p:nvSpPr>
          <p:cNvPr id="27651" name="Rectangle 2"/>
          <p:cNvSpPr>
            <a:spLocks noGrp="1" noChangeArrowheads="1"/>
          </p:cNvSpPr>
          <p:nvPr>
            <p:ph type="title"/>
          </p:nvPr>
        </p:nvSpPr>
        <p:spPr/>
        <p:txBody>
          <a:bodyPr/>
          <a:lstStyle/>
          <a:p>
            <a:pPr eaLnBrk="1" hangingPunct="1"/>
            <a:r>
              <a:rPr lang="en-US" altLang="zh-CN" smtClean="0"/>
              <a:t>Allocate Functionality Using Multiple Views</a:t>
            </a:r>
          </a:p>
        </p:txBody>
      </p:sp>
      <p:sp>
        <p:nvSpPr>
          <p:cNvPr id="27652" name="Rectangle 3"/>
          <p:cNvSpPr>
            <a:spLocks noGrp="1" noChangeArrowheads="1"/>
          </p:cNvSpPr>
          <p:nvPr>
            <p:ph type="body" idx="1"/>
          </p:nvPr>
        </p:nvSpPr>
        <p:spPr/>
        <p:txBody>
          <a:bodyPr/>
          <a:lstStyle/>
          <a:p>
            <a:pPr eaLnBrk="1" hangingPunct="1"/>
            <a:r>
              <a:rPr lang="en-US" altLang="zh-CN" sz="2800" smtClean="0"/>
              <a:t>Applying use cases that pertain to the parent module helps the architect gain a more detailed understanding of the distribution of functionality. This also may lead to adding or removing child modules to fulfill all the functionality required.</a:t>
            </a:r>
          </a:p>
          <a:p>
            <a:pPr eaLnBrk="1" hangingPunct="1"/>
            <a:r>
              <a:rPr lang="en-US" altLang="zh-CN" sz="2800" smtClean="0"/>
              <a:t>Assigning responsibilities to the children in a decomposition also leads to the discovery of necessary information exchange. (producer/consumer, publish-subscribe…)</a:t>
            </a:r>
            <a:endParaRPr lang="en-US" altLang="zh-CN" sz="2800" b="1" smtClean="0">
              <a:solidFill>
                <a:srgbClr val="0033CC"/>
              </a:solidFill>
            </a:endParaRPr>
          </a:p>
          <a:p>
            <a:pPr eaLnBrk="1" hangingPunct="1"/>
            <a:endParaRPr lang="en-US" altLang="zh-CN" sz="2800" b="1" smtClean="0">
              <a:solidFill>
                <a:srgbClr val="0033CC"/>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p>
            <a:fld id="{A15B8D43-B623-4355-872E-2DF8A7939F41}" type="slidenum">
              <a:rPr lang="en-US" altLang="zh-CN" smtClean="0">
                <a:ea typeface="宋体" charset="-122"/>
              </a:rPr>
              <a:pPr/>
              <a:t>38</a:t>
            </a:fld>
            <a:endParaRPr lang="en-US" altLang="zh-CN" smtClean="0">
              <a:ea typeface="宋体" charset="-122"/>
            </a:endParaRPr>
          </a:p>
        </p:txBody>
      </p:sp>
      <p:sp>
        <p:nvSpPr>
          <p:cNvPr id="29699" name="Rectangle 2"/>
          <p:cNvSpPr>
            <a:spLocks noGrp="1" noChangeArrowheads="1"/>
          </p:cNvSpPr>
          <p:nvPr>
            <p:ph type="title"/>
          </p:nvPr>
        </p:nvSpPr>
        <p:spPr/>
        <p:txBody>
          <a:bodyPr/>
          <a:lstStyle/>
          <a:p>
            <a:pPr eaLnBrk="1" hangingPunct="1"/>
            <a:r>
              <a:rPr lang="en-US" altLang="zh-CN" smtClean="0"/>
              <a:t>Use Cases Illustrating Concurrency</a:t>
            </a:r>
          </a:p>
        </p:txBody>
      </p:sp>
      <p:sp>
        <p:nvSpPr>
          <p:cNvPr id="29700" name="Rectangle 3"/>
          <p:cNvSpPr>
            <a:spLocks noGrp="1" noChangeArrowheads="1"/>
          </p:cNvSpPr>
          <p:nvPr>
            <p:ph type="body" idx="1"/>
          </p:nvPr>
        </p:nvSpPr>
        <p:spPr/>
        <p:txBody>
          <a:bodyPr/>
          <a:lstStyle/>
          <a:p>
            <a:pPr eaLnBrk="1" hangingPunct="1">
              <a:lnSpc>
                <a:spcPct val="90000"/>
              </a:lnSpc>
            </a:pPr>
            <a:r>
              <a:rPr lang="en-US" altLang="zh-CN" sz="2800" smtClean="0"/>
              <a:t>Two users doing similar things at the same time. This helps in recognizing resource contention or data integrity problems. In our garage door example, one user may be closing the door remotely while another is opening the door from a switch.</a:t>
            </a:r>
          </a:p>
          <a:p>
            <a:pPr eaLnBrk="1" hangingPunct="1">
              <a:lnSpc>
                <a:spcPct val="90000"/>
              </a:lnSpc>
            </a:pPr>
            <a:r>
              <a:rPr lang="en-US" altLang="zh-CN" sz="2800" smtClean="0"/>
              <a:t>One user performing multiple activities. This helps to uncover data exchange and activity control problems. In our example, a user may be performing diagnostics while simultaneously opening the door.</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1CD7A34F-8684-4E60-BE76-DC0660999DC2}" type="slidenum">
              <a:rPr lang="en-US" altLang="zh-CN" smtClean="0">
                <a:ea typeface="宋体" charset="-122"/>
              </a:rPr>
              <a:pPr/>
              <a:t>39</a:t>
            </a:fld>
            <a:endParaRPr lang="en-US" altLang="zh-CN" smtClean="0">
              <a:ea typeface="宋体" charset="-122"/>
            </a:endParaRPr>
          </a:p>
        </p:txBody>
      </p:sp>
      <p:sp>
        <p:nvSpPr>
          <p:cNvPr id="30723" name="Rectangle 2"/>
          <p:cNvSpPr>
            <a:spLocks noGrp="1" noChangeArrowheads="1"/>
          </p:cNvSpPr>
          <p:nvPr>
            <p:ph type="title"/>
          </p:nvPr>
        </p:nvSpPr>
        <p:spPr/>
        <p:txBody>
          <a:bodyPr/>
          <a:lstStyle/>
          <a:p>
            <a:pPr eaLnBrk="1" hangingPunct="1"/>
            <a:r>
              <a:rPr lang="en-US" altLang="zh-CN" smtClean="0"/>
              <a:t>Use Cases Illustrating Concurrency</a:t>
            </a:r>
          </a:p>
        </p:txBody>
      </p:sp>
      <p:sp>
        <p:nvSpPr>
          <p:cNvPr id="30724" name="Rectangle 3"/>
          <p:cNvSpPr>
            <a:spLocks noGrp="1" noChangeArrowheads="1"/>
          </p:cNvSpPr>
          <p:nvPr>
            <p:ph type="body" idx="1"/>
          </p:nvPr>
        </p:nvSpPr>
        <p:spPr/>
        <p:txBody>
          <a:bodyPr/>
          <a:lstStyle/>
          <a:p>
            <a:pPr eaLnBrk="1" hangingPunct="1">
              <a:lnSpc>
                <a:spcPct val="90000"/>
              </a:lnSpc>
            </a:pPr>
            <a:r>
              <a:rPr lang="en-US" altLang="zh-CN" sz="2800" smtClean="0"/>
              <a:t>Starting up the system, this helps in deciding on an initialization strategy. In our example, does the startup of the garage door opener system depend on the availability of the home information system? Is the garage door opener system always working, waiting for a signal, or is it started and stopped with every door opening and closing?</a:t>
            </a:r>
          </a:p>
          <a:p>
            <a:pPr eaLnBrk="1" hangingPunct="1">
              <a:lnSpc>
                <a:spcPct val="90000"/>
              </a:lnSpc>
            </a:pPr>
            <a:r>
              <a:rPr lang="en-US" altLang="zh-CN" sz="2800" smtClean="0"/>
              <a:t>Shutting down the system. This helps to uncover issues of cleaning up, such as achieving and saving a consistent system state.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a:t>
            </a:r>
            <a:endParaRPr lang="en-US" dirty="0"/>
          </a:p>
        </p:txBody>
      </p:sp>
      <p:sp>
        <p:nvSpPr>
          <p:cNvPr id="3" name="Content Placeholder 2"/>
          <p:cNvSpPr>
            <a:spLocks noGrp="1"/>
          </p:cNvSpPr>
          <p:nvPr>
            <p:ph idx="1"/>
          </p:nvPr>
        </p:nvSpPr>
        <p:spPr/>
        <p:txBody>
          <a:bodyPr/>
          <a:lstStyle/>
          <a:p>
            <a:r>
              <a:rPr lang="en-US" dirty="0" smtClean="0"/>
              <a:t>Architecture determines</a:t>
            </a:r>
            <a:r>
              <a:rPr lang="en-US" baseline="0" dirty="0" smtClean="0"/>
              <a:t> quality attributes</a:t>
            </a:r>
          </a:p>
          <a:p>
            <a:r>
              <a:rPr lang="en-US" baseline="0" dirty="0" smtClean="0"/>
              <a:t>Important quality attributes are characteristics of the </a:t>
            </a:r>
            <a:r>
              <a:rPr lang="en-US" i="1" baseline="0" dirty="0" smtClean="0"/>
              <a:t>whole</a:t>
            </a:r>
            <a:r>
              <a:rPr lang="en-US" baseline="0" dirty="0" smtClean="0"/>
              <a:t> system.</a:t>
            </a:r>
          </a:p>
          <a:p>
            <a:r>
              <a:rPr lang="en-US" baseline="0" dirty="0" smtClean="0"/>
              <a:t>Design therefore begins with the whole system</a:t>
            </a:r>
          </a:p>
          <a:p>
            <a:pPr lvl="1"/>
            <a:r>
              <a:rPr lang="en-US" dirty="0" smtClean="0"/>
              <a:t>The</a:t>
            </a:r>
            <a:r>
              <a:rPr lang="en-US" baseline="0" dirty="0" smtClean="0"/>
              <a:t> whole system is decomposed into parts</a:t>
            </a:r>
          </a:p>
          <a:p>
            <a:pPr lvl="1"/>
            <a:r>
              <a:rPr lang="en-US" baseline="0" dirty="0" smtClean="0"/>
              <a:t>Each part may inherit all or part of the quality attribute requirements from the whole</a:t>
            </a:r>
          </a:p>
        </p:txBody>
      </p:sp>
      <p:sp>
        <p:nvSpPr>
          <p:cNvPr id="5" name="灯片编号占位符 4"/>
          <p:cNvSpPr>
            <a:spLocks noGrp="1"/>
          </p:cNvSpPr>
          <p:nvPr>
            <p:ph type="sldNum" sz="quarter" idx="12"/>
          </p:nvPr>
        </p:nvSpPr>
        <p:spPr/>
        <p:txBody>
          <a:bodyPr/>
          <a:lstStyle/>
          <a:p>
            <a:fld id="{D0E8C58C-0836-46C6-8F9A-AF87B5CA09C9}" type="slidenum">
              <a:rPr lang="en-AU" smtClean="0"/>
              <a:pPr/>
              <a:t>4</a:t>
            </a:fld>
            <a:endParaRPr lang="en-AU"/>
          </a:p>
        </p:txBody>
      </p:sp>
    </p:spTree>
    <p:extLst>
      <p:ext uri="{BB962C8B-B14F-4D97-AF65-F5344CB8AC3E}">
        <p14:creationId xmlns:p14="http://schemas.microsoft.com/office/powerpoint/2010/main" val="34752034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302ED6FF-7CD3-4B76-863B-4A7F3D4EF08D}" type="slidenum">
              <a:rPr lang="en-US" altLang="zh-CN" smtClean="0">
                <a:ea typeface="宋体" charset="-122"/>
              </a:rPr>
              <a:pPr/>
              <a:t>40</a:t>
            </a:fld>
            <a:endParaRPr lang="en-US" altLang="zh-CN" smtClean="0">
              <a:ea typeface="宋体" charset="-122"/>
            </a:endParaRPr>
          </a:p>
        </p:txBody>
      </p:sp>
      <p:sp>
        <p:nvSpPr>
          <p:cNvPr id="91138" name="Rectangle 2"/>
          <p:cNvSpPr>
            <a:spLocks noGrp="1" noChangeArrowheads="1"/>
          </p:cNvSpPr>
          <p:nvPr>
            <p:ph type="title"/>
          </p:nvPr>
        </p:nvSpPr>
        <p:spPr>
          <a:xfrm>
            <a:off x="468313" y="188913"/>
            <a:ext cx="8229600" cy="1143000"/>
          </a:xfrm>
        </p:spPr>
        <p:txBody>
          <a:bodyPr/>
          <a:lstStyle/>
          <a:p>
            <a:pPr eaLnBrk="1" hangingPunct="1">
              <a:defRPr/>
            </a:pPr>
            <a:r>
              <a:rPr lang="en-US" altLang="zh-CN" sz="3400" dirty="0" smtClean="0">
                <a:effectLst>
                  <a:outerShdw blurRad="38100" dist="38100" dir="2700000" algn="tl">
                    <a:srgbClr val="C0C0C0"/>
                  </a:outerShdw>
                </a:effectLst>
              </a:rPr>
              <a:t>Verify and Refine Use Cases and Quality Scenarios</a:t>
            </a:r>
            <a:endParaRPr lang="en-US" altLang="zh-CN" sz="3400" dirty="0" smtClean="0"/>
          </a:p>
        </p:txBody>
      </p:sp>
      <p:sp>
        <p:nvSpPr>
          <p:cNvPr id="34820" name="Rectangle 3"/>
          <p:cNvSpPr>
            <a:spLocks noGrp="1" noChangeArrowheads="1"/>
          </p:cNvSpPr>
          <p:nvPr>
            <p:ph type="body" idx="1"/>
          </p:nvPr>
        </p:nvSpPr>
        <p:spPr>
          <a:xfrm>
            <a:off x="468313" y="1341438"/>
            <a:ext cx="8229600" cy="5256212"/>
          </a:xfrm>
        </p:spPr>
        <p:txBody>
          <a:bodyPr/>
          <a:lstStyle/>
          <a:p>
            <a:pPr eaLnBrk="1" hangingPunct="1"/>
            <a:r>
              <a:rPr lang="en-US" altLang="zh-CN" sz="2800" smtClean="0"/>
              <a:t>We now have a “proposal” for the decomposition of the module.</a:t>
            </a:r>
          </a:p>
          <a:p>
            <a:pPr eaLnBrk="1" hangingPunct="1"/>
            <a:r>
              <a:rPr lang="en-US" altLang="zh-CN" sz="2800" smtClean="0"/>
              <a:t>The next step is to analyze it and see how well it fits. This involves</a:t>
            </a:r>
          </a:p>
          <a:p>
            <a:pPr lvl="1" eaLnBrk="1" hangingPunct="1"/>
            <a:r>
              <a:rPr lang="en-US" altLang="zh-CN" sz="2400" smtClean="0"/>
              <a:t>Verifying the decomposition by “running” the parent’s use cases</a:t>
            </a:r>
          </a:p>
          <a:p>
            <a:pPr lvl="1" eaLnBrk="1" hangingPunct="1"/>
            <a:r>
              <a:rPr lang="en-US" altLang="zh-CN" sz="2400" smtClean="0"/>
              <a:t>Preparing children for their own decomposition by inheriting use cases/constraints from the parent.</a:t>
            </a:r>
            <a:endParaRPr lang="en-US" altLang="zh-CN" sz="2400" smtClean="0">
              <a:solidFill>
                <a:schemeClr val="tx2"/>
              </a:solidFill>
            </a:endParaRPr>
          </a:p>
          <a:p>
            <a:pPr eaLnBrk="1" hangingPunct="1"/>
            <a:r>
              <a:rPr lang="en-US" altLang="zh-CN" sz="2800" smtClean="0"/>
              <a:t>We will examine this by looking at</a:t>
            </a:r>
          </a:p>
          <a:p>
            <a:pPr lvl="1" eaLnBrk="1" hangingPunct="1"/>
            <a:r>
              <a:rPr lang="en-US" altLang="zh-CN" sz="2400" smtClean="0"/>
              <a:t>Functional requirements</a:t>
            </a:r>
          </a:p>
          <a:p>
            <a:pPr lvl="1" eaLnBrk="1" hangingPunct="1"/>
            <a:r>
              <a:rPr lang="en-US" altLang="zh-CN" sz="2400" smtClean="0"/>
              <a:t>Constraints</a:t>
            </a:r>
          </a:p>
          <a:p>
            <a:pPr lvl="1" eaLnBrk="1" hangingPunct="1"/>
            <a:r>
              <a:rPr lang="en-US" altLang="zh-CN" sz="2400" smtClean="0"/>
              <a:t>Quality Scenarios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fld id="{CB5816C1-9353-42DD-80CB-89B87AEB2C62}" type="slidenum">
              <a:rPr lang="en-US" altLang="zh-CN" smtClean="0">
                <a:ea typeface="宋体" charset="-122"/>
              </a:rPr>
              <a:pPr/>
              <a:t>41</a:t>
            </a:fld>
            <a:endParaRPr lang="en-US" altLang="zh-CN" smtClean="0">
              <a:ea typeface="宋体" charset="-122"/>
            </a:endParaRPr>
          </a:p>
        </p:txBody>
      </p:sp>
      <p:sp>
        <p:nvSpPr>
          <p:cNvPr id="35843" name="Rectangle 2"/>
          <p:cNvSpPr>
            <a:spLocks noGrp="1" noChangeArrowheads="1"/>
          </p:cNvSpPr>
          <p:nvPr>
            <p:ph type="title"/>
          </p:nvPr>
        </p:nvSpPr>
        <p:spPr/>
        <p:txBody>
          <a:bodyPr/>
          <a:lstStyle/>
          <a:p>
            <a:pPr eaLnBrk="1" hangingPunct="1"/>
            <a:r>
              <a:rPr lang="en-US" altLang="zh-CN" smtClean="0"/>
              <a:t>Functional Requirements</a:t>
            </a:r>
          </a:p>
        </p:txBody>
      </p:sp>
      <p:sp>
        <p:nvSpPr>
          <p:cNvPr id="35844" name="Rectangle 3"/>
          <p:cNvSpPr>
            <a:spLocks noGrp="1" noChangeArrowheads="1"/>
          </p:cNvSpPr>
          <p:nvPr>
            <p:ph type="body" idx="1"/>
          </p:nvPr>
        </p:nvSpPr>
        <p:spPr>
          <a:xfrm>
            <a:off x="457200" y="1268413"/>
            <a:ext cx="8229600" cy="4862512"/>
          </a:xfrm>
        </p:spPr>
        <p:txBody>
          <a:bodyPr/>
          <a:lstStyle/>
          <a:p>
            <a:pPr eaLnBrk="1" hangingPunct="1">
              <a:lnSpc>
                <a:spcPct val="90000"/>
              </a:lnSpc>
            </a:pPr>
            <a:r>
              <a:rPr lang="en-US" altLang="zh-CN" sz="2800" smtClean="0"/>
              <a:t>Using Functional requirements to verify and refine</a:t>
            </a:r>
          </a:p>
          <a:p>
            <a:pPr lvl="1" eaLnBrk="1" hangingPunct="1">
              <a:lnSpc>
                <a:spcPct val="90000"/>
              </a:lnSpc>
            </a:pPr>
            <a:r>
              <a:rPr lang="en-US" altLang="zh-CN" sz="2300" smtClean="0"/>
              <a:t>Decomposing functional requirements assigns responsibilities to child modules</a:t>
            </a:r>
          </a:p>
          <a:p>
            <a:pPr lvl="1" eaLnBrk="1" hangingPunct="1">
              <a:lnSpc>
                <a:spcPct val="90000"/>
              </a:lnSpc>
            </a:pPr>
            <a:r>
              <a:rPr lang="en-US" altLang="zh-CN" sz="2300" smtClean="0"/>
              <a:t>We can use these responsibilities to generate use cases for the child module</a:t>
            </a:r>
          </a:p>
          <a:p>
            <a:pPr eaLnBrk="1" hangingPunct="1">
              <a:lnSpc>
                <a:spcPct val="90000"/>
              </a:lnSpc>
            </a:pPr>
            <a:r>
              <a:rPr lang="en-US" altLang="zh-CN" sz="2800" smtClean="0"/>
              <a:t>E.g.  Garage door system responsibilities</a:t>
            </a:r>
          </a:p>
          <a:p>
            <a:pPr lvl="1" eaLnBrk="1" hangingPunct="1">
              <a:lnSpc>
                <a:spcPct val="90000"/>
              </a:lnSpc>
            </a:pPr>
            <a:r>
              <a:rPr lang="en-US" altLang="zh-CN" sz="2300" smtClean="0"/>
              <a:t>Open/close the door at the switch, remote or house</a:t>
            </a:r>
          </a:p>
          <a:p>
            <a:pPr lvl="1" eaLnBrk="1" hangingPunct="1">
              <a:lnSpc>
                <a:spcPct val="90000"/>
              </a:lnSpc>
            </a:pPr>
            <a:r>
              <a:rPr lang="en-US" altLang="zh-CN" sz="2300" smtClean="0"/>
              <a:t>To stop the closing when an obstacle is perceived</a:t>
            </a:r>
          </a:p>
          <a:p>
            <a:pPr lvl="1" eaLnBrk="1" hangingPunct="1">
              <a:lnSpc>
                <a:spcPct val="90000"/>
              </a:lnSpc>
            </a:pPr>
            <a:r>
              <a:rPr lang="en-US" altLang="zh-CN" sz="2300" smtClean="0"/>
              <a:t>To interact with the home information system</a:t>
            </a:r>
          </a:p>
          <a:p>
            <a:pPr eaLnBrk="1" hangingPunct="1">
              <a:lnSpc>
                <a:spcPct val="90000"/>
              </a:lnSpc>
            </a:pPr>
            <a:r>
              <a:rPr lang="en-US" altLang="zh-CN" sz="2800" smtClean="0"/>
              <a:t>These responsibilities can be assigned to the child modules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fld id="{EC0CC71A-CDCD-436D-B06C-C3CBBF4882DC}" type="slidenum">
              <a:rPr lang="en-US" altLang="zh-CN" smtClean="0">
                <a:ea typeface="宋体" charset="-122"/>
              </a:rPr>
              <a:pPr/>
              <a:t>42</a:t>
            </a:fld>
            <a:endParaRPr lang="en-US" altLang="zh-CN" smtClean="0">
              <a:ea typeface="宋体" charset="-122"/>
            </a:endParaRPr>
          </a:p>
        </p:txBody>
      </p:sp>
      <p:sp>
        <p:nvSpPr>
          <p:cNvPr id="36867" name="Rectangle 2"/>
          <p:cNvSpPr>
            <a:spLocks noGrp="1" noChangeArrowheads="1"/>
          </p:cNvSpPr>
          <p:nvPr>
            <p:ph type="title"/>
          </p:nvPr>
        </p:nvSpPr>
        <p:spPr>
          <a:xfrm>
            <a:off x="457200" y="274638"/>
            <a:ext cx="8229600" cy="706437"/>
          </a:xfrm>
        </p:spPr>
        <p:txBody>
          <a:bodyPr/>
          <a:lstStyle/>
          <a:p>
            <a:pPr eaLnBrk="1" hangingPunct="1"/>
            <a:r>
              <a:rPr lang="en-US" altLang="zh-CN" smtClean="0"/>
              <a:t>Functional Groups </a:t>
            </a:r>
          </a:p>
        </p:txBody>
      </p:sp>
      <p:sp>
        <p:nvSpPr>
          <p:cNvPr id="93187" name="Rectangle 3"/>
          <p:cNvSpPr>
            <a:spLocks noGrp="1" noChangeArrowheads="1"/>
          </p:cNvSpPr>
          <p:nvPr>
            <p:ph type="body" idx="1"/>
          </p:nvPr>
        </p:nvSpPr>
        <p:spPr>
          <a:xfrm>
            <a:off x="323850" y="1052513"/>
            <a:ext cx="8134350" cy="5472112"/>
          </a:xfrm>
        </p:spPr>
        <p:txBody>
          <a:bodyPr/>
          <a:lstStyle/>
          <a:p>
            <a:pPr eaLnBrk="1" hangingPunct="1">
              <a:lnSpc>
                <a:spcPct val="80000"/>
              </a:lnSpc>
              <a:defRPr/>
            </a:pPr>
            <a:r>
              <a:rPr lang="en-US" altLang="zh-CN" sz="2400" smtClean="0">
                <a:effectLst>
                  <a:outerShdw blurRad="38100" dist="38100" dir="2700000" algn="tl">
                    <a:srgbClr val="C0C0C0"/>
                  </a:outerShdw>
                </a:effectLst>
              </a:rPr>
              <a:t>User Interface:</a:t>
            </a:r>
            <a:r>
              <a:rPr lang="en-US" altLang="zh-CN" sz="2000" smtClean="0">
                <a:effectLst>
                  <a:outerShdw blurRad="38100" dist="38100" dir="2700000" algn="tl">
                    <a:srgbClr val="C0C0C0"/>
                  </a:outerShdw>
                </a:effectLst>
              </a:rPr>
              <a:t> </a:t>
            </a:r>
          </a:p>
          <a:p>
            <a:pPr lvl="1" eaLnBrk="1" hangingPunct="1">
              <a:lnSpc>
                <a:spcPct val="80000"/>
              </a:lnSpc>
              <a:defRPr/>
            </a:pPr>
            <a:r>
              <a:rPr lang="en-US" altLang="zh-CN" sz="1800" smtClean="0">
                <a:effectLst>
                  <a:outerShdw blurRad="38100" dist="38100" dir="2700000" algn="tl">
                    <a:srgbClr val="C0C0C0"/>
                  </a:outerShdw>
                </a:effectLst>
              </a:rPr>
              <a:t>handle user requests,  </a:t>
            </a:r>
          </a:p>
          <a:p>
            <a:pPr lvl="1" eaLnBrk="1" hangingPunct="1">
              <a:lnSpc>
                <a:spcPct val="80000"/>
              </a:lnSpc>
              <a:defRPr/>
            </a:pPr>
            <a:r>
              <a:rPr lang="en-US" altLang="zh-CN" sz="1800" smtClean="0">
                <a:effectLst>
                  <a:outerShdw blurRad="38100" dist="38100" dir="2700000" algn="tl">
                    <a:srgbClr val="C0C0C0"/>
                  </a:outerShdw>
                </a:effectLst>
              </a:rPr>
              <a:t>translate for raising/lowering module</a:t>
            </a:r>
          </a:p>
          <a:p>
            <a:pPr lvl="1" eaLnBrk="1" hangingPunct="1">
              <a:lnSpc>
                <a:spcPct val="80000"/>
              </a:lnSpc>
              <a:defRPr/>
            </a:pPr>
            <a:r>
              <a:rPr lang="en-US" altLang="zh-CN" sz="1800" smtClean="0">
                <a:effectLst>
                  <a:outerShdw blurRad="38100" dist="38100" dir="2700000" algn="tl">
                    <a:srgbClr val="C0C0C0"/>
                  </a:outerShdw>
                </a:effectLst>
              </a:rPr>
              <a:t>display responses</a:t>
            </a:r>
          </a:p>
          <a:p>
            <a:pPr eaLnBrk="1" hangingPunct="1">
              <a:lnSpc>
                <a:spcPct val="80000"/>
              </a:lnSpc>
              <a:defRPr/>
            </a:pPr>
            <a:r>
              <a:rPr lang="en-US" altLang="zh-CN" sz="2400" smtClean="0">
                <a:effectLst>
                  <a:outerShdw blurRad="38100" dist="38100" dir="2700000" algn="tl">
                    <a:srgbClr val="C0C0C0"/>
                  </a:outerShdw>
                </a:effectLst>
              </a:rPr>
              <a:t>Raising/Lowering Door Module</a:t>
            </a:r>
          </a:p>
          <a:p>
            <a:pPr lvl="1" eaLnBrk="1" hangingPunct="1">
              <a:lnSpc>
                <a:spcPct val="80000"/>
              </a:lnSpc>
              <a:defRPr/>
            </a:pPr>
            <a:r>
              <a:rPr lang="en-US" altLang="zh-CN" sz="1800" smtClean="0">
                <a:effectLst>
                  <a:outerShdw blurRad="38100" dist="38100" dir="2700000" algn="tl">
                    <a:srgbClr val="C0C0C0"/>
                  </a:outerShdw>
                </a:effectLst>
              </a:rPr>
              <a:t>Control actuators to raise/lower door</a:t>
            </a:r>
          </a:p>
          <a:p>
            <a:pPr lvl="1" eaLnBrk="1" hangingPunct="1">
              <a:lnSpc>
                <a:spcPct val="80000"/>
              </a:lnSpc>
              <a:defRPr/>
            </a:pPr>
            <a:r>
              <a:rPr lang="en-US" altLang="zh-CN" sz="1800" smtClean="0">
                <a:effectLst>
                  <a:outerShdw blurRad="38100" dist="38100" dir="2700000" algn="tl">
                    <a:srgbClr val="C0C0C0"/>
                  </a:outerShdw>
                </a:effectLst>
              </a:rPr>
              <a:t>Stop when completed opening or closing</a:t>
            </a:r>
          </a:p>
          <a:p>
            <a:pPr eaLnBrk="1" hangingPunct="1">
              <a:lnSpc>
                <a:spcPct val="80000"/>
              </a:lnSpc>
              <a:defRPr/>
            </a:pPr>
            <a:r>
              <a:rPr lang="en-US" altLang="zh-CN" sz="2400" smtClean="0">
                <a:effectLst>
                  <a:outerShdw blurRad="38100" dist="38100" dir="2700000" algn="tl">
                    <a:srgbClr val="C0C0C0"/>
                  </a:outerShdw>
                </a:effectLst>
              </a:rPr>
              <a:t>Obstacle detection:</a:t>
            </a:r>
          </a:p>
          <a:p>
            <a:pPr lvl="1" eaLnBrk="1" hangingPunct="1">
              <a:lnSpc>
                <a:spcPct val="80000"/>
              </a:lnSpc>
              <a:defRPr/>
            </a:pPr>
            <a:r>
              <a:rPr lang="en-US" altLang="zh-CN" sz="1800" smtClean="0">
                <a:effectLst>
                  <a:outerShdw blurRad="38100" dist="38100" dir="2700000" algn="tl">
                    <a:srgbClr val="C0C0C0"/>
                  </a:outerShdw>
                </a:effectLst>
              </a:rPr>
              <a:t>Recognize when object is detected</a:t>
            </a:r>
          </a:p>
          <a:p>
            <a:pPr lvl="1" eaLnBrk="1" hangingPunct="1">
              <a:lnSpc>
                <a:spcPct val="80000"/>
              </a:lnSpc>
              <a:defRPr/>
            </a:pPr>
            <a:r>
              <a:rPr lang="en-US" altLang="zh-CN" sz="1800" smtClean="0">
                <a:effectLst>
                  <a:outerShdw blurRad="38100" dist="38100" dir="2700000" algn="tl">
                    <a:srgbClr val="C0C0C0"/>
                  </a:outerShdw>
                </a:effectLst>
              </a:rPr>
              <a:t>Stop or reverse the closing of the door</a:t>
            </a:r>
          </a:p>
          <a:p>
            <a:pPr eaLnBrk="1" hangingPunct="1">
              <a:lnSpc>
                <a:spcPct val="80000"/>
              </a:lnSpc>
              <a:defRPr/>
            </a:pPr>
            <a:r>
              <a:rPr lang="en-US" altLang="zh-CN" sz="2400" smtClean="0">
                <a:effectLst>
                  <a:outerShdw blurRad="38100" dist="38100" dir="2700000" algn="tl">
                    <a:srgbClr val="C0C0C0"/>
                  </a:outerShdw>
                </a:effectLst>
              </a:rPr>
              <a:t>Communication Virtual Machine</a:t>
            </a:r>
          </a:p>
          <a:p>
            <a:pPr lvl="1" eaLnBrk="1" hangingPunct="1">
              <a:lnSpc>
                <a:spcPct val="80000"/>
              </a:lnSpc>
              <a:defRPr/>
            </a:pPr>
            <a:r>
              <a:rPr lang="en-US" altLang="zh-CN" sz="1800" smtClean="0">
                <a:effectLst>
                  <a:outerShdw blurRad="38100" dist="38100" dir="2700000" algn="tl">
                    <a:srgbClr val="C0C0C0"/>
                  </a:outerShdw>
                </a:effectLst>
              </a:rPr>
              <a:t>manage communication with House Information System (HIS)</a:t>
            </a:r>
          </a:p>
          <a:p>
            <a:pPr eaLnBrk="1" hangingPunct="1">
              <a:lnSpc>
                <a:spcPct val="80000"/>
              </a:lnSpc>
              <a:defRPr/>
            </a:pPr>
            <a:r>
              <a:rPr lang="en-US" altLang="zh-CN" sz="2400" smtClean="0">
                <a:effectLst>
                  <a:outerShdw blurRad="38100" dist="38100" dir="2700000" algn="tl">
                    <a:srgbClr val="C0C0C0"/>
                  </a:outerShdw>
                </a:effectLst>
              </a:rPr>
              <a:t>Sensor/Actuator virtual machine</a:t>
            </a:r>
          </a:p>
          <a:p>
            <a:pPr lvl="1" eaLnBrk="1" hangingPunct="1">
              <a:lnSpc>
                <a:spcPct val="80000"/>
              </a:lnSpc>
              <a:defRPr/>
            </a:pPr>
            <a:r>
              <a:rPr lang="en-US" altLang="zh-CN" sz="1800" smtClean="0">
                <a:effectLst>
                  <a:outerShdw blurRad="38100" dist="38100" dir="2700000" algn="tl">
                    <a:srgbClr val="C0C0C0"/>
                  </a:outerShdw>
                </a:effectLst>
              </a:rPr>
              <a:t>manage interactions with sensors/actuators</a:t>
            </a:r>
          </a:p>
          <a:p>
            <a:pPr eaLnBrk="1" hangingPunct="1">
              <a:lnSpc>
                <a:spcPct val="80000"/>
              </a:lnSpc>
              <a:defRPr/>
            </a:pPr>
            <a:r>
              <a:rPr lang="en-US" altLang="zh-CN" sz="2400" smtClean="0">
                <a:effectLst>
                  <a:outerShdw blurRad="38100" dist="38100" dir="2700000" algn="tl">
                    <a:srgbClr val="C0C0C0"/>
                  </a:outerShdw>
                </a:effectLst>
              </a:rPr>
              <a:t>Scheduler: guarantee that deadlines are met when obstacle is detected</a:t>
            </a:r>
          </a:p>
          <a:p>
            <a:pPr eaLnBrk="1" hangingPunct="1">
              <a:lnSpc>
                <a:spcPct val="80000"/>
              </a:lnSpc>
              <a:defRPr/>
            </a:pPr>
            <a:r>
              <a:rPr lang="en-US" altLang="zh-CN" sz="2400" smtClean="0">
                <a:effectLst>
                  <a:outerShdw blurRad="38100" dist="38100" dir="2700000" algn="tl">
                    <a:srgbClr val="C0C0C0"/>
                  </a:outerShdw>
                </a:effectLst>
              </a:rPr>
              <a:t>Diagnosis:  manage diagnosis</a:t>
            </a:r>
            <a:r>
              <a:rPr lang="en-US" altLang="zh-CN" sz="2000" smtClean="0">
                <a:effectLst>
                  <a:outerShdw blurRad="38100" dist="38100" dir="2700000" algn="tl">
                    <a:srgbClr val="C0C0C0"/>
                  </a:outerShdw>
                </a:effectLst>
              </a:rPr>
              <a:t> </a:t>
            </a:r>
            <a:r>
              <a:rPr lang="en-US" altLang="zh-CN" sz="2400" smtClean="0">
                <a:effectLst>
                  <a:outerShdw blurRad="38100" dist="38100" dir="2700000" algn="tl">
                    <a:srgbClr val="C0C0C0"/>
                  </a:outerShdw>
                </a:effectLst>
              </a:rPr>
              <a:t>interaction with HIS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9A859646-0E0A-4523-919F-D1B163677B64}" type="slidenum">
              <a:rPr lang="en-US" altLang="zh-CN" smtClean="0">
                <a:ea typeface="宋体" charset="-122"/>
              </a:rPr>
              <a:pPr/>
              <a:t>43</a:t>
            </a:fld>
            <a:endParaRPr lang="en-US" altLang="zh-CN" smtClean="0">
              <a:ea typeface="宋体" charset="-122"/>
            </a:endParaRPr>
          </a:p>
        </p:txBody>
      </p:sp>
      <p:sp>
        <p:nvSpPr>
          <p:cNvPr id="96258" name="Rectangle 2"/>
          <p:cNvSpPr>
            <a:spLocks noGrp="1" noChangeArrowheads="1"/>
          </p:cNvSpPr>
          <p:nvPr>
            <p:ph type="title"/>
          </p:nvPr>
        </p:nvSpPr>
        <p:spPr>
          <a:xfrm>
            <a:off x="323850" y="274638"/>
            <a:ext cx="8496300" cy="1143000"/>
          </a:xfrm>
        </p:spPr>
        <p:txBody>
          <a:bodyPr/>
          <a:lstStyle/>
          <a:p>
            <a:pPr eaLnBrk="1" hangingPunct="1">
              <a:defRPr/>
            </a:pPr>
            <a:r>
              <a:rPr lang="en-US" altLang="zh-CN" sz="3400" dirty="0"/>
              <a:t>Quality Scenarios </a:t>
            </a:r>
            <a:r>
              <a:rPr lang="en-US" altLang="zh-CN" sz="3400" dirty="0" smtClean="0"/>
              <a:t>Assigned in the Example</a:t>
            </a:r>
          </a:p>
        </p:txBody>
      </p:sp>
      <p:sp>
        <p:nvSpPr>
          <p:cNvPr id="39940" name="Rectangle 3"/>
          <p:cNvSpPr>
            <a:spLocks noGrp="1" noChangeArrowheads="1"/>
          </p:cNvSpPr>
          <p:nvPr>
            <p:ph type="body" idx="1"/>
          </p:nvPr>
        </p:nvSpPr>
        <p:spPr>
          <a:xfrm>
            <a:off x="468313" y="1412875"/>
            <a:ext cx="7696200" cy="5111750"/>
          </a:xfrm>
        </p:spPr>
        <p:txBody>
          <a:bodyPr/>
          <a:lstStyle/>
          <a:p>
            <a:pPr eaLnBrk="1" hangingPunct="1">
              <a:lnSpc>
                <a:spcPct val="80000"/>
              </a:lnSpc>
            </a:pPr>
            <a:r>
              <a:rPr lang="en-US" altLang="en-US" sz="2800" smtClean="0"/>
              <a:t>The devices and controls for opening and closing are different in the products of the product line. Scenario delegated to user-interface module</a:t>
            </a:r>
            <a:r>
              <a:rPr lang="en-US" altLang="zh-CN" sz="3600" smtClean="0"/>
              <a:t>.</a:t>
            </a:r>
            <a:endParaRPr lang="en-US" altLang="zh-CN" sz="2800" smtClean="0">
              <a:solidFill>
                <a:schemeClr val="tx2"/>
              </a:solidFill>
            </a:endParaRPr>
          </a:p>
          <a:p>
            <a:pPr eaLnBrk="1" hangingPunct="1">
              <a:lnSpc>
                <a:spcPct val="80000"/>
              </a:lnSpc>
            </a:pPr>
            <a:r>
              <a:rPr lang="en-US" altLang="zh-CN" sz="2800" smtClean="0"/>
              <a:t>The processor used in different products will differ. Delegated to all modules - “don’t use processor specific code”</a:t>
            </a:r>
          </a:p>
          <a:p>
            <a:pPr eaLnBrk="1" hangingPunct="1">
              <a:lnSpc>
                <a:spcPct val="80000"/>
              </a:lnSpc>
            </a:pPr>
            <a:r>
              <a:rPr lang="en-US" altLang="zh-CN" sz="2800" smtClean="0"/>
              <a:t>If an obstacle is detected closing must stop within .1 sec. Delegated to scheduler and obstacle-detection modules.</a:t>
            </a:r>
            <a:endParaRPr lang="en-US" altLang="zh-CN" sz="2800" smtClean="0">
              <a:solidFill>
                <a:schemeClr val="tx2"/>
              </a:solidFill>
            </a:endParaRPr>
          </a:p>
          <a:p>
            <a:pPr eaLnBrk="1" hangingPunct="1">
              <a:lnSpc>
                <a:spcPct val="80000"/>
              </a:lnSpc>
            </a:pPr>
            <a:r>
              <a:rPr lang="en-US" altLang="zh-CN" sz="2800" smtClean="0"/>
              <a:t>Garage door system must interact with the HIS. Delegated to communication and diagnosis modules.</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r>
              <a:rPr lang="en-US" sz="4400" b="0" i="0" kern="1200" baseline="0" dirty="0" smtClean="0">
                <a:solidFill>
                  <a:schemeClr val="tx1"/>
                </a:solidFill>
                <a:effectLst/>
                <a:latin typeface="+mj-lt"/>
                <a:ea typeface="+mj-ea"/>
                <a:cs typeface="+mj-cs"/>
              </a:rPr>
              <a:t>Summary </a:t>
            </a:r>
            <a:endParaRPr lang="en-US" dirty="0"/>
          </a:p>
        </p:txBody>
      </p:sp>
      <p:sp>
        <p:nvSpPr>
          <p:cNvPr id="3" name="Content Placeholder 2"/>
          <p:cNvSpPr>
            <a:spLocks noGrp="1"/>
          </p:cNvSpPr>
          <p:nvPr>
            <p:ph idx="1"/>
          </p:nvPr>
        </p:nvSpPr>
        <p:spPr/>
        <p:txBody>
          <a:bodyPr/>
          <a:lstStyle/>
          <a:p>
            <a:pPr lvl="0" rtl="0" eaLnBrk="1" latinLnBrk="0" hangingPunct="1"/>
            <a:r>
              <a:rPr lang="en-US" dirty="0" smtClean="0">
                <a:effectLst/>
              </a:rPr>
              <a:t>Designing the architecture is a matter of</a:t>
            </a:r>
          </a:p>
          <a:p>
            <a:pPr lvl="1" rtl="0" eaLnBrk="1" latinLnBrk="0" hangingPunct="1"/>
            <a:r>
              <a:rPr lang="en-US" dirty="0" smtClean="0">
                <a:effectLst/>
              </a:rPr>
              <a:t>Determining the ASRs</a:t>
            </a:r>
          </a:p>
          <a:p>
            <a:pPr lvl="1" rtl="0" eaLnBrk="1" latinLnBrk="0" hangingPunct="1"/>
            <a:r>
              <a:rPr lang="en-US" dirty="0" smtClean="0">
                <a:effectLst/>
              </a:rPr>
              <a:t>Performing generate and test one</a:t>
            </a:r>
            <a:r>
              <a:rPr lang="en-US" baseline="0" dirty="0" smtClean="0">
                <a:effectLst/>
              </a:rPr>
              <a:t> an element to decompose it to satisfy the ASRs</a:t>
            </a:r>
          </a:p>
          <a:p>
            <a:pPr lvl="1" rtl="0" eaLnBrk="1" latinLnBrk="0" hangingPunct="1"/>
            <a:r>
              <a:rPr lang="en-US" baseline="0" dirty="0" smtClean="0">
                <a:effectLst/>
              </a:rPr>
              <a:t>Iterating until requirements are satisfied.</a:t>
            </a:r>
            <a:endParaRPr lang="en-US" dirty="0" smtClean="0">
              <a:effectLst/>
            </a:endParaRPr>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44</a:t>
            </a:fld>
            <a:endParaRPr lang="en-AU"/>
          </a:p>
        </p:txBody>
      </p:sp>
    </p:spTree>
    <p:extLst>
      <p:ext uri="{BB962C8B-B14F-4D97-AF65-F5344CB8AC3E}">
        <p14:creationId xmlns:p14="http://schemas.microsoft.com/office/powerpoint/2010/main" val="222164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848872" cy="778098"/>
          </a:xfrm>
        </p:spPr>
        <p:txBody>
          <a:bodyPr>
            <a:normAutofit/>
          </a:bodyPr>
          <a:lstStyle/>
          <a:p>
            <a:r>
              <a:rPr lang="en-US" dirty="0" smtClean="0"/>
              <a:t>Design Doesn’t Mean Green Field</a:t>
            </a:r>
            <a:endParaRPr lang="en-US" dirty="0"/>
          </a:p>
        </p:txBody>
      </p:sp>
      <p:sp>
        <p:nvSpPr>
          <p:cNvPr id="3" name="Content Placeholder 2"/>
          <p:cNvSpPr>
            <a:spLocks noGrp="1"/>
          </p:cNvSpPr>
          <p:nvPr>
            <p:ph idx="1"/>
          </p:nvPr>
        </p:nvSpPr>
        <p:spPr>
          <a:xfrm>
            <a:off x="313184" y="1407774"/>
            <a:ext cx="8229600" cy="4857403"/>
          </a:xfrm>
        </p:spPr>
        <p:txBody>
          <a:bodyPr/>
          <a:lstStyle/>
          <a:p>
            <a:r>
              <a:rPr lang="en-US" dirty="0" smtClean="0"/>
              <a:t>If you</a:t>
            </a:r>
            <a:r>
              <a:rPr lang="en-US" baseline="0" dirty="0" smtClean="0"/>
              <a:t> are given components to be used in the final design, then the decomposition must accommodate those components.</a:t>
            </a:r>
          </a:p>
        </p:txBody>
      </p:sp>
      <p:sp>
        <p:nvSpPr>
          <p:cNvPr id="5" name="Rounded Rectangle 4"/>
          <p:cNvSpPr/>
          <p:nvPr/>
        </p:nvSpPr>
        <p:spPr>
          <a:xfrm>
            <a:off x="3131840" y="4509120"/>
            <a:ext cx="201622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Given components</a:t>
            </a:r>
            <a:endParaRPr lang="en-US" sz="2400" dirty="0"/>
          </a:p>
        </p:txBody>
      </p:sp>
      <p:sp>
        <p:nvSpPr>
          <p:cNvPr id="6" name="Rounded Rectangle 5"/>
          <p:cNvSpPr/>
          <p:nvPr/>
        </p:nvSpPr>
        <p:spPr>
          <a:xfrm>
            <a:off x="1763688" y="3520898"/>
            <a:ext cx="1944216" cy="79208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New component</a:t>
            </a:r>
            <a:endParaRPr lang="en-US" sz="2400" dirty="0">
              <a:solidFill>
                <a:schemeClr val="tx1"/>
              </a:solidFill>
            </a:endParaRPr>
          </a:p>
        </p:txBody>
      </p:sp>
      <p:sp>
        <p:nvSpPr>
          <p:cNvPr id="7" name="Rounded Rectangle 6"/>
          <p:cNvSpPr/>
          <p:nvPr/>
        </p:nvSpPr>
        <p:spPr>
          <a:xfrm>
            <a:off x="2000232" y="5643578"/>
            <a:ext cx="1981360" cy="79208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chemeClr val="tx1"/>
                </a:solidFill>
              </a:rPr>
              <a:t>New </a:t>
            </a:r>
          </a:p>
          <a:p>
            <a:pPr lvl="0" algn="ctr"/>
            <a:r>
              <a:rPr lang="en-US" sz="2400" dirty="0">
                <a:solidFill>
                  <a:schemeClr val="tx1"/>
                </a:solidFill>
              </a:rPr>
              <a:t>Component</a:t>
            </a:r>
          </a:p>
        </p:txBody>
      </p:sp>
      <p:sp>
        <p:nvSpPr>
          <p:cNvPr id="8" name="Rounded Rectangle 7"/>
          <p:cNvSpPr/>
          <p:nvPr/>
        </p:nvSpPr>
        <p:spPr>
          <a:xfrm>
            <a:off x="5572132" y="4572008"/>
            <a:ext cx="1993424" cy="79208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chemeClr val="tx1"/>
                </a:solidFill>
              </a:rPr>
              <a:t>New </a:t>
            </a:r>
          </a:p>
          <a:p>
            <a:pPr lvl="0" algn="ctr"/>
            <a:r>
              <a:rPr lang="en-US" sz="2400" dirty="0">
                <a:solidFill>
                  <a:schemeClr val="tx1"/>
                </a:solidFill>
              </a:rPr>
              <a:t>Component</a:t>
            </a:r>
          </a:p>
        </p:txBody>
      </p:sp>
      <p:sp>
        <p:nvSpPr>
          <p:cNvPr id="12" name="Rounded Rectangle 11"/>
          <p:cNvSpPr/>
          <p:nvPr/>
        </p:nvSpPr>
        <p:spPr>
          <a:xfrm>
            <a:off x="4427984" y="3501008"/>
            <a:ext cx="1929966" cy="79208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New </a:t>
            </a:r>
            <a:endParaRPr lang="en-US" sz="2400" dirty="0" smtClean="0">
              <a:solidFill>
                <a:schemeClr val="tx1"/>
              </a:solidFill>
            </a:endParaRPr>
          </a:p>
          <a:p>
            <a:pPr algn="ctr"/>
            <a:r>
              <a:rPr lang="en-US" sz="2400" dirty="0" smtClean="0">
                <a:solidFill>
                  <a:schemeClr val="tx1"/>
                </a:solidFill>
              </a:rPr>
              <a:t>Component</a:t>
            </a:r>
            <a:endParaRPr lang="en-US" sz="2400" dirty="0">
              <a:solidFill>
                <a:schemeClr val="tx1"/>
              </a:solidFill>
            </a:endParaRPr>
          </a:p>
        </p:txBody>
      </p:sp>
      <p:sp>
        <p:nvSpPr>
          <p:cNvPr id="9" name="灯片编号占位符 8"/>
          <p:cNvSpPr>
            <a:spLocks noGrp="1"/>
          </p:cNvSpPr>
          <p:nvPr>
            <p:ph type="sldNum" sz="quarter" idx="12"/>
          </p:nvPr>
        </p:nvSpPr>
        <p:spPr/>
        <p:txBody>
          <a:bodyPr/>
          <a:lstStyle/>
          <a:p>
            <a:fld id="{D0E8C58C-0836-46C6-8F9A-AF87B5CA09C9}" type="slidenum">
              <a:rPr lang="en-AU" smtClean="0"/>
              <a:pPr/>
              <a:t>5</a:t>
            </a:fld>
            <a:endParaRPr lang="en-AU"/>
          </a:p>
        </p:txBody>
      </p:sp>
    </p:spTree>
    <p:extLst>
      <p:ext uri="{BB962C8B-B14F-4D97-AF65-F5344CB8AC3E}">
        <p14:creationId xmlns:p14="http://schemas.microsoft.com/office/powerpoint/2010/main" val="2145752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Designing to Architecturally Significant Requirements</a:t>
            </a:r>
            <a:endParaRPr lang="en-US" dirty="0"/>
          </a:p>
        </p:txBody>
      </p:sp>
      <p:sp>
        <p:nvSpPr>
          <p:cNvPr id="3" name="Content Placeholder 2"/>
          <p:cNvSpPr>
            <a:spLocks noGrp="1"/>
          </p:cNvSpPr>
          <p:nvPr>
            <p:ph idx="1"/>
          </p:nvPr>
        </p:nvSpPr>
        <p:spPr/>
        <p:txBody>
          <a:bodyPr/>
          <a:lstStyle/>
          <a:p>
            <a:r>
              <a:rPr lang="en-US" dirty="0" smtClean="0"/>
              <a:t>Remember architecturally significant</a:t>
            </a:r>
            <a:r>
              <a:rPr lang="en-US" baseline="0" dirty="0" smtClean="0"/>
              <a:t> requirements (ASRs)?</a:t>
            </a:r>
          </a:p>
          <a:p>
            <a:r>
              <a:rPr lang="en-US" dirty="0" smtClean="0"/>
              <a:t>These are the requirements that you must</a:t>
            </a:r>
            <a:r>
              <a:rPr lang="en-US" baseline="0" dirty="0" smtClean="0"/>
              <a:t> satisfy with the design</a:t>
            </a:r>
          </a:p>
          <a:p>
            <a:pPr lvl="1"/>
            <a:r>
              <a:rPr lang="en-US" dirty="0" smtClean="0"/>
              <a:t>There are a small</a:t>
            </a:r>
            <a:r>
              <a:rPr lang="en-US" baseline="0" dirty="0" smtClean="0"/>
              <a:t> number of these</a:t>
            </a:r>
          </a:p>
          <a:p>
            <a:pPr lvl="1"/>
            <a:r>
              <a:rPr lang="en-US" baseline="0" dirty="0" smtClean="0"/>
              <a:t>They are the most important (by definition)</a:t>
            </a:r>
          </a:p>
        </p:txBody>
      </p:sp>
      <p:sp>
        <p:nvSpPr>
          <p:cNvPr id="5" name="灯片编号占位符 4"/>
          <p:cNvSpPr>
            <a:spLocks noGrp="1"/>
          </p:cNvSpPr>
          <p:nvPr>
            <p:ph type="sldNum" sz="quarter" idx="12"/>
          </p:nvPr>
        </p:nvSpPr>
        <p:spPr/>
        <p:txBody>
          <a:bodyPr/>
          <a:lstStyle/>
          <a:p>
            <a:fld id="{D0E8C58C-0836-46C6-8F9A-AF87B5CA09C9}" type="slidenum">
              <a:rPr lang="en-AU" smtClean="0"/>
              <a:pPr/>
              <a:t>6</a:t>
            </a:fld>
            <a:endParaRPr lang="en-AU"/>
          </a:p>
        </p:txBody>
      </p:sp>
    </p:spTree>
    <p:extLst>
      <p:ext uri="{BB962C8B-B14F-4D97-AF65-F5344CB8AC3E}">
        <p14:creationId xmlns:p14="http://schemas.microsoft.com/office/powerpoint/2010/main" val="2562494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Many ASRs Simultaneously?</a:t>
            </a:r>
            <a:endParaRPr lang="en-US" dirty="0"/>
          </a:p>
        </p:txBody>
      </p:sp>
      <p:sp>
        <p:nvSpPr>
          <p:cNvPr id="3" name="Content Placeholder 2"/>
          <p:cNvSpPr>
            <a:spLocks noGrp="1"/>
          </p:cNvSpPr>
          <p:nvPr>
            <p:ph idx="1"/>
          </p:nvPr>
        </p:nvSpPr>
        <p:spPr/>
        <p:txBody>
          <a:bodyPr/>
          <a:lstStyle/>
          <a:p>
            <a:r>
              <a:rPr lang="en-US" dirty="0" smtClean="0"/>
              <a:t>If you are inexperienced in design then design for the ASRs one at a time beginning with the most important.</a:t>
            </a:r>
          </a:p>
          <a:p>
            <a:r>
              <a:rPr lang="en-US" dirty="0" smtClean="0"/>
              <a:t>As you gain experience,</a:t>
            </a:r>
            <a:r>
              <a:rPr lang="en-US" baseline="0" dirty="0" smtClean="0"/>
              <a:t> you will be able to design for multiple ASRs simultaneously.</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7</a:t>
            </a:fld>
            <a:endParaRPr lang="en-AU"/>
          </a:p>
        </p:txBody>
      </p:sp>
    </p:spTree>
    <p:extLst>
      <p:ext uri="{BB962C8B-B14F-4D97-AF65-F5344CB8AC3E}">
        <p14:creationId xmlns:p14="http://schemas.microsoft.com/office/powerpoint/2010/main" val="3744331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Other Quality Requirements?</a:t>
            </a:r>
            <a:endParaRPr lang="en-US" dirty="0"/>
          </a:p>
        </p:txBody>
      </p:sp>
      <p:sp>
        <p:nvSpPr>
          <p:cNvPr id="3" name="Content Placeholder 2"/>
          <p:cNvSpPr>
            <a:spLocks noGrp="1"/>
          </p:cNvSpPr>
          <p:nvPr>
            <p:ph idx="1"/>
          </p:nvPr>
        </p:nvSpPr>
        <p:spPr/>
        <p:txBody>
          <a:bodyPr>
            <a:normAutofit/>
          </a:bodyPr>
          <a:lstStyle/>
          <a:p>
            <a:r>
              <a:rPr lang="en-US" dirty="0" smtClean="0"/>
              <a:t>If your</a:t>
            </a:r>
            <a:r>
              <a:rPr lang="en-US" baseline="0" dirty="0" smtClean="0"/>
              <a:t> design does not satisfy a particular non ASR quality requirement then either</a:t>
            </a:r>
          </a:p>
          <a:p>
            <a:pPr lvl="1"/>
            <a:r>
              <a:rPr lang="en-US" baseline="0" dirty="0" smtClean="0"/>
              <a:t>Adjust your design to satisfy</a:t>
            </a:r>
            <a:r>
              <a:rPr lang="en-US" dirty="0" smtClean="0"/>
              <a:t> it</a:t>
            </a:r>
            <a:endParaRPr lang="en-US" baseline="0" dirty="0" smtClean="0"/>
          </a:p>
          <a:p>
            <a:pPr lvl="1"/>
            <a:r>
              <a:rPr lang="en-US" baseline="0" dirty="0" smtClean="0"/>
              <a:t>Weaken it to be satisfied </a:t>
            </a:r>
          </a:p>
          <a:p>
            <a:pPr lvl="1"/>
            <a:r>
              <a:rPr lang="en-US" dirty="0" smtClean="0"/>
              <a:t>Make it</a:t>
            </a:r>
            <a:r>
              <a:rPr lang="en-US" baseline="0" dirty="0" smtClean="0"/>
              <a:t> become one of the ASRs</a:t>
            </a:r>
          </a:p>
          <a:p>
            <a:pPr lvl="1"/>
            <a:r>
              <a:rPr lang="en-US" baseline="0" dirty="0" smtClean="0"/>
              <a:t>Declare it non-</a:t>
            </a:r>
            <a:r>
              <a:rPr lang="en-US" baseline="0" dirty="0" err="1" smtClean="0"/>
              <a:t>satisfiable</a:t>
            </a:r>
            <a:endParaRPr lang="en-US" baseline="0"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8</a:t>
            </a:fld>
            <a:endParaRPr lang="en-AU"/>
          </a:p>
        </p:txBody>
      </p:sp>
    </p:spTree>
    <p:extLst>
      <p:ext uri="{BB962C8B-B14F-4D97-AF65-F5344CB8AC3E}">
        <p14:creationId xmlns:p14="http://schemas.microsoft.com/office/powerpoint/2010/main" val="1428257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and Test</a:t>
            </a:r>
            <a:endParaRPr lang="en-US" dirty="0"/>
          </a:p>
        </p:txBody>
      </p:sp>
      <p:sp>
        <p:nvSpPr>
          <p:cNvPr id="3" name="Content Placeholder 2"/>
          <p:cNvSpPr>
            <a:spLocks noGrp="1"/>
          </p:cNvSpPr>
          <p:nvPr>
            <p:ph idx="1"/>
          </p:nvPr>
        </p:nvSpPr>
        <p:spPr/>
        <p:txBody>
          <a:bodyPr/>
          <a:lstStyle/>
          <a:p>
            <a:r>
              <a:rPr lang="en-US" dirty="0" smtClean="0"/>
              <a:t>View the current design as a hypothesis.</a:t>
            </a:r>
          </a:p>
          <a:p>
            <a:r>
              <a:rPr lang="en-US" dirty="0" smtClean="0"/>
              <a:t>Ask</a:t>
            </a:r>
            <a:r>
              <a:rPr lang="en-US" baseline="0" dirty="0" smtClean="0"/>
              <a:t> whether the current design satisfies the requirements (test)</a:t>
            </a:r>
          </a:p>
          <a:p>
            <a:r>
              <a:rPr lang="en-US" baseline="0" dirty="0" smtClean="0"/>
              <a:t>If not, then generate a new hypothesis</a:t>
            </a:r>
          </a:p>
        </p:txBody>
      </p:sp>
      <p:sp>
        <p:nvSpPr>
          <p:cNvPr id="6" name="Oval 5"/>
          <p:cNvSpPr/>
          <p:nvPr/>
        </p:nvSpPr>
        <p:spPr bwMode="auto">
          <a:xfrm>
            <a:off x="467544" y="4232458"/>
            <a:ext cx="2474757" cy="193284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rPr>
              <a:t>Generate Initial Hypothesis</a:t>
            </a:r>
          </a:p>
        </p:txBody>
      </p:sp>
      <p:sp>
        <p:nvSpPr>
          <p:cNvPr id="8" name="Oval 7"/>
          <p:cNvSpPr/>
          <p:nvPr/>
        </p:nvSpPr>
        <p:spPr bwMode="auto">
          <a:xfrm>
            <a:off x="6273707" y="4232458"/>
            <a:ext cx="2474757" cy="193284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rPr>
              <a:t>Generate </a:t>
            </a:r>
            <a:r>
              <a:rPr lang="en-US" sz="2400" dirty="0" smtClean="0"/>
              <a:t>Next </a:t>
            </a:r>
            <a:r>
              <a:rPr kumimoji="0" lang="en-US" sz="2400" b="0" i="0" u="none" strike="noStrike" cap="none" normalizeH="0" baseline="0" dirty="0" smtClean="0">
                <a:ln>
                  <a:noFill/>
                </a:ln>
                <a:solidFill>
                  <a:schemeClr val="tx1"/>
                </a:solidFill>
                <a:effectLst/>
                <a:latin typeface="Arial" pitchFamily="34" charset="0"/>
              </a:rPr>
              <a:t>Hypothesis</a:t>
            </a:r>
          </a:p>
        </p:txBody>
      </p:sp>
      <p:cxnSp>
        <p:nvCxnSpPr>
          <p:cNvPr id="9" name="Straight Arrow Connector 8"/>
          <p:cNvCxnSpPr/>
          <p:nvPr/>
        </p:nvCxnSpPr>
        <p:spPr bwMode="auto">
          <a:xfrm>
            <a:off x="2942301" y="5134452"/>
            <a:ext cx="475915" cy="268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5702608" y="5134452"/>
            <a:ext cx="571098" cy="268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Connector 10"/>
          <p:cNvCxnSpPr>
            <a:stCxn id="8" idx="0"/>
          </p:cNvCxnSpPr>
          <p:nvPr/>
        </p:nvCxnSpPr>
        <p:spPr bwMode="auto">
          <a:xfrm flipV="1">
            <a:off x="7511085" y="3717032"/>
            <a:ext cx="0" cy="5154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a:off x="4643180" y="3717032"/>
            <a:ext cx="286790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Arrow Connector 12"/>
          <p:cNvCxnSpPr>
            <a:endCxn id="7" idx="0"/>
          </p:cNvCxnSpPr>
          <p:nvPr/>
        </p:nvCxnSpPr>
        <p:spPr bwMode="auto">
          <a:xfrm>
            <a:off x="4643180" y="3717031"/>
            <a:ext cx="0" cy="5154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 name="Oval 6"/>
          <p:cNvSpPr/>
          <p:nvPr/>
        </p:nvSpPr>
        <p:spPr bwMode="auto">
          <a:xfrm>
            <a:off x="3418216" y="4232458"/>
            <a:ext cx="2449928" cy="193284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rPr>
              <a:t>Test hypothesis</a:t>
            </a:r>
          </a:p>
        </p:txBody>
      </p:sp>
      <p:sp>
        <p:nvSpPr>
          <p:cNvPr id="5" name="灯片编号占位符 4"/>
          <p:cNvSpPr>
            <a:spLocks noGrp="1"/>
          </p:cNvSpPr>
          <p:nvPr>
            <p:ph type="sldNum" sz="quarter" idx="12"/>
          </p:nvPr>
        </p:nvSpPr>
        <p:spPr/>
        <p:txBody>
          <a:bodyPr/>
          <a:lstStyle/>
          <a:p>
            <a:fld id="{D0E8C58C-0836-46C6-8F9A-AF87B5CA09C9}" type="slidenum">
              <a:rPr lang="en-AU" smtClean="0"/>
              <a:pPr/>
              <a:t>9</a:t>
            </a:fld>
            <a:endParaRPr lang="en-AU"/>
          </a:p>
        </p:txBody>
      </p:sp>
    </p:spTree>
    <p:extLst>
      <p:ext uri="{BB962C8B-B14F-4D97-AF65-F5344CB8AC3E}">
        <p14:creationId xmlns:p14="http://schemas.microsoft.com/office/powerpoint/2010/main" val="2773924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themeOverride>
</file>

<file path=docProps/app.xml><?xml version="1.0" encoding="utf-8"?>
<Properties xmlns="http://schemas.openxmlformats.org/officeDocument/2006/extended-properties" xmlns:vt="http://schemas.openxmlformats.org/officeDocument/2006/docPropsVTypes">
  <Template>Fan</Template>
  <TotalTime>1847</TotalTime>
  <Words>2225</Words>
  <Application>Microsoft Office PowerPoint</Application>
  <PresentationFormat>全屏显示(4:3)</PresentationFormat>
  <Paragraphs>312</Paragraphs>
  <Slides>44</Slides>
  <Notes>8</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Watermark</vt:lpstr>
      <vt:lpstr>Chapter 17:   Designing an Architecture</vt:lpstr>
      <vt:lpstr>Chapter Outline</vt:lpstr>
      <vt:lpstr>Design Strategy</vt:lpstr>
      <vt:lpstr>Decomposition</vt:lpstr>
      <vt:lpstr>Design Doesn’t Mean Green Field</vt:lpstr>
      <vt:lpstr>Designing to Architecturally Significant Requirements</vt:lpstr>
      <vt:lpstr>How Many ASRs Simultaneously?</vt:lpstr>
      <vt:lpstr>What About Other Quality Requirements?</vt:lpstr>
      <vt:lpstr>Generate and Test</vt:lpstr>
      <vt:lpstr>Raises the Following Questions</vt:lpstr>
      <vt:lpstr>Where Does the Initial Hypothesis Come From?</vt:lpstr>
      <vt:lpstr>How Do I Test a Hypothesis?</vt:lpstr>
      <vt:lpstr>How Do I Generate the Next Hypothesis?</vt:lpstr>
      <vt:lpstr>When Am I Done?</vt:lpstr>
      <vt:lpstr>The Attribute-Driven Design Method </vt:lpstr>
      <vt:lpstr>ADD Inputs and Outputs</vt:lpstr>
      <vt:lpstr>The Steps of ADD </vt:lpstr>
      <vt:lpstr>Step 1: Choose an Element of the System to Design</vt:lpstr>
      <vt:lpstr>Which Element Comes Next?</vt:lpstr>
      <vt:lpstr>Step 2: Identify the ASRs for the Chosen Element</vt:lpstr>
      <vt:lpstr>Step 3: Generate a Design Solution for the Chosen Element</vt:lpstr>
      <vt:lpstr>Step 4: Select the Input for the Next Iteration</vt:lpstr>
      <vt:lpstr>Quality Attribute Requirements </vt:lpstr>
      <vt:lpstr>Constraints</vt:lpstr>
      <vt:lpstr>Repeat Steps 1–4 Until All ASRs are Satisfied</vt:lpstr>
      <vt:lpstr>PowerPoint 演示文稿</vt:lpstr>
      <vt:lpstr>Garage Door Opener Example 设计一个车库门开关器产品线构架</vt:lpstr>
      <vt:lpstr>Scenarios for Garage Door System</vt:lpstr>
      <vt:lpstr>1 Choose the Module to Decompose </vt:lpstr>
      <vt:lpstr>2 Identify the Architectural Drivers</vt:lpstr>
      <vt:lpstr>3 Generate a Design</vt:lpstr>
      <vt:lpstr>3 Generate a Design</vt:lpstr>
      <vt:lpstr>3 Generate a Design</vt:lpstr>
      <vt:lpstr>Architectural Pattern that Utilizes Tactics </vt:lpstr>
      <vt:lpstr>3 Generate a Design</vt:lpstr>
      <vt:lpstr>3 Generate a Design</vt:lpstr>
      <vt:lpstr>Allocate Functionality Using Multiple Views</vt:lpstr>
      <vt:lpstr>Use Cases Illustrating Concurrency</vt:lpstr>
      <vt:lpstr>Use Cases Illustrating Concurrency</vt:lpstr>
      <vt:lpstr>Verify and Refine Use Cases and Quality Scenarios</vt:lpstr>
      <vt:lpstr>Functional Requirements</vt:lpstr>
      <vt:lpstr>Functional Groups </vt:lpstr>
      <vt:lpstr>Quality Scenarios Assigned in the Example</vt:lpstr>
      <vt:lpstr>Summary </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Administrator</cp:lastModifiedBy>
  <cp:revision>166</cp:revision>
  <dcterms:created xsi:type="dcterms:W3CDTF">2012-04-18T22:57:58Z</dcterms:created>
  <dcterms:modified xsi:type="dcterms:W3CDTF">2018-11-05T00:32:57Z</dcterms:modified>
</cp:coreProperties>
</file>