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59" r:id="rId2"/>
    <p:sldId id="286" r:id="rId3"/>
    <p:sldId id="33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36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>
        <p:scale>
          <a:sx n="80" d="100"/>
          <a:sy n="80" d="100"/>
        </p:scale>
        <p:origin x="-107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pPr/>
              <a:t>5/11/2018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some situations component ports are associated with one or more ports in an “internal” </a:t>
            </a:r>
            <a:r>
              <a:rPr lang="en-US" altLang="zh-CN" dirty="0" err="1" smtClean="0"/>
              <a:t>subarchitecture</a:t>
            </a:r>
            <a:r>
              <a:rPr lang="en-US" altLang="zh-CN" dirty="0" smtClean="0"/>
              <a:t>. The case is similar for the roles of a connector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25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Left: component type. Right: component instance.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High-level decompositions are often easy to design</a:t>
            </a:r>
          </a:p>
          <a:p>
            <a:r>
              <a:rPr lang="en-US" altLang="zh-CN" dirty="0" smtClean="0"/>
              <a:t>The project manager can start to staff development teams, put training in place, determine which parts to outsource, and start producing budgets and schedules.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04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deployed</a:t>
            </a:r>
            <a:r>
              <a:rPr lang="en-US" altLang="zh-CN" baseline="0" dirty="0" smtClean="0"/>
              <a:t> 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37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38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Utility</a:t>
            </a:r>
            <a:r>
              <a:rPr lang="en-US" altLang="zh-CN" baseline="0" dirty="0" smtClean="0"/>
              <a:t> 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49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317DE4-B318-4065-B1DB-E19A1900D073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353DD-D047-49EF-854B-1BAE393B78D0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B0A3F-8AB6-4EBF-BB86-BE9DEA8AC360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116AC-0574-4E49-ADCC-6DB470307C78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625CC-AF36-4D58-BF12-328C2E0A25E3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A7F16-FDA4-4EDE-8EFA-197982765441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64F0D-E1EC-44AA-A872-8FDCBD60DDE0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90825-B2A7-4F8C-BB07-C9B814DAB4CB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BE2FE-06DF-4E70-A8BE-6B08C2052798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919BE-1BBB-45EF-85EA-9766CCD99934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1F55A-0DEE-4577-A406-9521A0575F6B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1E0C026-0D63-4FE5-A18B-D5FF1225C770}" type="datetime1">
              <a:rPr lang="en-AU" altLang="zh-CN" smtClean="0"/>
              <a:pPr/>
              <a:t>5/11/2018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18:  </a:t>
            </a:r>
            <a:br>
              <a:rPr lang="en-AU" dirty="0" smtClean="0"/>
            </a:br>
            <a:r>
              <a:rPr lang="en-AU" altLang="zh-CN" dirty="0"/>
              <a:t>Documenting Software Architectures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505200"/>
            <a:ext cx="7558608" cy="1752600"/>
          </a:xfrm>
        </p:spPr>
        <p:txBody>
          <a:bodyPr/>
          <a:lstStyle/>
          <a:p>
            <a:r>
              <a:rPr lang="en-AU" altLang="zh-CN" dirty="0" err="1"/>
              <a:t>Pingjian</a:t>
            </a:r>
            <a:r>
              <a:rPr lang="en-AU" altLang="zh-CN" dirty="0"/>
              <a:t> Zhang</a:t>
            </a:r>
          </a:p>
          <a:p>
            <a:r>
              <a:rPr lang="en-AU" altLang="zh-CN" dirty="0"/>
              <a:t>School of Software Engineering, SCUT</a:t>
            </a:r>
          </a:p>
          <a:p>
            <a:r>
              <a:rPr lang="en-AU" altLang="zh-CN" dirty="0" smtClean="0"/>
              <a:t>2018</a:t>
            </a:r>
            <a:endParaRPr lang="en-AU" altLang="zh-CN" dirty="0"/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Views?  The Ones </a:t>
            </a:r>
            <a:r>
              <a:rPr lang="en-US" dirty="0"/>
              <a:t>Y</a:t>
            </a:r>
            <a:r>
              <a:rPr lang="en-US" dirty="0" smtClean="0"/>
              <a:t>ou Need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views support different goals and uses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views you should document depend on the uses you expect to make of the documentation.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view has a cost and a </a:t>
            </a:r>
            <a:r>
              <a:rPr lang="en-US" dirty="0" smtClean="0"/>
              <a:t>benefit; you </a:t>
            </a:r>
            <a:r>
              <a:rPr lang="en-US" dirty="0"/>
              <a:t>should ensure that the benefits of maintaining a </a:t>
            </a:r>
            <a:r>
              <a:rPr lang="en-US" dirty="0" smtClean="0"/>
              <a:t>view </a:t>
            </a:r>
            <a:r>
              <a:rPr lang="en-US" dirty="0"/>
              <a:t>outweigh its costs.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3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Module Views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/>
          </a:bodyPr>
          <a:lstStyle/>
          <a:p>
            <a:r>
              <a:rPr lang="en-US" dirty="0" smtClean="0"/>
              <a:t>Elements </a:t>
            </a:r>
          </a:p>
          <a:p>
            <a:pPr lvl="1"/>
            <a:r>
              <a:rPr lang="en-US" dirty="0" smtClean="0"/>
              <a:t>Modules. </a:t>
            </a:r>
          </a:p>
          <a:p>
            <a:r>
              <a:rPr lang="en-US" dirty="0" smtClean="0"/>
              <a:t>Relations</a:t>
            </a:r>
          </a:p>
          <a:p>
            <a:pPr lvl="1"/>
            <a:r>
              <a:rPr lang="en-US" i="1" dirty="0" smtClean="0"/>
              <a:t>Is </a:t>
            </a:r>
            <a:r>
              <a:rPr lang="en-US" i="1" dirty="0"/>
              <a:t>part </a:t>
            </a:r>
            <a:r>
              <a:rPr lang="en-US" i="1" dirty="0" smtClean="0"/>
              <a:t>of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i="1" dirty="0" smtClean="0"/>
              <a:t>Depends 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i="1" dirty="0" smtClean="0"/>
              <a:t>Is a</a:t>
            </a:r>
            <a:r>
              <a:rPr lang="en-US" dirty="0" smtClean="0"/>
              <a:t>.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9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/>
              <a:t>Module Views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Constraints </a:t>
            </a:r>
          </a:p>
          <a:p>
            <a:pPr lvl="1"/>
            <a:r>
              <a:rPr lang="en-US" dirty="0" smtClean="0"/>
              <a:t>topological constraints.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ehavioral </a:t>
            </a:r>
            <a:r>
              <a:rPr lang="en-US" altLang="zh-CN" dirty="0" smtClean="0"/>
              <a:t>constraints.</a:t>
            </a:r>
            <a:endParaRPr lang="en-US" dirty="0" smtClean="0"/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Blueprint </a:t>
            </a:r>
            <a:r>
              <a:rPr lang="en-US" dirty="0"/>
              <a:t>for construction of the code</a:t>
            </a:r>
          </a:p>
          <a:p>
            <a:pPr lvl="1"/>
            <a:r>
              <a:rPr lang="en-US" dirty="0" smtClean="0"/>
              <a:t>Change</a:t>
            </a:r>
            <a:r>
              <a:rPr lang="en-US" dirty="0"/>
              <a:t>-impact analysis</a:t>
            </a:r>
          </a:p>
          <a:p>
            <a:pPr lvl="1"/>
            <a:r>
              <a:rPr lang="en-US" dirty="0" smtClean="0"/>
              <a:t>Planning </a:t>
            </a:r>
            <a:r>
              <a:rPr lang="en-US" dirty="0"/>
              <a:t>incremental development</a:t>
            </a:r>
          </a:p>
          <a:p>
            <a:pPr lvl="1"/>
            <a:r>
              <a:rPr lang="en-US" dirty="0" smtClean="0"/>
              <a:t>Requirements </a:t>
            </a:r>
            <a:r>
              <a:rPr lang="en-US" dirty="0"/>
              <a:t>traceability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 smtClean="0"/>
              <a:t>Work </a:t>
            </a:r>
            <a:r>
              <a:rPr lang="en-US" dirty="0"/>
              <a:t>assignments, </a:t>
            </a:r>
            <a:r>
              <a:rPr lang="en-US" dirty="0" smtClean="0"/>
              <a:t>schedules</a:t>
            </a:r>
            <a:r>
              <a:rPr lang="en-US" dirty="0"/>
              <a:t>, and budget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Views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unlikely that the documentation of any software architecture can be complete without at least one module view.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C&amp;C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Elements</a:t>
            </a:r>
          </a:p>
          <a:p>
            <a:pPr lvl="1"/>
            <a:r>
              <a:rPr lang="en-US" sz="2400" i="1" dirty="0"/>
              <a:t>Components.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i="1" dirty="0" smtClean="0"/>
              <a:t>Connectors</a:t>
            </a:r>
            <a:r>
              <a:rPr lang="en-US" sz="2400" dirty="0" smtClean="0"/>
              <a:t>. </a:t>
            </a:r>
          </a:p>
          <a:p>
            <a:r>
              <a:rPr lang="en-US" sz="2800" dirty="0" smtClean="0"/>
              <a:t>Relations</a:t>
            </a:r>
          </a:p>
          <a:p>
            <a:pPr lvl="1"/>
            <a:r>
              <a:rPr lang="en-US" sz="2400" i="1" dirty="0" smtClean="0"/>
              <a:t>Attachments.</a:t>
            </a:r>
            <a:endParaRPr lang="en-US" sz="2400" dirty="0"/>
          </a:p>
          <a:p>
            <a:pPr lvl="1"/>
            <a:r>
              <a:rPr lang="en-US" sz="2400" i="1" dirty="0" smtClean="0"/>
              <a:t>Interface </a:t>
            </a:r>
            <a:r>
              <a:rPr lang="en-US" sz="2400" i="1" dirty="0"/>
              <a:t>delegation.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0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C&amp;C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smtClean="0"/>
              <a:t>Components </a:t>
            </a:r>
            <a:r>
              <a:rPr lang="en-US" dirty="0"/>
              <a:t>can only be attached to </a:t>
            </a:r>
            <a:r>
              <a:rPr lang="en-US" dirty="0" smtClean="0"/>
              <a:t>connectors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Connectors </a:t>
            </a:r>
            <a:r>
              <a:rPr lang="en-US" dirty="0"/>
              <a:t>can only be attached to </a:t>
            </a:r>
            <a:r>
              <a:rPr lang="en-US" dirty="0" smtClean="0"/>
              <a:t>components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Attachments </a:t>
            </a:r>
            <a:r>
              <a:rPr lang="en-US" dirty="0"/>
              <a:t>can only be made between compatible ports and roles.</a:t>
            </a:r>
          </a:p>
          <a:p>
            <a:pPr lvl="1"/>
            <a:r>
              <a:rPr lang="en-US" dirty="0" smtClean="0"/>
              <a:t>Interface </a:t>
            </a:r>
            <a:r>
              <a:rPr lang="en-US" dirty="0"/>
              <a:t>delegation can only be defined between two compatible ports (or two compatible roles).</a:t>
            </a:r>
          </a:p>
          <a:p>
            <a:pPr lvl="1"/>
            <a:r>
              <a:rPr lang="en-US" dirty="0" smtClean="0"/>
              <a:t>Connectors </a:t>
            </a:r>
            <a:r>
              <a:rPr lang="en-US" dirty="0"/>
              <a:t>cannot appear in isolation; a connector must be attached to a component.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how the system </a:t>
            </a:r>
            <a:r>
              <a:rPr lang="en-US" dirty="0" smtClean="0"/>
              <a:t>interacts.</a:t>
            </a:r>
            <a:endParaRPr lang="en-US" dirty="0"/>
          </a:p>
          <a:p>
            <a:pPr lvl="1"/>
            <a:r>
              <a:rPr lang="en-US" dirty="0" smtClean="0"/>
              <a:t>Help </a:t>
            </a:r>
            <a:r>
              <a:rPr lang="en-US" dirty="0"/>
              <a:t>reason about runtime system </a:t>
            </a:r>
            <a:r>
              <a:rPr lang="en-US" dirty="0" smtClean="0"/>
              <a:t>qualities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5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for C&amp;C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440160"/>
          </a:xfrm>
        </p:spPr>
        <p:txBody>
          <a:bodyPr>
            <a:normAutofit/>
          </a:bodyPr>
          <a:lstStyle/>
          <a:p>
            <a:r>
              <a:rPr lang="en-US" dirty="0" smtClean="0"/>
              <a:t>UML components are good match for C&amp;C components.</a:t>
            </a:r>
          </a:p>
        </p:txBody>
      </p:sp>
      <p:pic>
        <p:nvPicPr>
          <p:cNvPr id="5" name="Picture 4" descr="um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4944"/>
            <a:ext cx="7010400" cy="27559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5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for C&amp;C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472608"/>
          </a:xfrm>
        </p:spPr>
        <p:txBody>
          <a:bodyPr>
            <a:normAutofit fontScale="92500" lnSpcReduction="20000"/>
          </a:bodyPr>
          <a:lstStyle/>
          <a:p>
            <a:r>
              <a:rPr lang="en-US" sz="3800" dirty="0" smtClean="0"/>
              <a:t>UML connectors are not rich enough to represent many C&amp;C connectors.  </a:t>
            </a:r>
          </a:p>
          <a:p>
            <a:pPr lvl="1"/>
            <a:r>
              <a:rPr lang="en-US" sz="3200" dirty="0" smtClean="0"/>
              <a:t>No substructure</a:t>
            </a:r>
            <a:r>
              <a:rPr lang="en-US" sz="3200" dirty="0"/>
              <a:t>, attributes, or behavioral descriptions. </a:t>
            </a:r>
            <a:endParaRPr lang="en-US" sz="3200" dirty="0" smtClean="0"/>
          </a:p>
          <a:p>
            <a:r>
              <a:rPr lang="en-US" sz="3800" dirty="0" smtClean="0"/>
              <a:t>Represent </a:t>
            </a:r>
            <a:r>
              <a:rPr lang="en-US" sz="3800" dirty="0"/>
              <a:t>a “simple” C&amp;C connector using a UML connector—a line. </a:t>
            </a:r>
            <a:endParaRPr lang="en-US" sz="3800" dirty="0" smtClean="0"/>
          </a:p>
          <a:p>
            <a:pPr lvl="1"/>
            <a:r>
              <a:rPr lang="en-US" sz="3200" dirty="0" smtClean="0"/>
              <a:t>No semantics, use </a:t>
            </a:r>
            <a:r>
              <a:rPr lang="en-US" sz="3200" dirty="0"/>
              <a:t>a stereotype to denote the type of connector. </a:t>
            </a:r>
          </a:p>
          <a:p>
            <a:r>
              <a:rPr lang="en-US" sz="3800" dirty="0" smtClean="0"/>
              <a:t>Roles </a:t>
            </a:r>
            <a:r>
              <a:rPr lang="en-US" sz="3800" dirty="0"/>
              <a:t>cannot be </a:t>
            </a:r>
            <a:r>
              <a:rPr lang="en-US" sz="3800" dirty="0" smtClean="0"/>
              <a:t>represented </a:t>
            </a:r>
            <a:r>
              <a:rPr lang="en-US" sz="3800" dirty="0"/>
              <a:t>with a UML </a:t>
            </a:r>
            <a:r>
              <a:rPr lang="en-US" sz="3800" dirty="0" smtClean="0"/>
              <a:t>connector.</a:t>
            </a:r>
          </a:p>
          <a:p>
            <a:pPr lvl="1"/>
            <a:r>
              <a:rPr lang="en-US" sz="3200" dirty="0" smtClean="0"/>
              <a:t>Label </a:t>
            </a:r>
            <a:r>
              <a:rPr lang="en-US" sz="3200" dirty="0"/>
              <a:t>the connector </a:t>
            </a:r>
            <a:r>
              <a:rPr lang="en-US" sz="3200" dirty="0" smtClean="0"/>
              <a:t>ends.</a:t>
            </a:r>
            <a:endParaRPr 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8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Allocation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</a:t>
            </a:r>
          </a:p>
          <a:p>
            <a:pPr lvl="1"/>
            <a:r>
              <a:rPr lang="en-US" i="1" dirty="0"/>
              <a:t>Software </a:t>
            </a:r>
            <a:r>
              <a:rPr lang="en-US" i="1" dirty="0" smtClean="0"/>
              <a:t>element</a:t>
            </a:r>
            <a:endParaRPr lang="en-US" dirty="0"/>
          </a:p>
          <a:p>
            <a:pPr lvl="1"/>
            <a:r>
              <a:rPr lang="en-US" i="1" dirty="0" smtClean="0"/>
              <a:t>Environmental element</a:t>
            </a:r>
            <a:endParaRPr lang="en-US" dirty="0" smtClean="0"/>
          </a:p>
          <a:p>
            <a:r>
              <a:rPr lang="en-US" dirty="0" smtClean="0"/>
              <a:t>Relations</a:t>
            </a:r>
          </a:p>
          <a:p>
            <a:pPr lvl="1"/>
            <a:r>
              <a:rPr lang="en-US" i="1" dirty="0"/>
              <a:t>Allocated </a:t>
            </a:r>
            <a:r>
              <a:rPr lang="en-US" i="1" dirty="0" smtClean="0"/>
              <a:t>to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0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/>
              <a:t>Allocation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Varies by view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about performance, availability, security, and safety. 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easoning </a:t>
            </a:r>
            <a:r>
              <a:rPr lang="en-US" dirty="0"/>
              <a:t>about distributed development and allocation of work to teams. 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easoning </a:t>
            </a:r>
            <a:r>
              <a:rPr lang="en-US" dirty="0"/>
              <a:t>about concurrent access to software versions. </a:t>
            </a:r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about the form and mechanisms of system installation.</a:t>
            </a:r>
            <a:r>
              <a:rPr lang="x-none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4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Uses and Audiences for Architecture Documentation</a:t>
            </a:r>
          </a:p>
          <a:p>
            <a:r>
              <a:rPr lang="en-US" sz="2800" dirty="0"/>
              <a:t>Notations for Architecture Documentation</a:t>
            </a:r>
          </a:p>
          <a:p>
            <a:r>
              <a:rPr lang="pl-PL" sz="2800" dirty="0" err="1"/>
              <a:t>Views</a:t>
            </a:r>
            <a:endParaRPr lang="pl-PL" sz="2800" dirty="0"/>
          </a:p>
          <a:p>
            <a:r>
              <a:rPr lang="pl-PL" sz="2800" dirty="0" err="1"/>
              <a:t>Choosing</a:t>
            </a:r>
            <a:r>
              <a:rPr lang="pl-PL" sz="2800" dirty="0"/>
              <a:t> the </a:t>
            </a:r>
            <a:r>
              <a:rPr lang="pl-PL" sz="2800" dirty="0" err="1"/>
              <a:t>Views</a:t>
            </a:r>
            <a:endParaRPr lang="pl-PL" sz="2800" dirty="0"/>
          </a:p>
          <a:p>
            <a:r>
              <a:rPr lang="pl-PL" sz="2800" dirty="0" err="1"/>
              <a:t>Combining</a:t>
            </a:r>
            <a:r>
              <a:rPr lang="pl-PL" sz="2800" dirty="0"/>
              <a:t> </a:t>
            </a:r>
            <a:r>
              <a:rPr lang="pl-PL" sz="2800" dirty="0" err="1"/>
              <a:t>Views</a:t>
            </a:r>
            <a:endParaRPr lang="pl-PL" sz="2800" dirty="0"/>
          </a:p>
          <a:p>
            <a:r>
              <a:rPr lang="pl-PL" sz="2800" dirty="0" err="1"/>
              <a:t>Building</a:t>
            </a:r>
            <a:r>
              <a:rPr lang="pl-PL" sz="2800" dirty="0"/>
              <a:t> the </a:t>
            </a:r>
            <a:r>
              <a:rPr lang="pl-PL" sz="2800" dirty="0" err="1"/>
              <a:t>Documentation</a:t>
            </a:r>
            <a:r>
              <a:rPr lang="pl-PL" sz="2800" dirty="0"/>
              <a:t> </a:t>
            </a:r>
            <a:r>
              <a:rPr lang="pl-PL" sz="2800" dirty="0" err="1"/>
              <a:t>Package</a:t>
            </a:r>
            <a:endParaRPr lang="pl-PL" sz="2800" dirty="0"/>
          </a:p>
          <a:p>
            <a:r>
              <a:rPr lang="pl-PL" sz="2800" dirty="0" err="1"/>
              <a:t>Documenting</a:t>
            </a:r>
            <a:r>
              <a:rPr lang="pl-PL" sz="2800" dirty="0"/>
              <a:t> </a:t>
            </a:r>
            <a:r>
              <a:rPr lang="pl-PL" sz="2800" dirty="0" err="1"/>
              <a:t>Behavior</a:t>
            </a:r>
            <a:endParaRPr lang="pl-PL" sz="2800" dirty="0"/>
          </a:p>
          <a:p>
            <a:r>
              <a:rPr lang="pl-PL" sz="2800" dirty="0"/>
              <a:t>Architecture </a:t>
            </a:r>
            <a:r>
              <a:rPr lang="pl-PL" sz="2800" dirty="0" err="1"/>
              <a:t>Documentation</a:t>
            </a:r>
            <a:r>
              <a:rPr lang="pl-PL" sz="2800" dirty="0"/>
              <a:t> and </a:t>
            </a:r>
            <a:r>
              <a:rPr lang="pl-PL" sz="2800" dirty="0" err="1"/>
              <a:t>Quality</a:t>
            </a:r>
            <a:r>
              <a:rPr lang="pl-PL" sz="2800" dirty="0"/>
              <a:t> </a:t>
            </a:r>
            <a:r>
              <a:rPr lang="pl-PL" sz="2800" dirty="0" err="1"/>
              <a:t>Attributes</a:t>
            </a:r>
            <a:endParaRPr lang="pl-PL" sz="2800" dirty="0"/>
          </a:p>
          <a:p>
            <a:r>
              <a:rPr lang="pl-PL" sz="2800" dirty="0" err="1"/>
              <a:t>Documenting</a:t>
            </a:r>
            <a:r>
              <a:rPr lang="pl-PL" sz="2800" dirty="0"/>
              <a:t> </a:t>
            </a:r>
            <a:r>
              <a:rPr lang="pl-PL" sz="2800" dirty="0" err="1"/>
              <a:t>Architectures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dirty="0" err="1"/>
              <a:t>Change</a:t>
            </a:r>
            <a:r>
              <a:rPr lang="pl-PL" sz="2800" dirty="0"/>
              <a:t> </a:t>
            </a:r>
            <a:r>
              <a:rPr lang="pl-PL" sz="2800" dirty="0" err="1"/>
              <a:t>Faster</a:t>
            </a:r>
            <a:r>
              <a:rPr lang="pl-PL" sz="2800" dirty="0"/>
              <a:t> </a:t>
            </a:r>
            <a:r>
              <a:rPr lang="pl-PL" sz="2800" dirty="0" err="1"/>
              <a:t>Than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</a:t>
            </a:r>
            <a:r>
              <a:rPr lang="pl-PL" sz="2800" dirty="0" err="1"/>
              <a:t>Document</a:t>
            </a:r>
            <a:r>
              <a:rPr lang="pl-PL" sz="2800" dirty="0"/>
              <a:t> </a:t>
            </a:r>
            <a:r>
              <a:rPr lang="en-US" sz="2800" dirty="0"/>
              <a:t>Them</a:t>
            </a:r>
          </a:p>
          <a:p>
            <a:r>
              <a:rPr lang="en-US" sz="2800" dirty="0"/>
              <a:t>Documenting Architecture in an Agile Development Project</a:t>
            </a:r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5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/>
              <a:t>quality </a:t>
            </a:r>
            <a:r>
              <a:rPr lang="en-US" i="1" dirty="0" smtClean="0"/>
              <a:t>view</a:t>
            </a:r>
            <a:r>
              <a:rPr lang="en-US" dirty="0" smtClean="0"/>
              <a:t> </a:t>
            </a:r>
            <a:r>
              <a:rPr lang="en-US" dirty="0"/>
              <a:t>can be tailored for specific stakeholders or to address specific concerns.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quality views </a:t>
            </a:r>
            <a:r>
              <a:rPr lang="en-US" dirty="0" smtClean="0"/>
              <a:t>is formed </a:t>
            </a:r>
            <a:r>
              <a:rPr lang="en-US" dirty="0"/>
              <a:t>by extracting the relevant pieces of structural views and packaging them together.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0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Views: 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62500" lnSpcReduction="20000"/>
          </a:bodyPr>
          <a:lstStyle/>
          <a:p>
            <a:r>
              <a:rPr lang="en-US" sz="5100" i="1" dirty="0" smtClean="0"/>
              <a:t>Security </a:t>
            </a:r>
            <a:r>
              <a:rPr lang="en-US" sz="5100" i="1" dirty="0"/>
              <a:t>view</a:t>
            </a:r>
            <a:r>
              <a:rPr lang="en-US" sz="5100" dirty="0"/>
              <a:t> </a:t>
            </a:r>
            <a:endParaRPr lang="en-US" sz="5100" dirty="0" smtClean="0"/>
          </a:p>
          <a:p>
            <a:pPr lvl="1"/>
            <a:r>
              <a:rPr lang="en-US" sz="5100" dirty="0" smtClean="0"/>
              <a:t>Components with security </a:t>
            </a:r>
            <a:r>
              <a:rPr lang="en-US" sz="5100" dirty="0"/>
              <a:t>role or </a:t>
            </a:r>
            <a:r>
              <a:rPr lang="en-US" sz="5100" dirty="0" smtClean="0"/>
              <a:t>responsibility</a:t>
            </a:r>
          </a:p>
          <a:p>
            <a:pPr lvl="1"/>
            <a:r>
              <a:rPr lang="en-US" sz="5100" dirty="0" smtClean="0"/>
              <a:t>The </a:t>
            </a:r>
            <a:r>
              <a:rPr lang="en-US" sz="5100" dirty="0"/>
              <a:t>behavior part of a security </a:t>
            </a:r>
            <a:r>
              <a:rPr lang="en-US" sz="5100" dirty="0" smtClean="0"/>
              <a:t>view</a:t>
            </a:r>
          </a:p>
          <a:p>
            <a:pPr lvl="2"/>
            <a:r>
              <a:rPr lang="en-US" sz="5100" dirty="0" smtClean="0"/>
              <a:t>Show operation </a:t>
            </a:r>
            <a:r>
              <a:rPr lang="en-US" sz="5100" dirty="0"/>
              <a:t>of security protocols and where and how humans interact with the security elements</a:t>
            </a:r>
            <a:r>
              <a:rPr lang="en-US" sz="5100" dirty="0" smtClean="0"/>
              <a:t>.</a:t>
            </a:r>
          </a:p>
          <a:p>
            <a:pPr lvl="2"/>
            <a:r>
              <a:rPr lang="en-US" sz="5100" dirty="0"/>
              <a:t>C</a:t>
            </a:r>
            <a:r>
              <a:rPr lang="en-US" sz="5100" dirty="0" smtClean="0"/>
              <a:t>apture </a:t>
            </a:r>
            <a:r>
              <a:rPr lang="en-US" sz="5100" dirty="0"/>
              <a:t>how the system would respond to specific threats and vulnerabilities.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Views: 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2528"/>
          </a:xfrm>
        </p:spPr>
        <p:txBody>
          <a:bodyPr>
            <a:normAutofit fontScale="92500" lnSpcReduction="10000"/>
          </a:bodyPr>
          <a:lstStyle/>
          <a:p>
            <a:r>
              <a:rPr lang="en-US" sz="3800" i="1" dirty="0" smtClean="0"/>
              <a:t>Communications </a:t>
            </a:r>
            <a:r>
              <a:rPr lang="en-US" sz="3800" i="1" dirty="0"/>
              <a:t>view</a:t>
            </a:r>
            <a:r>
              <a:rPr lang="en-US" sz="3800" dirty="0"/>
              <a:t> </a:t>
            </a:r>
            <a:endParaRPr lang="en-US" sz="3800" dirty="0" smtClean="0"/>
          </a:p>
          <a:p>
            <a:pPr lvl="1"/>
            <a:r>
              <a:rPr lang="en-US" sz="3800" dirty="0" smtClean="0"/>
              <a:t>Show </a:t>
            </a:r>
            <a:r>
              <a:rPr lang="en-US" sz="3800" dirty="0"/>
              <a:t>all of the component-to-component channels, the various network channels, quality-of-service parameter values, and areas of concurrency. </a:t>
            </a:r>
            <a:endParaRPr lang="en-US" sz="3800" dirty="0" smtClean="0"/>
          </a:p>
          <a:p>
            <a:pPr lvl="1"/>
            <a:r>
              <a:rPr lang="en-US" sz="3800" dirty="0" smtClean="0"/>
              <a:t>The </a:t>
            </a:r>
            <a:r>
              <a:rPr lang="en-US" sz="3800" dirty="0"/>
              <a:t>behavior part of this view could </a:t>
            </a:r>
            <a:r>
              <a:rPr lang="en-US" sz="3800" dirty="0" smtClean="0"/>
              <a:t>show </a:t>
            </a:r>
            <a:r>
              <a:rPr lang="en-US" sz="3800" dirty="0"/>
              <a:t>how network bandwidth is dynamically allocated.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8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Views: 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Exception</a:t>
            </a:r>
            <a:r>
              <a:rPr lang="en-US" dirty="0"/>
              <a:t> or </a:t>
            </a:r>
            <a:r>
              <a:rPr lang="en-US" i="1" dirty="0"/>
              <a:t>error-handling view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how components detect, report, and resolve faults or errors.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would help identify the sources of errors and appropriate corrective actions for each. </a:t>
            </a:r>
            <a:endParaRPr lang="en-US" dirty="0" smtClean="0"/>
          </a:p>
          <a:p>
            <a:r>
              <a:rPr lang="en-US" i="1" dirty="0" smtClean="0"/>
              <a:t>Reliability</a:t>
            </a:r>
            <a:r>
              <a:rPr lang="en-US" dirty="0" smtClean="0"/>
              <a:t> </a:t>
            </a:r>
            <a:r>
              <a:rPr lang="en-US" dirty="0"/>
              <a:t>view </a:t>
            </a:r>
          </a:p>
          <a:p>
            <a:pPr lvl="1"/>
            <a:r>
              <a:rPr lang="en-US" dirty="0" smtClean="0"/>
              <a:t>Models mechanisms </a:t>
            </a:r>
            <a:r>
              <a:rPr lang="en-US" dirty="0"/>
              <a:t>such as replication and </a:t>
            </a:r>
            <a:r>
              <a:rPr lang="en-US" dirty="0" smtClean="0"/>
              <a:t>switchover. </a:t>
            </a:r>
          </a:p>
          <a:p>
            <a:pPr lvl="1"/>
            <a:r>
              <a:rPr lang="en-US" dirty="0" smtClean="0"/>
              <a:t>Depicts </a:t>
            </a:r>
            <a:r>
              <a:rPr lang="en-US" dirty="0"/>
              <a:t>timing issues and transaction integrity. </a:t>
            </a:r>
          </a:p>
          <a:p>
            <a:r>
              <a:rPr lang="en-US" i="1" dirty="0"/>
              <a:t>Performance</a:t>
            </a:r>
            <a:r>
              <a:rPr lang="en-US" dirty="0"/>
              <a:t> view </a:t>
            </a:r>
          </a:p>
          <a:p>
            <a:pPr lvl="1"/>
            <a:r>
              <a:rPr lang="en-US" dirty="0" smtClean="0"/>
              <a:t>Shows those </a:t>
            </a:r>
            <a:r>
              <a:rPr lang="en-US" dirty="0"/>
              <a:t>aspects of the architecture useful for inferring the system’s performance.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network traffic models, maximum latencies for operations, and so forth.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4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determine which views are required, when to create them, and how much detail to include if you know the following: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people, and with what skills, are available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standards you have to comply with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budget is on hand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the schedule is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the information needs of the important stakeholders are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the driving quality attribute requirements are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the </a:t>
            </a:r>
            <a:r>
              <a:rPr lang="en-US" dirty="0" smtClean="0"/>
              <a:t>approximate size </a:t>
            </a:r>
            <a:r>
              <a:rPr lang="en-US" dirty="0"/>
              <a:t>of the system is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3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minimum, expect to have at least one module view, at least one C&amp;C view, and for larger systems, at least one allocation view in your architecture document.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6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for Choosing the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1. Build a stakeholder/view table. </a:t>
            </a:r>
            <a:endParaRPr lang="en-US" b="1" dirty="0" smtClean="0"/>
          </a:p>
          <a:p>
            <a:pPr lvl="1"/>
            <a:r>
              <a:rPr lang="en-US" dirty="0" smtClean="0"/>
              <a:t>Rows: stakeholders </a:t>
            </a:r>
          </a:p>
          <a:p>
            <a:pPr lvl="1"/>
            <a:r>
              <a:rPr lang="en-US" dirty="0" smtClean="0"/>
              <a:t>Columns: views </a:t>
            </a:r>
            <a:r>
              <a:rPr lang="en-US" dirty="0"/>
              <a:t>that apply to </a:t>
            </a:r>
            <a:r>
              <a:rPr lang="en-US" dirty="0" smtClean="0"/>
              <a:t>system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Some </a:t>
            </a:r>
            <a:r>
              <a:rPr lang="en-US" dirty="0"/>
              <a:t>views (such as decomposition, uses, and work assignment) apply to every system, while others (various C&amp;C views, the layered view) only apply to some systems.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ill </a:t>
            </a:r>
            <a:r>
              <a:rPr lang="en-US" dirty="0"/>
              <a:t>in each cell </a:t>
            </a:r>
            <a:r>
              <a:rPr lang="en-US" dirty="0" smtClean="0"/>
              <a:t>with: </a:t>
            </a:r>
            <a:r>
              <a:rPr lang="en-US" dirty="0"/>
              <a:t>none, overview only, moderate detail, or high </a:t>
            </a:r>
            <a:r>
              <a:rPr lang="en-US" dirty="0" smtClean="0"/>
              <a:t>detail.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for Choosing the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Step 2. Combine views to reduce their number</a:t>
            </a:r>
            <a:endParaRPr lang="en-US" dirty="0"/>
          </a:p>
          <a:p>
            <a:pPr lvl="1"/>
            <a:r>
              <a:rPr lang="en-US" sz="3200" dirty="0" smtClean="0"/>
              <a:t>These</a:t>
            </a:r>
            <a:r>
              <a:rPr lang="en-US" dirty="0" smtClean="0"/>
              <a:t> </a:t>
            </a:r>
            <a:r>
              <a:rPr lang="en-US" dirty="0"/>
              <a:t>views </a:t>
            </a:r>
            <a:r>
              <a:rPr lang="en-US" dirty="0" smtClean="0"/>
              <a:t>often </a:t>
            </a:r>
            <a:r>
              <a:rPr lang="en-US" dirty="0"/>
              <a:t>combine naturally:</a:t>
            </a:r>
          </a:p>
          <a:p>
            <a:pPr lvl="2"/>
            <a:r>
              <a:rPr lang="en-US" sz="2800" i="1" dirty="0" smtClean="0"/>
              <a:t>Various </a:t>
            </a:r>
            <a:r>
              <a:rPr lang="en-US" sz="2800" i="1" dirty="0"/>
              <a:t>C&amp;C </a:t>
            </a:r>
            <a:r>
              <a:rPr lang="en-US" sz="2800" i="1" dirty="0" smtClean="0"/>
              <a:t>views</a:t>
            </a:r>
            <a:r>
              <a:rPr lang="en-US" sz="2800" dirty="0" smtClean="0"/>
              <a:t>. </a:t>
            </a:r>
            <a:endParaRPr lang="en-US" sz="2800" dirty="0"/>
          </a:p>
          <a:p>
            <a:pPr lvl="2"/>
            <a:r>
              <a:rPr lang="en-US" sz="2800" i="1" dirty="0" smtClean="0"/>
              <a:t>Deployment </a:t>
            </a:r>
            <a:r>
              <a:rPr lang="en-US" sz="2800" i="1" dirty="0"/>
              <a:t>view with either SOA or communicating-processes views</a:t>
            </a:r>
            <a:r>
              <a:rPr lang="en-US" sz="2800" i="1" dirty="0" smtClean="0"/>
              <a:t>.</a:t>
            </a:r>
            <a:endParaRPr lang="en-US" sz="2800" dirty="0" smtClean="0"/>
          </a:p>
          <a:p>
            <a:pPr lvl="2"/>
            <a:r>
              <a:rPr lang="en-US" sz="2800" i="1" dirty="0" smtClean="0"/>
              <a:t>Decomposition </a:t>
            </a:r>
            <a:r>
              <a:rPr lang="en-US" sz="2800" i="1" dirty="0"/>
              <a:t>view and any of work assignment, implementation, uses, or layered views.</a:t>
            </a:r>
            <a:r>
              <a:rPr lang="en-US" sz="2800" dirty="0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4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for Choosing the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US" b="1" dirty="0"/>
              <a:t>Step 3. Prioritize and stage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decomposition </a:t>
            </a:r>
            <a:r>
              <a:rPr lang="en-US" dirty="0" smtClean="0"/>
              <a:t>view release </a:t>
            </a:r>
            <a:r>
              <a:rPr lang="en-US" dirty="0"/>
              <a:t>early.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have to satisfy all the information </a:t>
            </a:r>
            <a:r>
              <a:rPr lang="en-US" dirty="0" smtClean="0"/>
              <a:t>needs. </a:t>
            </a:r>
          </a:p>
          <a:p>
            <a:pPr lvl="2"/>
            <a:r>
              <a:rPr lang="en-US" dirty="0" smtClean="0"/>
              <a:t>Providing </a:t>
            </a:r>
            <a:r>
              <a:rPr lang="en-US" dirty="0"/>
              <a:t>80 percent </a:t>
            </a:r>
            <a:r>
              <a:rPr lang="en-US" dirty="0" smtClean="0"/>
              <a:t>might </a:t>
            </a:r>
            <a:r>
              <a:rPr lang="en-US" dirty="0"/>
              <a:t>be “good enough” so that the stakeholders can do their job. </a:t>
            </a:r>
            <a:endParaRPr lang="en-US" dirty="0" smtClean="0"/>
          </a:p>
          <a:p>
            <a:pPr lvl="2"/>
            <a:r>
              <a:rPr lang="en-US" dirty="0" smtClean="0"/>
              <a:t>Check </a:t>
            </a:r>
            <a:r>
              <a:rPr lang="en-US" dirty="0"/>
              <a:t>with the stakeholder if a subset of information would be sufficient.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have to complete one view before starting another. </a:t>
            </a:r>
            <a:endParaRPr lang="en-US" dirty="0" smtClean="0"/>
          </a:p>
          <a:p>
            <a:pPr lvl="2"/>
            <a:r>
              <a:rPr lang="en-US" dirty="0" smtClean="0"/>
              <a:t>Can </a:t>
            </a:r>
            <a:r>
              <a:rPr lang="en-US" dirty="0"/>
              <a:t>make progress with overview-level </a:t>
            </a:r>
            <a:r>
              <a:rPr lang="en-US" dirty="0" smtClean="0"/>
              <a:t>information</a:t>
            </a:r>
            <a:endParaRPr lang="en-US" dirty="0"/>
          </a:p>
          <a:p>
            <a:pPr lvl="2"/>
            <a:r>
              <a:rPr lang="en-US" dirty="0" smtClean="0"/>
              <a:t>A </a:t>
            </a:r>
            <a:r>
              <a:rPr lang="en-US" dirty="0"/>
              <a:t>breadth-first approach is often the best.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0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Documentation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Documentation package consists of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Documentation beyond views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9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文档是交流的基础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文档就像数据，生命周期远长于代码</a:t>
            </a:r>
            <a:endParaRPr lang="en-US" altLang="zh-CN" dirty="0" smtClean="0"/>
          </a:p>
          <a:p>
            <a:r>
              <a:rPr lang="zh-CN" altLang="en-US" dirty="0" smtClean="0"/>
              <a:t>更多时候你的上级只看文档，不看代码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4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Section 1: The Primary Presentation.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It shows </a:t>
            </a:r>
            <a:r>
              <a:rPr lang="en-US" dirty="0"/>
              <a:t>the elements and relations of the view. </a:t>
            </a:r>
          </a:p>
          <a:p>
            <a:pPr lvl="1"/>
            <a:r>
              <a:rPr lang="en-US" dirty="0" smtClean="0"/>
              <a:t>Contain </a:t>
            </a:r>
            <a:r>
              <a:rPr lang="en-US" dirty="0"/>
              <a:t>the information you wish to convey about the </a:t>
            </a:r>
            <a:r>
              <a:rPr lang="en-US" dirty="0" smtClean="0"/>
              <a:t>system—in </a:t>
            </a:r>
            <a:r>
              <a:rPr lang="en-US" dirty="0"/>
              <a:t>the vocabulary of that view.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primary presentation is most often graphical. </a:t>
            </a:r>
            <a:endParaRPr lang="en-US" dirty="0" smtClean="0"/>
          </a:p>
          <a:p>
            <a:pPr lvl="2"/>
            <a:r>
              <a:rPr lang="en-US" dirty="0" smtClean="0"/>
              <a:t>Informal, semiformal </a:t>
            </a:r>
            <a:r>
              <a:rPr lang="en-US" dirty="0"/>
              <a:t>or </a:t>
            </a:r>
            <a:r>
              <a:rPr lang="en-US" dirty="0" smtClean="0"/>
              <a:t>formal.</a:t>
            </a:r>
          </a:p>
          <a:p>
            <a:pPr lvl="2"/>
            <a:r>
              <a:rPr lang="en-US" dirty="0" smtClean="0"/>
              <a:t>Include </a:t>
            </a:r>
            <a:r>
              <a:rPr lang="en-US" dirty="0"/>
              <a:t>a key that explains the notation. </a:t>
            </a:r>
          </a:p>
          <a:p>
            <a:pPr lvl="1"/>
            <a:r>
              <a:rPr lang="en-US" dirty="0" smtClean="0"/>
              <a:t>Occasionally textual</a:t>
            </a:r>
            <a:r>
              <a:rPr lang="en-US" dirty="0"/>
              <a:t>, such as a table or a list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there are stylistic </a:t>
            </a:r>
            <a:r>
              <a:rPr lang="en-US" dirty="0"/>
              <a:t>rules, these rules should be stated or incorporated by </a:t>
            </a:r>
            <a:r>
              <a:rPr lang="en-US" dirty="0" smtClean="0"/>
              <a:t>reference.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2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85000" lnSpcReduction="10000"/>
          </a:bodyPr>
          <a:lstStyle/>
          <a:p>
            <a:r>
              <a:rPr lang="en-US" sz="4400" b="1" dirty="0"/>
              <a:t>Section 2: The Element Catalog.</a:t>
            </a:r>
            <a:r>
              <a:rPr lang="en-US" sz="4400" dirty="0"/>
              <a:t> </a:t>
            </a:r>
            <a:endParaRPr lang="en-US" sz="4400" dirty="0" smtClean="0"/>
          </a:p>
          <a:p>
            <a:pPr lvl="1"/>
            <a:r>
              <a:rPr lang="en-US" sz="3300" dirty="0" smtClean="0"/>
              <a:t>The </a:t>
            </a:r>
            <a:r>
              <a:rPr lang="en-US" sz="3300" i="1" dirty="0"/>
              <a:t>element catalog </a:t>
            </a:r>
            <a:r>
              <a:rPr lang="en-US" sz="3300" dirty="0"/>
              <a:t>details at least those elements depicted in the primary presentation. </a:t>
            </a:r>
            <a:endParaRPr lang="en-US" sz="3300" dirty="0" smtClean="0"/>
          </a:p>
          <a:p>
            <a:pPr lvl="2"/>
            <a:r>
              <a:rPr lang="en-US" sz="2900" dirty="0" smtClean="0"/>
              <a:t>If </a:t>
            </a:r>
            <a:r>
              <a:rPr lang="en-US" sz="2900" dirty="0"/>
              <a:t>elements or relations relevant to this view were omitted from the primary presentation, they should be introduced and explained </a:t>
            </a:r>
            <a:r>
              <a:rPr lang="en-US" sz="2900" dirty="0" smtClean="0"/>
              <a:t>here. </a:t>
            </a:r>
          </a:p>
          <a:p>
            <a:pPr lvl="1"/>
            <a:r>
              <a:rPr lang="en-US" sz="3300" dirty="0"/>
              <a:t>P</a:t>
            </a:r>
            <a:r>
              <a:rPr lang="en-US" sz="3300" dirty="0" smtClean="0"/>
              <a:t>arts </a:t>
            </a:r>
            <a:r>
              <a:rPr lang="en-US" sz="3300" dirty="0"/>
              <a:t>of the </a:t>
            </a:r>
            <a:r>
              <a:rPr lang="en-US" sz="3300" dirty="0" smtClean="0"/>
              <a:t>catalog:</a:t>
            </a:r>
            <a:endParaRPr lang="en-US" sz="3300" dirty="0"/>
          </a:p>
          <a:p>
            <a:pPr lvl="2"/>
            <a:r>
              <a:rPr lang="en-US" sz="2900" i="1" dirty="0" smtClean="0"/>
              <a:t>Elements </a:t>
            </a:r>
            <a:r>
              <a:rPr lang="en-US" sz="2900" i="1" dirty="0"/>
              <a:t>and their properties</a:t>
            </a:r>
            <a:r>
              <a:rPr lang="en-US" sz="2900" dirty="0"/>
              <a:t>. </a:t>
            </a:r>
            <a:endParaRPr lang="en-US" sz="2900" dirty="0" smtClean="0"/>
          </a:p>
          <a:p>
            <a:pPr lvl="2"/>
            <a:r>
              <a:rPr lang="en-US" sz="2900" i="1" dirty="0" smtClean="0"/>
              <a:t>Relations </a:t>
            </a:r>
            <a:r>
              <a:rPr lang="en-US" sz="2900" i="1" dirty="0"/>
              <a:t>and their properties</a:t>
            </a:r>
            <a:r>
              <a:rPr lang="en-US" sz="2900" dirty="0"/>
              <a:t>. </a:t>
            </a:r>
            <a:endParaRPr lang="en-US" sz="2900" dirty="0" smtClean="0"/>
          </a:p>
          <a:p>
            <a:pPr lvl="2"/>
            <a:r>
              <a:rPr lang="en-US" sz="2900" i="1" dirty="0" smtClean="0"/>
              <a:t>Element</a:t>
            </a:r>
            <a:r>
              <a:rPr lang="en-US" sz="2900" dirty="0" smtClean="0"/>
              <a:t> </a:t>
            </a:r>
            <a:r>
              <a:rPr lang="en-US" sz="2900" i="1" dirty="0"/>
              <a:t>interfaces</a:t>
            </a:r>
            <a:r>
              <a:rPr lang="en-US" sz="2900" dirty="0"/>
              <a:t>. </a:t>
            </a:r>
          </a:p>
          <a:p>
            <a:pPr lvl="2"/>
            <a:r>
              <a:rPr lang="en-US" sz="2900" i="1" dirty="0" smtClean="0"/>
              <a:t>Element </a:t>
            </a:r>
            <a:r>
              <a:rPr lang="en-US" sz="2900" i="1" dirty="0"/>
              <a:t>behavior</a:t>
            </a:r>
            <a:r>
              <a:rPr lang="en-US" sz="2900" dirty="0"/>
              <a:t>.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6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Section </a:t>
            </a:r>
            <a:r>
              <a:rPr lang="en-US" b="1" dirty="0"/>
              <a:t>3: Context Diagram.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the system </a:t>
            </a:r>
            <a:r>
              <a:rPr lang="en-US" dirty="0" smtClean="0"/>
              <a:t>depicted </a:t>
            </a:r>
            <a:r>
              <a:rPr lang="en-US" dirty="0"/>
              <a:t>in this view relates to its environment. </a:t>
            </a:r>
            <a:endParaRPr lang="en-US" dirty="0" smtClean="0"/>
          </a:p>
          <a:p>
            <a:pPr lvl="1"/>
            <a:r>
              <a:rPr lang="en-US" dirty="0" smtClean="0"/>
              <a:t>Entities </a:t>
            </a:r>
            <a:r>
              <a:rPr lang="en-US" dirty="0"/>
              <a:t>in the environment may be humans, other computer systems, or physical </a:t>
            </a:r>
            <a:r>
              <a:rPr lang="en-US" dirty="0" smtClean="0"/>
              <a:t>objects. </a:t>
            </a:r>
            <a:endParaRPr lang="en-US" dirty="0"/>
          </a:p>
          <a:p>
            <a:r>
              <a:rPr lang="en-US" b="1" dirty="0" smtClean="0"/>
              <a:t>Section </a:t>
            </a:r>
            <a:r>
              <a:rPr lang="en-US" b="1" dirty="0"/>
              <a:t>4: Variability Guide.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/>
              <a:t>variability guide</a:t>
            </a:r>
            <a:r>
              <a:rPr lang="en-US" dirty="0"/>
              <a:t> shows </a:t>
            </a:r>
            <a:r>
              <a:rPr lang="en-US" dirty="0" smtClean="0"/>
              <a:t>variation points.</a:t>
            </a:r>
            <a:endParaRPr lang="en-US" dirty="0"/>
          </a:p>
          <a:p>
            <a:r>
              <a:rPr lang="en-US" b="1" dirty="0" smtClean="0"/>
              <a:t>Section </a:t>
            </a:r>
            <a:r>
              <a:rPr lang="en-US" b="1" dirty="0"/>
              <a:t>5: Rationale.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Rationale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architectural problem </a:t>
            </a:r>
            <a:r>
              <a:rPr lang="en-US" dirty="0" smtClean="0"/>
              <a:t>with the </a:t>
            </a:r>
            <a:r>
              <a:rPr lang="en-US" dirty="0"/>
              <a:t>chosen </a:t>
            </a:r>
            <a:r>
              <a:rPr lang="en-US" dirty="0" smtClean="0"/>
              <a:t>pattern, and </a:t>
            </a:r>
            <a:r>
              <a:rPr lang="en-US" dirty="0"/>
              <a:t>the rationale for choosing it over another.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1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Template</a:t>
            </a:r>
            <a:endParaRPr lang="en-US" dirty="0"/>
          </a:p>
        </p:txBody>
      </p:sp>
      <p:pic>
        <p:nvPicPr>
          <p:cNvPr id="7" name="Picture 6" descr="viewtemplat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24744"/>
            <a:ext cx="3908252" cy="496599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Documenting Information Beyond Views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Document </a:t>
            </a:r>
            <a:r>
              <a:rPr lang="en-US" b="1" dirty="0"/>
              <a:t>control information.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/>
              <a:t>the issuing organization, the current version number, date of issue and status, a change history, and the procedure for submitting change requests to the document. </a:t>
            </a:r>
            <a:endParaRPr lang="en-US" dirty="0" smtClean="0"/>
          </a:p>
          <a:p>
            <a:pPr lvl="1"/>
            <a:r>
              <a:rPr lang="en-US" dirty="0" smtClean="0"/>
              <a:t>Usually captured </a:t>
            </a:r>
            <a:r>
              <a:rPr lang="en-US" dirty="0"/>
              <a:t>in the front </a:t>
            </a:r>
            <a:r>
              <a:rPr lang="en-US" dirty="0" smtClean="0"/>
              <a:t>matter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Documenting Information Beyond Views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Section </a:t>
            </a:r>
            <a:r>
              <a:rPr lang="en-US" sz="2800" b="1" dirty="0"/>
              <a:t>1: Documentation </a:t>
            </a:r>
            <a:r>
              <a:rPr lang="en-US" sz="2800" b="1" dirty="0" smtClean="0"/>
              <a:t>Roadmap</a:t>
            </a:r>
            <a:r>
              <a:rPr lang="en-US" sz="2800" b="1" dirty="0"/>
              <a:t>.</a:t>
            </a:r>
            <a:r>
              <a:rPr lang="en-US" sz="2800" dirty="0"/>
              <a:t> </a:t>
            </a:r>
            <a:r>
              <a:rPr lang="en-US" sz="2800" dirty="0" smtClean="0"/>
              <a:t>What </a:t>
            </a:r>
            <a:r>
              <a:rPr lang="en-US" sz="2800" dirty="0"/>
              <a:t>information is in </a:t>
            </a:r>
            <a:r>
              <a:rPr lang="en-US" sz="2800" dirty="0" smtClean="0"/>
              <a:t>and </a:t>
            </a:r>
            <a:r>
              <a:rPr lang="en-US" sz="2800" dirty="0"/>
              <a:t>where to find it. </a:t>
            </a:r>
            <a:endParaRPr lang="en-US" sz="2800" dirty="0" smtClean="0"/>
          </a:p>
          <a:p>
            <a:pPr lvl="1"/>
            <a:r>
              <a:rPr lang="en-US" i="1" dirty="0" smtClean="0"/>
              <a:t>Scope </a:t>
            </a:r>
            <a:r>
              <a:rPr lang="en-US" i="1" dirty="0"/>
              <a:t>and summary</a:t>
            </a:r>
            <a:r>
              <a:rPr lang="en-US" dirty="0"/>
              <a:t>. Explain the purpose of the document and briefly summarize what is </a:t>
            </a:r>
            <a:r>
              <a:rPr lang="en-US" dirty="0" smtClean="0"/>
              <a:t>covered. </a:t>
            </a:r>
            <a:endParaRPr lang="en-US" dirty="0"/>
          </a:p>
          <a:p>
            <a:pPr lvl="1"/>
            <a:r>
              <a:rPr lang="en-US" i="1" dirty="0" smtClean="0"/>
              <a:t>How </a:t>
            </a:r>
            <a:r>
              <a:rPr lang="en-US" i="1" dirty="0"/>
              <a:t>the documentation is organized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i="1" dirty="0" smtClean="0"/>
              <a:t>View </a:t>
            </a:r>
            <a:r>
              <a:rPr lang="en-US" i="1" dirty="0"/>
              <a:t>overview</a:t>
            </a:r>
            <a:r>
              <a:rPr lang="en-US" dirty="0"/>
              <a:t>. D</a:t>
            </a:r>
            <a:r>
              <a:rPr lang="en-US" dirty="0" smtClean="0"/>
              <a:t>escribes </a:t>
            </a:r>
            <a:r>
              <a:rPr lang="en-US" dirty="0"/>
              <a:t>the views that the architect has included in the package. </a:t>
            </a:r>
            <a:endParaRPr lang="en-US" dirty="0" smtClean="0"/>
          </a:p>
          <a:p>
            <a:pPr lvl="1"/>
            <a:r>
              <a:rPr lang="en-US" i="1" dirty="0" smtClean="0"/>
              <a:t>How </a:t>
            </a:r>
            <a:r>
              <a:rPr lang="en-US" i="1" dirty="0"/>
              <a:t>stakeholders can use the documentation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Consider </a:t>
            </a:r>
            <a:r>
              <a:rPr lang="en-US" dirty="0"/>
              <a:t>the concerns of at least users, acquirers, developers, and maintainers.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8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Documenting Information Beyond Views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Section </a:t>
            </a:r>
            <a:r>
              <a:rPr lang="en-US" b="1" dirty="0"/>
              <a:t>2: How a View Is Documented.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the standard organization you’re using to document </a:t>
            </a:r>
            <a:r>
              <a:rPr lang="en-US" dirty="0" smtClean="0"/>
              <a:t>views. </a:t>
            </a:r>
            <a:endParaRPr lang="en-US" dirty="0"/>
          </a:p>
          <a:p>
            <a:r>
              <a:rPr lang="en-US" b="1" dirty="0" smtClean="0"/>
              <a:t>Section </a:t>
            </a:r>
            <a:r>
              <a:rPr lang="en-US" b="1" dirty="0"/>
              <a:t>3: System Overview.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hort description </a:t>
            </a:r>
            <a:r>
              <a:rPr lang="en-US" dirty="0"/>
              <a:t>of the system’s function, its users, and any important background or constraints.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your readers with a consistent mental model of the system and its purpose. 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1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Documenting Information Beyond Views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Section </a:t>
            </a:r>
            <a:r>
              <a:rPr lang="en-US" b="1" dirty="0"/>
              <a:t>4: Mapping Between Views.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Help readers </a:t>
            </a:r>
            <a:r>
              <a:rPr lang="en-US" dirty="0"/>
              <a:t>gain a powerful insight into how the architecture works as a unified conceptual whole. </a:t>
            </a:r>
          </a:p>
          <a:p>
            <a:pPr lvl="1"/>
            <a:r>
              <a:rPr lang="en-US" dirty="0"/>
              <a:t>The associations between elements </a:t>
            </a:r>
            <a:r>
              <a:rPr lang="en-US" dirty="0" smtClean="0"/>
              <a:t>across </a:t>
            </a:r>
            <a:r>
              <a:rPr lang="en-US" dirty="0"/>
              <a:t>views in an architecture are, in general, many-to-many. </a:t>
            </a:r>
            <a:endParaRPr lang="en-US" dirty="0" smtClean="0"/>
          </a:p>
          <a:p>
            <a:pPr lvl="1"/>
            <a:r>
              <a:rPr lang="en-US" dirty="0" smtClean="0"/>
              <a:t>View</a:t>
            </a:r>
            <a:r>
              <a:rPr lang="en-US" dirty="0"/>
              <a:t>-to-view associations can be </a:t>
            </a:r>
            <a:r>
              <a:rPr lang="en-US" dirty="0" smtClean="0"/>
              <a:t>captured </a:t>
            </a:r>
            <a:r>
              <a:rPr lang="en-US" dirty="0"/>
              <a:t>as </a:t>
            </a:r>
            <a:r>
              <a:rPr lang="en-US" dirty="0" smtClean="0"/>
              <a:t>tables. Examples </a:t>
            </a:r>
          </a:p>
          <a:p>
            <a:pPr lvl="2"/>
            <a:r>
              <a:rPr lang="en-US" dirty="0" smtClean="0"/>
              <a:t>“</a:t>
            </a:r>
            <a:r>
              <a:rPr lang="en-US" dirty="0"/>
              <a:t>is implemented by” for mapping from a component-and-connector view to a module </a:t>
            </a:r>
            <a:r>
              <a:rPr lang="en-US" dirty="0" smtClean="0"/>
              <a:t>view</a:t>
            </a:r>
            <a:endParaRPr lang="en-US" dirty="0"/>
          </a:p>
          <a:p>
            <a:pPr lvl="2"/>
            <a:r>
              <a:rPr lang="en-US" dirty="0" smtClean="0"/>
              <a:t>“</a:t>
            </a:r>
            <a:r>
              <a:rPr lang="en-US" dirty="0"/>
              <a:t>included in” for mapping from a decomposition view to a layered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8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Documenting Information Beyond Views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en-US" b="1" dirty="0" smtClean="0"/>
              <a:t>Section </a:t>
            </a:r>
            <a:r>
              <a:rPr lang="en-US" b="1" dirty="0"/>
              <a:t>5: Rationale.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ocuments </a:t>
            </a:r>
            <a:r>
              <a:rPr lang="en-US" dirty="0"/>
              <a:t>the architectural decisions that apply to more than one view. </a:t>
            </a:r>
          </a:p>
          <a:p>
            <a:r>
              <a:rPr lang="en-US" b="1" dirty="0" smtClean="0"/>
              <a:t>Section </a:t>
            </a:r>
            <a:r>
              <a:rPr lang="en-US" b="1" dirty="0"/>
              <a:t>6: Directory.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of reference material that helps readers find more information quickly. </a:t>
            </a:r>
            <a:endParaRPr lang="en-US" dirty="0" smtClean="0"/>
          </a:p>
          <a:p>
            <a:pPr lvl="2"/>
            <a:r>
              <a:rPr lang="en-US" dirty="0" smtClean="0"/>
              <a:t>Index </a:t>
            </a:r>
            <a:r>
              <a:rPr lang="en-US" dirty="0"/>
              <a:t>of </a:t>
            </a:r>
            <a:r>
              <a:rPr lang="en-US" dirty="0" smtClean="0"/>
              <a:t>terms</a:t>
            </a:r>
            <a:endParaRPr lang="en-US" dirty="0"/>
          </a:p>
          <a:p>
            <a:pPr lvl="2"/>
            <a:r>
              <a:rPr lang="en-US" dirty="0" smtClean="0"/>
              <a:t>Glossary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cronym </a:t>
            </a:r>
            <a:r>
              <a:rPr lang="en-US" dirty="0"/>
              <a:t>list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ehavior </a:t>
            </a:r>
            <a:r>
              <a:rPr lang="en-US" dirty="0"/>
              <a:t>documentation </a:t>
            </a:r>
            <a:r>
              <a:rPr lang="en-US" dirty="0" smtClean="0"/>
              <a:t>complements each views </a:t>
            </a:r>
            <a:r>
              <a:rPr lang="en-US" dirty="0"/>
              <a:t>by describing how architecture </a:t>
            </a:r>
            <a:r>
              <a:rPr lang="en-US" dirty="0" smtClean="0"/>
              <a:t>elements in that view </a:t>
            </a:r>
            <a:r>
              <a:rPr lang="en-US" dirty="0"/>
              <a:t>interact with each other. </a:t>
            </a:r>
            <a:endParaRPr lang="en-US" dirty="0" smtClean="0"/>
          </a:p>
          <a:p>
            <a:r>
              <a:rPr lang="en-US" dirty="0" smtClean="0"/>
              <a:t>Behavior documentation enables reasoning </a:t>
            </a:r>
            <a:r>
              <a:rPr lang="en-US" dirty="0"/>
              <a:t>about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system’s potential to </a:t>
            </a:r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system’s ability to complete a task in the desired amount of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maximum </a:t>
            </a:r>
            <a:r>
              <a:rPr lang="en-US" dirty="0"/>
              <a:t>memory consumption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nd more</a:t>
            </a:r>
          </a:p>
          <a:p>
            <a:r>
              <a:rPr lang="en-US" dirty="0" smtClean="0"/>
              <a:t>Behavior </a:t>
            </a:r>
            <a:r>
              <a:rPr lang="en-US" dirty="0"/>
              <a:t>has its own section in </a:t>
            </a:r>
            <a:r>
              <a:rPr lang="en-US" dirty="0" smtClean="0"/>
              <a:t>our view template’s element </a:t>
            </a:r>
            <a:r>
              <a:rPr lang="en-US" dirty="0"/>
              <a:t>catalog.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 Documentation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/>
              <a:t>Even the best </a:t>
            </a:r>
            <a:r>
              <a:rPr lang="en-US" dirty="0" smtClean="0"/>
              <a:t>architecture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be </a:t>
            </a:r>
            <a:r>
              <a:rPr lang="en-US" dirty="0" smtClean="0"/>
              <a:t>useless if </a:t>
            </a:r>
            <a:r>
              <a:rPr lang="en-US" dirty="0"/>
              <a:t>the people who need </a:t>
            </a:r>
            <a:r>
              <a:rPr lang="en-US" dirty="0" smtClean="0"/>
              <a:t>it 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know what it is; </a:t>
            </a:r>
            <a:endParaRPr lang="en-US" dirty="0" smtClean="0"/>
          </a:p>
          <a:p>
            <a:pPr lvl="1"/>
            <a:r>
              <a:rPr lang="en-US" dirty="0" smtClean="0"/>
              <a:t>cannot </a:t>
            </a:r>
            <a:r>
              <a:rPr lang="en-US" dirty="0"/>
              <a:t>understand it well enough to use, build, or modify it; </a:t>
            </a:r>
            <a:endParaRPr lang="en-US" dirty="0" smtClean="0"/>
          </a:p>
          <a:p>
            <a:pPr lvl="1"/>
            <a:r>
              <a:rPr lang="en-US" dirty="0" smtClean="0"/>
              <a:t>misunderstand </a:t>
            </a:r>
            <a:r>
              <a:rPr lang="en-US" dirty="0"/>
              <a:t>it and apply it incorrectly.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of the effort, analysis, hard work, and insightful design on the part of the architecture team will have been wasted. </a:t>
            </a:r>
            <a:endParaRPr lang="en-AU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Notations for Documenting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92500"/>
          </a:bodyPr>
          <a:lstStyle/>
          <a:p>
            <a:r>
              <a:rPr lang="en-US" dirty="0"/>
              <a:t>T</a:t>
            </a:r>
            <a:r>
              <a:rPr lang="en-US" dirty="0" smtClean="0"/>
              <a:t>race</a:t>
            </a:r>
            <a:r>
              <a:rPr lang="en-US" dirty="0"/>
              <a:t>-oriented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/>
              <a:t> </a:t>
            </a:r>
            <a:r>
              <a:rPr lang="en-US" i="1" dirty="0" smtClean="0"/>
              <a:t>Traces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trace describes </a:t>
            </a:r>
            <a:r>
              <a:rPr lang="en-US" dirty="0" smtClean="0"/>
              <a:t>a particular </a:t>
            </a:r>
            <a:r>
              <a:rPr lang="en-US" dirty="0"/>
              <a:t>sequence of activities or interactions between structural </a:t>
            </a:r>
            <a:r>
              <a:rPr lang="en-US" dirty="0" smtClean="0"/>
              <a:t>elements. 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sz="2600" dirty="0" smtClean="0"/>
              <a:t>use cases</a:t>
            </a:r>
            <a:endParaRPr lang="en-US" sz="2600" dirty="0"/>
          </a:p>
          <a:p>
            <a:pPr lvl="2"/>
            <a:r>
              <a:rPr lang="en-US" sz="2600" dirty="0" smtClean="0"/>
              <a:t>sequence diagrams</a:t>
            </a:r>
            <a:endParaRPr lang="en-US" sz="2600" dirty="0"/>
          </a:p>
          <a:p>
            <a:pPr lvl="2"/>
            <a:r>
              <a:rPr lang="en-US" sz="2600" dirty="0" smtClean="0"/>
              <a:t>communication diagrams</a:t>
            </a:r>
            <a:endParaRPr lang="en-US" sz="2600" dirty="0"/>
          </a:p>
          <a:p>
            <a:pPr lvl="2"/>
            <a:r>
              <a:rPr lang="en-US" sz="2600" dirty="0" smtClean="0"/>
              <a:t>activity diagrams</a:t>
            </a:r>
          </a:p>
          <a:p>
            <a:pPr lvl="2"/>
            <a:r>
              <a:rPr lang="en-US" sz="2600" dirty="0" smtClean="0"/>
              <a:t>message </a:t>
            </a:r>
            <a:r>
              <a:rPr lang="en-US" sz="2600" dirty="0"/>
              <a:t>sequence </a:t>
            </a:r>
            <a:r>
              <a:rPr lang="en-US" sz="2600" dirty="0" smtClean="0"/>
              <a:t>charts</a:t>
            </a:r>
            <a:endParaRPr lang="en-US" sz="2600" dirty="0"/>
          </a:p>
          <a:p>
            <a:pPr lvl="2"/>
            <a:r>
              <a:rPr lang="en-US" sz="2600" dirty="0" smtClean="0"/>
              <a:t>timing diagrams</a:t>
            </a:r>
            <a:endParaRPr lang="en-US" sz="2600" dirty="0"/>
          </a:p>
          <a:p>
            <a:pPr lvl="2"/>
            <a:r>
              <a:rPr lang="en-US" sz="2600" dirty="0" smtClean="0"/>
              <a:t>Business </a:t>
            </a:r>
            <a:r>
              <a:rPr lang="en-US" sz="2600" dirty="0"/>
              <a:t>Process Execution </a:t>
            </a:r>
            <a:r>
              <a:rPr lang="en-US" sz="2600" dirty="0" smtClean="0"/>
              <a:t>Language</a:t>
            </a:r>
            <a:endParaRPr lang="en-US" sz="2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4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 descr="UML use case 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150100" cy="417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6074712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</a:t>
            </a:r>
            <a:r>
              <a:rPr lang="en-US" sz="1400" i="1" dirty="0" smtClean="0"/>
              <a:t>Documenting Software Architectures: Views and Beyond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edition, Addison Wesley, 2010</a:t>
            </a:r>
            <a:endParaRPr 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0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Description</a:t>
            </a:r>
            <a:endParaRPr lang="en-US" dirty="0"/>
          </a:p>
        </p:txBody>
      </p:sp>
      <p:pic>
        <p:nvPicPr>
          <p:cNvPr id="4" name="Picture 3" descr="use case des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909"/>
            <a:ext cx="9144000" cy="4480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6074712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</a:t>
            </a:r>
            <a:r>
              <a:rPr lang="en-US" sz="1400" i="1" dirty="0" smtClean="0"/>
              <a:t>Documenting Software Architectures: Views and Beyond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edition, Addison Wesley, 2010</a:t>
            </a:r>
            <a:endParaRPr 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9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Picture 3" descr="uml seq 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20" y="1080120"/>
            <a:ext cx="5941900" cy="530120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6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pic>
        <p:nvPicPr>
          <p:cNvPr id="4" name="Picture 3" descr="uml commun 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5930826" cy="5064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6074712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</a:t>
            </a:r>
            <a:r>
              <a:rPr lang="en-US" sz="1400" i="1" dirty="0" smtClean="0"/>
              <a:t>Documenting Software Architectures: Views and Beyond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edition, Addison Wesley, 2010</a:t>
            </a:r>
            <a:endParaRPr 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2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216024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Picture 3" descr="activity 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60648"/>
            <a:ext cx="5688632" cy="5887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6074712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</a:t>
            </a:r>
            <a:r>
              <a:rPr lang="en-US" sz="1400" i="1" dirty="0" smtClean="0"/>
              <a:t>Documenting Software Architectures: Views and Beyond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edition, Addison Wesley, 2010</a:t>
            </a:r>
            <a:endParaRPr 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Notations for </a:t>
            </a:r>
            <a:r>
              <a:rPr lang="en-US" dirty="0" smtClean="0"/>
              <a:t>Documenting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US" dirty="0"/>
              <a:t>Comprehensive </a:t>
            </a:r>
            <a:r>
              <a:rPr lang="en-US" dirty="0" smtClean="0"/>
              <a:t>languages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omprehensive models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this type of documentation, it is possible to infer all possible paths from initial state to final state.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1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5" name="Picture 4" descr="uml state mach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7226300" cy="27559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9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2088232" cy="994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4" name="Picture 3" descr="BIG state mach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8640"/>
            <a:ext cx="5977597" cy="6159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6074712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</a:t>
            </a:r>
            <a:r>
              <a:rPr lang="en-US" sz="1400" i="1" dirty="0" smtClean="0"/>
              <a:t>Documenting Software Architectures: Views and Beyond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edition, Addison Wesley, 2010</a:t>
            </a:r>
            <a:endParaRPr 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1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Documenting 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do quality attributes show up in the documentation? </a:t>
            </a:r>
            <a:endParaRPr lang="en-US" dirty="0" smtClean="0"/>
          </a:p>
          <a:p>
            <a:pPr lvl="1"/>
            <a:r>
              <a:rPr lang="en-US" dirty="0" smtClean="0"/>
              <a:t>Rationale.</a:t>
            </a:r>
          </a:p>
          <a:p>
            <a:pPr lvl="1"/>
            <a:r>
              <a:rPr lang="en-US" dirty="0" smtClean="0"/>
              <a:t>Architectural </a:t>
            </a:r>
            <a:r>
              <a:rPr lang="en-US" dirty="0"/>
              <a:t>elements </a:t>
            </a:r>
            <a:r>
              <a:rPr lang="en-US" dirty="0" smtClean="0"/>
              <a:t>providing </a:t>
            </a:r>
            <a:r>
              <a:rPr lang="en-US" dirty="0"/>
              <a:t>a service often have quality attribute bounds assigned to </a:t>
            </a:r>
            <a:r>
              <a:rPr lang="en-US" dirty="0" smtClean="0"/>
              <a:t>them.</a:t>
            </a:r>
            <a:endParaRPr lang="en-US" dirty="0"/>
          </a:p>
          <a:p>
            <a:pPr lvl="1"/>
            <a:r>
              <a:rPr lang="en-US" dirty="0" smtClean="0"/>
              <a:t>Architecture </a:t>
            </a:r>
            <a:r>
              <a:rPr lang="en-US" dirty="0"/>
              <a:t>documentation often contains a </a:t>
            </a:r>
            <a:r>
              <a:rPr lang="en-US" i="1" dirty="0"/>
              <a:t>mapping to requirements</a:t>
            </a:r>
            <a:r>
              <a:rPr lang="en-US" dirty="0"/>
              <a:t> that shows how </a:t>
            </a:r>
            <a:r>
              <a:rPr lang="en-US" dirty="0" smtClean="0"/>
              <a:t>requirements </a:t>
            </a:r>
            <a:r>
              <a:rPr lang="en-US" dirty="0"/>
              <a:t>are </a:t>
            </a:r>
            <a:r>
              <a:rPr lang="en-US" dirty="0" smtClean="0"/>
              <a:t>satisfied.</a:t>
            </a:r>
            <a:endParaRPr lang="en-US" dirty="0"/>
          </a:p>
          <a:p>
            <a:pPr lvl="1"/>
            <a:r>
              <a:rPr lang="en-US" dirty="0" smtClean="0"/>
              <a:t>The roadmap tells </a:t>
            </a:r>
            <a:r>
              <a:rPr lang="en-US" dirty="0"/>
              <a:t>the stakeholder where in the document to find </a:t>
            </a:r>
            <a:r>
              <a:rPr lang="en-US" dirty="0" smtClean="0"/>
              <a:t>concerns.</a:t>
            </a:r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Uses and Audience for Architecture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Audience (</a:t>
            </a:r>
            <a:r>
              <a:rPr lang="en-US" altLang="zh-CN" dirty="0" smtClean="0"/>
              <a:t>stakeholders such 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new employees</a:t>
            </a:r>
          </a:p>
          <a:p>
            <a:pPr lvl="1"/>
            <a:r>
              <a:rPr lang="en-US" dirty="0" smtClean="0"/>
              <a:t>developers </a:t>
            </a:r>
          </a:p>
          <a:p>
            <a:pPr lvl="1"/>
            <a:r>
              <a:rPr lang="en-US" dirty="0" smtClean="0"/>
              <a:t>analysts </a:t>
            </a:r>
            <a:endParaRPr lang="en-US" dirty="0"/>
          </a:p>
          <a:p>
            <a:r>
              <a:rPr lang="en-US" dirty="0"/>
              <a:t>Architecture documentation is both </a:t>
            </a:r>
            <a:r>
              <a:rPr lang="en-US" dirty="0" smtClean="0"/>
              <a:t>prescriptive(constrains) </a:t>
            </a:r>
            <a:r>
              <a:rPr lang="en-US" dirty="0"/>
              <a:t>and descriptive. </a:t>
            </a:r>
            <a:endParaRPr lang="en-US" dirty="0" smtClean="0"/>
          </a:p>
          <a:p>
            <a:r>
              <a:rPr lang="en-US" dirty="0" smtClean="0"/>
              <a:t>Understanding stakeholder uses </a:t>
            </a:r>
            <a:r>
              <a:rPr lang="en-US" dirty="0"/>
              <a:t>of architecture documentation is </a:t>
            </a:r>
            <a:r>
              <a:rPr lang="en-US" dirty="0" smtClean="0"/>
              <a:t>essential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hose </a:t>
            </a:r>
            <a:r>
              <a:rPr lang="en-US" dirty="0"/>
              <a:t>uses determine the </a:t>
            </a:r>
            <a:r>
              <a:rPr lang="en-US" dirty="0" smtClean="0"/>
              <a:t>information </a:t>
            </a:r>
            <a:r>
              <a:rPr lang="en-US" dirty="0"/>
              <a:t>to capture.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9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1570186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Documenting Architectures That Change Faster Than You Can Document Them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architecture that changes </a:t>
            </a:r>
            <a:r>
              <a:rPr lang="en-US" sz="2800" dirty="0"/>
              <a:t>at runtime, or as a result of a high-frequency release-and-deploy cycle, </a:t>
            </a:r>
            <a:r>
              <a:rPr lang="en-US" sz="2800" dirty="0" smtClean="0"/>
              <a:t>change </a:t>
            </a:r>
            <a:r>
              <a:rPr lang="en-US" sz="2800" dirty="0"/>
              <a:t>much faster than the documentation cycle. </a:t>
            </a:r>
            <a:endParaRPr lang="en-US" sz="2800" dirty="0" smtClean="0"/>
          </a:p>
          <a:p>
            <a:r>
              <a:rPr lang="en-US" sz="2800" dirty="0" smtClean="0"/>
              <a:t>In this case:</a:t>
            </a:r>
          </a:p>
          <a:p>
            <a:pPr lvl="1"/>
            <a:r>
              <a:rPr lang="en-US" i="1" dirty="0"/>
              <a:t>Document what is true about all versions of your system.</a:t>
            </a:r>
            <a:r>
              <a:rPr lang="en-US" dirty="0"/>
              <a:t> </a:t>
            </a:r>
            <a:r>
              <a:rPr lang="en-US" dirty="0" smtClean="0"/>
              <a:t>Record </a:t>
            </a:r>
            <a:r>
              <a:rPr lang="en-US" dirty="0"/>
              <a:t>those </a:t>
            </a:r>
            <a:r>
              <a:rPr lang="en-US" dirty="0" smtClean="0"/>
              <a:t>invariants. </a:t>
            </a:r>
          </a:p>
          <a:p>
            <a:pPr lvl="1"/>
            <a:r>
              <a:rPr lang="en-US" i="1" dirty="0" smtClean="0"/>
              <a:t>Document </a:t>
            </a:r>
            <a:r>
              <a:rPr lang="en-US" i="1" dirty="0"/>
              <a:t>the ways the architecture is allowed to change</a:t>
            </a:r>
            <a:r>
              <a:rPr lang="en-US" i="1" dirty="0" smtClean="0"/>
              <a:t>.</a:t>
            </a:r>
            <a:r>
              <a:rPr lang="en-US" dirty="0" smtClean="0"/>
              <a:t> The </a:t>
            </a:r>
            <a:r>
              <a:rPr lang="en-US" dirty="0"/>
              <a:t>place to do this is called the variability guide.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4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Documenting Architecture in an Agile Development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Adopt </a:t>
            </a:r>
            <a:r>
              <a:rPr lang="en-US" dirty="0"/>
              <a:t>a template or standard </a:t>
            </a:r>
            <a:r>
              <a:rPr lang="en-US" dirty="0" smtClean="0"/>
              <a:t>to </a:t>
            </a:r>
            <a:r>
              <a:rPr lang="en-US" dirty="0"/>
              <a:t>capture your design decisions.</a:t>
            </a:r>
          </a:p>
          <a:p>
            <a:r>
              <a:rPr lang="en-US" dirty="0" smtClean="0"/>
              <a:t>Document </a:t>
            </a:r>
            <a:r>
              <a:rPr lang="en-US" dirty="0"/>
              <a:t>a view </a:t>
            </a:r>
            <a:r>
              <a:rPr lang="en-US" dirty="0" smtClean="0"/>
              <a:t>if </a:t>
            </a:r>
            <a:r>
              <a:rPr lang="en-US" dirty="0"/>
              <a:t>it has a </a:t>
            </a:r>
            <a:r>
              <a:rPr lang="en-US" dirty="0" smtClean="0"/>
              <a:t>identified </a:t>
            </a:r>
            <a:r>
              <a:rPr lang="en-US" dirty="0"/>
              <a:t>stakeholder constituency.</a:t>
            </a:r>
          </a:p>
          <a:p>
            <a:r>
              <a:rPr lang="en-US" dirty="0" smtClean="0"/>
              <a:t>Fill </a:t>
            </a:r>
            <a:r>
              <a:rPr lang="en-US" dirty="0"/>
              <a:t>in the sections of the template for a view, and for information beyond views, </a:t>
            </a:r>
            <a:r>
              <a:rPr lang="en-US" dirty="0" smtClean="0"/>
              <a:t>when </a:t>
            </a:r>
            <a:r>
              <a:rPr lang="en-US" dirty="0"/>
              <a:t>the information becomes </a:t>
            </a:r>
            <a:r>
              <a:rPr lang="en-US" dirty="0" smtClean="0"/>
              <a:t>available.</a:t>
            </a:r>
            <a:endParaRPr lang="en-US" dirty="0"/>
          </a:p>
          <a:p>
            <a:r>
              <a:rPr lang="en-US" dirty="0" smtClean="0"/>
              <a:t>Produce </a:t>
            </a:r>
            <a:r>
              <a:rPr lang="en-US" dirty="0"/>
              <a:t>just enough design information to </a:t>
            </a:r>
            <a:r>
              <a:rPr lang="en-US" dirty="0" smtClean="0"/>
              <a:t>move </a:t>
            </a:r>
            <a:r>
              <a:rPr lang="en-US" dirty="0"/>
              <a:t>on to code. </a:t>
            </a:r>
            <a:endParaRPr lang="en-US" dirty="0" smtClean="0"/>
          </a:p>
          <a:p>
            <a:r>
              <a:rPr lang="en-US" dirty="0" smtClean="0"/>
              <a:t>Don’t </a:t>
            </a:r>
            <a:r>
              <a:rPr lang="en-US" dirty="0"/>
              <a:t>feel obliged to fill up all sections of the template, and certainly not all at </a:t>
            </a:r>
            <a:r>
              <a:rPr lang="en-US" dirty="0" smtClean="0"/>
              <a:t>once. </a:t>
            </a:r>
            <a:endParaRPr lang="en-US" dirty="0"/>
          </a:p>
          <a:p>
            <a:r>
              <a:rPr lang="en-US" dirty="0" smtClean="0"/>
              <a:t>Agile </a:t>
            </a:r>
            <a:r>
              <a:rPr lang="en-US" dirty="0"/>
              <a:t>teams sometimes make models in brief discussions by the whiteboard. </a:t>
            </a:r>
            <a:r>
              <a:rPr lang="en-US" dirty="0" smtClean="0"/>
              <a:t> Take a picture and use it as the primary presentation.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</a:t>
            </a:r>
            <a:r>
              <a:rPr lang="en-US" dirty="0"/>
              <a:t>the uses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audience. </a:t>
            </a:r>
          </a:p>
          <a:p>
            <a:r>
              <a:rPr lang="en-US" dirty="0" smtClean="0"/>
              <a:t>Architectural </a:t>
            </a:r>
            <a:r>
              <a:rPr lang="en-US" dirty="0"/>
              <a:t>documentation serves as a means for communication among various </a:t>
            </a:r>
            <a:r>
              <a:rPr lang="en-US" dirty="0" smtClean="0"/>
              <a:t>stakeholders. </a:t>
            </a:r>
            <a:endParaRPr lang="en-US" dirty="0"/>
          </a:p>
          <a:p>
            <a:r>
              <a:rPr lang="en-US" dirty="0"/>
              <a:t>An architecture is a complicated artifact, best expressed by focusing </a:t>
            </a:r>
            <a:r>
              <a:rPr lang="en-US" dirty="0" smtClean="0"/>
              <a:t>on views.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must choose the views to document, must choose the notation to document these views, and must choose a set of views that is both minimal and adequate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must document not only the structure of the architecture but also the behavior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7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Three </a:t>
            </a:r>
            <a:r>
              <a:rPr lang="en-US" dirty="0"/>
              <a:t>U</a:t>
            </a:r>
            <a:r>
              <a:rPr lang="en-US" dirty="0" smtClean="0"/>
              <a:t>ses for Architecture </a:t>
            </a:r>
            <a:r>
              <a:rPr lang="en-US" dirty="0"/>
              <a:t>D</a:t>
            </a:r>
            <a:r>
              <a:rPr lang="en-US" dirty="0" smtClean="0"/>
              <a:t>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Education</a:t>
            </a:r>
          </a:p>
          <a:p>
            <a:r>
              <a:rPr lang="en-US" dirty="0"/>
              <a:t>I</a:t>
            </a:r>
            <a:r>
              <a:rPr lang="en-US" dirty="0" smtClean="0"/>
              <a:t>ntroducing </a:t>
            </a:r>
            <a:r>
              <a:rPr lang="en-US" dirty="0"/>
              <a:t>people to the </a:t>
            </a:r>
            <a:r>
              <a:rPr lang="en-US" dirty="0" smtClean="0"/>
              <a:t>system </a:t>
            </a:r>
          </a:p>
          <a:p>
            <a:pPr marL="0" indent="0">
              <a:buNone/>
            </a:pPr>
            <a:r>
              <a:rPr lang="en-US" b="1" dirty="0" smtClean="0"/>
              <a:t>Primary </a:t>
            </a:r>
            <a:r>
              <a:rPr lang="en-US" b="1" dirty="0"/>
              <a:t>vehicle for communication among </a:t>
            </a:r>
            <a:r>
              <a:rPr lang="en-US" b="1" dirty="0" smtClean="0"/>
              <a:t>stakeholders</a:t>
            </a:r>
          </a:p>
          <a:p>
            <a:r>
              <a:rPr lang="en-US" dirty="0" smtClean="0"/>
              <a:t>Especially architect to developers</a:t>
            </a:r>
          </a:p>
          <a:p>
            <a:r>
              <a:rPr lang="en-US" dirty="0" smtClean="0"/>
              <a:t>Especially architect to future architect!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asis </a:t>
            </a:r>
            <a:r>
              <a:rPr lang="en-US" b="1" dirty="0"/>
              <a:t>for system analysis and </a:t>
            </a:r>
            <a:r>
              <a:rPr lang="en-US" b="1" dirty="0" smtClean="0"/>
              <a:t>construction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5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/>
              <a:t>Informal notations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general-purpose diagramming and editing </a:t>
            </a:r>
            <a:r>
              <a:rPr lang="en-US" dirty="0" smtClean="0"/>
              <a:t>tools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escription </a:t>
            </a:r>
            <a:r>
              <a:rPr lang="en-US" dirty="0"/>
              <a:t>are characterized in natural </a:t>
            </a:r>
            <a:r>
              <a:rPr lang="en-US" dirty="0" smtClean="0"/>
              <a:t>language</a:t>
            </a:r>
            <a:endParaRPr lang="en-US" dirty="0"/>
          </a:p>
          <a:p>
            <a:pPr lvl="1"/>
            <a:r>
              <a:rPr lang="en-US" dirty="0" smtClean="0"/>
              <a:t>Cannot </a:t>
            </a:r>
            <a:r>
              <a:rPr lang="en-US" dirty="0"/>
              <a:t>be formally </a:t>
            </a:r>
            <a:r>
              <a:rPr lang="en-US" dirty="0" smtClean="0"/>
              <a:t>analyzed</a:t>
            </a:r>
            <a:endParaRPr lang="en-US" dirty="0"/>
          </a:p>
          <a:p>
            <a:r>
              <a:rPr lang="en-US" i="1" dirty="0" smtClean="0"/>
              <a:t>Semiformal notations (UML)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tandardized notations</a:t>
            </a:r>
          </a:p>
          <a:p>
            <a:pPr lvl="1"/>
            <a:r>
              <a:rPr lang="en-US" dirty="0" smtClean="0"/>
              <a:t>Lacks a complete semantics of elements </a:t>
            </a:r>
          </a:p>
          <a:p>
            <a:pPr lvl="1"/>
            <a:r>
              <a:rPr lang="en-US" dirty="0" smtClean="0"/>
              <a:t>Rudimentary </a:t>
            </a:r>
            <a:r>
              <a:rPr lang="en-US" dirty="0"/>
              <a:t>analysis can be applied </a:t>
            </a:r>
          </a:p>
          <a:p>
            <a:r>
              <a:rPr lang="en-US" i="1" dirty="0" smtClean="0"/>
              <a:t>Formal notations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a precise </a:t>
            </a:r>
            <a:r>
              <a:rPr lang="en-US" dirty="0" smtClean="0"/>
              <a:t>semantics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Formal </a:t>
            </a:r>
            <a:r>
              <a:rPr lang="en-US" dirty="0"/>
              <a:t>analysis of </a:t>
            </a:r>
            <a:r>
              <a:rPr lang="en-US" dirty="0" smtClean="0"/>
              <a:t>syntax </a:t>
            </a:r>
            <a:r>
              <a:rPr lang="en-US" dirty="0"/>
              <a:t>and semantics is possible.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description languages (ADLs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automation </a:t>
            </a:r>
            <a:r>
              <a:rPr lang="en-US" dirty="0"/>
              <a:t>through associated </a:t>
            </a:r>
            <a:r>
              <a:rPr lang="en-US" dirty="0" smtClean="0"/>
              <a:t>tools.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5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US" dirty="0"/>
              <a:t>Tradeoffs</a:t>
            </a:r>
          </a:p>
          <a:p>
            <a:pPr lvl="1"/>
            <a:r>
              <a:rPr lang="en-US" dirty="0" smtClean="0"/>
              <a:t>formal notations: more </a:t>
            </a:r>
            <a:r>
              <a:rPr lang="en-US" dirty="0"/>
              <a:t>time and </a:t>
            </a:r>
            <a:r>
              <a:rPr lang="en-US" dirty="0" smtClean="0"/>
              <a:t>effort, </a:t>
            </a:r>
            <a:r>
              <a:rPr lang="en-US" dirty="0"/>
              <a:t>reduced ambiguity and more opportunities for analysis. </a:t>
            </a:r>
          </a:p>
          <a:p>
            <a:pPr lvl="1"/>
            <a:r>
              <a:rPr lang="en-US" dirty="0" smtClean="0"/>
              <a:t>informal notations: easier </a:t>
            </a:r>
            <a:r>
              <a:rPr lang="en-US" dirty="0"/>
              <a:t>to create, but </a:t>
            </a:r>
            <a:r>
              <a:rPr lang="en-US" dirty="0" smtClean="0"/>
              <a:t>fewer </a:t>
            </a:r>
            <a:r>
              <a:rPr lang="en-US" dirty="0"/>
              <a:t>guarantees. </a:t>
            </a:r>
          </a:p>
          <a:p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notations are better (or worse) for expressing different kinds of information. </a:t>
            </a:r>
            <a:endParaRPr lang="en-US" dirty="0" smtClean="0"/>
          </a:p>
          <a:p>
            <a:pPr lvl="1"/>
            <a:r>
              <a:rPr lang="en-US" dirty="0" smtClean="0"/>
              <a:t>UML.</a:t>
            </a:r>
          </a:p>
          <a:p>
            <a:pPr lvl="1"/>
            <a:r>
              <a:rPr lang="en-US" dirty="0" smtClean="0"/>
              <a:t>ADL.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0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Views let </a:t>
            </a:r>
            <a:r>
              <a:rPr lang="en-US" dirty="0"/>
              <a:t>us divide </a:t>
            </a:r>
            <a:r>
              <a:rPr lang="en-US" dirty="0" smtClean="0"/>
              <a:t>a software </a:t>
            </a:r>
            <a:r>
              <a:rPr lang="en-US" dirty="0"/>
              <a:t>architecture into a number of </a:t>
            </a:r>
            <a:r>
              <a:rPr lang="en-US" dirty="0" smtClean="0"/>
              <a:t>manageable </a:t>
            </a:r>
            <a:r>
              <a:rPr lang="en-US" dirty="0"/>
              <a:t>representations of the system.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Principle of architecture documentation:</a:t>
            </a:r>
          </a:p>
          <a:p>
            <a:pPr lvl="1"/>
            <a:r>
              <a:rPr lang="en-US" i="1" dirty="0" smtClean="0"/>
              <a:t>document </a:t>
            </a:r>
            <a:r>
              <a:rPr lang="en-US" i="1" dirty="0"/>
              <a:t>the relevant views </a:t>
            </a:r>
            <a:endParaRPr lang="en-US" i="1" dirty="0" smtClean="0"/>
          </a:p>
          <a:p>
            <a:pPr lvl="1"/>
            <a:r>
              <a:rPr lang="en-US" i="1" dirty="0" smtClean="0"/>
              <a:t>add </a:t>
            </a:r>
            <a:r>
              <a:rPr lang="en-US" i="1" dirty="0"/>
              <a:t>documentation that </a:t>
            </a:r>
            <a:r>
              <a:rPr lang="en-US" i="1" dirty="0" err="1" smtClean="0"/>
              <a:t>beyonds</a:t>
            </a:r>
            <a:r>
              <a:rPr lang="en-US" i="1" dirty="0" smtClean="0"/>
              <a:t> views.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7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1740</TotalTime>
  <Words>2463</Words>
  <Application>Microsoft Office PowerPoint</Application>
  <PresentationFormat>全屏显示(4:3)</PresentationFormat>
  <Paragraphs>373</Paragraphs>
  <Slides>52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Watermark</vt:lpstr>
      <vt:lpstr>Chapter 18:   Documenting Software Architectures</vt:lpstr>
      <vt:lpstr>Chapter Outline</vt:lpstr>
      <vt:lpstr>文档是交流的基础</vt:lpstr>
      <vt:lpstr>Architecture Documentation</vt:lpstr>
      <vt:lpstr>Uses and Audience for Architecture Documentation</vt:lpstr>
      <vt:lpstr>Three Uses for Architecture Documentation</vt:lpstr>
      <vt:lpstr>Notations</vt:lpstr>
      <vt:lpstr>Choosing a Notation</vt:lpstr>
      <vt:lpstr>Views</vt:lpstr>
      <vt:lpstr>Which Views?  The Ones You Need!</vt:lpstr>
      <vt:lpstr>Overview of Module Views</vt:lpstr>
      <vt:lpstr>Overview of Module Views</vt:lpstr>
      <vt:lpstr>Module Views </vt:lpstr>
      <vt:lpstr>Overview of C&amp;C Views</vt:lpstr>
      <vt:lpstr>Overview of C&amp;C Views</vt:lpstr>
      <vt:lpstr>Notations for C&amp;C Views</vt:lpstr>
      <vt:lpstr>Notations for C&amp;C Views</vt:lpstr>
      <vt:lpstr>Overview of Allocation Views</vt:lpstr>
      <vt:lpstr>Overview of Allocation Views</vt:lpstr>
      <vt:lpstr>Quality Views</vt:lpstr>
      <vt:lpstr>Quality Views:  Examples</vt:lpstr>
      <vt:lpstr>Quality Views:  Examples</vt:lpstr>
      <vt:lpstr>Quality Views:  Examples</vt:lpstr>
      <vt:lpstr>Choosing the Views</vt:lpstr>
      <vt:lpstr>Choosing the Views</vt:lpstr>
      <vt:lpstr>Method for Choosing the Views</vt:lpstr>
      <vt:lpstr>Method for Choosing the Views</vt:lpstr>
      <vt:lpstr>Method for Choosing the Views</vt:lpstr>
      <vt:lpstr>Building the Documentation Package</vt:lpstr>
      <vt:lpstr>Documenting a View</vt:lpstr>
      <vt:lpstr>Documenting a View</vt:lpstr>
      <vt:lpstr>Documenting a View</vt:lpstr>
      <vt:lpstr>View Template</vt:lpstr>
      <vt:lpstr>Documenting Information Beyond Views</vt:lpstr>
      <vt:lpstr>Documenting Information Beyond Views</vt:lpstr>
      <vt:lpstr>Documenting Information Beyond Views</vt:lpstr>
      <vt:lpstr>Documenting Information Beyond Views</vt:lpstr>
      <vt:lpstr>Documenting Information Beyond Views</vt:lpstr>
      <vt:lpstr>Documenting Behavior</vt:lpstr>
      <vt:lpstr>Notations for Documenting Behavior</vt:lpstr>
      <vt:lpstr>Use Case Diagram</vt:lpstr>
      <vt:lpstr>Use Case Description</vt:lpstr>
      <vt:lpstr>Sequence Diagram</vt:lpstr>
      <vt:lpstr>Communication Diagram</vt:lpstr>
      <vt:lpstr>Activity Diagram</vt:lpstr>
      <vt:lpstr>Notations for Documenting Behavior</vt:lpstr>
      <vt:lpstr>State Machine</vt:lpstr>
      <vt:lpstr>State Machine</vt:lpstr>
      <vt:lpstr>Documenting Quality Attributes</vt:lpstr>
      <vt:lpstr>Documenting Architectures That Change Faster Than You Can Document Them </vt:lpstr>
      <vt:lpstr>Documenting Architecture in an Agile Development Project 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Administrator</cp:lastModifiedBy>
  <cp:revision>154</cp:revision>
  <dcterms:created xsi:type="dcterms:W3CDTF">2012-04-18T22:57:58Z</dcterms:created>
  <dcterms:modified xsi:type="dcterms:W3CDTF">2018-11-05T00:38:28Z</dcterms:modified>
</cp:coreProperties>
</file>