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9" r:id="rId2"/>
    <p:sldId id="356" r:id="rId3"/>
    <p:sldId id="372" r:id="rId4"/>
    <p:sldId id="357" r:id="rId5"/>
    <p:sldId id="375" r:id="rId6"/>
    <p:sldId id="358" r:id="rId7"/>
    <p:sldId id="359" r:id="rId8"/>
    <p:sldId id="360" r:id="rId9"/>
    <p:sldId id="361" r:id="rId10"/>
    <p:sldId id="373" r:id="rId11"/>
    <p:sldId id="376" r:id="rId12"/>
    <p:sldId id="362" r:id="rId13"/>
    <p:sldId id="374" r:id="rId14"/>
    <p:sldId id="363" r:id="rId15"/>
    <p:sldId id="364" r:id="rId16"/>
    <p:sldId id="365" r:id="rId17"/>
    <p:sldId id="366" r:id="rId18"/>
    <p:sldId id="367" r:id="rId19"/>
    <p:sldId id="368" r:id="rId20"/>
    <p:sldId id="369" r:id="rId21"/>
    <p:sldId id="370" r:id="rId22"/>
    <p:sldId id="3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89" d="100"/>
          <a:sy n="89" d="100"/>
        </p:scale>
        <p:origin x="-834" y="-102"/>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2018/9/10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10/09/2018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accommodate new features</a:t>
            </a:r>
          </a:p>
          <a:p>
            <a:r>
              <a:rPr lang="en-US" altLang="zh-CN" dirty="0" smtClean="0"/>
              <a:t>adapt to new environments,</a:t>
            </a:r>
          </a:p>
          <a:p>
            <a:r>
              <a:rPr lang="en-US" altLang="zh-CN" dirty="0" smtClean="0"/>
              <a:t>fix bugs, and so forth. </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6</a:t>
            </a:fld>
            <a:endParaRPr lang="en-AU"/>
          </a:p>
        </p:txBody>
      </p:sp>
    </p:spTree>
    <p:extLst>
      <p:ext uri="{BB962C8B-B14F-4D97-AF65-F5344CB8AC3E}">
        <p14:creationId xmlns:p14="http://schemas.microsoft.com/office/powerpoint/2010/main" val="318314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minimize the design complexity of the system we are building.</a:t>
            </a:r>
          </a:p>
          <a:p>
            <a:r>
              <a:rPr lang="en-US" altLang="zh-CN" dirty="0" smtClean="0"/>
              <a:t>Enhanced reuse</a:t>
            </a:r>
          </a:p>
          <a:p>
            <a:r>
              <a:rPr lang="en-US" altLang="zh-CN" dirty="0" smtClean="0"/>
              <a:t>More regular and simpler designs that are more easily understood and communicated</a:t>
            </a:r>
          </a:p>
          <a:p>
            <a:r>
              <a:rPr lang="en-US" altLang="zh-CN" dirty="0" smtClean="0"/>
              <a:t>More capable analysis</a:t>
            </a:r>
          </a:p>
          <a:p>
            <a:r>
              <a:rPr lang="en-US" altLang="zh-CN" dirty="0" smtClean="0"/>
              <a:t>Shorter selection time</a:t>
            </a:r>
          </a:p>
          <a:p>
            <a:r>
              <a:rPr lang="en-US" altLang="zh-CN" dirty="0" smtClean="0"/>
              <a:t>Greater interoperability.</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19</a:t>
            </a:fld>
            <a:endParaRPr lang="en-AU"/>
          </a:p>
        </p:txBody>
      </p:sp>
    </p:spTree>
    <p:extLst>
      <p:ext uri="{BB962C8B-B14F-4D97-AF65-F5344CB8AC3E}">
        <p14:creationId xmlns:p14="http://schemas.microsoft.com/office/powerpoint/2010/main" val="341573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 ADD, ATAM</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7</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user is concerned that the system is fast, reliable, and available when needed.</a:t>
            </a:r>
          </a:p>
          <a:p>
            <a:r>
              <a:rPr lang="en-US" altLang="zh-CN" dirty="0" smtClean="0"/>
              <a:t>The customer is concerned that the architecture can be implemented on schedule and according to budget.</a:t>
            </a:r>
          </a:p>
          <a:p>
            <a:r>
              <a:rPr lang="en-US" altLang="zh-CN" dirty="0" smtClean="0"/>
              <a:t>The manager is worried (in addition to concerns about cost and schedule) that the architecture will allow teams to work largely independently, interacting in disciplined and controlled ways.</a:t>
            </a:r>
          </a:p>
          <a:p>
            <a:r>
              <a:rPr lang="en-US" altLang="zh-CN" dirty="0" smtClean="0"/>
              <a:t>The architect is worried about strategies to achieve all of those goals.</a:t>
            </a:r>
          </a:p>
        </p:txBody>
      </p:sp>
      <p:sp>
        <p:nvSpPr>
          <p:cNvPr id="4" name="灯片编号占位符 3"/>
          <p:cNvSpPr>
            <a:spLocks noGrp="1"/>
          </p:cNvSpPr>
          <p:nvPr>
            <p:ph type="sldNum" sz="quarter" idx="10"/>
          </p:nvPr>
        </p:nvSpPr>
        <p:spPr/>
        <p:txBody>
          <a:bodyPr/>
          <a:lstStyle/>
          <a:p>
            <a:fld id="{BD95789E-32BF-4BCD-9509-3BAE69BCF054}" type="slidenum">
              <a:rPr lang="en-AU" smtClean="0"/>
              <a:pPr/>
              <a:t>8</a:t>
            </a:fld>
            <a:endParaRPr lang="en-AU"/>
          </a:p>
        </p:txBody>
      </p:sp>
    </p:spTree>
    <p:extLst>
      <p:ext uri="{BB962C8B-B14F-4D97-AF65-F5344CB8AC3E}">
        <p14:creationId xmlns:p14="http://schemas.microsoft.com/office/powerpoint/2010/main" val="415001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 are these early design decisions embodied by software architecture?</a:t>
            </a:r>
          </a:p>
          <a:p>
            <a:r>
              <a:rPr lang="en-US" altLang="zh-CN" dirty="0" smtClean="0"/>
              <a:t>Will the system run on one processor or be distributed across multiple processors?</a:t>
            </a:r>
          </a:p>
          <a:p>
            <a:r>
              <a:rPr lang="en-US" altLang="zh-CN" dirty="0" smtClean="0"/>
              <a:t>Will the software be layered? If so, how many layers will there be? What will each one do?</a:t>
            </a:r>
          </a:p>
          <a:p>
            <a:r>
              <a:rPr lang="en-US" altLang="zh-CN" dirty="0" smtClean="0"/>
              <a:t>Will components communicate synchronously or asynchronously? Will they interact by transferring control or data or both?</a:t>
            </a:r>
          </a:p>
          <a:p>
            <a:r>
              <a:rPr lang="en-US" altLang="zh-CN" dirty="0" smtClean="0"/>
              <a:t>Will the system depend on specific features of the operating system or hardware?</a:t>
            </a:r>
          </a:p>
          <a:p>
            <a:r>
              <a:rPr lang="en-US" altLang="zh-CN" dirty="0" smtClean="0"/>
              <a:t>Will the information that flows through the system be encrypted or not?</a:t>
            </a:r>
          </a:p>
          <a:p>
            <a:r>
              <a:rPr lang="en-US" altLang="zh-CN" dirty="0" smtClean="0"/>
              <a:t>What communication protocol will we choose?</a:t>
            </a:r>
          </a:p>
        </p:txBody>
      </p:sp>
      <p:sp>
        <p:nvSpPr>
          <p:cNvPr id="4" name="灯片编号占位符 3"/>
          <p:cNvSpPr>
            <a:spLocks noGrp="1"/>
          </p:cNvSpPr>
          <p:nvPr>
            <p:ph type="sldNum" sz="quarter" idx="10"/>
          </p:nvPr>
        </p:nvSpPr>
        <p:spPr/>
        <p:txBody>
          <a:bodyPr/>
          <a:lstStyle/>
          <a:p>
            <a:fld id="{BD95789E-32BF-4BCD-9509-3BAE69BCF054}" type="slidenum">
              <a:rPr lang="en-AU" smtClean="0"/>
              <a:pPr/>
              <a:t>9</a:t>
            </a:fld>
            <a:endParaRPr lang="en-AU"/>
          </a:p>
        </p:txBody>
      </p:sp>
    </p:spTree>
    <p:extLst>
      <p:ext uri="{BB962C8B-B14F-4D97-AF65-F5344CB8AC3E}">
        <p14:creationId xmlns:p14="http://schemas.microsoft.com/office/powerpoint/2010/main" val="3902751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implementation must be implemented as the set of prescribed elements</a:t>
            </a:r>
          </a:p>
          <a:p>
            <a:r>
              <a:rPr lang="en-US" altLang="zh-CN" dirty="0" smtClean="0"/>
              <a:t>These elements must interact with each other in the prescribed fashion</a:t>
            </a:r>
          </a:p>
          <a:p>
            <a:r>
              <a:rPr lang="en-US" altLang="zh-CN" dirty="0" smtClean="0"/>
              <a:t>Each element must fulfill its responsibility to the other elements as dictated by the architecture. </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extLst>
      <p:ext uri="{BB962C8B-B14F-4D97-AF65-F5344CB8AC3E}">
        <p14:creationId xmlns:p14="http://schemas.microsoft.com/office/powerpoint/2010/main" val="4044942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maintenance activity will also reflect the software structure, with teams formed to maintain specific structural elements from the architecture.</a:t>
            </a:r>
          </a:p>
          <a:p>
            <a:r>
              <a:rPr lang="en-US" altLang="zh-CN" dirty="0" smtClean="0"/>
              <a:t>If these responsibilities have been formalized in a contractual relationship, changing responsibilities could become expensive or even litigious.</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D95789E-32BF-4BCD-9509-3BAE69BCF054}" type="slidenum">
              <a:rPr lang="en-AU" smtClean="0"/>
              <a:pPr/>
              <a:t>14</a:t>
            </a:fld>
            <a:endParaRPr lang="en-AU"/>
          </a:p>
        </p:txBody>
      </p:sp>
    </p:spTree>
    <p:extLst>
      <p:ext uri="{BB962C8B-B14F-4D97-AF65-F5344CB8AC3E}">
        <p14:creationId xmlns:p14="http://schemas.microsoft.com/office/powerpoint/2010/main" val="6197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skeletal system is one in which at least some of the infrastructure— how the elements initialize, communicate, share data, access resources, report errors, log activity, and so forth—is built before much of the system’s functionality has been created. </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15</a:t>
            </a:fld>
            <a:endParaRPr lang="en-AU" dirty="0"/>
          </a:p>
        </p:txBody>
      </p:sp>
    </p:spTree>
    <p:extLst>
      <p:ext uri="{BB962C8B-B14F-4D97-AF65-F5344CB8AC3E}">
        <p14:creationId xmlns:p14="http://schemas.microsoft.com/office/powerpoint/2010/main" val="92432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 only can code be reused, but so can the requirements that led to the architecture in the first place, as well as the experience and infrastructure gained in building the reused architecture.</a:t>
            </a:r>
          </a:p>
          <a:p>
            <a:r>
              <a:rPr lang="en-US" altLang="zh-CN" dirty="0" smtClean="0"/>
              <a:t>When architectural decisions can be reused across multiple systems, all of the early-decision consequences are also transferred.</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17</a:t>
            </a:fld>
            <a:endParaRPr lang="en-AU" dirty="0"/>
          </a:p>
        </p:txBody>
      </p:sp>
    </p:spTree>
    <p:extLst>
      <p:ext uri="{BB962C8B-B14F-4D97-AF65-F5344CB8AC3E}">
        <p14:creationId xmlns:p14="http://schemas.microsoft.com/office/powerpoint/2010/main" val="129247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payoff can be</a:t>
            </a:r>
          </a:p>
          <a:p>
            <a:r>
              <a:rPr lang="en-US" altLang="zh-CN" dirty="0" smtClean="0"/>
              <a:t>Decreased time to market</a:t>
            </a:r>
          </a:p>
          <a:p>
            <a:r>
              <a:rPr lang="en-US" altLang="zh-CN" dirty="0" smtClean="0"/>
              <a:t>Increased reliability (widely used software should have its bugs ironed out already)</a:t>
            </a:r>
          </a:p>
          <a:p>
            <a:r>
              <a:rPr lang="en-US" altLang="zh-CN" dirty="0" smtClean="0"/>
              <a:t>Lower cost (the software supplier can amortize development cost across their customer base)</a:t>
            </a:r>
          </a:p>
          <a:p>
            <a:r>
              <a:rPr lang="en-US" altLang="zh-CN" dirty="0" smtClean="0"/>
              <a:t>Flexibility (if the component you want to buy is not terribly </a:t>
            </a:r>
            <a:r>
              <a:rPr lang="en-US" altLang="zh-CN" dirty="0" err="1" smtClean="0"/>
              <a:t>specialpurpose</a:t>
            </a:r>
            <a:r>
              <a:rPr lang="en-US" altLang="zh-CN" dirty="0" smtClean="0"/>
              <a:t>, it’s likely to be available from several sources, thus increasing your buying leverage)</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18</a:t>
            </a:fld>
            <a:endParaRPr lang="en-AU"/>
          </a:p>
        </p:txBody>
      </p:sp>
    </p:spTree>
    <p:extLst>
      <p:ext uri="{BB962C8B-B14F-4D97-AF65-F5344CB8AC3E}">
        <p14:creationId xmlns:p14="http://schemas.microsoft.com/office/powerpoint/2010/main" val="192282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56450A9B-94C8-4F2C-B09D-6163FA15572C}" type="datetime1">
              <a:rPr lang="en-AU" altLang="zh-CN" smtClean="0"/>
              <a:pPr/>
              <a:t>10/09/2018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21AB39F2-4D41-40FA-AFEF-FFDCC397C8BA}" type="datetime1">
              <a:rPr lang="en-AU" altLang="zh-CN" smtClean="0"/>
              <a:pPr/>
              <a:t>10/09/2018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4C7C3076-B8D0-4B2A-8F63-65ADDBA1B11F}" type="datetime1">
              <a:rPr lang="en-AU" altLang="zh-CN" smtClean="0"/>
              <a:pPr/>
              <a:t>10/09/2018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208DA36E-8688-467B-A381-D81F842A2BF6}" type="datetime1">
              <a:rPr lang="en-AU" altLang="zh-CN" smtClean="0"/>
              <a:pPr/>
              <a:t>10/09/2018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4782DCD1-A283-48DA-B62C-BE83D378EC6A}" type="datetime1">
              <a:rPr lang="en-AU" altLang="zh-CN" smtClean="0"/>
              <a:pPr/>
              <a:t>10/09/2018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C30C746C-3EAB-485E-96BC-BCFF46E2408E}" type="datetime1">
              <a:rPr lang="en-AU" altLang="zh-CN" smtClean="0"/>
              <a:pPr/>
              <a:t>10/09/2018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4FC2A9FC-2FCB-4919-9527-61FBE5836F5B}" type="datetime1">
              <a:rPr lang="en-AU" altLang="zh-CN" smtClean="0"/>
              <a:pPr/>
              <a:t>10/09/2018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45B8245F-051D-46BF-BCFF-F25D5D66F0AD}" type="datetime1">
              <a:rPr lang="en-AU" altLang="zh-CN" smtClean="0"/>
              <a:pPr/>
              <a:t>10/09/2018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2F157015-526C-4899-B437-CEFCE18845E3}" type="datetime1">
              <a:rPr lang="en-AU" altLang="zh-CN" smtClean="0"/>
              <a:pPr/>
              <a:t>10/09/2018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6EB62DBF-377F-424F-A88E-EB7A7CB674C3}" type="datetime1">
              <a:rPr lang="en-AU" altLang="zh-CN" smtClean="0"/>
              <a:pPr/>
              <a:t>10/09/2018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3ACF2170-EB2E-4BCF-A67B-DAE0D21432F2}" type="datetime1">
              <a:rPr lang="en-AU" altLang="zh-CN" smtClean="0"/>
              <a:pPr/>
              <a:t>10/09/2018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A6BEB7FB-2CE9-4357-B266-F77CFF657170}" type="datetime1">
              <a:rPr lang="en-AU" altLang="zh-CN" smtClean="0"/>
              <a:pPr/>
              <a:t>10/09/2018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  </a:t>
            </a:r>
            <a:br>
              <a:rPr lang="en-AU" dirty="0" smtClean="0"/>
            </a:br>
            <a:r>
              <a:rPr lang="en-AU" altLang="zh-CN" dirty="0"/>
              <a:t>Why is Software Architecture Important?</a:t>
            </a:r>
            <a:endParaRPr lang="en-AU" dirty="0"/>
          </a:p>
        </p:txBody>
      </p:sp>
      <p:sp>
        <p:nvSpPr>
          <p:cNvPr id="3" name="Subtitle 2"/>
          <p:cNvSpPr>
            <a:spLocks noGrp="1"/>
          </p:cNvSpPr>
          <p:nvPr>
            <p:ph type="subTitle" idx="1"/>
          </p:nvPr>
        </p:nvSpPr>
        <p:spPr>
          <a:xfrm>
            <a:off x="971600" y="3505200"/>
            <a:ext cx="7486600" cy="1796008"/>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Twitter</a:t>
            </a:r>
            <a:endParaRPr lang="zh-CN" altLang="en-US" dirty="0"/>
          </a:p>
        </p:txBody>
      </p:sp>
      <p:sp>
        <p:nvSpPr>
          <p:cNvPr id="3" name="内容占位符 2"/>
          <p:cNvSpPr>
            <a:spLocks noGrp="1"/>
          </p:cNvSpPr>
          <p:nvPr>
            <p:ph idx="1"/>
          </p:nvPr>
        </p:nvSpPr>
        <p:spPr/>
        <p:txBody>
          <a:bodyPr/>
          <a:lstStyle/>
          <a:p>
            <a:r>
              <a:rPr lang="en-US" altLang="zh-CN" dirty="0" smtClean="0"/>
              <a:t>Not realized that it is an essentially messaging system at first.</a:t>
            </a:r>
          </a:p>
          <a:p>
            <a:r>
              <a:rPr lang="en-US" altLang="zh-CN" dirty="0" smtClean="0"/>
              <a:t>Have to be redesigned when growing up.</a:t>
            </a:r>
          </a:p>
          <a:p>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402026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11</a:t>
            </a:fld>
            <a:endParaRPr lang="en-AU"/>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485775"/>
            <a:ext cx="5819775" cy="5886450"/>
          </a:xfrm>
          <a:prstGeom prst="rect">
            <a:avLst/>
          </a:prstGeom>
        </p:spPr>
      </p:pic>
    </p:spTree>
    <p:extLst>
      <p:ext uri="{BB962C8B-B14F-4D97-AF65-F5344CB8AC3E}">
        <p14:creationId xmlns:p14="http://schemas.microsoft.com/office/powerpoint/2010/main" val="1544134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Constraints on an Implementation</a:t>
            </a:r>
            <a:endParaRPr lang="en-US" dirty="0"/>
          </a:p>
        </p:txBody>
      </p:sp>
      <p:sp>
        <p:nvSpPr>
          <p:cNvPr id="3" name="Content Placeholder 2"/>
          <p:cNvSpPr>
            <a:spLocks noGrp="1"/>
          </p:cNvSpPr>
          <p:nvPr>
            <p:ph idx="1"/>
          </p:nvPr>
        </p:nvSpPr>
        <p:spPr>
          <a:xfrm>
            <a:off x="457200" y="1412776"/>
            <a:ext cx="8229600" cy="5256584"/>
          </a:xfrm>
        </p:spPr>
        <p:txBody>
          <a:bodyPr>
            <a:normAutofit/>
          </a:bodyPr>
          <a:lstStyle/>
          <a:p>
            <a:r>
              <a:rPr lang="en-US" dirty="0" smtClean="0"/>
              <a:t>An </a:t>
            </a:r>
            <a:r>
              <a:rPr lang="en-US" dirty="0"/>
              <a:t>implementation exhibits an architecture if it conforms to the design </a:t>
            </a:r>
            <a:r>
              <a:rPr lang="en-US" dirty="0" smtClean="0"/>
              <a:t>decisions prescribed </a:t>
            </a:r>
            <a:r>
              <a:rPr lang="en-US" dirty="0"/>
              <a:t>by the architecture. </a:t>
            </a:r>
            <a:endParaRPr lang="en-US" dirty="0" smtClean="0"/>
          </a:p>
          <a:p>
            <a:r>
              <a:rPr lang="en-US" dirty="0" smtClean="0"/>
              <a:t>Each </a:t>
            </a:r>
            <a:r>
              <a:rPr lang="en-US" dirty="0"/>
              <a:t>of these </a:t>
            </a:r>
            <a:r>
              <a:rPr lang="en-US" dirty="0" smtClean="0"/>
              <a:t>prescriptions is </a:t>
            </a:r>
            <a:r>
              <a:rPr lang="en-US" dirty="0"/>
              <a:t>a constraint on the implementer.</a:t>
            </a:r>
          </a:p>
          <a:p>
            <a:r>
              <a:rPr lang="en-US" dirty="0"/>
              <a:t>Element builders </a:t>
            </a:r>
            <a:r>
              <a:rPr lang="en-US" dirty="0" smtClean="0"/>
              <a:t>may </a:t>
            </a:r>
            <a:r>
              <a:rPr lang="en-US" dirty="0"/>
              <a:t>not be aware of the architectural tradeoffs—the </a:t>
            </a:r>
            <a:r>
              <a:rPr lang="en-US" dirty="0" smtClean="0"/>
              <a:t>architecture (</a:t>
            </a:r>
            <a:r>
              <a:rPr lang="en-US" dirty="0"/>
              <a:t>or architect) simply constrains them in such a way as to meet the tradeoffs.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377794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Budget Control</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An </a:t>
            </a:r>
            <a:r>
              <a:rPr lang="en-US" altLang="zh-CN" dirty="0"/>
              <a:t>architect assigns performance budget to the pieces of software involved in some larger piece of functionality. </a:t>
            </a:r>
          </a:p>
          <a:p>
            <a:r>
              <a:rPr lang="en-US" altLang="zh-CN" dirty="0"/>
              <a:t>If each software unit stays within its budget, the overall transaction will meet its performance requirement. </a:t>
            </a:r>
          </a:p>
          <a:p>
            <a:r>
              <a:rPr lang="en-US" altLang="zh-CN" dirty="0"/>
              <a:t>Implementers of each of the constituent pieces may not know the overall budget, only their own. </a:t>
            </a:r>
          </a:p>
        </p:txBody>
      </p:sp>
      <p:sp>
        <p:nvSpPr>
          <p:cNvPr id="4" name="灯片编号占位符 3"/>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261243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Influencing the Organizational Structure</a:t>
            </a:r>
            <a:endParaRPr lang="en-US" dirty="0"/>
          </a:p>
        </p:txBody>
      </p:sp>
      <p:sp>
        <p:nvSpPr>
          <p:cNvPr id="3" name="Content Placeholder 2"/>
          <p:cNvSpPr>
            <a:spLocks noGrp="1"/>
          </p:cNvSpPr>
          <p:nvPr>
            <p:ph idx="1"/>
          </p:nvPr>
        </p:nvSpPr>
        <p:spPr>
          <a:xfrm>
            <a:off x="457200" y="1484784"/>
            <a:ext cx="8229600" cy="4824536"/>
          </a:xfrm>
        </p:spPr>
        <p:txBody>
          <a:bodyPr>
            <a:normAutofit/>
          </a:bodyPr>
          <a:lstStyle/>
          <a:p>
            <a:r>
              <a:rPr lang="en-US" dirty="0"/>
              <a:t>A</a:t>
            </a:r>
            <a:r>
              <a:rPr lang="en-US" dirty="0" smtClean="0"/>
              <a:t>rchitecture prescribes </a:t>
            </a:r>
            <a:r>
              <a:rPr lang="en-US" dirty="0"/>
              <a:t>the structure of the system being </a:t>
            </a:r>
            <a:r>
              <a:rPr lang="en-US" dirty="0" smtClean="0"/>
              <a:t>developed.</a:t>
            </a:r>
            <a:endParaRPr lang="en-US" dirty="0"/>
          </a:p>
          <a:p>
            <a:r>
              <a:rPr lang="en-US" dirty="0"/>
              <a:t>T</a:t>
            </a:r>
            <a:r>
              <a:rPr lang="en-US" dirty="0" smtClean="0"/>
              <a:t>hat </a:t>
            </a:r>
            <a:r>
              <a:rPr lang="en-US" dirty="0"/>
              <a:t>structure becomes engraved in the structure of the development </a:t>
            </a:r>
            <a:r>
              <a:rPr lang="en-US" dirty="0" smtClean="0"/>
              <a:t>project.</a:t>
            </a:r>
          </a:p>
          <a:p>
            <a:r>
              <a:rPr lang="en-US" dirty="0" smtClean="0"/>
              <a:t>The </a:t>
            </a:r>
            <a:r>
              <a:rPr lang="en-US" dirty="0"/>
              <a:t>architecture </a:t>
            </a:r>
            <a:r>
              <a:rPr lang="en-US" dirty="0" smtClean="0"/>
              <a:t>is typically </a:t>
            </a:r>
            <a:r>
              <a:rPr lang="en-US" dirty="0"/>
              <a:t>used as the basis for the work-breakdown structure.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3833204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Enabling Evolutionary Prototyping</a:t>
            </a:r>
            <a:endParaRPr lang="en-US" dirty="0"/>
          </a:p>
        </p:txBody>
      </p:sp>
      <p:sp>
        <p:nvSpPr>
          <p:cNvPr id="3" name="Content Placeholder 2"/>
          <p:cNvSpPr>
            <a:spLocks noGrp="1"/>
          </p:cNvSpPr>
          <p:nvPr>
            <p:ph idx="1"/>
          </p:nvPr>
        </p:nvSpPr>
        <p:spPr>
          <a:xfrm>
            <a:off x="457200" y="1196752"/>
            <a:ext cx="8229600" cy="4934173"/>
          </a:xfrm>
        </p:spPr>
        <p:txBody>
          <a:bodyPr>
            <a:noAutofit/>
          </a:bodyPr>
          <a:lstStyle/>
          <a:p>
            <a:r>
              <a:rPr lang="en-US" sz="2800" dirty="0" smtClean="0"/>
              <a:t>Once </a:t>
            </a:r>
            <a:r>
              <a:rPr lang="en-US" sz="2800" dirty="0"/>
              <a:t>an architecture has been defined, it can be analyzed and prototyped as </a:t>
            </a:r>
            <a:r>
              <a:rPr lang="en-US" sz="2800" dirty="0" smtClean="0"/>
              <a:t>a skeletal </a:t>
            </a:r>
            <a:r>
              <a:rPr lang="en-US" sz="2800" dirty="0"/>
              <a:t>system. </a:t>
            </a:r>
            <a:endParaRPr lang="en-US" sz="2800" dirty="0" smtClean="0"/>
          </a:p>
          <a:p>
            <a:r>
              <a:rPr lang="en-US" sz="2800" dirty="0" smtClean="0"/>
              <a:t>This </a:t>
            </a:r>
            <a:r>
              <a:rPr lang="en-US" sz="2800" dirty="0"/>
              <a:t>approach aids the </a:t>
            </a:r>
            <a:r>
              <a:rPr lang="en-US" sz="2800" dirty="0" smtClean="0"/>
              <a:t>development process </a:t>
            </a:r>
            <a:r>
              <a:rPr lang="en-US" sz="2800" dirty="0"/>
              <a:t>because the system is executable early in the </a:t>
            </a:r>
            <a:r>
              <a:rPr lang="en-US" sz="2800" dirty="0" smtClean="0"/>
              <a:t>life </a:t>
            </a:r>
            <a:r>
              <a:rPr lang="en-US" sz="2800" dirty="0"/>
              <a:t>cycle. </a:t>
            </a:r>
            <a:endParaRPr lang="en-US" sz="2800" dirty="0" smtClean="0"/>
          </a:p>
          <a:p>
            <a:r>
              <a:rPr lang="en-US" sz="2800" dirty="0" smtClean="0"/>
              <a:t>The</a:t>
            </a:r>
            <a:r>
              <a:rPr lang="en-US" sz="2800" dirty="0"/>
              <a:t> </a:t>
            </a:r>
            <a:r>
              <a:rPr lang="en-US" sz="2800" dirty="0" smtClean="0"/>
              <a:t>fidelity </a:t>
            </a:r>
            <a:r>
              <a:rPr lang="en-US" sz="2800" dirty="0"/>
              <a:t>of the system increases as stubs are instantiated, or prototype parts </a:t>
            </a:r>
            <a:r>
              <a:rPr lang="en-US" sz="2800" dirty="0" smtClean="0"/>
              <a:t>are replaced </a:t>
            </a:r>
            <a:r>
              <a:rPr lang="en-US" sz="2800" dirty="0"/>
              <a:t>with complete versions of these parts of the software. </a:t>
            </a:r>
            <a:endParaRPr lang="en-US" sz="2800" dirty="0" smtClean="0"/>
          </a:p>
          <a:p>
            <a:r>
              <a:rPr lang="pl-PL" sz="2800" dirty="0"/>
              <a:t>T</a:t>
            </a:r>
            <a:r>
              <a:rPr lang="pl-PL" sz="2800" dirty="0" smtClean="0"/>
              <a:t>his </a:t>
            </a:r>
            <a:r>
              <a:rPr lang="pl-PL" sz="2800" dirty="0"/>
              <a:t>approach allows potential performance problems to </a:t>
            </a:r>
            <a:r>
              <a:rPr lang="pl-PL" sz="2800" dirty="0" smtClean="0"/>
              <a:t>be identified </a:t>
            </a:r>
            <a:r>
              <a:rPr lang="pl-PL" sz="2800" dirty="0"/>
              <a:t>early in the </a:t>
            </a:r>
            <a:r>
              <a:rPr lang="pl-PL" sz="2800" dirty="0" smtClean="0"/>
              <a:t>life </a:t>
            </a:r>
            <a:r>
              <a:rPr lang="pl-PL" sz="2800" dirty="0"/>
              <a:t>cycle.</a:t>
            </a:r>
          </a:p>
          <a:p>
            <a:r>
              <a:rPr lang="pl-PL" sz="2800" dirty="0"/>
              <a:t>These </a:t>
            </a:r>
            <a:r>
              <a:rPr lang="pl-PL" sz="2800" dirty="0" smtClean="0"/>
              <a:t>benefit reduce</a:t>
            </a:r>
            <a:r>
              <a:rPr lang="en-US" sz="2800" dirty="0" smtClean="0"/>
              <a:t>s</a:t>
            </a:r>
            <a:r>
              <a:rPr lang="pl-PL" sz="2800" dirty="0" smtClean="0"/>
              <a:t> </a:t>
            </a:r>
            <a:r>
              <a:rPr lang="pl-PL" sz="2800" dirty="0"/>
              <a:t>the potential risk in the project. </a:t>
            </a:r>
            <a:endParaRPr lang="en-US" sz="28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15</a:t>
            </a:fld>
            <a:endParaRPr lang="en-AU" dirty="0"/>
          </a:p>
        </p:txBody>
      </p:sp>
    </p:spTree>
    <p:extLst>
      <p:ext uri="{BB962C8B-B14F-4D97-AF65-F5344CB8AC3E}">
        <p14:creationId xmlns:p14="http://schemas.microsoft.com/office/powerpoint/2010/main" val="3142136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Improving Cost and Schedule Estimates</a:t>
            </a:r>
            <a:endParaRPr lang="en-US" dirty="0"/>
          </a:p>
        </p:txBody>
      </p:sp>
      <p:sp>
        <p:nvSpPr>
          <p:cNvPr id="3" name="Content Placeholder 2"/>
          <p:cNvSpPr>
            <a:spLocks noGrp="1"/>
          </p:cNvSpPr>
          <p:nvPr>
            <p:ph idx="1"/>
          </p:nvPr>
        </p:nvSpPr>
        <p:spPr>
          <a:xfrm>
            <a:off x="457200" y="1196752"/>
            <a:ext cx="8229600" cy="5400600"/>
          </a:xfrm>
        </p:spPr>
        <p:txBody>
          <a:bodyPr>
            <a:normAutofit fontScale="92500" lnSpcReduction="20000"/>
          </a:bodyPr>
          <a:lstStyle/>
          <a:p>
            <a:r>
              <a:rPr lang="en-US" dirty="0" smtClean="0"/>
              <a:t>Top-down </a:t>
            </a:r>
            <a:r>
              <a:rPr lang="en-US" dirty="0"/>
              <a:t>estimates are useful for setting goals and </a:t>
            </a:r>
            <a:r>
              <a:rPr lang="en-US" dirty="0" smtClean="0"/>
              <a:t>apportioning budgets.</a:t>
            </a:r>
          </a:p>
          <a:p>
            <a:r>
              <a:rPr lang="en-US" dirty="0" smtClean="0"/>
              <a:t>Cost </a:t>
            </a:r>
            <a:r>
              <a:rPr lang="en-US" dirty="0"/>
              <a:t>estimations that are based on a bottom-up understanding of </a:t>
            </a:r>
            <a:r>
              <a:rPr lang="en-US" dirty="0" smtClean="0"/>
              <a:t>the system’s </a:t>
            </a:r>
            <a:r>
              <a:rPr lang="en-US" dirty="0"/>
              <a:t>pieces are typically more accurate than those that are based purely </a:t>
            </a:r>
            <a:r>
              <a:rPr lang="en-US" dirty="0" smtClean="0"/>
              <a:t>on top</a:t>
            </a:r>
            <a:r>
              <a:rPr lang="en-US" dirty="0"/>
              <a:t>-down system knowledge.</a:t>
            </a:r>
          </a:p>
          <a:p>
            <a:r>
              <a:rPr lang="en-US" dirty="0" smtClean="0"/>
              <a:t>The </a:t>
            </a:r>
            <a:r>
              <a:rPr lang="en-US" dirty="0"/>
              <a:t>best cost and schedule estimates will typically emerge from </a:t>
            </a:r>
            <a:r>
              <a:rPr lang="en-US" dirty="0" smtClean="0"/>
              <a:t>a consensus </a:t>
            </a:r>
            <a:r>
              <a:rPr lang="en-US" dirty="0"/>
              <a:t>between the top-down estimates (created by the architect and </a:t>
            </a:r>
            <a:r>
              <a:rPr lang="en-US" dirty="0" smtClean="0"/>
              <a:t>project manager</a:t>
            </a:r>
            <a:r>
              <a:rPr lang="en-US" dirty="0"/>
              <a:t>) and the bottom-up estimates (created by the developers).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16</a:t>
            </a:fld>
            <a:endParaRPr lang="en-AU" dirty="0"/>
          </a:p>
        </p:txBody>
      </p:sp>
    </p:spTree>
    <p:extLst>
      <p:ext uri="{BB962C8B-B14F-4D97-AF65-F5344CB8AC3E}">
        <p14:creationId xmlns:p14="http://schemas.microsoft.com/office/powerpoint/2010/main" val="60281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Transferable, Reusable Model</a:t>
            </a:r>
            <a:endParaRPr lang="en-US" dirty="0"/>
          </a:p>
        </p:txBody>
      </p:sp>
      <p:sp>
        <p:nvSpPr>
          <p:cNvPr id="3" name="Content Placeholder 2"/>
          <p:cNvSpPr>
            <a:spLocks noGrp="1"/>
          </p:cNvSpPr>
          <p:nvPr>
            <p:ph idx="1"/>
          </p:nvPr>
        </p:nvSpPr>
        <p:spPr>
          <a:xfrm>
            <a:off x="457200" y="1124744"/>
            <a:ext cx="8229600" cy="5472608"/>
          </a:xfrm>
        </p:spPr>
        <p:txBody>
          <a:bodyPr>
            <a:noAutofit/>
          </a:bodyPr>
          <a:lstStyle/>
          <a:p>
            <a:r>
              <a:rPr lang="en-US" sz="2800" dirty="0"/>
              <a:t>R</a:t>
            </a:r>
            <a:r>
              <a:rPr lang="en-US" sz="2800" dirty="0" smtClean="0"/>
              <a:t>euse </a:t>
            </a:r>
            <a:r>
              <a:rPr lang="en-US" sz="2800" dirty="0"/>
              <a:t>of architectures </a:t>
            </a:r>
            <a:r>
              <a:rPr lang="en-US" sz="2800" dirty="0" smtClean="0"/>
              <a:t>provides tremendous </a:t>
            </a:r>
            <a:r>
              <a:rPr lang="en-US" sz="2800" dirty="0"/>
              <a:t>leverage for systems with similar requirements. </a:t>
            </a:r>
            <a:endParaRPr lang="en-US" sz="2800" dirty="0" smtClean="0"/>
          </a:p>
          <a:p>
            <a:r>
              <a:rPr lang="pl-PL" sz="2800" dirty="0" smtClean="0"/>
              <a:t>A </a:t>
            </a:r>
            <a:r>
              <a:rPr lang="pl-PL" sz="2800" dirty="0"/>
              <a:t>software product line or family is a set of software systems that are </a:t>
            </a:r>
            <a:r>
              <a:rPr lang="pl-PL" sz="2800" dirty="0" smtClean="0"/>
              <a:t>all</a:t>
            </a:r>
            <a:r>
              <a:rPr lang="pl-PL" sz="2800" dirty="0"/>
              <a:t> </a:t>
            </a:r>
            <a:r>
              <a:rPr lang="pl-PL" sz="2800" dirty="0" smtClean="0"/>
              <a:t>built </a:t>
            </a:r>
            <a:r>
              <a:rPr lang="pl-PL" sz="2800" dirty="0"/>
              <a:t>using the same set of reusable assets. </a:t>
            </a:r>
            <a:endParaRPr lang="pl-PL" sz="2800" dirty="0" smtClean="0"/>
          </a:p>
          <a:p>
            <a:pPr lvl="1"/>
            <a:r>
              <a:rPr lang="pl-PL" sz="2400" dirty="0" smtClean="0"/>
              <a:t>Chief </a:t>
            </a:r>
            <a:r>
              <a:rPr lang="pl-PL" sz="2400" dirty="0"/>
              <a:t>among these assets </a:t>
            </a:r>
            <a:r>
              <a:rPr lang="pl-PL" sz="2400" dirty="0" smtClean="0"/>
              <a:t>is </a:t>
            </a:r>
            <a:r>
              <a:rPr lang="pl-PL" sz="2400" dirty="0"/>
              <a:t>the </a:t>
            </a:r>
            <a:r>
              <a:rPr lang="pl-PL" sz="2400" dirty="0" smtClean="0"/>
              <a:t>architecture that </a:t>
            </a:r>
            <a:r>
              <a:rPr lang="pl-PL" sz="2400" dirty="0"/>
              <a:t>was designed to handle the needs of the entire family. </a:t>
            </a:r>
            <a:endParaRPr lang="pl-PL" sz="2400" dirty="0" smtClean="0"/>
          </a:p>
          <a:p>
            <a:pPr lvl="1"/>
            <a:r>
              <a:rPr lang="pl-PL" sz="2400" dirty="0" smtClean="0"/>
              <a:t>The </a:t>
            </a:r>
            <a:r>
              <a:rPr lang="pl-PL" sz="2400" dirty="0" err="1"/>
              <a:t>architecture</a:t>
            </a:r>
            <a:r>
              <a:rPr lang="pl-PL" sz="2400" dirty="0"/>
              <a:t> </a:t>
            </a:r>
            <a:r>
              <a:rPr lang="pl-PL" sz="2400" dirty="0" err="1" smtClean="0"/>
              <a:t>defines</a:t>
            </a:r>
            <a:r>
              <a:rPr lang="pl-PL" sz="2400" dirty="0"/>
              <a:t> </a:t>
            </a:r>
            <a:r>
              <a:rPr lang="pl-PL" sz="2400" dirty="0" err="1" smtClean="0"/>
              <a:t>what</a:t>
            </a:r>
            <a:r>
              <a:rPr lang="pl-PL" sz="2400" dirty="0" smtClean="0"/>
              <a:t> </a:t>
            </a:r>
            <a:r>
              <a:rPr lang="pl-PL" sz="2400" dirty="0" err="1"/>
              <a:t>is</a:t>
            </a:r>
            <a:r>
              <a:rPr lang="pl-PL" sz="2400" dirty="0"/>
              <a:t> </a:t>
            </a:r>
            <a:r>
              <a:rPr lang="pl-PL" sz="2400" dirty="0" err="1"/>
              <a:t>fixed</a:t>
            </a:r>
            <a:r>
              <a:rPr lang="pl-PL" sz="2400" dirty="0"/>
              <a:t> for </a:t>
            </a:r>
            <a:r>
              <a:rPr lang="pl-PL" sz="2400" dirty="0" err="1"/>
              <a:t>all</a:t>
            </a:r>
            <a:r>
              <a:rPr lang="pl-PL" sz="2400" dirty="0"/>
              <a:t> </a:t>
            </a:r>
            <a:r>
              <a:rPr lang="pl-PL" sz="2400" dirty="0" err="1"/>
              <a:t>members</a:t>
            </a:r>
            <a:r>
              <a:rPr lang="pl-PL" sz="2400" dirty="0"/>
              <a:t> of the </a:t>
            </a:r>
            <a:r>
              <a:rPr lang="pl-PL" sz="2400" dirty="0" err="1"/>
              <a:t>product</a:t>
            </a:r>
            <a:r>
              <a:rPr lang="pl-PL" sz="2400" dirty="0"/>
              <a:t> </a:t>
            </a:r>
            <a:r>
              <a:rPr lang="pl-PL" sz="2400" dirty="0" err="1"/>
              <a:t>line</a:t>
            </a:r>
            <a:r>
              <a:rPr lang="pl-PL" sz="2400" dirty="0"/>
              <a:t> and </a:t>
            </a:r>
            <a:r>
              <a:rPr lang="pl-PL" sz="2400" dirty="0" err="1"/>
              <a:t>what</a:t>
            </a:r>
            <a:r>
              <a:rPr lang="pl-PL" sz="2400" dirty="0"/>
              <a:t> </a:t>
            </a:r>
            <a:r>
              <a:rPr lang="pl-PL" sz="2400" dirty="0" err="1"/>
              <a:t>is</a:t>
            </a:r>
            <a:r>
              <a:rPr lang="pl-PL" sz="2400" dirty="0"/>
              <a:t> </a:t>
            </a:r>
            <a:r>
              <a:rPr lang="pl-PL" sz="2400" dirty="0" err="1"/>
              <a:t>variable</a:t>
            </a:r>
            <a:r>
              <a:rPr lang="pl-PL" sz="2400" dirty="0"/>
              <a:t>. </a:t>
            </a:r>
            <a:endParaRPr lang="pl-PL" sz="2400" dirty="0" smtClean="0"/>
          </a:p>
          <a:p>
            <a:pPr lvl="1"/>
            <a:r>
              <a:rPr lang="pl-PL" sz="2400" dirty="0" smtClean="0"/>
              <a:t>The </a:t>
            </a:r>
            <a:r>
              <a:rPr lang="pl-PL" sz="2400" dirty="0"/>
              <a:t>architecture for a product line </a:t>
            </a:r>
            <a:r>
              <a:rPr lang="pl-PL" sz="2400" dirty="0" smtClean="0"/>
              <a:t>becomes</a:t>
            </a:r>
            <a:r>
              <a:rPr lang="pl-PL" sz="2400" dirty="0"/>
              <a:t> </a:t>
            </a:r>
            <a:r>
              <a:rPr lang="pl-PL" sz="2400" dirty="0" smtClean="0"/>
              <a:t>a capital investment by the organization</a:t>
            </a:r>
            <a:r>
              <a:rPr lang="pl-PL" sz="2800" dirty="0" smtClean="0"/>
              <a:t>.</a:t>
            </a:r>
            <a:endParaRPr lang="en-US" sz="2800" dirty="0" smtClean="0"/>
          </a:p>
          <a:p>
            <a:r>
              <a:rPr lang="en-US" sz="3300" dirty="0" smtClean="0"/>
              <a:t>Example: the Java EE model</a:t>
            </a:r>
            <a:endParaRPr lang="en-US" sz="33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17</a:t>
            </a:fld>
            <a:endParaRPr lang="en-AU" dirty="0"/>
          </a:p>
        </p:txBody>
      </p:sp>
    </p:spTree>
    <p:extLst>
      <p:ext uri="{BB962C8B-B14F-4D97-AF65-F5344CB8AC3E}">
        <p14:creationId xmlns:p14="http://schemas.microsoft.com/office/powerpoint/2010/main" val="4181675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Independently Developed Components – Integrate Not Code </a:t>
            </a:r>
            <a:endParaRPr lang="en-US" dirty="0"/>
          </a:p>
        </p:txBody>
      </p:sp>
      <p:sp>
        <p:nvSpPr>
          <p:cNvPr id="3" name="Content Placeholder 2"/>
          <p:cNvSpPr>
            <a:spLocks noGrp="1"/>
          </p:cNvSpPr>
          <p:nvPr>
            <p:ph idx="1"/>
          </p:nvPr>
        </p:nvSpPr>
        <p:spPr>
          <a:xfrm>
            <a:off x="467544" y="1556792"/>
            <a:ext cx="8229600" cy="5040560"/>
          </a:xfrm>
        </p:spPr>
        <p:txBody>
          <a:bodyPr>
            <a:noAutofit/>
          </a:bodyPr>
          <a:lstStyle/>
          <a:p>
            <a:r>
              <a:rPr lang="en-US" dirty="0"/>
              <a:t>A</a:t>
            </a:r>
            <a:r>
              <a:rPr lang="en-US" dirty="0" smtClean="0"/>
              <a:t>rchitecture</a:t>
            </a:r>
            <a:r>
              <a:rPr lang="en-US" dirty="0"/>
              <a:t>-based development often </a:t>
            </a:r>
            <a:r>
              <a:rPr lang="en-US" dirty="0" smtClean="0"/>
              <a:t>focuses on components developed </a:t>
            </a:r>
            <a:r>
              <a:rPr lang="en-US" dirty="0"/>
              <a:t>separately, even independently, </a:t>
            </a:r>
            <a:r>
              <a:rPr lang="en-US" dirty="0" smtClean="0"/>
              <a:t>from each other.</a:t>
            </a:r>
          </a:p>
          <a:p>
            <a:r>
              <a:rPr lang="en-US" dirty="0" smtClean="0"/>
              <a:t>The architecture </a:t>
            </a:r>
            <a:r>
              <a:rPr lang="en-US" dirty="0"/>
              <a:t>defines the </a:t>
            </a:r>
            <a:r>
              <a:rPr lang="en-US" dirty="0" smtClean="0"/>
              <a:t>elements that </a:t>
            </a:r>
            <a:r>
              <a:rPr lang="en-US" dirty="0"/>
              <a:t>can be </a:t>
            </a:r>
            <a:r>
              <a:rPr lang="en-US" dirty="0" smtClean="0"/>
              <a:t>incorporated.</a:t>
            </a:r>
            <a:endParaRPr lang="en-US" dirty="0"/>
          </a:p>
          <a:p>
            <a:pPr lvl="1"/>
            <a:r>
              <a:rPr lang="en-US" dirty="0" smtClean="0"/>
              <a:t>Commercial </a:t>
            </a:r>
            <a:r>
              <a:rPr lang="en-US" dirty="0"/>
              <a:t>off-the-shelf components, open source software, publicly </a:t>
            </a:r>
            <a:r>
              <a:rPr lang="en-US" dirty="0" smtClean="0"/>
              <a:t>available apps</a:t>
            </a:r>
            <a:r>
              <a:rPr lang="en-US" dirty="0"/>
              <a:t>, and </a:t>
            </a:r>
            <a:r>
              <a:rPr lang="en-US" dirty="0" smtClean="0"/>
              <a:t>networked.</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18</a:t>
            </a:fld>
            <a:endParaRPr lang="en-AU" dirty="0"/>
          </a:p>
        </p:txBody>
      </p:sp>
    </p:spTree>
    <p:extLst>
      <p:ext uri="{BB962C8B-B14F-4D97-AF65-F5344CB8AC3E}">
        <p14:creationId xmlns:p14="http://schemas.microsoft.com/office/powerpoint/2010/main" val="2830567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Restricting Design Vocabulary</a:t>
            </a:r>
            <a:endParaRPr lang="en-US" dirty="0"/>
          </a:p>
        </p:txBody>
      </p:sp>
      <p:sp>
        <p:nvSpPr>
          <p:cNvPr id="3" name="Content Placeholder 2"/>
          <p:cNvSpPr>
            <a:spLocks noGrp="1"/>
          </p:cNvSpPr>
          <p:nvPr>
            <p:ph idx="1"/>
          </p:nvPr>
        </p:nvSpPr>
        <p:spPr>
          <a:xfrm>
            <a:off x="457200" y="1196752"/>
            <a:ext cx="8229600" cy="5328592"/>
          </a:xfrm>
        </p:spPr>
        <p:txBody>
          <a:bodyPr>
            <a:normAutofit/>
          </a:bodyPr>
          <a:lstStyle/>
          <a:p>
            <a:r>
              <a:rPr lang="en-US" dirty="0" smtClean="0"/>
              <a:t>A certain </a:t>
            </a:r>
            <a:r>
              <a:rPr lang="en-US" dirty="0"/>
              <a:t>architectural </a:t>
            </a:r>
            <a:r>
              <a:rPr lang="en-US" dirty="0" smtClean="0"/>
              <a:t>pattern restricts design to </a:t>
            </a:r>
            <a:r>
              <a:rPr lang="en-US" dirty="0"/>
              <a:t>a relatively small number </a:t>
            </a:r>
            <a:r>
              <a:rPr lang="en-US" dirty="0" smtClean="0"/>
              <a:t>of choices </a:t>
            </a:r>
            <a:r>
              <a:rPr lang="en-US" dirty="0"/>
              <a:t>of elements and their interactions</a:t>
            </a:r>
            <a:r>
              <a:rPr lang="en-US" dirty="0" smtClean="0"/>
              <a:t>.</a:t>
            </a:r>
          </a:p>
          <a:p>
            <a:pPr lvl="1"/>
            <a:r>
              <a:rPr lang="en-US" dirty="0"/>
              <a:t>Minimize the design complexity of the </a:t>
            </a:r>
            <a:r>
              <a:rPr lang="en-US" dirty="0" smtClean="0"/>
              <a:t>system.</a:t>
            </a:r>
            <a:endParaRPr lang="en-US" dirty="0"/>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r>
              <a:rPr lang="en-US"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19</a:t>
            </a:fld>
            <a:endParaRPr lang="en-AU"/>
          </a:p>
        </p:txBody>
      </p:sp>
    </p:spTree>
    <p:extLst>
      <p:ext uri="{BB962C8B-B14F-4D97-AF65-F5344CB8AC3E}">
        <p14:creationId xmlns:p14="http://schemas.microsoft.com/office/powerpoint/2010/main" val="327309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AU" dirty="0" smtClean="0"/>
              <a:t>Thirteen Reasons</a:t>
            </a:r>
            <a:endParaRPr lang="en-AU" dirty="0"/>
          </a:p>
        </p:txBody>
      </p:sp>
      <p:sp>
        <p:nvSpPr>
          <p:cNvPr id="3" name="Content Placeholder 2"/>
          <p:cNvSpPr>
            <a:spLocks noGrp="1"/>
          </p:cNvSpPr>
          <p:nvPr>
            <p:ph idx="1"/>
          </p:nvPr>
        </p:nvSpPr>
        <p:spPr>
          <a:xfrm>
            <a:off x="457200" y="980728"/>
            <a:ext cx="8229600" cy="5400600"/>
          </a:xfrm>
        </p:spPr>
        <p:txBody>
          <a:bodyPr>
            <a:noAutofit/>
          </a:bodyPr>
          <a:lstStyle/>
          <a:p>
            <a:pPr marL="514350" indent="-514350">
              <a:buFont typeface="+mj-lt"/>
              <a:buAutoNum type="arabicPeriod"/>
            </a:pPr>
            <a:r>
              <a:rPr lang="en-US" sz="2800" dirty="0" smtClean="0"/>
              <a:t>Influence quality </a:t>
            </a:r>
            <a:r>
              <a:rPr lang="en-US" sz="2800" dirty="0"/>
              <a:t>attributes.</a:t>
            </a:r>
          </a:p>
          <a:p>
            <a:pPr marL="514350" indent="-514350">
              <a:buFont typeface="+mj-lt"/>
              <a:buAutoNum type="arabicPeriod"/>
            </a:pPr>
            <a:r>
              <a:rPr lang="en-US" sz="2800" dirty="0" smtClean="0"/>
              <a:t>Help reason </a:t>
            </a:r>
            <a:r>
              <a:rPr lang="en-US" sz="2800" dirty="0"/>
              <a:t>about and </a:t>
            </a:r>
            <a:r>
              <a:rPr lang="en-US" sz="2800" dirty="0" smtClean="0"/>
              <a:t>manage change </a:t>
            </a:r>
            <a:r>
              <a:rPr lang="en-US" sz="2800" dirty="0"/>
              <a:t>as the system evolves.</a:t>
            </a:r>
          </a:p>
          <a:p>
            <a:pPr marL="514350" indent="-514350">
              <a:buFont typeface="+mj-lt"/>
              <a:buAutoNum type="arabicPeriod"/>
            </a:pPr>
            <a:r>
              <a:rPr lang="en-US" sz="2800" dirty="0" smtClean="0"/>
              <a:t>Early </a:t>
            </a:r>
            <a:r>
              <a:rPr lang="en-US" sz="2800" dirty="0"/>
              <a:t>prediction of a </a:t>
            </a:r>
            <a:r>
              <a:rPr lang="en-US" sz="2800" dirty="0" smtClean="0"/>
              <a:t>system’s qualities</a:t>
            </a:r>
            <a:r>
              <a:rPr lang="en-US" sz="2800" dirty="0"/>
              <a:t>.</a:t>
            </a:r>
          </a:p>
          <a:p>
            <a:pPr marL="514350" indent="-514350">
              <a:buFont typeface="+mj-lt"/>
              <a:buAutoNum type="arabicPeriod"/>
            </a:pPr>
            <a:r>
              <a:rPr lang="en-US" sz="2800" dirty="0" smtClean="0"/>
              <a:t>Enhances </a:t>
            </a:r>
            <a:r>
              <a:rPr lang="en-US" sz="2800" dirty="0"/>
              <a:t>communication among stakeholders.</a:t>
            </a:r>
          </a:p>
          <a:p>
            <a:pPr marL="514350" indent="-514350">
              <a:buFont typeface="+mj-lt"/>
              <a:buAutoNum type="arabicPeriod"/>
            </a:pPr>
            <a:r>
              <a:rPr lang="en-US" sz="2800" dirty="0" smtClean="0"/>
              <a:t>Capture the </a:t>
            </a:r>
            <a:r>
              <a:rPr lang="en-US" sz="2800" dirty="0"/>
              <a:t>earliest and hence most fundamental</a:t>
            </a:r>
            <a:r>
              <a:rPr lang="en-US" sz="2800" dirty="0" smtClean="0"/>
              <a:t>, hardest</a:t>
            </a:r>
            <a:r>
              <a:rPr lang="en-US" sz="2800" dirty="0"/>
              <a:t>-to-change design decisions.</a:t>
            </a:r>
          </a:p>
          <a:p>
            <a:pPr marL="514350" indent="-514350">
              <a:buFont typeface="+mj-lt"/>
              <a:buAutoNum type="arabicPeriod"/>
            </a:pPr>
            <a:r>
              <a:rPr lang="en-US" sz="2800" dirty="0" smtClean="0"/>
              <a:t>Defines </a:t>
            </a:r>
            <a:r>
              <a:rPr lang="en-US" sz="2800" dirty="0"/>
              <a:t>a set of constraints on subsequent implementation.</a:t>
            </a:r>
          </a:p>
          <a:p>
            <a:pPr marL="514350" indent="-514350">
              <a:buFont typeface="+mj-lt"/>
              <a:buAutoNum type="arabicPeriod"/>
            </a:pPr>
            <a:r>
              <a:rPr lang="en-US" sz="2800" dirty="0" smtClean="0"/>
              <a:t>Dictates </a:t>
            </a:r>
            <a:r>
              <a:rPr lang="en-US" sz="2800" dirty="0"/>
              <a:t>the structure of an organization, or vice versa</a:t>
            </a:r>
            <a:r>
              <a:rPr lang="en-US" sz="2800" dirty="0" smtClean="0"/>
              <a:t>.</a:t>
            </a:r>
            <a:endParaRPr lang="en-AU" sz="28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1958858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for Training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architecture </a:t>
            </a:r>
            <a:r>
              <a:rPr lang="en-US" dirty="0"/>
              <a:t>can serve as the first introduction to </a:t>
            </a:r>
            <a:r>
              <a:rPr lang="en-US" dirty="0" smtClean="0"/>
              <a:t>the system </a:t>
            </a:r>
            <a:r>
              <a:rPr lang="en-US" dirty="0"/>
              <a:t>for new project members. </a:t>
            </a:r>
            <a:endParaRPr lang="en-US" dirty="0" smtClean="0"/>
          </a:p>
          <a:p>
            <a:r>
              <a:rPr lang="en-US" dirty="0" smtClean="0"/>
              <a:t>Module </a:t>
            </a:r>
            <a:r>
              <a:rPr lang="en-US" dirty="0"/>
              <a:t>views are excellent for showing someone the structure of a </a:t>
            </a:r>
            <a:r>
              <a:rPr lang="en-US" dirty="0" smtClean="0"/>
              <a:t>project</a:t>
            </a:r>
            <a:endParaRPr lang="en-US" dirty="0"/>
          </a:p>
          <a:p>
            <a:pPr lvl="1"/>
            <a:r>
              <a:rPr lang="en-US" dirty="0"/>
              <a:t>Who does what, which teams are assigned to which parts of the system, and </a:t>
            </a:r>
            <a:r>
              <a:rPr lang="en-US" dirty="0" smtClean="0"/>
              <a:t>so </a:t>
            </a:r>
            <a:r>
              <a:rPr lang="pl-PL" dirty="0" err="1" smtClean="0"/>
              <a:t>forth</a:t>
            </a:r>
            <a:r>
              <a:rPr lang="pl-PL" dirty="0"/>
              <a:t>. </a:t>
            </a:r>
            <a:endParaRPr lang="pl-PL" dirty="0" smtClean="0"/>
          </a:p>
          <a:p>
            <a:r>
              <a:rPr lang="pl-PL" dirty="0" smtClean="0"/>
              <a:t>Component</a:t>
            </a:r>
            <a:r>
              <a:rPr lang="pl-PL" dirty="0"/>
              <a:t>-and-</a:t>
            </a:r>
            <a:r>
              <a:rPr lang="pl-PL" dirty="0" err="1"/>
              <a:t>connector</a:t>
            </a:r>
            <a:r>
              <a:rPr lang="pl-PL" dirty="0"/>
              <a:t> </a:t>
            </a:r>
            <a:r>
              <a:rPr lang="pl-PL" dirty="0" err="1"/>
              <a:t>views</a:t>
            </a:r>
            <a:r>
              <a:rPr lang="pl-PL" dirty="0"/>
              <a:t> </a:t>
            </a:r>
            <a:r>
              <a:rPr lang="pl-PL" dirty="0" err="1"/>
              <a:t>are</a:t>
            </a:r>
            <a:r>
              <a:rPr lang="pl-PL" dirty="0"/>
              <a:t> </a:t>
            </a:r>
            <a:r>
              <a:rPr lang="pl-PL" dirty="0" err="1"/>
              <a:t>excellent</a:t>
            </a:r>
            <a:r>
              <a:rPr lang="pl-PL" dirty="0"/>
              <a:t> for </a:t>
            </a:r>
            <a:r>
              <a:rPr lang="pl-PL" dirty="0" err="1"/>
              <a:t>explaining</a:t>
            </a:r>
            <a:r>
              <a:rPr lang="pl-PL" dirty="0"/>
              <a:t> </a:t>
            </a:r>
            <a:r>
              <a:rPr lang="pl-PL" dirty="0" err="1"/>
              <a:t>how</a:t>
            </a:r>
            <a:r>
              <a:rPr lang="pl-PL" dirty="0"/>
              <a:t> the </a:t>
            </a:r>
            <a:r>
              <a:rPr lang="pl-PL" dirty="0" smtClean="0"/>
              <a:t>system </a:t>
            </a:r>
            <a:r>
              <a:rPr lang="pl-PL" dirty="0" err="1" smtClean="0"/>
              <a:t>is</a:t>
            </a:r>
            <a:r>
              <a:rPr lang="pl-PL" dirty="0" smtClean="0"/>
              <a:t> </a:t>
            </a:r>
            <a:r>
              <a:rPr lang="pl-PL" dirty="0" err="1"/>
              <a:t>expected</a:t>
            </a:r>
            <a:r>
              <a:rPr lang="pl-PL" dirty="0"/>
              <a:t> to </a:t>
            </a:r>
            <a:r>
              <a:rPr lang="pl-PL" dirty="0" err="1"/>
              <a:t>work</a:t>
            </a:r>
            <a:r>
              <a:rPr lang="pl-PL" dirty="0"/>
              <a:t> and </a:t>
            </a:r>
            <a:r>
              <a:rPr lang="pl-PL" dirty="0" err="1"/>
              <a:t>accomplish</a:t>
            </a:r>
            <a:r>
              <a:rPr lang="pl-PL" dirty="0"/>
              <a:t> </a:t>
            </a:r>
            <a:r>
              <a:rPr lang="pl-PL" dirty="0" err="1"/>
              <a:t>its</a:t>
            </a:r>
            <a:r>
              <a:rPr lang="pl-PL" dirty="0"/>
              <a:t> </a:t>
            </a:r>
            <a:r>
              <a:rPr lang="pl-PL" dirty="0" err="1"/>
              <a:t>job</a:t>
            </a:r>
            <a:r>
              <a:rPr lang="pl-PL" dirty="0" smtClean="0"/>
              <a:t>.</a:t>
            </a:r>
            <a:endParaRPr lang="pl-PL" dirty="0"/>
          </a:p>
        </p:txBody>
      </p:sp>
      <p:sp>
        <p:nvSpPr>
          <p:cNvPr id="5" name="灯片编号占位符 4"/>
          <p:cNvSpPr>
            <a:spLocks noGrp="1"/>
          </p:cNvSpPr>
          <p:nvPr>
            <p:ph type="sldNum" sz="quarter" idx="12"/>
          </p:nvPr>
        </p:nvSpPr>
        <p:spPr/>
        <p:txBody>
          <a:bodyPr/>
          <a:lstStyle/>
          <a:p>
            <a:fld id="{D0E8C58C-0836-46C6-8F9A-AF87B5CA09C9}" type="slidenum">
              <a:rPr lang="en-AU" smtClean="0"/>
              <a:pPr/>
              <a:t>20</a:t>
            </a:fld>
            <a:endParaRPr lang="en-AU"/>
          </a:p>
        </p:txBody>
      </p:sp>
    </p:spTree>
    <p:extLst>
      <p:ext uri="{BB962C8B-B14F-4D97-AF65-F5344CB8AC3E}">
        <p14:creationId xmlns:p14="http://schemas.microsoft.com/office/powerpoint/2010/main" val="2809365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467544" y="1124744"/>
            <a:ext cx="8229600" cy="5112568"/>
          </a:xfrm>
        </p:spPr>
        <p:txBody>
          <a:bodyPr>
            <a:noAutofit/>
          </a:bodyPr>
          <a:lstStyle/>
          <a:p>
            <a:pPr marL="514350" indent="-514350">
              <a:buFont typeface="+mj-lt"/>
              <a:buAutoNum type="arabicPeriod"/>
            </a:pPr>
            <a:r>
              <a:rPr lang="en-US" sz="2400" dirty="0"/>
              <a:t>A</a:t>
            </a:r>
            <a:r>
              <a:rPr lang="en-US" sz="2400" dirty="0" smtClean="0"/>
              <a:t>n </a:t>
            </a:r>
            <a:r>
              <a:rPr lang="en-US" sz="2400" dirty="0"/>
              <a:t>architecture will inhibit or enable a system’s driving quality attributes.</a:t>
            </a:r>
          </a:p>
          <a:p>
            <a:pPr marL="514350" indent="-514350">
              <a:buFont typeface="+mj-lt"/>
              <a:buAutoNum type="arabicPeriod"/>
            </a:pPr>
            <a:r>
              <a:rPr lang="en-US" sz="2400" dirty="0" smtClean="0"/>
              <a:t>The </a:t>
            </a:r>
            <a:r>
              <a:rPr lang="en-US" sz="2400" dirty="0"/>
              <a:t>decisions made in an architecture allow </a:t>
            </a:r>
            <a:r>
              <a:rPr lang="en-US" sz="2400" dirty="0" smtClean="0"/>
              <a:t>reasoning </a:t>
            </a:r>
            <a:r>
              <a:rPr lang="en-US" sz="2400" dirty="0"/>
              <a:t>about and </a:t>
            </a:r>
            <a:r>
              <a:rPr lang="en-US" sz="2400" dirty="0" smtClean="0"/>
              <a:t>manage change </a:t>
            </a:r>
            <a:r>
              <a:rPr lang="en-US" sz="2400" dirty="0"/>
              <a:t>as the system evolves.</a:t>
            </a:r>
          </a:p>
          <a:p>
            <a:pPr marL="514350" indent="-514350">
              <a:buFont typeface="+mj-lt"/>
              <a:buAutoNum type="arabicPeriod"/>
            </a:pPr>
            <a:r>
              <a:rPr lang="en-US" sz="2400" dirty="0" smtClean="0"/>
              <a:t>The </a:t>
            </a:r>
            <a:r>
              <a:rPr lang="en-US" sz="2400" dirty="0"/>
              <a:t>analysis of an architecture enables early prediction of a </a:t>
            </a:r>
            <a:r>
              <a:rPr lang="en-US" sz="2400" dirty="0" smtClean="0"/>
              <a:t>system’s qualities</a:t>
            </a:r>
            <a:r>
              <a:rPr lang="en-US" sz="2400" dirty="0"/>
              <a:t>.</a:t>
            </a:r>
          </a:p>
          <a:p>
            <a:pPr marL="514350" indent="-514350">
              <a:buFont typeface="+mj-lt"/>
              <a:buAutoNum type="arabicPeriod"/>
            </a:pPr>
            <a:r>
              <a:rPr lang="en-US" sz="2400" dirty="0" smtClean="0"/>
              <a:t>A </a:t>
            </a:r>
            <a:r>
              <a:rPr lang="en-US" sz="2400" dirty="0"/>
              <a:t>documented architecture enhances communication among stakeholders.</a:t>
            </a:r>
          </a:p>
          <a:p>
            <a:pPr marL="514350" indent="-514350">
              <a:buFont typeface="+mj-lt"/>
              <a:buAutoNum type="arabicPeriod"/>
            </a:pPr>
            <a:r>
              <a:rPr lang="en-US" sz="2400" dirty="0" smtClean="0"/>
              <a:t>The </a:t>
            </a:r>
            <a:r>
              <a:rPr lang="en-US" sz="2400" dirty="0"/>
              <a:t>architecture is a carrier of the earliest and hence most fundamental</a:t>
            </a:r>
            <a:r>
              <a:rPr lang="en-US" sz="2400" dirty="0" smtClean="0"/>
              <a:t>, hardest</a:t>
            </a:r>
            <a:r>
              <a:rPr lang="en-US" sz="2400" dirty="0"/>
              <a:t>-to-change design decisions.</a:t>
            </a:r>
          </a:p>
          <a:p>
            <a:pPr marL="514350" indent="-514350">
              <a:buFont typeface="+mj-lt"/>
              <a:buAutoNum type="arabicPeriod"/>
            </a:pPr>
            <a:r>
              <a:rPr lang="en-US" sz="2400" dirty="0" smtClean="0"/>
              <a:t>An </a:t>
            </a:r>
            <a:r>
              <a:rPr lang="en-US" sz="2400" dirty="0"/>
              <a:t>architecture defines a set of constraints on subsequent implementation.</a:t>
            </a:r>
          </a:p>
          <a:p>
            <a:pPr marL="514350" indent="-514350">
              <a:buFont typeface="+mj-lt"/>
              <a:buAutoNum type="arabicPeriod"/>
            </a:pPr>
            <a:r>
              <a:rPr lang="en-US" sz="2400" dirty="0" smtClean="0"/>
              <a:t>The </a:t>
            </a:r>
            <a:r>
              <a:rPr lang="en-US" sz="2400" dirty="0"/>
              <a:t>architecture dictates the structure of an organization, or vice versa</a:t>
            </a:r>
            <a:r>
              <a:rPr lang="en-US" sz="2400" dirty="0" smtClean="0"/>
              <a:t>.</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21</a:t>
            </a:fld>
            <a:endParaRPr lang="en-AU"/>
          </a:p>
        </p:txBody>
      </p:sp>
    </p:spTree>
    <p:extLst>
      <p:ext uri="{BB962C8B-B14F-4D97-AF65-F5344CB8AC3E}">
        <p14:creationId xmlns:p14="http://schemas.microsoft.com/office/powerpoint/2010/main" val="869873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457200" y="1268760"/>
            <a:ext cx="8229600" cy="5112568"/>
          </a:xfrm>
        </p:spPr>
        <p:txBody>
          <a:bodyPr>
            <a:normAutofit fontScale="77500" lnSpcReduction="20000"/>
          </a:bodyPr>
          <a:lstStyle/>
          <a:p>
            <a:pPr marL="514350" indent="-514350">
              <a:buFont typeface="+mj-lt"/>
              <a:buAutoNum type="arabicPeriod" startAt="8"/>
            </a:pPr>
            <a:r>
              <a:rPr lang="en-US" dirty="0" smtClean="0"/>
              <a:t>An </a:t>
            </a:r>
            <a:r>
              <a:rPr lang="en-US" dirty="0"/>
              <a:t>architecture can provide the basis for evolutionary prototyping.</a:t>
            </a:r>
          </a:p>
          <a:p>
            <a:pPr marL="514350" indent="-514350">
              <a:buFont typeface="+mj-lt"/>
              <a:buAutoNum type="arabicPeriod" startAt="8"/>
            </a:pPr>
            <a:r>
              <a:rPr lang="en-US" dirty="0" smtClean="0"/>
              <a:t>An </a:t>
            </a:r>
            <a:r>
              <a:rPr lang="en-US" dirty="0"/>
              <a:t>architecture is the key artifact that allows the architect and project </a:t>
            </a:r>
            <a:r>
              <a:rPr lang="en-US" dirty="0" smtClean="0"/>
              <a:t>manager to </a:t>
            </a:r>
            <a:r>
              <a:rPr lang="en-US" dirty="0"/>
              <a:t>reason about cost and schedule.</a:t>
            </a:r>
          </a:p>
          <a:p>
            <a:pPr marL="514350" indent="-514350">
              <a:buFont typeface="+mj-lt"/>
              <a:buAutoNum type="arabicPeriod" startAt="8"/>
            </a:pPr>
            <a:r>
              <a:rPr lang="en-US" dirty="0" smtClean="0"/>
              <a:t>An </a:t>
            </a:r>
            <a:r>
              <a:rPr lang="en-US" dirty="0"/>
              <a:t>architecture can be created as a transferable, reusable model that </a:t>
            </a:r>
            <a:r>
              <a:rPr lang="en-US" dirty="0" smtClean="0"/>
              <a:t>form the </a:t>
            </a:r>
            <a:r>
              <a:rPr lang="en-US" dirty="0"/>
              <a:t>heart of a product line.</a:t>
            </a:r>
          </a:p>
          <a:p>
            <a:pPr marL="514350" indent="-514350">
              <a:buFont typeface="+mj-lt"/>
              <a:buAutoNum type="arabicPeriod" startAt="8"/>
            </a:pPr>
            <a:r>
              <a:rPr lang="en-US" dirty="0" smtClean="0"/>
              <a:t>Architecture</a:t>
            </a:r>
            <a:r>
              <a:rPr lang="en-US" dirty="0"/>
              <a:t>-based development focuses attention on the assembly of components</a:t>
            </a:r>
            <a:r>
              <a:rPr lang="en-US" dirty="0" smtClean="0"/>
              <a:t>, rather </a:t>
            </a:r>
            <a:r>
              <a:rPr lang="en-US" dirty="0"/>
              <a:t>than simply on their creation.</a:t>
            </a:r>
          </a:p>
          <a:p>
            <a:pPr marL="514350" indent="-514350">
              <a:buFont typeface="+mj-lt"/>
              <a:buAutoNum type="arabicPeriod" startAt="8"/>
            </a:pPr>
            <a:r>
              <a:rPr lang="en-US" dirty="0" smtClean="0"/>
              <a:t>By </a:t>
            </a:r>
            <a:r>
              <a:rPr lang="en-US" dirty="0"/>
              <a:t>restricting design alternatives, architecture channels the creativity </a:t>
            </a:r>
            <a:r>
              <a:rPr lang="en-US" dirty="0" smtClean="0"/>
              <a:t>of developers</a:t>
            </a:r>
            <a:r>
              <a:rPr lang="en-US" dirty="0"/>
              <a:t>, reducing design and system complexity.</a:t>
            </a:r>
          </a:p>
          <a:p>
            <a:pPr marL="514350" indent="-514350">
              <a:buFont typeface="+mj-lt"/>
              <a:buAutoNum type="arabicPeriod" startAt="8"/>
            </a:pPr>
            <a:r>
              <a:rPr lang="en-US" dirty="0" smtClean="0"/>
              <a:t>An </a:t>
            </a:r>
            <a:r>
              <a:rPr lang="en-US" dirty="0"/>
              <a:t>architecture can be the foundation for training a new team member.</a:t>
            </a:r>
            <a:endParaRPr lang="en-AU" dirty="0"/>
          </a:p>
        </p:txBody>
      </p:sp>
      <p:sp>
        <p:nvSpPr>
          <p:cNvPr id="5" name="灯片编号占位符 4"/>
          <p:cNvSpPr>
            <a:spLocks noGrp="1"/>
          </p:cNvSpPr>
          <p:nvPr>
            <p:ph type="sldNum" sz="quarter" idx="12"/>
          </p:nvPr>
        </p:nvSpPr>
        <p:spPr/>
        <p:txBody>
          <a:bodyPr/>
          <a:lstStyle/>
          <a:p>
            <a:fld id="{D0E8C58C-0836-46C6-8F9A-AF87B5CA09C9}" type="slidenum">
              <a:rPr lang="en-AU" smtClean="0"/>
              <a:pPr/>
              <a:t>22</a:t>
            </a:fld>
            <a:endParaRPr lang="en-AU"/>
          </a:p>
        </p:txBody>
      </p:sp>
    </p:spTree>
    <p:extLst>
      <p:ext uri="{BB962C8B-B14F-4D97-AF65-F5344CB8AC3E}">
        <p14:creationId xmlns:p14="http://schemas.microsoft.com/office/powerpoint/2010/main" val="1466579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AU" altLang="zh-CN" dirty="0"/>
              <a:t>Thirteen Reasons</a:t>
            </a:r>
            <a:endParaRPr lang="zh-CN" altLang="en-US" dirty="0"/>
          </a:p>
        </p:txBody>
      </p:sp>
      <p:sp>
        <p:nvSpPr>
          <p:cNvPr id="3" name="内容占位符 2"/>
          <p:cNvSpPr>
            <a:spLocks noGrp="1"/>
          </p:cNvSpPr>
          <p:nvPr>
            <p:ph idx="1"/>
          </p:nvPr>
        </p:nvSpPr>
        <p:spPr>
          <a:xfrm>
            <a:off x="457200" y="1052736"/>
            <a:ext cx="8229600" cy="5078189"/>
          </a:xfrm>
        </p:spPr>
        <p:txBody>
          <a:bodyPr/>
          <a:lstStyle/>
          <a:p>
            <a:pPr marL="514350" indent="-514350">
              <a:buFont typeface="+mj-lt"/>
              <a:buAutoNum type="arabicPeriod" startAt="8"/>
            </a:pPr>
            <a:r>
              <a:rPr lang="en-US" altLang="zh-CN" sz="2800" dirty="0" smtClean="0"/>
              <a:t>Provide </a:t>
            </a:r>
            <a:r>
              <a:rPr lang="en-US" altLang="zh-CN" sz="2800" dirty="0"/>
              <a:t>the basis for evolutionary prototyping.</a:t>
            </a:r>
          </a:p>
          <a:p>
            <a:pPr marL="514350" indent="-514350">
              <a:buFont typeface="+mj-lt"/>
              <a:buAutoNum type="arabicPeriod" startAt="8"/>
            </a:pPr>
            <a:r>
              <a:rPr lang="en-US" altLang="zh-CN" sz="2800" dirty="0" smtClean="0"/>
              <a:t>Allows </a:t>
            </a:r>
            <a:r>
              <a:rPr lang="en-US" altLang="zh-CN" sz="2800" dirty="0"/>
              <a:t>the architect and project manager to reason about cost and schedule.</a:t>
            </a:r>
          </a:p>
          <a:p>
            <a:pPr marL="514350" indent="-514350">
              <a:buFont typeface="+mj-lt"/>
              <a:buAutoNum type="arabicPeriod" startAt="8"/>
            </a:pPr>
            <a:r>
              <a:rPr lang="en-US" altLang="zh-CN" sz="2800" dirty="0" smtClean="0"/>
              <a:t>As </a:t>
            </a:r>
            <a:r>
              <a:rPr lang="en-US" altLang="zh-CN" sz="2800" dirty="0"/>
              <a:t>a transferable, reusable model that form the heart of a product line.</a:t>
            </a:r>
          </a:p>
          <a:p>
            <a:pPr marL="514350" indent="-514350">
              <a:buFont typeface="+mj-lt"/>
              <a:buAutoNum type="arabicPeriod" startAt="8"/>
            </a:pPr>
            <a:r>
              <a:rPr lang="en-US" altLang="zh-CN" sz="2800" dirty="0"/>
              <a:t>Architecture-based development focuses attention on the assembly of components, rather than simply on their creation.</a:t>
            </a:r>
          </a:p>
          <a:p>
            <a:pPr marL="514350" indent="-514350">
              <a:buFont typeface="+mj-lt"/>
              <a:buAutoNum type="arabicPeriod" startAt="8"/>
            </a:pPr>
            <a:r>
              <a:rPr lang="en-US" altLang="zh-CN" sz="2800" dirty="0" smtClean="0"/>
              <a:t>Reducing </a:t>
            </a:r>
            <a:r>
              <a:rPr lang="en-US" altLang="zh-CN" sz="2800" dirty="0"/>
              <a:t>design and system complexity.</a:t>
            </a:r>
          </a:p>
          <a:p>
            <a:pPr marL="514350" indent="-514350">
              <a:buFont typeface="+mj-lt"/>
              <a:buAutoNum type="arabicPeriod" startAt="8"/>
            </a:pPr>
            <a:r>
              <a:rPr lang="en-US" altLang="zh-CN" sz="2800" dirty="0" smtClean="0"/>
              <a:t>Be </a:t>
            </a:r>
            <a:r>
              <a:rPr lang="en-US" altLang="zh-CN" sz="2800" dirty="0"/>
              <a:t>the foundation for training a new team member</a:t>
            </a:r>
            <a:endParaRPr lang="zh-CN" altLang="en-US" sz="28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1882535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Inhibiting or Enabling a System’s </a:t>
            </a:r>
            <a:r>
              <a:rPr lang="en-US" dirty="0" smtClean="0"/>
              <a:t>Quality Attributes</a:t>
            </a:r>
            <a:endParaRPr lang="en-US" dirty="0"/>
          </a:p>
        </p:txBody>
      </p:sp>
      <p:sp>
        <p:nvSpPr>
          <p:cNvPr id="3" name="Content Placeholder 2"/>
          <p:cNvSpPr>
            <a:spLocks noGrp="1"/>
          </p:cNvSpPr>
          <p:nvPr>
            <p:ph idx="1"/>
          </p:nvPr>
        </p:nvSpPr>
        <p:spPr>
          <a:xfrm>
            <a:off x="457200" y="1268760"/>
            <a:ext cx="8229600" cy="5328592"/>
          </a:xfrm>
        </p:spPr>
        <p:txBody>
          <a:bodyPr>
            <a:normAutofit lnSpcReduction="10000"/>
          </a:bodyPr>
          <a:lstStyle/>
          <a:p>
            <a:r>
              <a:rPr lang="en-US" dirty="0" smtClean="0"/>
              <a:t>Quality attributes is </a:t>
            </a:r>
            <a:r>
              <a:rPr lang="en-US" dirty="0"/>
              <a:t>substantially determined by its architecture.</a:t>
            </a:r>
          </a:p>
          <a:p>
            <a:pPr lvl="1"/>
            <a:r>
              <a:rPr lang="en-US" dirty="0" smtClean="0"/>
              <a:t>Performance:  time-based </a:t>
            </a:r>
            <a:r>
              <a:rPr lang="en-US" dirty="0"/>
              <a:t>behavior of elements, their use of </a:t>
            </a:r>
            <a:r>
              <a:rPr lang="en-US" dirty="0" smtClean="0"/>
              <a:t>shared resources</a:t>
            </a:r>
            <a:r>
              <a:rPr lang="en-US" dirty="0"/>
              <a:t>, and the frequency and volume of </a:t>
            </a:r>
            <a:r>
              <a:rPr lang="en-US" dirty="0" smtClean="0"/>
              <a:t>inter-element </a:t>
            </a:r>
            <a:r>
              <a:rPr lang="en-US" dirty="0"/>
              <a:t>communication.</a:t>
            </a:r>
          </a:p>
          <a:p>
            <a:pPr lvl="1"/>
            <a:r>
              <a:rPr lang="en-US" dirty="0" smtClean="0"/>
              <a:t>Modifiability: separate concerns. </a:t>
            </a:r>
            <a:endParaRPr lang="en-US" dirty="0"/>
          </a:p>
          <a:p>
            <a:pPr lvl="1"/>
            <a:r>
              <a:rPr lang="en-US" dirty="0" smtClean="0"/>
              <a:t>Security: access control.</a:t>
            </a:r>
            <a:endParaRPr lang="en-US" dirty="0"/>
          </a:p>
          <a:p>
            <a:pPr lvl="1"/>
            <a:r>
              <a:rPr lang="en-US" dirty="0" smtClean="0"/>
              <a:t>Scalability:  Localize </a:t>
            </a:r>
            <a:r>
              <a:rPr lang="en-US" dirty="0"/>
              <a:t>the use of </a:t>
            </a:r>
            <a:r>
              <a:rPr lang="en-US" dirty="0" smtClean="0"/>
              <a:t>resources.</a:t>
            </a:r>
            <a:endParaRPr lang="en-US" dirty="0"/>
          </a:p>
          <a:p>
            <a:pPr lvl="1"/>
            <a:r>
              <a:rPr lang="en-US" dirty="0"/>
              <a:t>I</a:t>
            </a:r>
            <a:r>
              <a:rPr lang="en-US" dirty="0" smtClean="0"/>
              <a:t>ncremental subset delivery: inter-component </a:t>
            </a:r>
            <a:r>
              <a:rPr lang="en-US" dirty="0"/>
              <a:t>usage.</a:t>
            </a:r>
          </a:p>
          <a:p>
            <a:pPr lvl="1"/>
            <a:r>
              <a:rPr lang="en-US" dirty="0" smtClean="0"/>
              <a:t>Reusability:  Restrict inter-element coupling.</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291316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rchitectures Make </a:t>
            </a:r>
            <a:r>
              <a:rPr lang="en-US" altLang="zh-CN" dirty="0"/>
              <a:t>Difference</a:t>
            </a: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5</a:t>
            </a:fld>
            <a:endParaRPr lang="en-AU"/>
          </a:p>
        </p:txBody>
      </p:sp>
      <p:cxnSp>
        <p:nvCxnSpPr>
          <p:cNvPr id="6" name="直接箭头连接符 5"/>
          <p:cNvCxnSpPr/>
          <p:nvPr/>
        </p:nvCxnSpPr>
        <p:spPr>
          <a:xfrm flipV="1">
            <a:off x="4716016" y="2744924"/>
            <a:ext cx="3528392" cy="1116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2267744" y="2204864"/>
            <a:ext cx="2448272"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4499992" y="3861048"/>
            <a:ext cx="216024"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11960" y="3501008"/>
            <a:ext cx="396044" cy="1152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11960" y="3429000"/>
            <a:ext cx="19442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608004" y="3465004"/>
            <a:ext cx="1548172" cy="1188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086835" y="2744924"/>
            <a:ext cx="2250250" cy="8911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86835" y="2744924"/>
            <a:ext cx="1521169" cy="27003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608004" y="3636085"/>
            <a:ext cx="729081" cy="18091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72400" y="2276872"/>
            <a:ext cx="720080" cy="369332"/>
          </a:xfrm>
          <a:prstGeom prst="rect">
            <a:avLst/>
          </a:prstGeom>
          <a:noFill/>
        </p:spPr>
        <p:txBody>
          <a:bodyPr wrap="square" rtlCol="0">
            <a:spAutoFit/>
          </a:bodyPr>
          <a:lstStyle/>
          <a:p>
            <a:r>
              <a:rPr lang="en-US" altLang="zh-CN" dirty="0" smtClean="0"/>
              <a:t>A</a:t>
            </a:r>
            <a:endParaRPr lang="zh-CN" altLang="en-US" dirty="0"/>
          </a:p>
        </p:txBody>
      </p:sp>
      <p:sp>
        <p:nvSpPr>
          <p:cNvPr id="29" name="TextBox 28"/>
          <p:cNvSpPr txBox="1"/>
          <p:nvPr/>
        </p:nvSpPr>
        <p:spPr>
          <a:xfrm>
            <a:off x="1979712" y="1772816"/>
            <a:ext cx="648072" cy="369332"/>
          </a:xfrm>
          <a:prstGeom prst="rect">
            <a:avLst/>
          </a:prstGeom>
          <a:noFill/>
        </p:spPr>
        <p:txBody>
          <a:bodyPr wrap="square" rtlCol="0">
            <a:spAutoFit/>
          </a:bodyPr>
          <a:lstStyle/>
          <a:p>
            <a:r>
              <a:rPr lang="en-US" altLang="zh-CN" dirty="0" smtClean="0"/>
              <a:t>M</a:t>
            </a:r>
            <a:endParaRPr lang="zh-CN" altLang="en-US" dirty="0"/>
          </a:p>
        </p:txBody>
      </p:sp>
      <p:sp>
        <p:nvSpPr>
          <p:cNvPr id="30" name="TextBox 29"/>
          <p:cNvSpPr txBox="1"/>
          <p:nvPr/>
        </p:nvSpPr>
        <p:spPr>
          <a:xfrm>
            <a:off x="4223250" y="6309320"/>
            <a:ext cx="648072" cy="369332"/>
          </a:xfrm>
          <a:prstGeom prst="rect">
            <a:avLst/>
          </a:prstGeom>
          <a:noFill/>
        </p:spPr>
        <p:txBody>
          <a:bodyPr wrap="square" rtlCol="0">
            <a:spAutoFit/>
          </a:bodyPr>
          <a:lstStyle/>
          <a:p>
            <a:r>
              <a:rPr lang="en-US" altLang="zh-CN" dirty="0" smtClean="0"/>
              <a:t>P</a:t>
            </a:r>
            <a:endParaRPr lang="zh-CN" altLang="en-US" dirty="0"/>
          </a:p>
        </p:txBody>
      </p:sp>
    </p:spTree>
    <p:extLst>
      <p:ext uri="{BB962C8B-B14F-4D97-AF65-F5344CB8AC3E}">
        <p14:creationId xmlns:p14="http://schemas.microsoft.com/office/powerpoint/2010/main" val="3298896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and Managing Change</a:t>
            </a:r>
            <a:endParaRPr lang="en-US" dirty="0"/>
          </a:p>
        </p:txBody>
      </p:sp>
      <p:sp>
        <p:nvSpPr>
          <p:cNvPr id="3" name="Content Placeholder 2"/>
          <p:cNvSpPr>
            <a:spLocks noGrp="1"/>
          </p:cNvSpPr>
          <p:nvPr>
            <p:ph idx="1"/>
          </p:nvPr>
        </p:nvSpPr>
        <p:spPr>
          <a:xfrm>
            <a:off x="457200" y="1196752"/>
            <a:ext cx="8229600" cy="5400600"/>
          </a:xfrm>
        </p:spPr>
        <p:txBody>
          <a:bodyPr>
            <a:normAutofit fontScale="92500" lnSpcReduction="10000"/>
          </a:bodyPr>
          <a:lstStyle/>
          <a:p>
            <a:r>
              <a:rPr lang="en-US" dirty="0" smtClean="0"/>
              <a:t>About 80 </a:t>
            </a:r>
            <a:r>
              <a:rPr lang="en-US" dirty="0"/>
              <a:t>percent of a typical software system’s total cost occurs </a:t>
            </a:r>
            <a:r>
              <a:rPr lang="en-US" dirty="0" smtClean="0"/>
              <a:t>after initial deployment</a:t>
            </a:r>
          </a:p>
          <a:p>
            <a:r>
              <a:rPr lang="en-US" dirty="0" smtClean="0"/>
              <a:t>Every </a:t>
            </a:r>
            <a:r>
              <a:rPr lang="en-US" dirty="0"/>
              <a:t>architecture partitions possible changes into three </a:t>
            </a:r>
            <a:r>
              <a:rPr lang="en-US" dirty="0" smtClean="0"/>
              <a:t>categories</a:t>
            </a:r>
          </a:p>
          <a:p>
            <a:pPr lvl="1"/>
            <a:r>
              <a:rPr lang="en-US" dirty="0" smtClean="0"/>
              <a:t>A </a:t>
            </a:r>
            <a:r>
              <a:rPr lang="en-US" i="1" dirty="0"/>
              <a:t>local</a:t>
            </a:r>
            <a:r>
              <a:rPr lang="en-US" dirty="0"/>
              <a:t> change </a:t>
            </a:r>
            <a:r>
              <a:rPr lang="en-US" dirty="0" smtClean="0"/>
              <a:t>by </a:t>
            </a:r>
            <a:r>
              <a:rPr lang="en-US" dirty="0"/>
              <a:t>modifying a single element. </a:t>
            </a:r>
            <a:endParaRPr lang="en-US" dirty="0" smtClean="0"/>
          </a:p>
          <a:p>
            <a:pPr lvl="1"/>
            <a:r>
              <a:rPr lang="en-US" dirty="0" smtClean="0"/>
              <a:t>A </a:t>
            </a:r>
            <a:r>
              <a:rPr lang="en-US" i="1" dirty="0"/>
              <a:t>nonlocal</a:t>
            </a:r>
            <a:r>
              <a:rPr lang="en-US" dirty="0"/>
              <a:t> change requires multiple element </a:t>
            </a:r>
            <a:r>
              <a:rPr lang="en-US" dirty="0" smtClean="0"/>
              <a:t>modifications. </a:t>
            </a:r>
          </a:p>
          <a:p>
            <a:pPr lvl="1"/>
            <a:r>
              <a:rPr lang="en-US" dirty="0" smtClean="0"/>
              <a:t>An </a:t>
            </a:r>
            <a:r>
              <a:rPr lang="en-US" i="1" dirty="0"/>
              <a:t>architectural</a:t>
            </a:r>
            <a:r>
              <a:rPr lang="en-US" dirty="0"/>
              <a:t> change </a:t>
            </a:r>
            <a:r>
              <a:rPr lang="en-US" dirty="0" smtClean="0"/>
              <a:t>require </a:t>
            </a:r>
            <a:r>
              <a:rPr lang="en-US" dirty="0"/>
              <a:t>changes </a:t>
            </a:r>
            <a:r>
              <a:rPr lang="en-US" dirty="0" smtClean="0"/>
              <a:t>all over </a:t>
            </a:r>
            <a:r>
              <a:rPr lang="en-US" dirty="0"/>
              <a:t>the system. </a:t>
            </a:r>
            <a:endParaRPr lang="en-US" dirty="0" smtClean="0"/>
          </a:p>
          <a:p>
            <a:r>
              <a:rPr lang="pl-PL" dirty="0" smtClean="0"/>
              <a:t>Obviously</a:t>
            </a:r>
            <a:r>
              <a:rPr lang="pl-PL" dirty="0"/>
              <a:t>, local changes are the most </a:t>
            </a:r>
            <a:r>
              <a:rPr lang="pl-PL" dirty="0" smtClean="0"/>
              <a:t>desirable</a:t>
            </a:r>
            <a:endParaRPr lang="pl-PL" dirty="0"/>
          </a:p>
        </p:txBody>
      </p:sp>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324772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System Qualities</a:t>
            </a:r>
            <a:endParaRPr lang="en-US" dirty="0"/>
          </a:p>
        </p:txBody>
      </p:sp>
      <p:sp>
        <p:nvSpPr>
          <p:cNvPr id="3" name="Content Placeholder 2"/>
          <p:cNvSpPr>
            <a:spLocks noGrp="1"/>
          </p:cNvSpPr>
          <p:nvPr>
            <p:ph idx="1"/>
          </p:nvPr>
        </p:nvSpPr>
        <p:spPr>
          <a:xfrm>
            <a:off x="457200" y="1268760"/>
            <a:ext cx="8229600" cy="5256584"/>
          </a:xfrm>
        </p:spPr>
        <p:txBody>
          <a:bodyPr>
            <a:normAutofit fontScale="92500" lnSpcReduction="10000"/>
          </a:bodyPr>
          <a:lstStyle/>
          <a:p>
            <a:r>
              <a:rPr lang="en-US" dirty="0" smtClean="0"/>
              <a:t>Certain </a:t>
            </a:r>
            <a:r>
              <a:rPr lang="en-US" dirty="0"/>
              <a:t>kinds of architectural decisions lead to certain quality attributes in </a:t>
            </a:r>
            <a:r>
              <a:rPr lang="en-US" dirty="0" smtClean="0"/>
              <a:t>a system</a:t>
            </a:r>
            <a:r>
              <a:rPr lang="en-US" dirty="0"/>
              <a:t>, </a:t>
            </a:r>
            <a:r>
              <a:rPr lang="en-US" dirty="0" smtClean="0"/>
              <a:t>we </a:t>
            </a:r>
            <a:r>
              <a:rPr lang="en-US" dirty="0"/>
              <a:t>can make those decisions and </a:t>
            </a:r>
            <a:r>
              <a:rPr lang="en-US" dirty="0" smtClean="0"/>
              <a:t>expect the </a:t>
            </a:r>
            <a:r>
              <a:rPr lang="en-US" dirty="0"/>
              <a:t>associated quality attributes. </a:t>
            </a:r>
            <a:endParaRPr lang="en-US" dirty="0" smtClean="0"/>
          </a:p>
          <a:p>
            <a:r>
              <a:rPr lang="en-US" dirty="0" smtClean="0"/>
              <a:t>When we </a:t>
            </a:r>
            <a:r>
              <a:rPr lang="en-US" dirty="0"/>
              <a:t>examine an </a:t>
            </a:r>
            <a:r>
              <a:rPr lang="en-US" dirty="0" smtClean="0"/>
              <a:t>architecture</a:t>
            </a:r>
            <a:r>
              <a:rPr lang="en-US" dirty="0"/>
              <a:t> </a:t>
            </a:r>
            <a:r>
              <a:rPr lang="en-US" dirty="0" smtClean="0"/>
              <a:t>we </a:t>
            </a:r>
            <a:r>
              <a:rPr lang="en-US" dirty="0"/>
              <a:t>can look to see if those decisions have been made, and </a:t>
            </a:r>
            <a:r>
              <a:rPr lang="en-US" dirty="0" smtClean="0"/>
              <a:t>predict that the </a:t>
            </a:r>
            <a:r>
              <a:rPr lang="en-US" dirty="0"/>
              <a:t>architecture will exhibit the associated qualities.</a:t>
            </a:r>
          </a:p>
          <a:p>
            <a:r>
              <a:rPr lang="en-US" dirty="0" smtClean="0"/>
              <a:t>The </a:t>
            </a:r>
            <a:r>
              <a:rPr lang="en-US" dirty="0"/>
              <a:t>earlier you can </a:t>
            </a:r>
            <a:r>
              <a:rPr lang="en-US" dirty="0" smtClean="0"/>
              <a:t>find a </a:t>
            </a:r>
            <a:r>
              <a:rPr lang="en-US" dirty="0"/>
              <a:t>problem in your design, the cheaper, easier, and less disruptive it will be to fix</a:t>
            </a:r>
            <a:r>
              <a:rPr lang="en-US"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100170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Enhancing Communication Among Stakeholders</a:t>
            </a:r>
            <a:endParaRPr lang="en-US" dirty="0"/>
          </a:p>
        </p:txBody>
      </p:sp>
      <p:sp>
        <p:nvSpPr>
          <p:cNvPr id="3" name="Content Placeholder 2"/>
          <p:cNvSpPr>
            <a:spLocks noGrp="1"/>
          </p:cNvSpPr>
          <p:nvPr>
            <p:ph idx="1"/>
          </p:nvPr>
        </p:nvSpPr>
        <p:spPr>
          <a:xfrm>
            <a:off x="457200" y="1340768"/>
            <a:ext cx="8229600" cy="5256584"/>
          </a:xfrm>
        </p:spPr>
        <p:txBody>
          <a:bodyPr>
            <a:normAutofit fontScale="92500" lnSpcReduction="20000"/>
          </a:bodyPr>
          <a:lstStyle/>
          <a:p>
            <a:r>
              <a:rPr lang="en-US" dirty="0" smtClean="0"/>
              <a:t>Software </a:t>
            </a:r>
            <a:r>
              <a:rPr lang="en-US" dirty="0"/>
              <a:t>architecture </a:t>
            </a:r>
            <a:r>
              <a:rPr lang="en-US" dirty="0" smtClean="0"/>
              <a:t>as </a:t>
            </a:r>
            <a:r>
              <a:rPr lang="en-US" dirty="0"/>
              <a:t>a basis for </a:t>
            </a:r>
            <a:r>
              <a:rPr lang="en-US" dirty="0" smtClean="0"/>
              <a:t>mutual </a:t>
            </a:r>
            <a:r>
              <a:rPr lang="en-US" dirty="0"/>
              <a:t>understanding</a:t>
            </a:r>
            <a:r>
              <a:rPr lang="en-US" dirty="0" smtClean="0"/>
              <a:t>, negotiating</a:t>
            </a:r>
            <a:r>
              <a:rPr lang="en-US" dirty="0"/>
              <a:t>, </a:t>
            </a:r>
            <a:r>
              <a:rPr lang="en-US" dirty="0" smtClean="0"/>
              <a:t>and forming consensus..</a:t>
            </a:r>
          </a:p>
          <a:p>
            <a:r>
              <a:rPr lang="en-US" dirty="0" smtClean="0"/>
              <a:t>Each </a:t>
            </a:r>
            <a:r>
              <a:rPr lang="en-US" dirty="0"/>
              <a:t>stakeholder of a software system—customer, user, project manager</a:t>
            </a:r>
            <a:r>
              <a:rPr lang="en-US" dirty="0" smtClean="0"/>
              <a:t>, coder</a:t>
            </a:r>
            <a:r>
              <a:rPr lang="en-US" dirty="0"/>
              <a:t>, tester, and so on—is concerned with different characteristics of the </a:t>
            </a:r>
            <a:r>
              <a:rPr lang="en-US" dirty="0" smtClean="0"/>
              <a:t>system that </a:t>
            </a:r>
            <a:r>
              <a:rPr lang="en-US" dirty="0"/>
              <a:t>are affected by its architecture. </a:t>
            </a:r>
          </a:p>
          <a:p>
            <a:r>
              <a:rPr lang="en-US" dirty="0" smtClean="0"/>
              <a:t>Architecture </a:t>
            </a:r>
            <a:r>
              <a:rPr lang="en-US" dirty="0"/>
              <a:t>provides a common language in which different concerns </a:t>
            </a:r>
            <a:r>
              <a:rPr lang="en-US" dirty="0" smtClean="0"/>
              <a:t>can be </a:t>
            </a:r>
            <a:r>
              <a:rPr lang="en-US" dirty="0"/>
              <a:t>expressed, negotiated, and resolved at a level that is intellectually </a:t>
            </a:r>
            <a:r>
              <a:rPr lang="en-US" dirty="0" smtClean="0"/>
              <a:t>manageable even </a:t>
            </a:r>
            <a:r>
              <a:rPr lang="en-US" dirty="0"/>
              <a:t>for large, complex systems. </a:t>
            </a:r>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3057120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Earliest Design Decisions</a:t>
            </a:r>
            <a:endParaRPr lang="en-US" dirty="0"/>
          </a:p>
        </p:txBody>
      </p:sp>
      <p:sp>
        <p:nvSpPr>
          <p:cNvPr id="3" name="Content Placeholder 2"/>
          <p:cNvSpPr>
            <a:spLocks noGrp="1"/>
          </p:cNvSpPr>
          <p:nvPr>
            <p:ph idx="1"/>
          </p:nvPr>
        </p:nvSpPr>
        <p:spPr>
          <a:xfrm>
            <a:off x="457200" y="1196752"/>
            <a:ext cx="8229600" cy="5328592"/>
          </a:xfrm>
        </p:spPr>
        <p:txBody>
          <a:bodyPr>
            <a:normAutofit/>
          </a:bodyPr>
          <a:lstStyle/>
          <a:p>
            <a:r>
              <a:rPr lang="en-US" dirty="0" smtClean="0"/>
              <a:t>Software </a:t>
            </a:r>
            <a:r>
              <a:rPr lang="en-US" dirty="0"/>
              <a:t>architecture is a manifestation of the earliest design decisions about </a:t>
            </a:r>
            <a:r>
              <a:rPr lang="en-US" dirty="0" smtClean="0"/>
              <a:t>a system.</a:t>
            </a:r>
          </a:p>
          <a:p>
            <a:r>
              <a:rPr lang="en-US" dirty="0"/>
              <a:t>T</a:t>
            </a:r>
            <a:r>
              <a:rPr lang="en-US" dirty="0" smtClean="0"/>
              <a:t>hese </a:t>
            </a:r>
            <a:r>
              <a:rPr lang="en-US" dirty="0"/>
              <a:t>early bindings carry enormous weight with respect to the </a:t>
            </a:r>
            <a:r>
              <a:rPr lang="en-US" dirty="0" smtClean="0"/>
              <a:t>system’s remaining </a:t>
            </a:r>
            <a:r>
              <a:rPr lang="en-US" dirty="0"/>
              <a:t>development, its deployment, and its maintenance life. </a:t>
            </a:r>
            <a:endParaRPr lang="en-US" dirty="0" smtClean="0"/>
          </a:p>
          <a:p>
            <a:r>
              <a:rPr lang="en-US" dirty="0" smtClean="0"/>
              <a:t>Each decision constrains </a:t>
            </a:r>
            <a:r>
              <a:rPr lang="en-US" dirty="0"/>
              <a:t>the many decisions that follow.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328865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976</TotalTime>
  <Words>1813</Words>
  <Application>Microsoft Office PowerPoint</Application>
  <PresentationFormat>全屏显示(4:3)</PresentationFormat>
  <Paragraphs>180</Paragraphs>
  <Slides>22</Slides>
  <Notes>10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Watermark</vt:lpstr>
      <vt:lpstr>Chapter 2:   Why is Software Architecture Important?</vt:lpstr>
      <vt:lpstr>Thirteen Reasons</vt:lpstr>
      <vt:lpstr>Thirteen Reasons</vt:lpstr>
      <vt:lpstr>Inhibiting or Enabling a System’s Quality Attributes</vt:lpstr>
      <vt:lpstr>Architectures Make Difference</vt:lpstr>
      <vt:lpstr>Reasoning About and Managing Change</vt:lpstr>
      <vt:lpstr>Predicting System Qualities</vt:lpstr>
      <vt:lpstr>Enhancing Communication Among Stakeholders</vt:lpstr>
      <vt:lpstr>Earliest Design Decisions</vt:lpstr>
      <vt:lpstr>Example: Twitter</vt:lpstr>
      <vt:lpstr>PowerPoint 演示文稿</vt:lpstr>
      <vt:lpstr>Defining Constraints on an Implementation</vt:lpstr>
      <vt:lpstr>Example: Budget Control</vt:lpstr>
      <vt:lpstr>Influencing the Organizational Structure</vt:lpstr>
      <vt:lpstr>Enabling Evolutionary Prototyping</vt:lpstr>
      <vt:lpstr>Improving Cost and Schedule Estimates</vt:lpstr>
      <vt:lpstr>Transferable, Reusable Model</vt:lpstr>
      <vt:lpstr>Using Independently Developed Components – Integrate Not Code </vt:lpstr>
      <vt:lpstr>Restricting Design Vocabulary</vt:lpstr>
      <vt:lpstr>Basis for Training</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73</cp:revision>
  <dcterms:created xsi:type="dcterms:W3CDTF">2012-04-18T22:57:58Z</dcterms:created>
  <dcterms:modified xsi:type="dcterms:W3CDTF">2018-09-10T02:01:12Z</dcterms:modified>
</cp:coreProperties>
</file>