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varScale="1">
        <p:scale>
          <a:sx n="81" d="100"/>
          <a:sy n="81" d="100"/>
        </p:scale>
        <p:origin x="1440" y="45"/>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t>2018/12/19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19/12/2018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Example: a static view extracted from source code might miss dynamically bound information such as calling relationships. This could then be combined with a dynamic view from an execution trace, which will capture all dynamically bound calling information, but which may not provide complete coverage.</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10</a:t>
            </a:fld>
            <a:endParaRPr lang="en-AU"/>
          </a:p>
        </p:txBody>
      </p:sp>
    </p:spTree>
    <p:extLst>
      <p:ext uri="{BB962C8B-B14F-4D97-AF65-F5344CB8AC3E}">
        <p14:creationId xmlns:p14="http://schemas.microsoft.com/office/powerpoint/2010/main" val="154544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 information do you want to discover about the architecture that will most help you meet the goals of your reconstruction effort?) </a:t>
            </a:r>
          </a:p>
          <a:p>
            <a:r>
              <a:rPr lang="en-US" altLang="zh-CN" dirty="0"/>
              <a:t>(what information can your available tools actually extract and present?)</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12</a:t>
            </a:fld>
            <a:endParaRPr lang="en-AU"/>
          </a:p>
        </p:txBody>
      </p:sp>
    </p:spTree>
    <p:extLst>
      <p:ext uri="{BB962C8B-B14F-4D97-AF65-F5344CB8AC3E}">
        <p14:creationId xmlns:p14="http://schemas.microsoft.com/office/powerpoint/2010/main" val="356778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Polymorphism</a:t>
            </a:r>
          </a:p>
          <a:p>
            <a:r>
              <a:rPr lang="en-US" altLang="zh-CN" dirty="0"/>
              <a:t>Function pointers</a:t>
            </a:r>
          </a:p>
          <a:p>
            <a:r>
              <a:rPr lang="en-US" altLang="zh-CN" dirty="0"/>
              <a:t>Runtime parameterization</a:t>
            </a:r>
          </a:p>
          <a:p>
            <a:r>
              <a:rPr lang="en-US" altLang="zh-CN" dirty="0"/>
              <a:t>Plug-ins</a:t>
            </a:r>
          </a:p>
          <a:p>
            <a:r>
              <a:rPr lang="en-US" altLang="zh-CN" dirty="0"/>
              <a:t>Service interactions mediated by brokers</a:t>
            </a:r>
          </a:p>
        </p:txBody>
      </p:sp>
      <p:sp>
        <p:nvSpPr>
          <p:cNvPr id="4" name="灯片编号占位符 3"/>
          <p:cNvSpPr>
            <a:spLocks noGrp="1"/>
          </p:cNvSpPr>
          <p:nvPr>
            <p:ph type="sldNum" sz="quarter" idx="10"/>
          </p:nvPr>
        </p:nvSpPr>
        <p:spPr/>
        <p:txBody>
          <a:bodyPr/>
          <a:lstStyle/>
          <a:p>
            <a:fld id="{BD95789E-32BF-4BCD-9509-3BAE69BCF054}" type="slidenum">
              <a:rPr lang="en-AU" smtClean="0"/>
              <a:t>14</a:t>
            </a:fld>
            <a:endParaRPr lang="en-AU"/>
          </a:p>
        </p:txBody>
      </p:sp>
    </p:spTree>
    <p:extLst>
      <p:ext uri="{BB962C8B-B14F-4D97-AF65-F5344CB8AC3E}">
        <p14:creationId xmlns:p14="http://schemas.microsoft.com/office/powerpoint/2010/main" val="193137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A713FC4D-184E-4647-9A7E-F4E241B1E4D4}" type="datetime1">
              <a:rPr lang="en-AU" altLang="zh-CN" smtClean="0"/>
              <a:t>19/12/2018</a:t>
            </a:fld>
            <a:endParaRPr lang="en-AU"/>
          </a:p>
        </p:txBody>
      </p:sp>
      <p:sp>
        <p:nvSpPr>
          <p:cNvPr id="12" name="Rectangle 10"/>
          <p:cNvSpPr>
            <a:spLocks noGrp="1" noChangeArrowheads="1"/>
          </p:cNvSpPr>
          <p:nvPr>
            <p:ph type="ftr" sz="quarter" idx="11"/>
          </p:nvPr>
        </p:nvSpPr>
        <p:spPr/>
        <p:txBody>
          <a:bodyPr/>
          <a:lstStyle>
            <a:lvl1pPr>
              <a:defRPr/>
            </a:lvl1pPr>
          </a:lstStyle>
          <a:p>
            <a:r>
              <a:rPr lang="en-US"/>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7BC7F1BF-904D-4B32-84FF-8F9B54CF4C72}" type="datetime1">
              <a:rPr lang="en-AU" altLang="zh-CN" smtClean="0"/>
              <a:t>19/12/2018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C607A16F-2E65-460C-B8D7-F8141DDDC3BB}" type="datetime1">
              <a:rPr lang="en-AU" altLang="zh-CN" smtClean="0"/>
              <a:t>19/12/2018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B9337C40-075D-459C-A2E8-976CBF1630A5}" type="datetime1">
              <a:rPr lang="en-AU" altLang="zh-CN" smtClean="0"/>
              <a:t>19/12/2018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5BCB650F-935B-49B5-831E-C098FE29179B}" type="datetime1">
              <a:rPr lang="en-AU" altLang="zh-CN" smtClean="0"/>
              <a:t>19/12/2018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fld id="{43250509-6BE2-4F8E-B4C1-DFDC83EA236C}" type="datetime1">
              <a:rPr lang="en-AU" altLang="zh-CN" smtClean="0"/>
              <a:t>19/12/2018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fld id="{CA427DA0-5762-4981-AF49-B2AEAEDD5004}" type="datetime1">
              <a:rPr lang="en-AU" altLang="zh-CN" smtClean="0"/>
              <a:t>19/12/2018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fld id="{1E9209FA-5BAB-49B0-BD42-702103BB8611}" type="datetime1">
              <a:rPr lang="en-AU" altLang="zh-CN" smtClean="0"/>
              <a:t>19/12/2018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896DFD43-EFDC-475E-A6E7-E38FBAA104A1}" type="datetime1">
              <a:rPr lang="en-AU" altLang="zh-CN" smtClean="0"/>
              <a:t>19/12/2018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1F076E6D-0AAB-48BA-B252-670BA40E1D5C}" type="datetime1">
              <a:rPr lang="en-AU" altLang="zh-CN" smtClean="0"/>
              <a:t>19/12/2018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645A6816-8827-4C03-99F1-94BCA147D64D}" type="datetime1">
              <a:rPr lang="en-AU" altLang="zh-CN" smtClean="0"/>
              <a:t>19/12/2018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5F62419D-D18E-40DF-AB2B-5698135E697A}" type="datetime1">
              <a:rPr lang="en-AU" altLang="zh-CN" smtClean="0"/>
              <a:t>19/12/2018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20:  </a:t>
            </a:r>
            <a:br>
              <a:rPr lang="en-AU" dirty="0"/>
            </a:br>
            <a:r>
              <a:rPr lang="en-AU" altLang="zh-CN" dirty="0"/>
              <a:t>Architecture Reconstruction and Conformance</a:t>
            </a:r>
            <a:endParaRPr lang="en-AU" dirty="0"/>
          </a:p>
        </p:txBody>
      </p:sp>
      <p:sp>
        <p:nvSpPr>
          <p:cNvPr id="3" name="Subtitle 2"/>
          <p:cNvSpPr>
            <a:spLocks noGrp="1"/>
          </p:cNvSpPr>
          <p:nvPr>
            <p:ph type="subTitle" idx="1"/>
          </p:nvPr>
        </p:nvSpPr>
        <p:spPr>
          <a:xfrm>
            <a:off x="611560" y="3505200"/>
            <a:ext cx="7846640"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a:t>2018</a:t>
            </a:r>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Reconstruction Phases</a:t>
            </a:r>
          </a:p>
        </p:txBody>
      </p:sp>
      <p:sp>
        <p:nvSpPr>
          <p:cNvPr id="3" name="Content Placeholder 2"/>
          <p:cNvSpPr>
            <a:spLocks noGrp="1"/>
          </p:cNvSpPr>
          <p:nvPr>
            <p:ph idx="1"/>
          </p:nvPr>
        </p:nvSpPr>
        <p:spPr>
          <a:xfrm>
            <a:off x="457200" y="1196752"/>
            <a:ext cx="8229600" cy="5472608"/>
          </a:xfrm>
        </p:spPr>
        <p:txBody>
          <a:bodyPr>
            <a:normAutofit/>
          </a:bodyPr>
          <a:lstStyle/>
          <a:p>
            <a:pPr marL="514350" indent="-514350">
              <a:buFont typeface="+mj-lt"/>
              <a:buAutoNum type="arabicPeriod" startAt="3"/>
            </a:pPr>
            <a:r>
              <a:rPr lang="en-US" sz="3400" i="1" dirty="0"/>
              <a:t>View fusion and manipulation.</a:t>
            </a:r>
            <a:r>
              <a:rPr lang="en-US" sz="3400" dirty="0"/>
              <a:t> </a:t>
            </a:r>
          </a:p>
          <a:p>
            <a:pPr marL="914400" lvl="1" indent="-514350"/>
            <a:r>
              <a:rPr lang="en-US" dirty="0"/>
              <a:t>View fusion can improve the overall accuracy.</a:t>
            </a:r>
          </a:p>
          <a:p>
            <a:pPr marL="914400" lvl="1" indent="-514350"/>
            <a:r>
              <a:rPr lang="en-US" dirty="0"/>
              <a:t>Can’t infer runtime behavior of static views. </a:t>
            </a:r>
          </a:p>
          <a:p>
            <a:pPr marL="514350" indent="-514350">
              <a:buFont typeface="+mj-lt"/>
              <a:buAutoNum type="arabicPeriod" startAt="3"/>
            </a:pPr>
            <a:r>
              <a:rPr lang="en-US" sz="3400" i="1" dirty="0"/>
              <a:t>Architecture analysis.</a:t>
            </a:r>
            <a:r>
              <a:rPr lang="en-US" sz="3400" dirty="0"/>
              <a:t> </a:t>
            </a:r>
          </a:p>
          <a:p>
            <a:pPr marL="914400" lvl="1" indent="-514350"/>
            <a:r>
              <a:rPr lang="en-US" dirty="0"/>
              <a:t>View fusion will result in a set of hypotheses about the architecture that need to be tested to see if they are correct.  </a:t>
            </a:r>
          </a:p>
          <a:p>
            <a:pPr marL="914400" lvl="1" indent="-514350"/>
            <a:r>
              <a:rPr lang="en-US" dirty="0"/>
              <a:t>If not, repeat earlier steps.</a:t>
            </a:r>
          </a:p>
        </p:txBody>
      </p:sp>
      <p:sp>
        <p:nvSpPr>
          <p:cNvPr id="5" name="灯片编号占位符 4"/>
          <p:cNvSpPr>
            <a:spLocks noGrp="1"/>
          </p:cNvSpPr>
          <p:nvPr>
            <p:ph type="sldNum" sz="quarter" idx="12"/>
          </p:nvPr>
        </p:nvSpPr>
        <p:spPr/>
        <p:txBody>
          <a:bodyPr/>
          <a:lstStyle/>
          <a:p>
            <a:fld id="{D0E8C58C-0836-46C6-8F9A-AF87B5CA09C9}" type="slidenum">
              <a:rPr lang="en-AU" smtClean="0"/>
              <a:t>10</a:t>
            </a:fld>
            <a:endParaRPr lang="en-AU"/>
          </a:p>
        </p:txBody>
      </p:sp>
    </p:spTree>
    <p:extLst>
      <p:ext uri="{BB962C8B-B14F-4D97-AF65-F5344CB8AC3E}">
        <p14:creationId xmlns:p14="http://schemas.microsoft.com/office/powerpoint/2010/main" val="70645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Reconstruction Phases</a:t>
            </a:r>
          </a:p>
        </p:txBody>
      </p:sp>
      <p:pic>
        <p:nvPicPr>
          <p:cNvPr id="6" name="Picture 5" descr="extrcation.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24744"/>
            <a:ext cx="6252946" cy="5157192"/>
          </a:xfrm>
          <a:prstGeom prst="rect">
            <a:avLst/>
          </a:prstGeom>
        </p:spPr>
      </p:pic>
      <p:sp>
        <p:nvSpPr>
          <p:cNvPr id="2" name="灯片编号占位符 1"/>
          <p:cNvSpPr>
            <a:spLocks noGrp="1"/>
          </p:cNvSpPr>
          <p:nvPr>
            <p:ph type="sldNum" sz="quarter" idx="12"/>
          </p:nvPr>
        </p:nvSpPr>
        <p:spPr/>
        <p:txBody>
          <a:bodyPr/>
          <a:lstStyle/>
          <a:p>
            <a:fld id="{D0E8C58C-0836-46C6-8F9A-AF87B5CA09C9}" type="slidenum">
              <a:rPr lang="en-AU" smtClean="0"/>
              <a:t>11</a:t>
            </a:fld>
            <a:endParaRPr lang="en-AU"/>
          </a:p>
        </p:txBody>
      </p:sp>
    </p:spTree>
    <p:extLst>
      <p:ext uri="{BB962C8B-B14F-4D97-AF65-F5344CB8AC3E}">
        <p14:creationId xmlns:p14="http://schemas.microsoft.com/office/powerpoint/2010/main" val="370049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 Raw View Extraction</a:t>
            </a:r>
          </a:p>
        </p:txBody>
      </p:sp>
      <p:sp>
        <p:nvSpPr>
          <p:cNvPr id="5" name="Content Placeholder 4"/>
          <p:cNvSpPr>
            <a:spLocks noGrp="1"/>
          </p:cNvSpPr>
          <p:nvPr>
            <p:ph idx="1"/>
          </p:nvPr>
        </p:nvSpPr>
        <p:spPr>
          <a:xfrm>
            <a:off x="457200" y="1124744"/>
            <a:ext cx="8229600" cy="5544616"/>
          </a:xfrm>
        </p:spPr>
        <p:txBody>
          <a:bodyPr>
            <a:normAutofit/>
          </a:bodyPr>
          <a:lstStyle/>
          <a:p>
            <a:r>
              <a:rPr lang="en-US" sz="2800" dirty="0"/>
              <a:t>Raw view extraction involves analyzing a system’s existing design and implementation artifacts to construct models of it. </a:t>
            </a:r>
          </a:p>
          <a:p>
            <a:r>
              <a:rPr lang="en-US" sz="2800" dirty="0"/>
              <a:t>These views will be refined later to support reconstruction goals</a:t>
            </a:r>
          </a:p>
          <a:p>
            <a:r>
              <a:rPr lang="en-US" sz="2800" dirty="0"/>
              <a:t>Blend of the ideal and the practical</a:t>
            </a:r>
          </a:p>
          <a:p>
            <a:r>
              <a:rPr lang="en-US" sz="2800" dirty="0"/>
              <a:t>Identify and capture the elements of interest f</a:t>
            </a:r>
            <a:r>
              <a:rPr lang="en-US" altLang="zh-CN" sz="2800" dirty="0"/>
              <a:t>rom the source artifacts (code, header files, build files, and so on) and other artifacts (e.g., execution traces)</a:t>
            </a:r>
            <a:r>
              <a:rPr lang="en-US" sz="2800" dirty="0"/>
              <a:t>. </a:t>
            </a:r>
          </a:p>
        </p:txBody>
      </p:sp>
      <p:sp>
        <p:nvSpPr>
          <p:cNvPr id="2" name="灯片编号占位符 1"/>
          <p:cNvSpPr>
            <a:spLocks noGrp="1"/>
          </p:cNvSpPr>
          <p:nvPr>
            <p:ph type="sldNum" sz="quarter" idx="12"/>
          </p:nvPr>
        </p:nvSpPr>
        <p:spPr/>
        <p:txBody>
          <a:bodyPr/>
          <a:lstStyle/>
          <a:p>
            <a:fld id="{D0E8C58C-0836-46C6-8F9A-AF87B5CA09C9}" type="slidenum">
              <a:rPr lang="en-AU" smtClean="0"/>
              <a:t>12</a:t>
            </a:fld>
            <a:endParaRPr lang="en-AU"/>
          </a:p>
        </p:txBody>
      </p:sp>
    </p:spTree>
    <p:extLst>
      <p:ext uri="{BB962C8B-B14F-4D97-AF65-F5344CB8AC3E}">
        <p14:creationId xmlns:p14="http://schemas.microsoft.com/office/powerpoint/2010/main" val="413165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Typical List of Extracted Elements and their Relationships</a:t>
            </a:r>
          </a:p>
        </p:txBody>
      </p:sp>
      <p:graphicFrame>
        <p:nvGraphicFramePr>
          <p:cNvPr id="4" name="Object 3"/>
          <p:cNvGraphicFramePr>
            <a:graphicFrameLocks noChangeAspect="1"/>
          </p:cNvGraphicFramePr>
          <p:nvPr>
            <p:extLst>
              <p:ext uri="{D42A27DB-BD31-4B8C-83A1-F6EECF244321}">
                <p14:modId xmlns:p14="http://schemas.microsoft.com/office/powerpoint/2010/main" val="2463124219"/>
              </p:ext>
            </p:extLst>
          </p:nvPr>
        </p:nvGraphicFramePr>
        <p:xfrm>
          <a:off x="179512" y="2425700"/>
          <a:ext cx="8917840" cy="3307556"/>
        </p:xfrm>
        <a:graphic>
          <a:graphicData uri="http://schemas.openxmlformats.org/presentationml/2006/ole">
            <mc:AlternateContent xmlns:mc="http://schemas.openxmlformats.org/markup-compatibility/2006">
              <mc:Choice xmlns:v="urn:schemas-microsoft-com:vml" Requires="v">
                <p:oleObj spid="_x0000_s1036" name="Document" r:id="rId3" imgW="5410200" imgH="2006600" progId="Word.Document.12">
                  <p:embed/>
                </p:oleObj>
              </mc:Choice>
              <mc:Fallback>
                <p:oleObj name="Document" r:id="rId3" imgW="5410200" imgH="2006600" progId="Word.Document.12">
                  <p:embed/>
                  <p:pic>
                    <p:nvPicPr>
                      <p:cNvPr id="0" name=""/>
                      <p:cNvPicPr/>
                      <p:nvPr/>
                    </p:nvPicPr>
                    <p:blipFill>
                      <a:blip r:embed="rId4"/>
                      <a:stretch>
                        <a:fillRect/>
                      </a:stretch>
                    </p:blipFill>
                    <p:spPr>
                      <a:xfrm>
                        <a:off x="179512" y="2425700"/>
                        <a:ext cx="8917840" cy="3307556"/>
                      </a:xfrm>
                      <a:prstGeom prst="rect">
                        <a:avLst/>
                      </a:prstGeom>
                    </p:spPr>
                  </p:pic>
                </p:oleObj>
              </mc:Fallback>
            </mc:AlternateContent>
          </a:graphicData>
        </a:graphic>
      </p:graphicFrame>
      <p:sp>
        <p:nvSpPr>
          <p:cNvPr id="5" name="灯片编号占位符 4"/>
          <p:cNvSpPr>
            <a:spLocks noGrp="1"/>
          </p:cNvSpPr>
          <p:nvPr>
            <p:ph type="sldNum" sz="quarter" idx="12"/>
          </p:nvPr>
        </p:nvSpPr>
        <p:spPr/>
        <p:txBody>
          <a:bodyPr/>
          <a:lstStyle/>
          <a:p>
            <a:fld id="{D0E8C58C-0836-46C6-8F9A-AF87B5CA09C9}" type="slidenum">
              <a:rPr lang="en-AU" smtClean="0"/>
              <a:t>13</a:t>
            </a:fld>
            <a:endParaRPr lang="en-AU"/>
          </a:p>
        </p:txBody>
      </p:sp>
    </p:spTree>
    <p:extLst>
      <p:ext uri="{BB962C8B-B14F-4D97-AF65-F5344CB8AC3E}">
        <p14:creationId xmlns:p14="http://schemas.microsoft.com/office/powerpoint/2010/main" val="133298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Information</a:t>
            </a:r>
          </a:p>
        </p:txBody>
      </p:sp>
      <p:sp>
        <p:nvSpPr>
          <p:cNvPr id="3" name="Content Placeholder 2"/>
          <p:cNvSpPr>
            <a:spLocks noGrp="1"/>
          </p:cNvSpPr>
          <p:nvPr>
            <p:ph idx="1"/>
          </p:nvPr>
        </p:nvSpPr>
        <p:spPr>
          <a:xfrm>
            <a:off x="457200" y="1196752"/>
            <a:ext cx="8229600" cy="5472608"/>
          </a:xfrm>
        </p:spPr>
        <p:txBody>
          <a:bodyPr>
            <a:normAutofit/>
          </a:bodyPr>
          <a:lstStyle/>
          <a:p>
            <a:r>
              <a:rPr lang="en-US" sz="2400" dirty="0"/>
              <a:t>Static information is obtained by observing only the system artifacts.</a:t>
            </a:r>
          </a:p>
          <a:p>
            <a:r>
              <a:rPr lang="en-US" sz="2400" dirty="0"/>
              <a:t>Dynamic information is obtained by observing how the system runs.</a:t>
            </a:r>
          </a:p>
          <a:p>
            <a:pPr lvl="1"/>
            <a:r>
              <a:rPr lang="en-US" sz="2000" dirty="0"/>
              <a:t>Some architecturally relevant information may not exist in the source artifacts because of late binding.</a:t>
            </a:r>
          </a:p>
          <a:p>
            <a:pPr lvl="1"/>
            <a:r>
              <a:rPr lang="en-US" sz="2000" dirty="0"/>
              <a:t>The precise topology of a system may not be determined until runtime. </a:t>
            </a:r>
          </a:p>
          <a:p>
            <a:r>
              <a:rPr lang="en-US" sz="2400" dirty="0"/>
              <a:t>The goal is to fuse both to create more accurate system views. </a:t>
            </a:r>
          </a:p>
          <a:p>
            <a:r>
              <a:rPr lang="en-US" sz="2400" dirty="0"/>
              <a:t>May need to use tools that can generate dynamic information about the system. </a:t>
            </a:r>
          </a:p>
        </p:txBody>
      </p:sp>
      <p:sp>
        <p:nvSpPr>
          <p:cNvPr id="5" name="灯片编号占位符 4"/>
          <p:cNvSpPr>
            <a:spLocks noGrp="1"/>
          </p:cNvSpPr>
          <p:nvPr>
            <p:ph type="sldNum" sz="quarter" idx="12"/>
          </p:nvPr>
        </p:nvSpPr>
        <p:spPr/>
        <p:txBody>
          <a:bodyPr/>
          <a:lstStyle/>
          <a:p>
            <a:fld id="{D0E8C58C-0836-46C6-8F9A-AF87B5CA09C9}" type="slidenum">
              <a:rPr lang="en-AU" smtClean="0"/>
              <a:t>14</a:t>
            </a:fld>
            <a:endParaRPr lang="en-AU"/>
          </a:p>
        </p:txBody>
      </p:sp>
    </p:spTree>
    <p:extLst>
      <p:ext uri="{BB962C8B-B14F-4D97-AF65-F5344CB8AC3E}">
        <p14:creationId xmlns:p14="http://schemas.microsoft.com/office/powerpoint/2010/main" val="24499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Common Tools for View Extraction</a:t>
            </a:r>
          </a:p>
        </p:txBody>
      </p:sp>
      <p:graphicFrame>
        <p:nvGraphicFramePr>
          <p:cNvPr id="4" name="Table 3"/>
          <p:cNvGraphicFramePr>
            <a:graphicFrameLocks noGrp="1"/>
          </p:cNvGraphicFramePr>
          <p:nvPr>
            <p:extLst>
              <p:ext uri="{D42A27DB-BD31-4B8C-83A1-F6EECF244321}">
                <p14:modId xmlns:p14="http://schemas.microsoft.com/office/powerpoint/2010/main" val="661060663"/>
              </p:ext>
            </p:extLst>
          </p:nvPr>
        </p:nvGraphicFramePr>
        <p:xfrm>
          <a:off x="323529" y="908719"/>
          <a:ext cx="7848872" cy="5897449"/>
        </p:xfrm>
        <a:graphic>
          <a:graphicData uri="http://schemas.openxmlformats.org/drawingml/2006/table">
            <a:tbl>
              <a:tblPr firstRow="1" bandRow="1">
                <a:tableStyleId>{5C22544A-7EE6-4342-B048-85BDC9FD1C3A}</a:tableStyleId>
              </a:tblPr>
              <a:tblGrid>
                <a:gridCol w="2808311">
                  <a:extLst>
                    <a:ext uri="{9D8B030D-6E8A-4147-A177-3AD203B41FA5}">
                      <a16:colId xmlns:a16="http://schemas.microsoft.com/office/drawing/2014/main" val="20000"/>
                    </a:ext>
                  </a:extLst>
                </a:gridCol>
                <a:gridCol w="5040561">
                  <a:extLst>
                    <a:ext uri="{9D8B030D-6E8A-4147-A177-3AD203B41FA5}">
                      <a16:colId xmlns:a16="http://schemas.microsoft.com/office/drawing/2014/main" val="20001"/>
                    </a:ext>
                  </a:extLst>
                </a:gridCol>
              </a:tblGrid>
              <a:tr h="380242">
                <a:tc>
                  <a:txBody>
                    <a:bodyPr/>
                    <a:lstStyle/>
                    <a:p>
                      <a:r>
                        <a:rPr lang="en-US" sz="2800" dirty="0"/>
                        <a:t>Tool</a:t>
                      </a:r>
                    </a:p>
                  </a:txBody>
                  <a:tcPr/>
                </a:tc>
                <a:tc>
                  <a:txBody>
                    <a:bodyPr/>
                    <a:lstStyle/>
                    <a:p>
                      <a:r>
                        <a:rPr lang="en-US" sz="2800" dirty="0"/>
                        <a:t>Description</a:t>
                      </a:r>
                    </a:p>
                  </a:txBody>
                  <a:tcPr/>
                </a:tc>
                <a:extLst>
                  <a:ext uri="{0D108BD9-81ED-4DB2-BD59-A6C34878D82A}">
                    <a16:rowId xmlns:a16="http://schemas.microsoft.com/office/drawing/2014/main" val="10000"/>
                  </a:ext>
                </a:extLst>
              </a:tr>
              <a:tr h="555863">
                <a:tc rowSpan="2">
                  <a:txBody>
                    <a:bodyPr/>
                    <a:lstStyle/>
                    <a:p>
                      <a:r>
                        <a:rPr lang="en-US" sz="2800" dirty="0"/>
                        <a:t>Parsers</a:t>
                      </a:r>
                    </a:p>
                  </a:txBody>
                  <a:tcPr/>
                </a:tc>
                <a:tc>
                  <a:txBody>
                    <a:bodyPr/>
                    <a:lstStyle/>
                    <a:p>
                      <a:pPr marL="0" marR="0">
                        <a:spcBef>
                          <a:spcPts val="0"/>
                        </a:spcBef>
                        <a:spcAft>
                          <a:spcPts val="0"/>
                        </a:spcAft>
                      </a:pPr>
                      <a:r>
                        <a:rPr lang="en-US" sz="2800" dirty="0">
                          <a:effectLst/>
                          <a:latin typeface="Calibri"/>
                          <a:ea typeface="SimSun"/>
                          <a:cs typeface="Times New Roman"/>
                        </a:rPr>
                        <a:t>Parsers analyze the code and generate internal representations from it</a:t>
                      </a:r>
                      <a:endParaRPr lang="en-US" sz="2800" dirty="0">
                        <a:effectLst/>
                        <a:latin typeface="Calibri"/>
                        <a:ea typeface="ＭＳ 明朝"/>
                        <a:cs typeface="Times New Roman"/>
                      </a:endParaRPr>
                    </a:p>
                  </a:txBody>
                  <a:tcPr marL="68580" marR="68580" marT="0" marB="0" anchor="ctr"/>
                </a:tc>
                <a:extLst>
                  <a:ext uri="{0D108BD9-81ED-4DB2-BD59-A6C34878D82A}">
                    <a16:rowId xmlns:a16="http://schemas.microsoft.com/office/drawing/2014/main" val="10001"/>
                  </a:ext>
                </a:extLst>
              </a:tr>
              <a:tr h="0">
                <a:tc vMerge="1">
                  <a:txBody>
                    <a:bodyPr/>
                    <a:lstStyle/>
                    <a:p>
                      <a:endParaRPr lang="zh-CN" altLang="en-US"/>
                    </a:p>
                  </a:txBody>
                  <a:tcPr/>
                </a:tc>
                <a:tc rowSpan="2">
                  <a:txBody>
                    <a:bodyPr/>
                    <a:lstStyle/>
                    <a:p>
                      <a:pPr marL="0" marR="0">
                        <a:spcBef>
                          <a:spcPts val="0"/>
                        </a:spcBef>
                        <a:spcAft>
                          <a:spcPts val="0"/>
                        </a:spcAft>
                      </a:pPr>
                      <a:r>
                        <a:rPr lang="en-US" sz="2800" dirty="0">
                          <a:effectLst/>
                          <a:latin typeface="Calibri"/>
                          <a:ea typeface="SimSun"/>
                          <a:cs typeface="Times New Roman"/>
                        </a:rPr>
                        <a:t>Build AST tree for more further analysis</a:t>
                      </a:r>
                      <a:endParaRPr lang="en-US" sz="2800" dirty="0">
                        <a:effectLst/>
                        <a:latin typeface="Calibri"/>
                        <a:ea typeface="ＭＳ 明朝"/>
                        <a:cs typeface="Times New Roman"/>
                      </a:endParaRPr>
                    </a:p>
                  </a:txBody>
                  <a:tcPr marL="68580" marR="68580" marT="0" marB="0" anchor="ctr"/>
                </a:tc>
                <a:extLst>
                  <a:ext uri="{0D108BD9-81ED-4DB2-BD59-A6C34878D82A}">
                    <a16:rowId xmlns:a16="http://schemas.microsoft.com/office/drawing/2014/main" val="10002"/>
                  </a:ext>
                </a:extLst>
              </a:tr>
              <a:tr h="828393">
                <a:tc>
                  <a:txBody>
                    <a:bodyPr/>
                    <a:lstStyle/>
                    <a:p>
                      <a:r>
                        <a:rPr lang="en-US" sz="2800" dirty="0"/>
                        <a:t>AST analyzers</a:t>
                      </a:r>
                    </a:p>
                  </a:txBody>
                  <a:tcPr/>
                </a:tc>
                <a:tc vMerge="1">
                  <a:txBody>
                    <a:bodyPr/>
                    <a:lstStyle/>
                    <a:p>
                      <a:pPr marL="0" marR="0">
                        <a:spcBef>
                          <a:spcPts val="0"/>
                        </a:spcBef>
                        <a:spcAft>
                          <a:spcPts val="0"/>
                        </a:spcAft>
                      </a:pPr>
                      <a:endParaRPr lang="en-US" sz="1400" dirty="0">
                        <a:effectLst/>
                        <a:latin typeface="Calibri"/>
                        <a:ea typeface="ＭＳ 明朝"/>
                        <a:cs typeface="Times New Roman"/>
                      </a:endParaRPr>
                    </a:p>
                  </a:txBody>
                  <a:tcPr marL="68580" marR="68580" marT="0" marB="0" anchor="ctr"/>
                </a:tc>
                <a:extLst>
                  <a:ext uri="{0D108BD9-81ED-4DB2-BD59-A6C34878D82A}">
                    <a16:rowId xmlns:a16="http://schemas.microsoft.com/office/drawing/2014/main" val="10003"/>
                  </a:ext>
                </a:extLst>
              </a:tr>
              <a:tr h="974576">
                <a:tc>
                  <a:txBody>
                    <a:bodyPr/>
                    <a:lstStyle/>
                    <a:p>
                      <a:r>
                        <a:rPr lang="en-US" sz="2800" dirty="0"/>
                        <a:t>Lexical analyzers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effectLst/>
                          <a:latin typeface="+mn-lt"/>
                          <a:ea typeface="SimSun"/>
                          <a:cs typeface="Times New Roman"/>
                        </a:rPr>
                        <a:t>Produce tokens</a:t>
                      </a:r>
                      <a:endParaRPr lang="en-US" sz="2800" dirty="0">
                        <a:effectLst/>
                        <a:latin typeface="+mn-lt"/>
                        <a:ea typeface="ＭＳ 明朝"/>
                        <a:cs typeface="Times New Roman"/>
                      </a:endParaRPr>
                    </a:p>
                  </a:txBody>
                  <a:tcPr anchor="ctr"/>
                </a:tc>
                <a:extLst>
                  <a:ext uri="{0D108BD9-81ED-4DB2-BD59-A6C34878D82A}">
                    <a16:rowId xmlns:a16="http://schemas.microsoft.com/office/drawing/2014/main" val="10004"/>
                  </a:ext>
                </a:extLst>
              </a:tr>
              <a:tr h="665424">
                <a:tc>
                  <a:txBody>
                    <a:bodyPr/>
                    <a:lstStyle/>
                    <a:p>
                      <a:r>
                        <a:rPr lang="en-US" sz="2800" dirty="0"/>
                        <a:t>Profilers</a:t>
                      </a:r>
                    </a:p>
                  </a:txBody>
                  <a:tcPr/>
                </a:tc>
                <a:tc>
                  <a:txBody>
                    <a:bodyPr/>
                    <a:lstStyle/>
                    <a:p>
                      <a:pPr marL="0" marR="0">
                        <a:spcBef>
                          <a:spcPts val="0"/>
                        </a:spcBef>
                        <a:spcAft>
                          <a:spcPts val="0"/>
                        </a:spcAft>
                      </a:pPr>
                      <a:r>
                        <a:rPr lang="en-US" sz="2800" dirty="0">
                          <a:effectLst/>
                          <a:latin typeface="Calibri"/>
                          <a:ea typeface="SimSun"/>
                          <a:cs typeface="Times New Roman"/>
                        </a:rPr>
                        <a:t>Output information about the code as it is being executed</a:t>
                      </a:r>
                      <a:endParaRPr lang="en-US" sz="2800" dirty="0">
                        <a:effectLst/>
                        <a:latin typeface="Calibri"/>
                        <a:ea typeface="ＭＳ 明朝"/>
                        <a:cs typeface="Times New Roman"/>
                      </a:endParaRPr>
                    </a:p>
                  </a:txBody>
                  <a:tcPr marL="68580" marR="68580" marT="0" marB="0" anchor="ctr"/>
                </a:tc>
                <a:extLst>
                  <a:ext uri="{0D108BD9-81ED-4DB2-BD59-A6C34878D82A}">
                    <a16:rowId xmlns:a16="http://schemas.microsoft.com/office/drawing/2014/main" val="10005"/>
                  </a:ext>
                </a:extLst>
              </a:tr>
              <a:tr h="1109039">
                <a:tc>
                  <a:txBody>
                    <a:bodyPr/>
                    <a:lstStyle/>
                    <a:p>
                      <a:r>
                        <a:rPr lang="en-US" sz="2800" dirty="0"/>
                        <a:t>Code instrumentation tools</a:t>
                      </a:r>
                    </a:p>
                  </a:txBody>
                  <a:tcPr/>
                </a:tc>
                <a:tc>
                  <a:txBody>
                    <a:bodyPr/>
                    <a:lstStyle/>
                    <a:p>
                      <a:pPr marL="0" marR="0">
                        <a:spcBef>
                          <a:spcPts val="0"/>
                        </a:spcBef>
                        <a:spcAft>
                          <a:spcPts val="0"/>
                        </a:spcAft>
                      </a:pPr>
                      <a:r>
                        <a:rPr lang="en-US" sz="2800" dirty="0">
                          <a:effectLst/>
                          <a:latin typeface="Calibri"/>
                          <a:ea typeface="SimSun"/>
                          <a:cs typeface="Times New Roman"/>
                        </a:rPr>
                        <a:t>Intrusive tools to monitor systems</a:t>
                      </a:r>
                      <a:endParaRPr lang="en-US" sz="2800" dirty="0">
                        <a:effectLst/>
                        <a:latin typeface="Calibri"/>
                        <a:ea typeface="ＭＳ 明朝"/>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
        <p:nvSpPr>
          <p:cNvPr id="5" name="灯片编号占位符 4"/>
          <p:cNvSpPr>
            <a:spLocks noGrp="1"/>
          </p:cNvSpPr>
          <p:nvPr>
            <p:ph type="sldNum" sz="quarter" idx="12"/>
          </p:nvPr>
        </p:nvSpPr>
        <p:spPr/>
        <p:txBody>
          <a:bodyPr/>
          <a:lstStyle/>
          <a:p>
            <a:fld id="{D0E8C58C-0836-46C6-8F9A-AF87B5CA09C9}" type="slidenum">
              <a:rPr lang="en-AU" smtClean="0"/>
              <a:t>15</a:t>
            </a:fld>
            <a:endParaRPr lang="en-AU"/>
          </a:p>
        </p:txBody>
      </p:sp>
    </p:spTree>
    <p:extLst>
      <p:ext uri="{BB962C8B-B14F-4D97-AF65-F5344CB8AC3E}">
        <p14:creationId xmlns:p14="http://schemas.microsoft.com/office/powerpoint/2010/main" val="238437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Database Construction</a:t>
            </a:r>
          </a:p>
        </p:txBody>
      </p:sp>
      <p:sp>
        <p:nvSpPr>
          <p:cNvPr id="3" name="Content Placeholder 2"/>
          <p:cNvSpPr>
            <a:spLocks noGrp="1"/>
          </p:cNvSpPr>
          <p:nvPr>
            <p:ph idx="1"/>
          </p:nvPr>
        </p:nvSpPr>
        <p:spPr>
          <a:xfrm>
            <a:off x="457200" y="1196752"/>
            <a:ext cx="8229600" cy="4934173"/>
          </a:xfrm>
        </p:spPr>
        <p:txBody>
          <a:bodyPr>
            <a:normAutofit/>
          </a:bodyPr>
          <a:lstStyle/>
          <a:p>
            <a:r>
              <a:rPr lang="en-US" sz="2800" dirty="0"/>
              <a:t>Raw views may be too specific to aid in architectural understanding. </a:t>
            </a:r>
          </a:p>
          <a:p>
            <a:endParaRPr lang="en-US" dirty="0"/>
          </a:p>
        </p:txBody>
      </p:sp>
      <p:pic>
        <p:nvPicPr>
          <p:cNvPr id="5" name="Picture 4" descr="whit enoise.tiff"/>
          <p:cNvPicPr>
            <a:picLocks noChangeAspect="1"/>
          </p:cNvPicPr>
          <p:nvPr/>
        </p:nvPicPr>
        <p:blipFill rotWithShape="1">
          <a:blip r:embed="rId2">
            <a:extLst>
              <a:ext uri="{28A0092B-C50C-407E-A947-70E740481C1C}">
                <a14:useLocalDpi xmlns:a14="http://schemas.microsoft.com/office/drawing/2010/main" val="0"/>
              </a:ext>
            </a:extLst>
          </a:blip>
          <a:srcRect t="8073"/>
          <a:stretch/>
        </p:blipFill>
        <p:spPr>
          <a:xfrm>
            <a:off x="4132692" y="2069177"/>
            <a:ext cx="4659764" cy="4485006"/>
          </a:xfrm>
          <a:prstGeom prst="rect">
            <a:avLst/>
          </a:prstGeom>
        </p:spPr>
      </p:pic>
      <p:sp>
        <p:nvSpPr>
          <p:cNvPr id="6" name="TextBox 5"/>
          <p:cNvSpPr txBox="1"/>
          <p:nvPr/>
        </p:nvSpPr>
        <p:spPr>
          <a:xfrm>
            <a:off x="827584" y="3573016"/>
            <a:ext cx="2736304" cy="1477328"/>
          </a:xfrm>
          <a:prstGeom prst="rect">
            <a:avLst/>
          </a:prstGeom>
          <a:noFill/>
        </p:spPr>
        <p:txBody>
          <a:bodyPr wrap="square" rtlCol="0">
            <a:spAutoFit/>
          </a:bodyPr>
          <a:lstStyle/>
          <a:p>
            <a:r>
              <a:rPr lang="en-US" dirty="0"/>
              <a:t>“White noise” view showing all relations of a particular sort:  </a:t>
            </a:r>
            <a:br>
              <a:rPr lang="en-US" dirty="0"/>
            </a:br>
            <a:br>
              <a:rPr lang="en-US" dirty="0"/>
            </a:br>
            <a:r>
              <a:rPr lang="en-US" dirty="0"/>
              <a:t>Accurate, but not helpful</a:t>
            </a:r>
          </a:p>
        </p:txBody>
      </p:sp>
      <p:sp>
        <p:nvSpPr>
          <p:cNvPr id="7" name="灯片编号占位符 6"/>
          <p:cNvSpPr>
            <a:spLocks noGrp="1"/>
          </p:cNvSpPr>
          <p:nvPr>
            <p:ph type="sldNum" sz="quarter" idx="12"/>
          </p:nvPr>
        </p:nvSpPr>
        <p:spPr/>
        <p:txBody>
          <a:bodyPr/>
          <a:lstStyle/>
          <a:p>
            <a:fld id="{D0E8C58C-0836-46C6-8F9A-AF87B5CA09C9}" type="slidenum">
              <a:rPr lang="en-AU" smtClean="0"/>
              <a:t>16</a:t>
            </a:fld>
            <a:endParaRPr lang="en-AU"/>
          </a:p>
        </p:txBody>
      </p:sp>
    </p:spTree>
    <p:extLst>
      <p:ext uri="{BB962C8B-B14F-4D97-AF65-F5344CB8AC3E}">
        <p14:creationId xmlns:p14="http://schemas.microsoft.com/office/powerpoint/2010/main" val="197358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US" dirty="0"/>
              <a:t>2. Database Construction</a:t>
            </a:r>
          </a:p>
        </p:txBody>
      </p:sp>
      <p:sp>
        <p:nvSpPr>
          <p:cNvPr id="3" name="Content Placeholder 2"/>
          <p:cNvSpPr>
            <a:spLocks noGrp="1"/>
          </p:cNvSpPr>
          <p:nvPr>
            <p:ph idx="1"/>
          </p:nvPr>
        </p:nvSpPr>
        <p:spPr>
          <a:xfrm>
            <a:off x="457200" y="1124744"/>
            <a:ext cx="8229600" cy="5472608"/>
          </a:xfrm>
        </p:spPr>
        <p:txBody>
          <a:bodyPr>
            <a:normAutofit fontScale="47500" lnSpcReduction="20000"/>
          </a:bodyPr>
          <a:lstStyle/>
          <a:p>
            <a:r>
              <a:rPr lang="en-US" sz="7400" dirty="0"/>
              <a:t>Use a database to store the extracted information </a:t>
            </a:r>
          </a:p>
          <a:p>
            <a:pPr lvl="1"/>
            <a:r>
              <a:rPr lang="en-US" sz="7400" dirty="0"/>
              <a:t>Amount of information being stored is large</a:t>
            </a:r>
          </a:p>
          <a:p>
            <a:pPr lvl="1"/>
            <a:r>
              <a:rPr lang="en-US" sz="7400" dirty="0"/>
              <a:t>The manipulations of the data are tedious and error-prone if done manually. </a:t>
            </a:r>
          </a:p>
          <a:p>
            <a:r>
              <a:rPr lang="en-US" sz="7400" dirty="0"/>
              <a:t>Some reverse-engineering tools encapsulate a database, and so the user of the tool need not be concerned with its operation. </a:t>
            </a:r>
          </a:p>
          <a:p>
            <a:endParaRPr lang="en-US" sz="7400" dirty="0"/>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t>17</a:t>
            </a:fld>
            <a:endParaRPr lang="en-AU"/>
          </a:p>
        </p:txBody>
      </p:sp>
    </p:spTree>
    <p:extLst>
      <p:ext uri="{BB962C8B-B14F-4D97-AF65-F5344CB8AC3E}">
        <p14:creationId xmlns:p14="http://schemas.microsoft.com/office/powerpoint/2010/main" val="101235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View Fusion</a:t>
            </a:r>
          </a:p>
        </p:txBody>
      </p:sp>
      <p:sp>
        <p:nvSpPr>
          <p:cNvPr id="3" name="Content Placeholder 2"/>
          <p:cNvSpPr>
            <a:spLocks noGrp="1"/>
          </p:cNvSpPr>
          <p:nvPr>
            <p:ph idx="1"/>
          </p:nvPr>
        </p:nvSpPr>
        <p:spPr>
          <a:xfrm>
            <a:off x="457200" y="1196752"/>
            <a:ext cx="8229600" cy="5400600"/>
          </a:xfrm>
        </p:spPr>
        <p:txBody>
          <a:bodyPr>
            <a:normAutofit fontScale="85000" lnSpcReduction="20000"/>
          </a:bodyPr>
          <a:lstStyle/>
          <a:p>
            <a:r>
              <a:rPr lang="en-US" dirty="0"/>
              <a:t>Extracted views are manipulated to create </a:t>
            </a:r>
            <a:r>
              <a:rPr lang="en-US" i="1" dirty="0"/>
              <a:t>fused</a:t>
            </a:r>
            <a:r>
              <a:rPr lang="en-US" dirty="0"/>
              <a:t> views. </a:t>
            </a:r>
          </a:p>
          <a:p>
            <a:pPr lvl="1"/>
            <a:r>
              <a:rPr lang="en-US" dirty="0"/>
              <a:t>Fused views combine information from one or more extracted views, each of which may contain specialized information. </a:t>
            </a:r>
          </a:p>
          <a:p>
            <a:r>
              <a:rPr lang="en-US" dirty="0"/>
              <a:t>Creating a fused view is creating a hypothesis about the architecture to aid in analysis. </a:t>
            </a:r>
          </a:p>
          <a:p>
            <a:pPr lvl="1"/>
            <a:r>
              <a:rPr lang="en-US" dirty="0"/>
              <a:t>These hypotheses result in new aggregations that show various abstractions or </a:t>
            </a:r>
            <a:r>
              <a:rPr lang="en-US" dirty="0" err="1"/>
              <a:t>clusterings</a:t>
            </a:r>
            <a:r>
              <a:rPr lang="en-US" dirty="0"/>
              <a:t> of the elements.</a:t>
            </a:r>
          </a:p>
          <a:p>
            <a:pPr lvl="1"/>
            <a:r>
              <a:rPr lang="en-US" dirty="0"/>
              <a:t>By interpreting these fused views, it is possible to produce hypothesized architectural views of the system. </a:t>
            </a:r>
          </a:p>
          <a:p>
            <a:pPr lvl="1"/>
            <a:r>
              <a:rPr lang="en-US" dirty="0"/>
              <a:t>These views can be interpreted, further refined, or rejected. </a:t>
            </a:r>
          </a:p>
          <a:p>
            <a:pPr lvl="1"/>
            <a:r>
              <a:rPr lang="en-US" dirty="0"/>
              <a:t>There are no universal completion criteria for this process.</a:t>
            </a:r>
          </a:p>
        </p:txBody>
      </p:sp>
      <p:sp>
        <p:nvSpPr>
          <p:cNvPr id="5" name="灯片编号占位符 4"/>
          <p:cNvSpPr>
            <a:spLocks noGrp="1"/>
          </p:cNvSpPr>
          <p:nvPr>
            <p:ph type="sldNum" sz="quarter" idx="12"/>
          </p:nvPr>
        </p:nvSpPr>
        <p:spPr/>
        <p:txBody>
          <a:bodyPr/>
          <a:lstStyle/>
          <a:p>
            <a:fld id="{D0E8C58C-0836-46C6-8F9A-AF87B5CA09C9}" type="slidenum">
              <a:rPr lang="en-AU" smtClean="0"/>
              <a:t>18</a:t>
            </a:fld>
            <a:endParaRPr lang="en-AU"/>
          </a:p>
        </p:txBody>
      </p:sp>
    </p:spTree>
    <p:extLst>
      <p:ext uri="{BB962C8B-B14F-4D97-AF65-F5344CB8AC3E}">
        <p14:creationId xmlns:p14="http://schemas.microsoft.com/office/powerpoint/2010/main" val="408357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Fused View</a:t>
            </a:r>
          </a:p>
        </p:txBody>
      </p:sp>
      <p:pic>
        <p:nvPicPr>
          <p:cNvPr id="4" name="Picture 3" descr="tabl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636912"/>
            <a:ext cx="8460432" cy="3892557"/>
          </a:xfrm>
          <a:prstGeom prst="rect">
            <a:avLst/>
          </a:prstGeom>
        </p:spPr>
      </p:pic>
      <p:sp>
        <p:nvSpPr>
          <p:cNvPr id="5" name="TextBox 4"/>
          <p:cNvSpPr txBox="1"/>
          <p:nvPr/>
        </p:nvSpPr>
        <p:spPr>
          <a:xfrm>
            <a:off x="323528" y="1196752"/>
            <a:ext cx="8424936" cy="1200329"/>
          </a:xfrm>
          <a:prstGeom prst="rect">
            <a:avLst/>
          </a:prstGeom>
          <a:noFill/>
        </p:spPr>
        <p:txBody>
          <a:bodyPr wrap="square" rtlCol="0">
            <a:spAutoFit/>
          </a:bodyPr>
          <a:lstStyle/>
          <a:p>
            <a:r>
              <a:rPr lang="en-US" dirty="0"/>
              <a:t>Table shows early results from the tool SonarJ.  SonarJ first extracts facts from a set of source code files and lets you define a set of layers and vertical slices through those layers in a system.  SonarJ will instantiate the user-specified definitions of layers and slices and populate them with the extracted software elements. </a:t>
            </a:r>
          </a:p>
        </p:txBody>
      </p:sp>
      <p:sp>
        <p:nvSpPr>
          <p:cNvPr id="6" name="灯片编号占位符 5"/>
          <p:cNvSpPr>
            <a:spLocks noGrp="1"/>
          </p:cNvSpPr>
          <p:nvPr>
            <p:ph type="sldNum" sz="quarter" idx="12"/>
          </p:nvPr>
        </p:nvSpPr>
        <p:spPr/>
        <p:txBody>
          <a:bodyPr/>
          <a:lstStyle/>
          <a:p>
            <a:fld id="{D0E8C58C-0836-46C6-8F9A-AF87B5CA09C9}" type="slidenum">
              <a:rPr lang="en-AU" smtClean="0"/>
              <a:t>19</a:t>
            </a:fld>
            <a:endParaRPr lang="en-AU"/>
          </a:p>
        </p:txBody>
      </p:sp>
    </p:spTree>
    <p:extLst>
      <p:ext uri="{BB962C8B-B14F-4D97-AF65-F5344CB8AC3E}">
        <p14:creationId xmlns:p14="http://schemas.microsoft.com/office/powerpoint/2010/main" val="424534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Outline</a:t>
            </a:r>
          </a:p>
        </p:txBody>
      </p:sp>
      <p:sp>
        <p:nvSpPr>
          <p:cNvPr id="3" name="Content Placeholder 2"/>
          <p:cNvSpPr>
            <a:spLocks noGrp="1"/>
          </p:cNvSpPr>
          <p:nvPr>
            <p:ph idx="1"/>
          </p:nvPr>
        </p:nvSpPr>
        <p:spPr/>
        <p:txBody>
          <a:bodyPr>
            <a:normAutofit/>
          </a:bodyPr>
          <a:lstStyle/>
          <a:p>
            <a:r>
              <a:rPr lang="en-US" sz="2800" dirty="0"/>
              <a:t>Architecture Reconstruction Process</a:t>
            </a:r>
          </a:p>
          <a:p>
            <a:r>
              <a:rPr lang="en-US" sz="2800" dirty="0"/>
              <a:t>Raw View Extraction</a:t>
            </a:r>
          </a:p>
          <a:p>
            <a:r>
              <a:rPr lang="en-US" sz="2800" dirty="0"/>
              <a:t>Database Construction</a:t>
            </a:r>
          </a:p>
          <a:p>
            <a:r>
              <a:rPr lang="pl-PL" sz="2800" dirty="0" err="1"/>
              <a:t>View</a:t>
            </a:r>
            <a:r>
              <a:rPr lang="pl-PL" sz="2800" dirty="0"/>
              <a:t> </a:t>
            </a:r>
            <a:r>
              <a:rPr lang="pl-PL" sz="2800" dirty="0" err="1"/>
              <a:t>Fusion</a:t>
            </a:r>
            <a:endParaRPr lang="pl-PL" sz="2800" dirty="0"/>
          </a:p>
          <a:p>
            <a:r>
              <a:rPr lang="pl-PL" sz="2800" dirty="0"/>
              <a:t>Architecture Analysis: </a:t>
            </a:r>
            <a:r>
              <a:rPr lang="pl-PL" sz="2800" dirty="0" err="1"/>
              <a:t>Finding</a:t>
            </a:r>
            <a:r>
              <a:rPr lang="pl-PL" sz="2800" dirty="0"/>
              <a:t> </a:t>
            </a:r>
            <a:r>
              <a:rPr lang="pl-PL" sz="2800" dirty="0" err="1"/>
              <a:t>Violations</a:t>
            </a:r>
            <a:endParaRPr lang="pl-PL" sz="2800" dirty="0"/>
          </a:p>
          <a:p>
            <a:r>
              <a:rPr lang="nl-NL" sz="2800" dirty="0" err="1"/>
              <a:t>Guidelines</a:t>
            </a:r>
            <a:endParaRPr lang="nl-NL" sz="2800" dirty="0"/>
          </a:p>
          <a:p>
            <a:r>
              <a:rPr lang="nl-NL" sz="2800" dirty="0"/>
              <a:t>Summary</a:t>
            </a:r>
            <a:endParaRPr lang="en-US" sz="2800" dirty="0"/>
          </a:p>
        </p:txBody>
      </p:sp>
      <p:sp>
        <p:nvSpPr>
          <p:cNvPr id="5" name="灯片编号占位符 4"/>
          <p:cNvSpPr>
            <a:spLocks noGrp="1"/>
          </p:cNvSpPr>
          <p:nvPr>
            <p:ph type="sldNum" sz="quarter" idx="12"/>
          </p:nvPr>
        </p:nvSpPr>
        <p:spPr/>
        <p:txBody>
          <a:bodyPr/>
          <a:lstStyle/>
          <a:p>
            <a:fld id="{D0E8C58C-0836-46C6-8F9A-AF87B5CA09C9}" type="slidenum">
              <a:rPr lang="en-AU" smtClean="0"/>
              <a:t>2</a:t>
            </a:fld>
            <a:endParaRPr lang="en-AU"/>
          </a:p>
        </p:txBody>
      </p:sp>
    </p:spTree>
    <p:extLst>
      <p:ext uri="{BB962C8B-B14F-4D97-AF65-F5344CB8AC3E}">
        <p14:creationId xmlns:p14="http://schemas.microsoft.com/office/powerpoint/2010/main" val="401225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4. Architectural Analysis:  Finding Violations</a:t>
            </a:r>
          </a:p>
        </p:txBody>
      </p:sp>
      <p:sp>
        <p:nvSpPr>
          <p:cNvPr id="3" name="Content Placeholder 2"/>
          <p:cNvSpPr>
            <a:spLocks noGrp="1"/>
          </p:cNvSpPr>
          <p:nvPr>
            <p:ph idx="1"/>
          </p:nvPr>
        </p:nvSpPr>
        <p:spPr>
          <a:xfrm>
            <a:off x="457200" y="1268760"/>
            <a:ext cx="8229600" cy="5328592"/>
          </a:xfrm>
        </p:spPr>
        <p:txBody>
          <a:bodyPr>
            <a:normAutofit fontScale="77500" lnSpcReduction="20000"/>
          </a:bodyPr>
          <a:lstStyle/>
          <a:p>
            <a:r>
              <a:rPr lang="en-US" dirty="0"/>
              <a:t>View fusion gave us a set of hypotheses about the architecture. </a:t>
            </a:r>
          </a:p>
          <a:p>
            <a:pPr lvl="1"/>
            <a:r>
              <a:rPr lang="en-US" dirty="0"/>
              <a:t>These hypotheses take the form of architectural elements and relationships among them. </a:t>
            </a:r>
          </a:p>
          <a:p>
            <a:r>
              <a:rPr lang="en-US" dirty="0"/>
              <a:t>These hypotheses need to be tested to see if they are correct. </a:t>
            </a:r>
          </a:p>
          <a:p>
            <a:r>
              <a:rPr lang="en-US" dirty="0"/>
              <a:t>Figure 20.4 shows the results of adding relationships and constraints to the architecture initially created in previous figure. These relationship and constraints are information added by the architect, to reflect the design intent. </a:t>
            </a:r>
          </a:p>
          <a:p>
            <a:r>
              <a:rPr lang="en-US" dirty="0"/>
              <a:t>In this example, the architect has indicated the relationships between the layers. </a:t>
            </a:r>
          </a:p>
          <a:p>
            <a:r>
              <a:rPr lang="en-US" dirty="0"/>
              <a:t>Using these relationships and constraints, a tool such as SonarJ is able to automatically detect and report violations of the layering in the software.</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t>20</a:t>
            </a:fld>
            <a:endParaRPr lang="en-AU"/>
          </a:p>
        </p:txBody>
      </p:sp>
    </p:spTree>
    <p:extLst>
      <p:ext uri="{BB962C8B-B14F-4D97-AF65-F5344CB8AC3E}">
        <p14:creationId xmlns:p14="http://schemas.microsoft.com/office/powerpoint/2010/main" val="42290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87208" cy="778098"/>
          </a:xfrm>
        </p:spPr>
        <p:txBody>
          <a:bodyPr/>
          <a:lstStyle/>
          <a:p>
            <a:r>
              <a:rPr lang="en-US" dirty="0"/>
              <a:t>Figure 20.4</a:t>
            </a:r>
          </a:p>
        </p:txBody>
      </p:sp>
      <p:pic>
        <p:nvPicPr>
          <p:cNvPr id="4" name="Picture 3" descr="20_4.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1877"/>
            <a:ext cx="9144000" cy="5691499"/>
          </a:xfrm>
          <a:prstGeom prst="rect">
            <a:avLst/>
          </a:prstGeom>
        </p:spPr>
      </p:pic>
      <p:sp>
        <p:nvSpPr>
          <p:cNvPr id="5" name="灯片编号占位符 4"/>
          <p:cNvSpPr>
            <a:spLocks noGrp="1"/>
          </p:cNvSpPr>
          <p:nvPr>
            <p:ph type="sldNum" sz="quarter" idx="12"/>
          </p:nvPr>
        </p:nvSpPr>
        <p:spPr/>
        <p:txBody>
          <a:bodyPr/>
          <a:lstStyle/>
          <a:p>
            <a:fld id="{D0E8C58C-0836-46C6-8F9A-AF87B5CA09C9}" type="slidenum">
              <a:rPr lang="en-AU" smtClean="0"/>
              <a:t>21</a:t>
            </a:fld>
            <a:endParaRPr lang="en-AU"/>
          </a:p>
        </p:txBody>
      </p:sp>
    </p:spTree>
    <p:extLst>
      <p:ext uri="{BB962C8B-B14F-4D97-AF65-F5344CB8AC3E}">
        <p14:creationId xmlns:p14="http://schemas.microsoft.com/office/powerpoint/2010/main" val="3878605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Figure Tell Us?</a:t>
            </a:r>
          </a:p>
        </p:txBody>
      </p:sp>
      <p:sp>
        <p:nvSpPr>
          <p:cNvPr id="3" name="Content Placeholder 2"/>
          <p:cNvSpPr>
            <a:spLocks noGrp="1"/>
          </p:cNvSpPr>
          <p:nvPr>
            <p:ph idx="1"/>
          </p:nvPr>
        </p:nvSpPr>
        <p:spPr/>
        <p:txBody>
          <a:bodyPr>
            <a:normAutofit fontScale="92500" lnSpcReduction="10000"/>
          </a:bodyPr>
          <a:lstStyle/>
          <a:p>
            <a:r>
              <a:rPr lang="en-US" dirty="0"/>
              <a:t>Data layer (row 2) can access, and hence depends on, the DSI layer. </a:t>
            </a:r>
          </a:p>
          <a:p>
            <a:r>
              <a:rPr lang="en-US" dirty="0"/>
              <a:t>Data layer may not access, and has no dependencies on, Domain, Service, or Controller (rows 1, 3, and 5). </a:t>
            </a:r>
          </a:p>
          <a:p>
            <a:r>
              <a:rPr lang="en-US" dirty="0"/>
              <a:t>The </a:t>
            </a:r>
            <a:r>
              <a:rPr lang="en-US" dirty="0" err="1"/>
              <a:t>JUnit</a:t>
            </a:r>
            <a:r>
              <a:rPr lang="en-US" dirty="0"/>
              <a:t> component in the “External” component is defined to be inaccessible. </a:t>
            </a:r>
          </a:p>
          <a:p>
            <a:pPr lvl="1"/>
            <a:r>
              <a:rPr lang="en-US" dirty="0"/>
              <a:t>No portion of the application should depend upon </a:t>
            </a:r>
            <a:r>
              <a:rPr lang="en-US" dirty="0" err="1"/>
              <a:t>JUnit</a:t>
            </a:r>
            <a:r>
              <a:rPr lang="en-US" dirty="0"/>
              <a:t>, because this should only be used by test code. </a:t>
            </a:r>
          </a:p>
        </p:txBody>
      </p:sp>
      <p:sp>
        <p:nvSpPr>
          <p:cNvPr id="5" name="灯片编号占位符 4"/>
          <p:cNvSpPr>
            <a:spLocks noGrp="1"/>
          </p:cNvSpPr>
          <p:nvPr>
            <p:ph type="sldNum" sz="quarter" idx="12"/>
          </p:nvPr>
        </p:nvSpPr>
        <p:spPr/>
        <p:txBody>
          <a:bodyPr/>
          <a:lstStyle/>
          <a:p>
            <a:fld id="{D0E8C58C-0836-46C6-8F9A-AF87B5CA09C9}" type="slidenum">
              <a:rPr lang="en-AU" smtClean="0"/>
              <a:t>22</a:t>
            </a:fld>
            <a:endParaRPr lang="en-AU"/>
          </a:p>
        </p:txBody>
      </p:sp>
    </p:spTree>
    <p:extLst>
      <p:ext uri="{BB962C8B-B14F-4D97-AF65-F5344CB8AC3E}">
        <p14:creationId xmlns:p14="http://schemas.microsoft.com/office/powerpoint/2010/main" val="3514077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Violation</a:t>
            </a:r>
          </a:p>
        </p:txBody>
      </p:sp>
      <p:pic>
        <p:nvPicPr>
          <p:cNvPr id="4" name="Picture 3" descr="20-5.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052736"/>
            <a:ext cx="6588224" cy="5133751"/>
          </a:xfrm>
          <a:prstGeom prst="rect">
            <a:avLst/>
          </a:prstGeom>
        </p:spPr>
      </p:pic>
      <p:sp>
        <p:nvSpPr>
          <p:cNvPr id="5" name="TextBox 4"/>
          <p:cNvSpPr txBox="1"/>
          <p:nvPr/>
        </p:nvSpPr>
        <p:spPr>
          <a:xfrm>
            <a:off x="3707904" y="5445224"/>
            <a:ext cx="4680520" cy="984885"/>
          </a:xfrm>
          <a:prstGeom prst="rect">
            <a:avLst/>
          </a:prstGeom>
          <a:noFill/>
        </p:spPr>
        <p:txBody>
          <a:bodyPr wrap="square" rtlCol="0">
            <a:spAutoFit/>
          </a:bodyPr>
          <a:lstStyle/>
          <a:p>
            <a:pPr algn="ctr"/>
            <a:r>
              <a:rPr lang="en-US" sz="2000" dirty="0"/>
              <a:t>SonarJ has found a violation: the arc between the Service layer and </a:t>
            </a:r>
            <a:r>
              <a:rPr lang="en-US" sz="2000" dirty="0" err="1"/>
              <a:t>JUnit</a:t>
            </a:r>
            <a:r>
              <a:rPr lang="en-US" sz="2000" dirty="0"/>
              <a:t>. </a:t>
            </a:r>
          </a:p>
          <a:p>
            <a:endParaRPr lang="en-US" dirty="0"/>
          </a:p>
        </p:txBody>
      </p:sp>
      <p:sp>
        <p:nvSpPr>
          <p:cNvPr id="6" name="灯片编号占位符 5"/>
          <p:cNvSpPr>
            <a:spLocks noGrp="1"/>
          </p:cNvSpPr>
          <p:nvPr>
            <p:ph type="sldNum" sz="quarter" idx="12"/>
          </p:nvPr>
        </p:nvSpPr>
        <p:spPr/>
        <p:txBody>
          <a:bodyPr/>
          <a:lstStyle/>
          <a:p>
            <a:fld id="{D0E8C58C-0836-46C6-8F9A-AF87B5CA09C9}" type="slidenum">
              <a:rPr lang="en-AU" smtClean="0"/>
              <a:t>23</a:t>
            </a:fld>
            <a:endParaRPr lang="en-AU"/>
          </a:p>
        </p:txBody>
      </p:sp>
    </p:spTree>
    <p:extLst>
      <p:ext uri="{BB962C8B-B14F-4D97-AF65-F5344CB8AC3E}">
        <p14:creationId xmlns:p14="http://schemas.microsoft.com/office/powerpoint/2010/main" val="2925524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Dynamic Violations</a:t>
            </a:r>
          </a:p>
        </p:txBody>
      </p:sp>
      <p:pic>
        <p:nvPicPr>
          <p:cNvPr id="4" name="Picture 3" descr="20-6.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210" y="1196752"/>
            <a:ext cx="5115254" cy="4988167"/>
          </a:xfrm>
          <a:prstGeom prst="rect">
            <a:avLst/>
          </a:prstGeom>
        </p:spPr>
      </p:pic>
      <p:sp>
        <p:nvSpPr>
          <p:cNvPr id="5" name="Content Placeholder 2"/>
          <p:cNvSpPr txBox="1">
            <a:spLocks/>
          </p:cNvSpPr>
          <p:nvPr/>
        </p:nvSpPr>
        <p:spPr>
          <a:xfrm>
            <a:off x="251520" y="1340768"/>
            <a:ext cx="3312368" cy="525658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To analyze the runtime architecture of the Duke’s Bank, the code was “instrumented” using AspectJ.</a:t>
            </a:r>
          </a:p>
          <a:p>
            <a:r>
              <a:rPr lang="en-US" sz="1600" dirty="0"/>
              <a:t>The figure shows that a “database write” connector was discovered in the dynamic analysis of the architecture.</a:t>
            </a:r>
          </a:p>
          <a:p>
            <a:r>
              <a:rPr lang="en-US" sz="1600" dirty="0"/>
              <a:t>The documented architecture of Duke’s Bank forbids such connections. </a:t>
            </a:r>
          </a:p>
          <a:p>
            <a:r>
              <a:rPr lang="en-US" sz="1600" dirty="0"/>
              <a:t>All database access is supposed to be managed by entity beans, and only by entity beans.</a:t>
            </a:r>
          </a:p>
          <a:p>
            <a:r>
              <a:rPr lang="en-US" sz="1600" dirty="0"/>
              <a:t>This would be difficult to find just analyzing the source code.</a:t>
            </a:r>
          </a:p>
        </p:txBody>
      </p:sp>
      <p:sp>
        <p:nvSpPr>
          <p:cNvPr id="6" name="灯片编号占位符 5"/>
          <p:cNvSpPr>
            <a:spLocks noGrp="1"/>
          </p:cNvSpPr>
          <p:nvPr>
            <p:ph type="sldNum" sz="quarter" idx="12"/>
          </p:nvPr>
        </p:nvSpPr>
        <p:spPr/>
        <p:txBody>
          <a:bodyPr/>
          <a:lstStyle/>
          <a:p>
            <a:fld id="{D0E8C58C-0836-46C6-8F9A-AF87B5CA09C9}" type="slidenum">
              <a:rPr lang="en-AU" smtClean="0"/>
              <a:t>24</a:t>
            </a:fld>
            <a:endParaRPr lang="en-AU"/>
          </a:p>
        </p:txBody>
      </p:sp>
    </p:spTree>
    <p:extLst>
      <p:ext uri="{BB962C8B-B14F-4D97-AF65-F5344CB8AC3E}">
        <p14:creationId xmlns:p14="http://schemas.microsoft.com/office/powerpoint/2010/main" val="177995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p>
        </p:txBody>
      </p:sp>
      <p:sp>
        <p:nvSpPr>
          <p:cNvPr id="3" name="Content Placeholder 2"/>
          <p:cNvSpPr>
            <a:spLocks noGrp="1"/>
          </p:cNvSpPr>
          <p:nvPr>
            <p:ph idx="1"/>
          </p:nvPr>
        </p:nvSpPr>
        <p:spPr>
          <a:xfrm>
            <a:off x="457200" y="1412776"/>
            <a:ext cx="8229600" cy="4718149"/>
          </a:xfrm>
        </p:spPr>
        <p:txBody>
          <a:bodyPr>
            <a:normAutofit fontScale="85000" lnSpcReduction="10000"/>
          </a:bodyPr>
          <a:lstStyle/>
          <a:p>
            <a:r>
              <a:rPr lang="en-US" dirty="0"/>
              <a:t>Have a goal and a set of objectives or questions in mind before undertaking an architecture reconstruction project. </a:t>
            </a:r>
          </a:p>
          <a:p>
            <a:r>
              <a:rPr lang="en-US" dirty="0"/>
              <a:t>Obtain some representation, however coarse, of the system before beginning the detailed reconstruction process. This representation serves several purposes, including the following:</a:t>
            </a:r>
          </a:p>
          <a:p>
            <a:pPr lvl="1"/>
            <a:r>
              <a:rPr lang="en-US" dirty="0"/>
              <a:t>It identifies what information needs to be extracted from the system.</a:t>
            </a:r>
          </a:p>
          <a:p>
            <a:pPr lvl="1"/>
            <a:r>
              <a:rPr lang="en-US" dirty="0"/>
              <a:t>It guides the </a:t>
            </a:r>
            <a:r>
              <a:rPr lang="en-US" dirty="0" err="1"/>
              <a:t>reconstructor</a:t>
            </a:r>
            <a:r>
              <a:rPr lang="en-US" dirty="0"/>
              <a:t> in determining what to look for in the architecture and what views to generate.</a:t>
            </a:r>
          </a:p>
          <a:p>
            <a:r>
              <a:rPr lang="en-US" dirty="0"/>
              <a:t>Identifying layers is a good place to start.</a:t>
            </a:r>
          </a:p>
        </p:txBody>
      </p:sp>
      <p:sp>
        <p:nvSpPr>
          <p:cNvPr id="5" name="灯片编号占位符 4"/>
          <p:cNvSpPr>
            <a:spLocks noGrp="1"/>
          </p:cNvSpPr>
          <p:nvPr>
            <p:ph type="sldNum" sz="quarter" idx="12"/>
          </p:nvPr>
        </p:nvSpPr>
        <p:spPr/>
        <p:txBody>
          <a:bodyPr/>
          <a:lstStyle/>
          <a:p>
            <a:fld id="{D0E8C58C-0836-46C6-8F9A-AF87B5CA09C9}" type="slidenum">
              <a:rPr lang="en-AU" smtClean="0"/>
              <a:t>25</a:t>
            </a:fld>
            <a:endParaRPr lang="en-AU"/>
          </a:p>
        </p:txBody>
      </p:sp>
    </p:spTree>
    <p:extLst>
      <p:ext uri="{BB962C8B-B14F-4D97-AF65-F5344CB8AC3E}">
        <p14:creationId xmlns:p14="http://schemas.microsoft.com/office/powerpoint/2010/main" val="366220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p>
        </p:txBody>
      </p:sp>
      <p:sp>
        <p:nvSpPr>
          <p:cNvPr id="3" name="Content Placeholder 2"/>
          <p:cNvSpPr>
            <a:spLocks noGrp="1"/>
          </p:cNvSpPr>
          <p:nvPr>
            <p:ph idx="1"/>
          </p:nvPr>
        </p:nvSpPr>
        <p:spPr>
          <a:xfrm>
            <a:off x="457200" y="1340768"/>
            <a:ext cx="8229600" cy="4968552"/>
          </a:xfrm>
        </p:spPr>
        <p:txBody>
          <a:bodyPr>
            <a:normAutofit/>
          </a:bodyPr>
          <a:lstStyle/>
          <a:p>
            <a:r>
              <a:rPr lang="en-US" dirty="0"/>
              <a:t>The existing documentation for a system may not accurately reflect the system as it is implemented.</a:t>
            </a:r>
          </a:p>
          <a:p>
            <a:r>
              <a:rPr lang="en-US" dirty="0"/>
              <a:t>Tools can support the reconstruction effort and shorten the reconstruction process, but they cannot do an entire reconstruction effort automatically. </a:t>
            </a:r>
          </a:p>
          <a:p>
            <a:pPr lvl="1"/>
            <a:r>
              <a:rPr lang="en-US" dirty="0"/>
              <a:t>The work involved in the effort requires the involvement of people who are familiar with the system. </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t>26</a:t>
            </a:fld>
            <a:endParaRPr lang="en-AU"/>
          </a:p>
        </p:txBody>
      </p:sp>
    </p:spTree>
    <p:extLst>
      <p:ext uri="{BB962C8B-B14F-4D97-AF65-F5344CB8AC3E}">
        <p14:creationId xmlns:p14="http://schemas.microsoft.com/office/powerpoint/2010/main" val="150614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124744"/>
            <a:ext cx="8229600" cy="5112568"/>
          </a:xfrm>
        </p:spPr>
        <p:txBody>
          <a:bodyPr>
            <a:noAutofit/>
          </a:bodyPr>
          <a:lstStyle/>
          <a:p>
            <a:r>
              <a:rPr lang="en-US" sz="2400" dirty="0"/>
              <a:t>Architecture reconstruction and architecture conformance are crucial tools in the architect’s toolbox to ensure that a system is built the way it was designed, and that it evolves in a way that is consistent with its creators’ intentions. </a:t>
            </a:r>
          </a:p>
          <a:p>
            <a:r>
              <a:rPr lang="en-US" sz="2400" dirty="0"/>
              <a:t>The results of architectural reconstruction can be used in several ways:</a:t>
            </a:r>
          </a:p>
          <a:p>
            <a:pPr lvl="1"/>
            <a:r>
              <a:rPr lang="en-US" sz="1800" dirty="0"/>
              <a:t>If no documentation exists or if it is seriously out of date, the recovered architectural representation can be used as a basis for documenting.</a:t>
            </a:r>
          </a:p>
          <a:p>
            <a:pPr lvl="1"/>
            <a:r>
              <a:rPr lang="en-US" sz="1800" dirty="0"/>
              <a:t>It can be used to recover the as-built architecture, or to check conformance against an “as-designed” architecture. </a:t>
            </a:r>
          </a:p>
          <a:p>
            <a:pPr lvl="1"/>
            <a:r>
              <a:rPr lang="en-US" sz="1800" dirty="0"/>
              <a:t>The reconstruction can be used as the basis for analyzing the architecture or as a starting point for reengineering the system. </a:t>
            </a:r>
          </a:p>
          <a:p>
            <a:pPr lvl="1"/>
            <a:r>
              <a:rPr lang="en-US" sz="1800" dirty="0"/>
              <a:t>The representation can be used to identify elements for reuse or to establish an architecture-based software product line.</a:t>
            </a:r>
          </a:p>
        </p:txBody>
      </p:sp>
      <p:sp>
        <p:nvSpPr>
          <p:cNvPr id="5" name="灯片编号占位符 4"/>
          <p:cNvSpPr>
            <a:spLocks noGrp="1"/>
          </p:cNvSpPr>
          <p:nvPr>
            <p:ph type="sldNum" sz="quarter" idx="12"/>
          </p:nvPr>
        </p:nvSpPr>
        <p:spPr/>
        <p:txBody>
          <a:bodyPr/>
          <a:lstStyle/>
          <a:p>
            <a:fld id="{D0E8C58C-0836-46C6-8F9A-AF87B5CA09C9}" type="slidenum">
              <a:rPr lang="en-AU" smtClean="0"/>
              <a:t>27</a:t>
            </a:fld>
            <a:endParaRPr lang="en-AU"/>
          </a:p>
        </p:txBody>
      </p:sp>
    </p:spTree>
    <p:extLst>
      <p:ext uri="{BB962C8B-B14F-4D97-AF65-F5344CB8AC3E}">
        <p14:creationId xmlns:p14="http://schemas.microsoft.com/office/powerpoint/2010/main" val="2540030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marL="0" indent="0">
              <a:buNone/>
            </a:pPr>
            <a:r>
              <a:rPr lang="en-US" sz="2400" dirty="0"/>
              <a:t>The software architecture reconstruction process comprises the following phases:</a:t>
            </a:r>
          </a:p>
          <a:p>
            <a:pPr marL="971550" lvl="1" indent="-514350">
              <a:buFont typeface="+mj-lt"/>
              <a:buAutoNum type="arabicPeriod"/>
            </a:pPr>
            <a:r>
              <a:rPr lang="en-US" sz="2400" i="1" dirty="0"/>
              <a:t>Raw view extraction</a:t>
            </a:r>
            <a:endParaRPr lang="en-US" sz="2400" dirty="0"/>
          </a:p>
          <a:p>
            <a:pPr marL="971550" lvl="1" indent="-514350">
              <a:buFont typeface="+mj-lt"/>
              <a:buAutoNum type="arabicPeriod"/>
            </a:pPr>
            <a:r>
              <a:rPr lang="en-US" sz="2400" i="1" dirty="0"/>
              <a:t>Database construction</a:t>
            </a:r>
            <a:endParaRPr lang="en-US" sz="2400" dirty="0"/>
          </a:p>
          <a:p>
            <a:pPr marL="971550" lvl="1" indent="-514350">
              <a:buFont typeface="+mj-lt"/>
              <a:buAutoNum type="arabicPeriod"/>
            </a:pPr>
            <a:r>
              <a:rPr lang="en-US" sz="2400" i="1" dirty="0"/>
              <a:t>View fusion</a:t>
            </a:r>
            <a:endParaRPr lang="en-US" sz="2400" dirty="0"/>
          </a:p>
          <a:p>
            <a:pPr marL="971550" lvl="1" indent="-514350">
              <a:buFont typeface="+mj-lt"/>
              <a:buAutoNum type="arabicPeriod"/>
            </a:pPr>
            <a:r>
              <a:rPr lang="en-US" sz="2400" i="1" dirty="0"/>
              <a:t>Architecture analysis</a:t>
            </a:r>
            <a:endParaRPr lang="en-US" sz="2400" dirty="0"/>
          </a:p>
        </p:txBody>
      </p:sp>
      <p:sp>
        <p:nvSpPr>
          <p:cNvPr id="5" name="灯片编号占位符 4"/>
          <p:cNvSpPr>
            <a:spLocks noGrp="1"/>
          </p:cNvSpPr>
          <p:nvPr>
            <p:ph type="sldNum" sz="quarter" idx="12"/>
          </p:nvPr>
        </p:nvSpPr>
        <p:spPr/>
        <p:txBody>
          <a:bodyPr/>
          <a:lstStyle/>
          <a:p>
            <a:fld id="{D0E8C58C-0836-46C6-8F9A-AF87B5CA09C9}" type="slidenum">
              <a:rPr lang="en-AU" smtClean="0"/>
              <a:t>28</a:t>
            </a:fld>
            <a:endParaRPr lang="en-AU"/>
          </a:p>
        </p:txBody>
      </p:sp>
    </p:spTree>
    <p:extLst>
      <p:ext uri="{BB962C8B-B14F-4D97-AF65-F5344CB8AC3E}">
        <p14:creationId xmlns:p14="http://schemas.microsoft.com/office/powerpoint/2010/main" val="238587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Reconstruction?</a:t>
            </a:r>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r>
              <a:rPr lang="en-US" dirty="0"/>
              <a:t>System already exists, but you do not know its architecture. </a:t>
            </a:r>
          </a:p>
          <a:p>
            <a:pPr lvl="1"/>
            <a:r>
              <a:rPr lang="en-US" dirty="0"/>
              <a:t>never recorded. </a:t>
            </a:r>
          </a:p>
          <a:p>
            <a:pPr lvl="1"/>
            <a:r>
              <a:rPr lang="en-US" dirty="0"/>
              <a:t>recorded but the documentation has been lost. </a:t>
            </a:r>
          </a:p>
          <a:p>
            <a:pPr lvl="1"/>
            <a:r>
              <a:rPr lang="en-US" dirty="0"/>
              <a:t>recorded but the documentation is no longer synchronized with the system after a series of changes. </a:t>
            </a:r>
          </a:p>
          <a:p>
            <a:r>
              <a:rPr lang="en-US" dirty="0"/>
              <a:t>How do you maintain such a system? </a:t>
            </a:r>
          </a:p>
          <a:p>
            <a:r>
              <a:rPr lang="en-US" dirty="0"/>
              <a:t>How do you manage its evolution to maintain the quality attributes that its architecture has provided?</a:t>
            </a:r>
          </a:p>
          <a:p>
            <a:endParaRPr lang="en-AU" dirty="0"/>
          </a:p>
        </p:txBody>
      </p:sp>
      <p:sp>
        <p:nvSpPr>
          <p:cNvPr id="5" name="灯片编号占位符 4"/>
          <p:cNvSpPr>
            <a:spLocks noGrp="1"/>
          </p:cNvSpPr>
          <p:nvPr>
            <p:ph type="sldNum" sz="quarter" idx="12"/>
          </p:nvPr>
        </p:nvSpPr>
        <p:spPr/>
        <p:txBody>
          <a:bodyPr/>
          <a:lstStyle/>
          <a:p>
            <a:fld id="{D0E8C58C-0836-46C6-8F9A-AF87B5CA09C9}" type="slidenum">
              <a:rPr lang="en-AU" smtClean="0"/>
              <a:t>3</a:t>
            </a:fld>
            <a:endParaRPr lang="en-AU"/>
          </a:p>
        </p:txBody>
      </p:sp>
    </p:spTree>
    <p:extLst>
      <p:ext uri="{BB962C8B-B14F-4D97-AF65-F5344CB8AC3E}">
        <p14:creationId xmlns:p14="http://schemas.microsoft.com/office/powerpoint/2010/main" val="353743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Purposes of Reconstruction</a:t>
            </a:r>
          </a:p>
        </p:txBody>
      </p:sp>
      <p:sp>
        <p:nvSpPr>
          <p:cNvPr id="3" name="Content Placeholder 2"/>
          <p:cNvSpPr>
            <a:spLocks noGrp="1"/>
          </p:cNvSpPr>
          <p:nvPr>
            <p:ph idx="1"/>
          </p:nvPr>
        </p:nvSpPr>
        <p:spPr/>
        <p:txBody>
          <a:bodyPr>
            <a:normAutofit lnSpcReduction="10000"/>
          </a:bodyPr>
          <a:lstStyle/>
          <a:p>
            <a:r>
              <a:rPr lang="en-US" dirty="0"/>
              <a:t>To document an architecture where the documentation never existed or where it has become hopelessly out of date </a:t>
            </a:r>
          </a:p>
          <a:p>
            <a:r>
              <a:rPr lang="en-US" dirty="0"/>
              <a:t>To ensure conformance between the </a:t>
            </a:r>
            <a:r>
              <a:rPr lang="en-US" i="1" dirty="0"/>
              <a:t>as-built </a:t>
            </a:r>
            <a:r>
              <a:rPr lang="en-US" dirty="0"/>
              <a:t>architecture and the </a:t>
            </a:r>
            <a:r>
              <a:rPr lang="en-US" i="1" dirty="0"/>
              <a:t>as-designed </a:t>
            </a:r>
            <a:r>
              <a:rPr lang="en-US" dirty="0"/>
              <a:t>architecture.</a:t>
            </a:r>
          </a:p>
          <a:p>
            <a:r>
              <a:rPr lang="en-US" dirty="0"/>
              <a:t>In architecture reconstruction, the as-built architecture is reverse-engineered from existing system artifacts. </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t>4</a:t>
            </a:fld>
            <a:endParaRPr lang="en-AU"/>
          </a:p>
        </p:txBody>
      </p:sp>
    </p:spTree>
    <p:extLst>
      <p:ext uri="{BB962C8B-B14F-4D97-AF65-F5344CB8AC3E}">
        <p14:creationId xmlns:p14="http://schemas.microsoft.com/office/powerpoint/2010/main" val="19840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Mappings</a:t>
            </a:r>
          </a:p>
        </p:txBody>
      </p:sp>
      <p:sp>
        <p:nvSpPr>
          <p:cNvPr id="3" name="Content Placeholder 2"/>
          <p:cNvSpPr>
            <a:spLocks noGrp="1"/>
          </p:cNvSpPr>
          <p:nvPr>
            <p:ph idx="1"/>
          </p:nvPr>
        </p:nvSpPr>
        <p:spPr/>
        <p:txBody>
          <a:bodyPr>
            <a:normAutofit fontScale="92500" lnSpcReduction="20000"/>
          </a:bodyPr>
          <a:lstStyle/>
          <a:p>
            <a:r>
              <a:rPr lang="en-US" dirty="0"/>
              <a:t>When a system is initially developed, its architectural elements are mapped to specific implementation elements: functions, classes, files, objects, and so forth. </a:t>
            </a:r>
          </a:p>
          <a:p>
            <a:r>
              <a:rPr lang="en-US" dirty="0"/>
              <a:t>When we reconstruct those architectural elements, we need to apply the inverses of the original mappings:</a:t>
            </a:r>
          </a:p>
          <a:p>
            <a:pPr lvl="1"/>
            <a:r>
              <a:rPr lang="en-US" dirty="0"/>
              <a:t>Use automated and semi-automated extraction tools</a:t>
            </a:r>
          </a:p>
          <a:p>
            <a:pPr lvl="1"/>
            <a:r>
              <a:rPr lang="en-US" dirty="0"/>
              <a:t>Probe the original design intent of the architect.</a:t>
            </a:r>
          </a:p>
          <a:p>
            <a:pPr lvl="1"/>
            <a:r>
              <a:rPr lang="en-US" dirty="0"/>
              <a:t>Typically we use a combination of both techniques</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t>5</a:t>
            </a:fld>
            <a:endParaRPr lang="en-AU"/>
          </a:p>
        </p:txBody>
      </p:sp>
    </p:spTree>
    <p:extLst>
      <p:ext uri="{BB962C8B-B14F-4D97-AF65-F5344CB8AC3E}">
        <p14:creationId xmlns:p14="http://schemas.microsoft.com/office/powerpoint/2010/main" val="422106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Reconstruction</a:t>
            </a:r>
          </a:p>
        </p:txBody>
      </p:sp>
      <p:sp>
        <p:nvSpPr>
          <p:cNvPr id="3" name="Content Placeholder 2"/>
          <p:cNvSpPr>
            <a:spLocks noGrp="1"/>
          </p:cNvSpPr>
          <p:nvPr>
            <p:ph idx="1"/>
          </p:nvPr>
        </p:nvSpPr>
        <p:spPr/>
        <p:txBody>
          <a:bodyPr>
            <a:normAutofit lnSpcReduction="10000"/>
          </a:bodyPr>
          <a:lstStyle/>
          <a:p>
            <a:r>
              <a:rPr lang="en-US" dirty="0"/>
              <a:t>Architecture reconstruction is a tool-intensive activity. </a:t>
            </a:r>
          </a:p>
          <a:p>
            <a:pPr lvl="1"/>
            <a:r>
              <a:rPr lang="en-US" dirty="0"/>
              <a:t>Tools extract information about the system, typically by scouring the source code.</a:t>
            </a:r>
          </a:p>
          <a:p>
            <a:pPr lvl="1"/>
            <a:r>
              <a:rPr lang="en-US" dirty="0"/>
              <a:t>They may also analyze other artifacts as well, such as build scripts or traces from running systems. </a:t>
            </a:r>
          </a:p>
          <a:p>
            <a:pPr lvl="1"/>
            <a:r>
              <a:rPr lang="en-US" dirty="0"/>
              <a:t>We need tools that aid in building and aggregating the architectural abstractions that we need.</a:t>
            </a:r>
          </a:p>
        </p:txBody>
      </p:sp>
      <p:sp>
        <p:nvSpPr>
          <p:cNvPr id="5" name="灯片编号占位符 4"/>
          <p:cNvSpPr>
            <a:spLocks noGrp="1"/>
          </p:cNvSpPr>
          <p:nvPr>
            <p:ph type="sldNum" sz="quarter" idx="12"/>
          </p:nvPr>
        </p:nvSpPr>
        <p:spPr/>
        <p:txBody>
          <a:bodyPr/>
          <a:lstStyle/>
          <a:p>
            <a:fld id="{D0E8C58C-0836-46C6-8F9A-AF87B5CA09C9}" type="slidenum">
              <a:rPr lang="en-AU" smtClean="0"/>
              <a:t>6</a:t>
            </a:fld>
            <a:endParaRPr lang="en-AU"/>
          </a:p>
        </p:txBody>
      </p:sp>
    </p:spTree>
    <p:extLst>
      <p:ext uri="{BB962C8B-B14F-4D97-AF65-F5344CB8AC3E}">
        <p14:creationId xmlns:p14="http://schemas.microsoft.com/office/powerpoint/2010/main" val="199974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not Just Tools</a:t>
            </a:r>
          </a:p>
        </p:txBody>
      </p:sp>
      <p:sp>
        <p:nvSpPr>
          <p:cNvPr id="3" name="Content Placeholder 2"/>
          <p:cNvSpPr>
            <a:spLocks noGrp="1"/>
          </p:cNvSpPr>
          <p:nvPr>
            <p:ph idx="1"/>
          </p:nvPr>
        </p:nvSpPr>
        <p:spPr>
          <a:xfrm>
            <a:off x="457200" y="1340768"/>
            <a:ext cx="8229600" cy="5328592"/>
          </a:xfrm>
        </p:spPr>
        <p:txBody>
          <a:bodyPr>
            <a:normAutofit fontScale="92500" lnSpcReduction="10000"/>
          </a:bodyPr>
          <a:lstStyle/>
          <a:p>
            <a:r>
              <a:rPr lang="en-US" dirty="0"/>
              <a:t>Architecture reconstruction tools are not a panacea. </a:t>
            </a:r>
          </a:p>
          <a:p>
            <a:pPr lvl="1"/>
            <a:r>
              <a:rPr lang="en-US" dirty="0"/>
              <a:t>It may not be possible to generate a useful architectural representation. </a:t>
            </a:r>
          </a:p>
          <a:p>
            <a:pPr lvl="1"/>
            <a:r>
              <a:rPr lang="en-US" dirty="0"/>
              <a:t>Not all aspects of architecture are easy to automatically extract. </a:t>
            </a:r>
          </a:p>
          <a:p>
            <a:r>
              <a:rPr lang="en-US" dirty="0"/>
              <a:t>Architecture reconstruction is an interpretive, interactive, and iterative process involving many activities; it is not automatic. </a:t>
            </a:r>
          </a:p>
          <a:p>
            <a:r>
              <a:rPr lang="en-US" dirty="0"/>
              <a:t>It requires the skills and attention of both the reverse-engineering expert and, in the best case, the architect.</a:t>
            </a:r>
          </a:p>
        </p:txBody>
      </p:sp>
      <p:sp>
        <p:nvSpPr>
          <p:cNvPr id="5" name="灯片编号占位符 4"/>
          <p:cNvSpPr>
            <a:spLocks noGrp="1"/>
          </p:cNvSpPr>
          <p:nvPr>
            <p:ph type="sldNum" sz="quarter" idx="12"/>
          </p:nvPr>
        </p:nvSpPr>
        <p:spPr/>
        <p:txBody>
          <a:bodyPr/>
          <a:lstStyle/>
          <a:p>
            <a:fld id="{D0E8C58C-0836-46C6-8F9A-AF87B5CA09C9}" type="slidenum">
              <a:rPr lang="en-AU" smtClean="0"/>
              <a:t>7</a:t>
            </a:fld>
            <a:endParaRPr lang="en-AU"/>
          </a:p>
        </p:txBody>
      </p:sp>
    </p:spTree>
    <p:extLst>
      <p:ext uri="{BB962C8B-B14F-4D97-AF65-F5344CB8AC3E}">
        <p14:creationId xmlns:p14="http://schemas.microsoft.com/office/powerpoint/2010/main" val="86488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Reconstruction Workbenches</a:t>
            </a:r>
          </a:p>
        </p:txBody>
      </p:sp>
      <p:sp>
        <p:nvSpPr>
          <p:cNvPr id="3" name="Content Placeholder 2"/>
          <p:cNvSpPr>
            <a:spLocks noGrp="1"/>
          </p:cNvSpPr>
          <p:nvPr>
            <p:ph idx="1"/>
          </p:nvPr>
        </p:nvSpPr>
        <p:spPr/>
        <p:txBody>
          <a:bodyPr>
            <a:normAutofit/>
          </a:bodyPr>
          <a:lstStyle/>
          <a:p>
            <a:r>
              <a:rPr lang="en-US" dirty="0"/>
              <a:t>An architecture reconstruction </a:t>
            </a:r>
            <a:r>
              <a:rPr lang="en-US" i="1" dirty="0"/>
              <a:t>workbench</a:t>
            </a:r>
            <a:r>
              <a:rPr lang="en-US" dirty="0"/>
              <a:t> should be open and provide an integration framework whereby new tools that are added to the tool set do not impact the existing tools or data unnecessarily. </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t>8</a:t>
            </a:fld>
            <a:endParaRPr lang="en-AU"/>
          </a:p>
        </p:txBody>
      </p:sp>
    </p:spTree>
    <p:extLst>
      <p:ext uri="{BB962C8B-B14F-4D97-AF65-F5344CB8AC3E}">
        <p14:creationId xmlns:p14="http://schemas.microsoft.com/office/powerpoint/2010/main" val="378337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Reconstruction Phases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i="1" dirty="0"/>
              <a:t>Raw view extraction.</a:t>
            </a:r>
            <a:r>
              <a:rPr lang="en-US" dirty="0"/>
              <a:t> </a:t>
            </a:r>
          </a:p>
          <a:p>
            <a:pPr marL="914400" lvl="1" indent="-514350"/>
            <a:r>
              <a:rPr lang="en-US" dirty="0"/>
              <a:t>Raw information about the architecture is obtained from various sources, primarily source code, execution traces, and build scripts. </a:t>
            </a:r>
          </a:p>
          <a:p>
            <a:pPr marL="914400" lvl="1" indent="-514350"/>
            <a:r>
              <a:rPr lang="en-US" dirty="0"/>
              <a:t>Each of these sets of raw information is called a view. 	</a:t>
            </a:r>
          </a:p>
          <a:p>
            <a:pPr marL="514350" indent="-514350">
              <a:buFont typeface="+mj-lt"/>
              <a:buAutoNum type="arabicPeriod"/>
            </a:pPr>
            <a:r>
              <a:rPr lang="en-US" i="1" dirty="0"/>
              <a:t>Database construction.</a:t>
            </a:r>
            <a:r>
              <a:rPr lang="en-US" dirty="0"/>
              <a:t> </a:t>
            </a:r>
          </a:p>
          <a:p>
            <a:pPr marL="914400" lvl="1" indent="-514350"/>
            <a:r>
              <a:rPr lang="en-US" dirty="0"/>
              <a:t>Convert the raw extracted information into a standard form</a:t>
            </a:r>
          </a:p>
          <a:p>
            <a:pPr marL="914400" lvl="1" indent="-514350"/>
            <a:r>
              <a:rPr lang="en-US" dirty="0"/>
              <a:t>Use that to populate a reconstruction database. </a:t>
            </a:r>
          </a:p>
          <a:p>
            <a:pPr marL="914400" lvl="1" indent="-514350"/>
            <a:r>
              <a:rPr lang="en-US" dirty="0"/>
              <a:t>We will use the database to generate authoritative architecture documentation.</a:t>
            </a:r>
          </a:p>
        </p:txBody>
      </p:sp>
      <p:sp>
        <p:nvSpPr>
          <p:cNvPr id="5" name="灯片编号占位符 4"/>
          <p:cNvSpPr>
            <a:spLocks noGrp="1"/>
          </p:cNvSpPr>
          <p:nvPr>
            <p:ph type="sldNum" sz="quarter" idx="12"/>
          </p:nvPr>
        </p:nvSpPr>
        <p:spPr/>
        <p:txBody>
          <a:bodyPr/>
          <a:lstStyle/>
          <a:p>
            <a:fld id="{D0E8C58C-0836-46C6-8F9A-AF87B5CA09C9}" type="slidenum">
              <a:rPr lang="en-AU" smtClean="0"/>
              <a:t>9</a:t>
            </a:fld>
            <a:endParaRPr lang="en-AU"/>
          </a:p>
        </p:txBody>
      </p:sp>
    </p:spTree>
    <p:extLst>
      <p:ext uri="{BB962C8B-B14F-4D97-AF65-F5344CB8AC3E}">
        <p14:creationId xmlns:p14="http://schemas.microsoft.com/office/powerpoint/2010/main" val="2194679307"/>
      </p:ext>
    </p:extLst>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2063</TotalTime>
  <Words>1697</Words>
  <Application>Microsoft Office PowerPoint</Application>
  <PresentationFormat>如螢幕大小 (4:3)</PresentationFormat>
  <Paragraphs>186</Paragraphs>
  <Slides>28</Slides>
  <Notes>3</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7" baseType="lpstr">
      <vt:lpstr>ＭＳ 明朝</vt:lpstr>
      <vt:lpstr>SimSun</vt:lpstr>
      <vt:lpstr>SimSun</vt:lpstr>
      <vt:lpstr>Arial</vt:lpstr>
      <vt:lpstr>Calibri</vt:lpstr>
      <vt:lpstr>Times New Roman</vt:lpstr>
      <vt:lpstr>Wingdings</vt:lpstr>
      <vt:lpstr>Watermark</vt:lpstr>
      <vt:lpstr>Document</vt:lpstr>
      <vt:lpstr>Chapter 20:   Architecture Reconstruction and Conformance</vt:lpstr>
      <vt:lpstr>Chapter Outline</vt:lpstr>
      <vt:lpstr>Why Reconstruction?</vt:lpstr>
      <vt:lpstr>Purposes of Reconstruction</vt:lpstr>
      <vt:lpstr>Reconstructing Mappings</vt:lpstr>
      <vt:lpstr>Tools for Reconstruction</vt:lpstr>
      <vt:lpstr>…but not Just Tools</vt:lpstr>
      <vt:lpstr>Reconstruction Workbenches</vt:lpstr>
      <vt:lpstr>Reconstruction Phases</vt:lpstr>
      <vt:lpstr>Reconstruction Phases</vt:lpstr>
      <vt:lpstr>Reconstruction Phases</vt:lpstr>
      <vt:lpstr>1. Raw View Extraction</vt:lpstr>
      <vt:lpstr>Typical List of Extracted Elements and their Relationships</vt:lpstr>
      <vt:lpstr>Static vs. Dynamic Information</vt:lpstr>
      <vt:lpstr>Common Tools for View Extraction</vt:lpstr>
      <vt:lpstr>2. Database Construction</vt:lpstr>
      <vt:lpstr>2. Database Construction</vt:lpstr>
      <vt:lpstr>3. View Fusion</vt:lpstr>
      <vt:lpstr>Example of a Fused View</vt:lpstr>
      <vt:lpstr>4. Architectural Analysis:  Finding Violations</vt:lpstr>
      <vt:lpstr>Figure 20.4</vt:lpstr>
      <vt:lpstr>What Does the Figure Tell Us?</vt:lpstr>
      <vt:lpstr>Finding a Violation</vt:lpstr>
      <vt:lpstr>Finding Dynamic Violations</vt:lpstr>
      <vt:lpstr>Guidelines</vt:lpstr>
      <vt:lpstr>Guidelines</vt:lpstr>
      <vt:lpstr>Summary</vt:lpstr>
      <vt:lpstr>Summary</vt:lpstr>
    </vt:vector>
  </TitlesOfParts>
  <Company>NICTA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kirtsy YU</cp:lastModifiedBy>
  <cp:revision>151</cp:revision>
  <dcterms:created xsi:type="dcterms:W3CDTF">2012-04-18T22:57:58Z</dcterms:created>
  <dcterms:modified xsi:type="dcterms:W3CDTF">2018-12-19T09:00:41Z</dcterms:modified>
</cp:coreProperties>
</file>