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90" d="100"/>
          <a:sy n="90" d="100"/>
        </p:scale>
        <p:origin x="-8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19/11/2018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301F7-58AC-458B-B3AC-420FB7C27178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9B25B-A4EF-4855-B2A6-12DA8326B79A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98AD9-D3E8-487B-B880-60D8286A056B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BEB45-F8E7-4761-8C3F-7B4FB8E9190C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18D1A-9497-4812-B2D5-0881C214CE10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57F46-D18C-4EF8-974F-4218DA2C931A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E19F5-A521-42D5-BAB2-40691913BF5B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7F28B-6350-4EA1-A692-7F5F3479099B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B341F-F57F-46FD-9B29-38A82FE130F0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048A5-3926-4C6F-A4B8-43B889C7FCE6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1BA99-D278-4C06-8E6A-826EAA1559C4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F63AA4A6-700E-401A-96CA-A574B235D0A0}" type="datetime1">
              <a:rPr lang="en-AU" altLang="zh-CN" smtClean="0"/>
              <a:t>19/11/2018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27:  </a:t>
            </a:r>
            <a:br>
              <a:rPr lang="en-AU" dirty="0" smtClean="0"/>
            </a:br>
            <a:r>
              <a:rPr lang="en-AU" altLang="zh-CN" dirty="0"/>
              <a:t>Architectures for the Edge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dirty="0" smtClean="0"/>
              <a:t>The architecture</a:t>
            </a:r>
            <a:r>
              <a:rPr lang="en-US" baseline="0" dirty="0" smtClean="0"/>
              <a:t> is divided into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Periphery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 -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provides services and quality attributes for the periphery.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 services are slow to change since there are a great many peripheral applications that depend on them.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Constructed by a small tight-knit team.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modular and layered so that changes can be made with minimal side effects.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Highly robust with respect to errors in its environment. The core will be (</a:t>
            </a:r>
            <a:r>
              <a:rPr lang="en-US" sz="3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)used by many different applications whose interactions are not foreseeable.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5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</a:rPr>
              <a:t>Documentation must be available for each API.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 </a:t>
            </a:r>
            <a:endParaRPr lang="en-US" sz="2800" kern="1200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</a:rPr>
              <a:t>There must be a discovery service. </a:t>
            </a: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</a:rPr>
              <a:t>Error detection is complicated.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</a:rPr>
              <a:t>Deep service chains means determining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 source of error is difficult.</a:t>
            </a: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</a:rPr>
              <a:t>Constant testing of the services is necessary.</a:t>
            </a:r>
            <a:endParaRPr lang="en-US" sz="2800" kern="1200" dirty="0" smtClean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800" kern="1200" dirty="0" smtClean="0">
                <a:solidFill>
                  <a:schemeClr val="tx1"/>
                </a:solidFill>
                <a:effectLst/>
              </a:rPr>
              <a:t>Peer services might be potential Denial of Service attackers. Throttling, monitoring, and quotas must be employed.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Implications of the Metropolis</a:t>
            </a:r>
            <a:r>
              <a:rPr lang="en-US" baseline="0" dirty="0" smtClean="0"/>
              <a:t> Model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Indifference to phases: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dirty="0" smtClean="0"/>
              <a:t>The metaphor is a bull’s eye, not waterfall, spiral, </a:t>
            </a:r>
            <a:r>
              <a:rPr lang="en-US" dirty="0" smtClean="0"/>
              <a:t>or other development model.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managerial attention on the explicit inclusion of customers (the periphery and the masses) for system development.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1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Crowd management: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Policies for crowd management must be aligned with the organization’s strategic goals and must be established early.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models must be examined to consider policies and associated system development tasks for crowd engagement, performance management monitoring, community protection, etc.  </a:t>
            </a:r>
            <a:endParaRPr lang="en-US" dirty="0"/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For-profit organizations must carefully align tasks with the volunteers’ values and intentions.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2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versus Periphery: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must be small and tightly controlled by a group who focus on modularity, core services, and core quality attributes.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periphery can establish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processes and roles for each sub-group within it. These are essentially unsupervised.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7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Process: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requirements for a Metropolis system are </a:t>
            </a:r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asserted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by the periphery.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emerge from the forums (mailing lists, wikis, etc.) around each sub-community of the periphery.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forums must be made available—typically provided by members of </a:t>
            </a:r>
            <a:r>
              <a:rPr lang="en-US" sz="2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8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Architecture: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dirty="0"/>
              <a:t>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core architecture is the fabric that holds together a Metropolis system.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must be consciously designed to accommodate the specific characteristics of open content and open source systems.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should be a lead architect, or a small team of leads, who can manage project coordination and who have the final say in matters affecting the core.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core/periphery distinction provides guidance for testing activities.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must be heavily tested and validated, since it is the fabric that holds the system together.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should be kept small.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should have frequent (perhaps nightly) builds and frequent releases.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reporting should be built in to the system and require little effort on the part of the periphery.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7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 mechanisms must be created that work in a distributed, asynchronous manner.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delivery mechanism must be tolerant of older versions, multiple co-existing versions, or even incomplete versions.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2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Ecosystem of Edge-Dominant Systems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Changes to the Software Development Life Cycle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 for Architecture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 of the Metropolis Model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of the periphery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exercises very little control over the periphery.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governance policy set by a governing board if the project is non-profit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set by the owning organization if the project is for profit.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9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Implications of the Metropolis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Model –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Enforcement</a:t>
            </a:r>
            <a:r>
              <a:rPr lang="en-US" sz="3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enforcement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Proactive enforcement inhibits contributions by the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prosumers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the peripheral developers unless they meet certain criteria. </a:t>
            </a:r>
          </a:p>
          <a:p>
            <a:pPr lvl="1"/>
            <a:r>
              <a:rPr lang="en-US" sz="28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enforcement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Reactive enforcement dictates the response in case there is a violation of the organization’s policy.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with a Zoning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en-US" baseline="0" dirty="0" smtClean="0"/>
              <a:t> cities have zoning boards to control allowable usage and development within their borders. </a:t>
            </a:r>
          </a:p>
          <a:p>
            <a:r>
              <a:rPr lang="en-US" baseline="0" dirty="0" smtClean="0"/>
              <a:t>The Metropolis will likely have a similar structure. </a:t>
            </a:r>
          </a:p>
          <a:p>
            <a:r>
              <a:rPr lang="en-US" baseline="0" dirty="0" smtClean="0"/>
              <a:t>We examine the structure of a zoning board to gain insight into how a Metropolis will </a:t>
            </a:r>
            <a:r>
              <a:rPr lang="en-US" baseline="0" smtClean="0"/>
              <a:t>work.</a:t>
            </a:r>
            <a:endParaRPr lang="en-US" baseline="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4006850" y="2727326"/>
            <a:ext cx="2174875" cy="15208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 anchor="ctr"/>
          <a:lstStyle/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endParaRPr lang="zh-CN" altLang="en-US">
              <a:ea typeface="宋体" pitchFamily="2" charset="-122"/>
            </a:endParaRPr>
          </a:p>
          <a:p>
            <a:pPr algn="ctr" defTabSz="814388"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Zoning Board</a:t>
            </a:r>
          </a:p>
        </p:txBody>
      </p:sp>
      <p:pic>
        <p:nvPicPr>
          <p:cNvPr id="7" name="Picture 3" descr="j02403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2828926"/>
            <a:ext cx="140493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02404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5146676"/>
            <a:ext cx="75565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5963" y="5907724"/>
            <a:ext cx="19859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Building inspector</a:t>
            </a:r>
          </a:p>
        </p:txBody>
      </p:sp>
      <p:pic>
        <p:nvPicPr>
          <p:cNvPr id="10" name="Picture 6" descr="MCj014971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7" y="3281363"/>
            <a:ext cx="1057275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63688" y="3861048"/>
            <a:ext cx="121761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Building code</a:t>
            </a:r>
          </a:p>
        </p:txBody>
      </p:sp>
      <p:pic>
        <p:nvPicPr>
          <p:cNvPr id="12" name="Picture 8" descr="MCj030130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021407"/>
            <a:ext cx="4826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76750" y="1796107"/>
            <a:ext cx="1057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Member serves on</a:t>
            </a:r>
          </a:p>
        </p:txBody>
      </p:sp>
      <p:pic>
        <p:nvPicPr>
          <p:cNvPr id="14" name="Picture 10" descr="MCPE00526_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969019"/>
            <a:ext cx="722312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7575" y="1794519"/>
            <a:ext cx="160655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Appointing authority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6" name="Picture 12" descr="j022898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5445224"/>
            <a:ext cx="839787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552950" y="5952182"/>
            <a:ext cx="133191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Developers</a:t>
            </a:r>
          </a:p>
        </p:txBody>
      </p:sp>
      <p:pic>
        <p:nvPicPr>
          <p:cNvPr id="18" name="Picture 14" descr="j007870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08" y="5074294"/>
            <a:ext cx="671512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391274" y="6126807"/>
            <a:ext cx="1885949" cy="63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Citizen </a:t>
            </a:r>
            <a:r>
              <a:rPr lang="en-US" altLang="zh-CN" sz="1800" dirty="0">
                <a:latin typeface="Arial" pitchFamily="34" charset="0"/>
                <a:ea typeface="宋体" pitchFamily="2" charset="-122"/>
              </a:rPr>
              <a:t>or citizen groups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701925" y="3241675"/>
            <a:ext cx="1304924" cy="343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838450" y="3138488"/>
            <a:ext cx="111283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produces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5884862" y="4248150"/>
            <a:ext cx="1775645" cy="1026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360738" y="1484957"/>
            <a:ext cx="1116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406775" y="1508769"/>
            <a:ext cx="8826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selects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4946650" y="2312988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005388" y="2158057"/>
            <a:ext cx="1651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 flipV="1">
            <a:off x="4772025" y="4248150"/>
            <a:ext cx="57150" cy="12087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763688" y="5167063"/>
            <a:ext cx="2498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Enforces building code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505102" y="4361243"/>
            <a:ext cx="1658292" cy="9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Requests variance or zoning change</a:t>
            </a:r>
          </a:p>
        </p:txBody>
      </p:sp>
      <p:pic>
        <p:nvPicPr>
          <p:cNvPr id="34" name="Picture 32" descr="j018622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7" y="2613820"/>
            <a:ext cx="833437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200404" y="3448051"/>
            <a:ext cx="1476052" cy="636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Funding by government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6181724" y="3138488"/>
            <a:ext cx="12572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181725" y="3197226"/>
            <a:ext cx="7286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>
                <a:latin typeface="Arial" pitchFamily="34" charset="0"/>
                <a:ea typeface="宋体" pitchFamily="2" charset="-122"/>
              </a:rPr>
              <a:t>funds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4932040" y="4248151"/>
            <a:ext cx="30162" cy="1156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705475" y="4361244"/>
            <a:ext cx="1738311" cy="114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42" name="Picture 46" descr="MCj0251025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19" y="1172690"/>
            <a:ext cx="10668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6381749" y="2038350"/>
            <a:ext cx="1057275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pitchFamily="34" charset="0"/>
                <a:ea typeface="宋体" pitchFamily="2" charset="-122"/>
              </a:rPr>
              <a:t>Expert advisor</a:t>
            </a:r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5884862" y="1949450"/>
            <a:ext cx="390526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477" y="243375"/>
            <a:ext cx="7143130" cy="768026"/>
          </a:xfrm>
        </p:spPr>
        <p:txBody>
          <a:bodyPr/>
          <a:lstStyle/>
          <a:p>
            <a:r>
              <a:rPr lang="en-US" dirty="0" smtClean="0"/>
              <a:t>Zoning Board Stakeholders</a:t>
            </a:r>
            <a:endParaRPr lang="en-US" dirty="0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1624013" y="5716438"/>
            <a:ext cx="3005137" cy="16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456557" y="4581128"/>
            <a:ext cx="2331467" cy="35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Requests variances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5076056" y="4509120"/>
            <a:ext cx="1891903" cy="91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400" tIns="40700" rIns="81400" bIns="40700">
            <a:spAutoFit/>
          </a:bodyPr>
          <a:lstStyle>
            <a:lvl1pPr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6400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143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20788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28775" defTabSz="8143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859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431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003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57575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Approves/</a:t>
            </a:r>
          </a:p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denies</a:t>
            </a:r>
          </a:p>
          <a:p>
            <a:pPr eaLnBrk="1" hangingPunct="1"/>
            <a:r>
              <a:rPr lang="en-US" altLang="zh-CN" sz="1800" dirty="0" smtClean="0">
                <a:latin typeface="Arial" pitchFamily="34" charset="0"/>
                <a:ea typeface="宋体" pitchFamily="2" charset="-122"/>
              </a:rPr>
              <a:t>requests</a:t>
            </a:r>
            <a:endParaRPr lang="en-US" altLang="zh-CN" sz="1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crowd sourced systems can be viewed as instances of the Metropolis model.</a:t>
            </a:r>
          </a:p>
          <a:p>
            <a:r>
              <a:rPr lang="en-US" dirty="0" smtClean="0"/>
              <a:t>This model has implications with respect to architecture and other life cycle</a:t>
            </a:r>
            <a:r>
              <a:rPr lang="en-US" baseline="0" dirty="0" smtClean="0"/>
              <a:t> activities.</a:t>
            </a:r>
          </a:p>
          <a:p>
            <a:r>
              <a:rPr lang="en-US" baseline="0" dirty="0" smtClean="0"/>
              <a:t>A city zoning board provides a </a:t>
            </a:r>
            <a:r>
              <a:rPr lang="en-US" baseline="0" smtClean="0"/>
              <a:t>useful analogy.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Dominant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Edge Dominant</a:t>
            </a:r>
            <a:r>
              <a:rPr lang="en-US" baseline="0" dirty="0" smtClean="0"/>
              <a:t> System is one that depends on input from users for its success.</a:t>
            </a:r>
          </a:p>
          <a:p>
            <a:pPr lvl="1"/>
            <a:r>
              <a:rPr lang="en-US" dirty="0" err="1" smtClean="0"/>
              <a:t>Crowdsourced</a:t>
            </a:r>
            <a:endParaRPr lang="en-US" dirty="0" smtClean="0"/>
          </a:p>
          <a:p>
            <a:pPr lvl="2"/>
            <a:r>
              <a:rPr lang="en-US" dirty="0" smtClean="0"/>
              <a:t>Wikipedia</a:t>
            </a:r>
          </a:p>
          <a:p>
            <a:pPr lvl="2"/>
            <a:r>
              <a:rPr lang="en-US" dirty="0" smtClean="0"/>
              <a:t>You Tube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Apache web server</a:t>
            </a:r>
          </a:p>
          <a:p>
            <a:pPr lvl="2"/>
            <a:r>
              <a:rPr lang="en-US" dirty="0" err="1" smtClean="0"/>
              <a:t>Hadoop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3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Ecosystem</a:t>
            </a:r>
            <a:r>
              <a:rPr lang="en-US" baseline="0" dirty="0" smtClean="0"/>
              <a:t> of Edge Dominant Systems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67704" y="1880572"/>
            <a:ext cx="7112893" cy="4207545"/>
            <a:chOff x="2438400" y="2514600"/>
            <a:chExt cx="4926013" cy="3033713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438400" y="2514600"/>
              <a:ext cx="1069975" cy="923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1" dirty="0"/>
                <a:t>Open </a:t>
              </a:r>
            </a:p>
            <a:p>
              <a:pPr eaLnBrk="1" hangingPunct="1"/>
              <a:r>
                <a:rPr lang="en-US" i="1" dirty="0"/>
                <a:t>Content</a:t>
              </a:r>
            </a:p>
            <a:p>
              <a:pPr eaLnBrk="1" hangingPunct="1"/>
              <a:r>
                <a:rPr lang="en-US" i="1" dirty="0"/>
                <a:t>Systems</a:t>
              </a:r>
            </a:p>
          </p:txBody>
        </p:sp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3200400" y="2590800"/>
              <a:ext cx="3200400" cy="2957513"/>
              <a:chOff x="3710" y="5508"/>
              <a:chExt cx="5039" cy="4657"/>
            </a:xfrm>
          </p:grpSpPr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293"/>
              <a:stretch>
                <a:fillRect/>
              </a:stretch>
            </p:blipFill>
            <p:spPr bwMode="auto">
              <a:xfrm>
                <a:off x="3710" y="5510"/>
                <a:ext cx="2547" cy="4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93"/>
              <a:stretch>
                <a:fillRect/>
              </a:stretch>
            </p:blipFill>
            <p:spPr bwMode="auto">
              <a:xfrm>
                <a:off x="6202" y="5508"/>
                <a:ext cx="2547" cy="4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495800" y="3886200"/>
              <a:ext cx="6842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Core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267200" y="3178175"/>
              <a:ext cx="979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    Edge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4343400" y="2743200"/>
              <a:ext cx="9794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/>
                <a:t>Masses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269038" y="2590800"/>
              <a:ext cx="1095375" cy="923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i="1"/>
                <a:t>Open </a:t>
              </a:r>
            </a:p>
            <a:p>
              <a:pPr eaLnBrk="1" hangingPunct="1"/>
              <a:r>
                <a:rPr lang="en-US" i="1"/>
                <a:t>Source </a:t>
              </a:r>
            </a:p>
            <a:p>
              <a:pPr eaLnBrk="1" hangingPunct="1"/>
              <a:r>
                <a:rPr lang="en-US" i="1"/>
                <a:t>Software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68173" y="3505200"/>
              <a:ext cx="46196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</a:t>
              </a:r>
              <a:r>
                <a:rPr lang="en-US" dirty="0" err="1"/>
                <a:t>Prosumers</a:t>
              </a:r>
              <a:r>
                <a:rPr lang="en-US" dirty="0"/>
                <a:t>)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5272088" y="3429000"/>
              <a:ext cx="461963" cy="141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(Developers)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862637" y="3505200"/>
              <a:ext cx="461963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(End Users)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276600" y="3505200"/>
              <a:ext cx="46196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/>
                <a:t>(Customers)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4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Representation of three communities – not an architecture diagram</a:t>
            </a:r>
          </a:p>
          <a:p>
            <a:pPr lvl="1"/>
            <a:r>
              <a:rPr lang="en-US" dirty="0" smtClean="0"/>
              <a:t>Customers and end users </a:t>
            </a:r>
          </a:p>
          <a:p>
            <a:pPr lvl="1"/>
            <a:r>
              <a:rPr lang="en-US" dirty="0" smtClean="0"/>
              <a:t>Developers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prosumers</a:t>
            </a:r>
            <a:r>
              <a:rPr lang="en-US" dirty="0" smtClean="0"/>
              <a:t>” – people who both produce and consume content</a:t>
            </a:r>
          </a:p>
          <a:p>
            <a:r>
              <a:rPr lang="en-US" dirty="0" smtClean="0"/>
              <a:t>Three different types of stakeholders</a:t>
            </a:r>
          </a:p>
          <a:p>
            <a:pPr lvl="1"/>
            <a:r>
              <a:rPr lang="en-US" dirty="0" smtClean="0"/>
              <a:t>Outermost contribute content but not requirements</a:t>
            </a:r>
          </a:p>
          <a:p>
            <a:pPr lvl="1"/>
            <a:r>
              <a:rPr lang="en-US" dirty="0" smtClean="0"/>
              <a:t>Middle are the </a:t>
            </a:r>
            <a:r>
              <a:rPr lang="en-US" dirty="0" err="1" smtClean="0"/>
              <a:t>prosumers</a:t>
            </a:r>
            <a:r>
              <a:rPr lang="en-US" dirty="0" smtClean="0"/>
              <a:t>. The goals of the organization is to make facilitate their interactions.</a:t>
            </a:r>
          </a:p>
          <a:p>
            <a:pPr lvl="1"/>
            <a:r>
              <a:rPr lang="en-US" dirty="0" smtClean="0"/>
              <a:t>At the core is software with a collection of APIs. These APIs allow the </a:t>
            </a:r>
            <a:r>
              <a:rPr lang="en-US" dirty="0" err="1" smtClean="0"/>
              <a:t>prosumers</a:t>
            </a:r>
            <a:r>
              <a:rPr lang="en-US" dirty="0" smtClean="0"/>
              <a:t> to interact with each other and to provide content for the outermost ring.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4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Roles Have Different “Permeability”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open source systems it is possible to move from</a:t>
            </a:r>
          </a:p>
          <a:p>
            <a:pPr lvl="1"/>
            <a:r>
              <a:rPr lang="en-US" dirty="0" smtClean="0"/>
              <a:t> consumer to contributor (outside ring to middle</a:t>
            </a:r>
            <a:r>
              <a:rPr lang="en-US" baseline="0" dirty="0" smtClean="0"/>
              <a:t> ring)</a:t>
            </a:r>
          </a:p>
          <a:p>
            <a:pPr lvl="1"/>
            <a:r>
              <a:rPr lang="en-US" baseline="0" dirty="0" smtClean="0"/>
              <a:t>Contributor to committer (middle ring to developer of inner ring).</a:t>
            </a:r>
          </a:p>
          <a:p>
            <a:pPr lvl="0"/>
            <a:r>
              <a:rPr lang="en-US" dirty="0" smtClean="0"/>
              <a:t>In open content systems </a:t>
            </a:r>
          </a:p>
          <a:p>
            <a:pPr lvl="1"/>
            <a:r>
              <a:rPr lang="en-US" dirty="0" smtClean="0"/>
              <a:t>Possible to move from consumer to contributor (outside</a:t>
            </a:r>
            <a:r>
              <a:rPr lang="en-US" baseline="0" dirty="0" smtClean="0"/>
              <a:t> ring to middle ring)</a:t>
            </a:r>
          </a:p>
          <a:p>
            <a:pPr lvl="1"/>
            <a:r>
              <a:rPr lang="en-US" baseline="0" dirty="0" smtClean="0"/>
              <a:t>Not possible to move into core developer through contributions to content.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8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your organization</a:t>
            </a:r>
            <a:r>
              <a:rPr lang="en-US" baseline="0" dirty="0" smtClean="0"/>
              <a:t> wishes to foster edge-dominant systems.</a:t>
            </a:r>
          </a:p>
          <a:p>
            <a:r>
              <a:rPr lang="en-US" baseline="0" dirty="0" smtClean="0"/>
              <a:t>Two key questions:</a:t>
            </a:r>
          </a:p>
          <a:p>
            <a:pPr lvl="1"/>
            <a:r>
              <a:rPr lang="en-US" dirty="0" smtClean="0"/>
              <a:t>How should we architect the core?</a:t>
            </a:r>
          </a:p>
          <a:p>
            <a:pPr lvl="1"/>
            <a:r>
              <a:rPr lang="en-US" dirty="0" smtClean="0"/>
              <a:t>What development principles should we adopt for</a:t>
            </a:r>
            <a:r>
              <a:rPr lang="en-US" baseline="0" dirty="0" smtClean="0"/>
              <a:t> the periphery/edge?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2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</a:t>
            </a:r>
            <a:r>
              <a:rPr lang="en-US" baseline="0" dirty="0" smtClean="0"/>
              <a:t> to the Software Development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Assumptions in the normal</a:t>
            </a:r>
            <a:r>
              <a:rPr lang="en-US" baseline="0" dirty="0" smtClean="0"/>
              <a:t> SDLC are not true in an edge dominant system</a:t>
            </a:r>
          </a:p>
          <a:p>
            <a:pPr lvl="1"/>
            <a:r>
              <a:rPr lang="en-US" dirty="0" smtClean="0"/>
              <a:t>Requirements can be basically known in advance. In edge dominant systems the requirements represent desires of</a:t>
            </a:r>
            <a:r>
              <a:rPr lang="en-US" baseline="0" dirty="0" smtClean="0"/>
              <a:t> a large community and can never be knowable.</a:t>
            </a:r>
          </a:p>
          <a:p>
            <a:pPr lvl="1"/>
            <a:r>
              <a:rPr lang="en-US" dirty="0" smtClean="0"/>
              <a:t>Software is developed</a:t>
            </a:r>
            <a:r>
              <a:rPr lang="en-US" baseline="0" dirty="0" smtClean="0"/>
              <a:t>, tested, and released in planned increments. Edge-dominant systems evolve through local, incremental changes. What, for example, is the latest “release” of Wikipedia?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9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Changes to the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Projects have dedicated, finite resources. Edge-dominant systems grow with use and contributions. The number of contributors is potentially unlimited. </a:t>
            </a:r>
          </a:p>
          <a:p>
            <a:pPr lvl="1"/>
            <a:r>
              <a:rPr lang="en-US" dirty="0" smtClean="0"/>
              <a:t>Management can manage the resources. Contributors may have a pool of potential</a:t>
            </a:r>
            <a:r>
              <a:rPr lang="en-US" baseline="0" dirty="0" smtClean="0"/>
              <a:t> changes but they choose from that pool or create new potential changes at their will.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3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1756</TotalTime>
  <Words>1243</Words>
  <Application>Microsoft Office PowerPoint</Application>
  <PresentationFormat>全屏显示(4:3)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Watermark</vt:lpstr>
      <vt:lpstr>Chapter 27:   Architectures for the Edge</vt:lpstr>
      <vt:lpstr>Chapter Outline</vt:lpstr>
      <vt:lpstr>Edge Dominant Systems</vt:lpstr>
      <vt:lpstr>Ecosystem of Edge Dominant Systems</vt:lpstr>
      <vt:lpstr>Metropolis Diagram</vt:lpstr>
      <vt:lpstr>Roles Have Different “Permeability”</vt:lpstr>
      <vt:lpstr>Key Questions</vt:lpstr>
      <vt:lpstr>Changes to the Software Development Life Cycle</vt:lpstr>
      <vt:lpstr>More Changes to the SDLC</vt:lpstr>
      <vt:lpstr>Implications for Architecture</vt:lpstr>
      <vt:lpstr>Core Requirements - 1</vt:lpstr>
      <vt:lpstr>Core Requirements – 2</vt:lpstr>
      <vt:lpstr>Implications of the Metropolis Model – 1</vt:lpstr>
      <vt:lpstr> Implications of the Metropolis Model – 2</vt:lpstr>
      <vt:lpstr>Implications of the Metropolis Model – 3 </vt:lpstr>
      <vt:lpstr>Implications of the Metropolis Model – 4</vt:lpstr>
      <vt:lpstr>Implications of the Metropolis Model – 5</vt:lpstr>
      <vt:lpstr>Implications of the Metropolis Model – 6</vt:lpstr>
      <vt:lpstr>Implications of the Metropolis Model – 7</vt:lpstr>
      <vt:lpstr>Implications of the Metropolis Model – 8</vt:lpstr>
      <vt:lpstr>Implications of the Metropolis Model – 9</vt:lpstr>
      <vt:lpstr>Analogy with a Zoning Board</vt:lpstr>
      <vt:lpstr>Zoning Board Stakeholders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156</cp:revision>
  <dcterms:created xsi:type="dcterms:W3CDTF">2012-04-18T22:57:58Z</dcterms:created>
  <dcterms:modified xsi:type="dcterms:W3CDTF">2018-11-19T01:22:08Z</dcterms:modified>
</cp:coreProperties>
</file>