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9" r:id="rId2"/>
    <p:sldId id="397" r:id="rId3"/>
    <p:sldId id="398" r:id="rId4"/>
    <p:sldId id="399" r:id="rId5"/>
    <p:sldId id="400" r:id="rId6"/>
    <p:sldId id="403" r:id="rId7"/>
    <p:sldId id="404" r:id="rId8"/>
    <p:sldId id="419" r:id="rId9"/>
    <p:sldId id="405" r:id="rId10"/>
    <p:sldId id="406" r:id="rId11"/>
    <p:sldId id="421" r:id="rId12"/>
    <p:sldId id="407" r:id="rId13"/>
    <p:sldId id="408" r:id="rId14"/>
    <p:sldId id="409" r:id="rId15"/>
    <p:sldId id="410" r:id="rId16"/>
    <p:sldId id="422" r:id="rId17"/>
    <p:sldId id="411" r:id="rId18"/>
    <p:sldId id="423" r:id="rId19"/>
    <p:sldId id="412" r:id="rId20"/>
    <p:sldId id="425" r:id="rId21"/>
    <p:sldId id="413" r:id="rId22"/>
    <p:sldId id="424" r:id="rId23"/>
    <p:sldId id="414" r:id="rId24"/>
    <p:sldId id="415" r:id="rId25"/>
    <p:sldId id="416" r:id="rId26"/>
    <p:sldId id="417" r:id="rId27"/>
    <p:sldId id="4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9" autoAdjust="0"/>
    <p:restoredTop sz="86766" autoAdjust="0"/>
  </p:normalViewPr>
  <p:slideViewPr>
    <p:cSldViewPr>
      <p:cViewPr varScale="1">
        <p:scale>
          <a:sx n="81" d="100"/>
          <a:sy n="81" d="100"/>
        </p:scale>
        <p:origin x="144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比如说，规定要使用现有组件、通信协议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正交关系：坐标系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72B24-51B6-40B4-9D2C-21F8C5199FD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 parts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Concrete </a:t>
            </a:r>
            <a:r>
              <a:rPr lang="en-US" dirty="0"/>
              <a:t>scenario for availability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Important properties of the communication mechanisms include </a:t>
            </a:r>
            <a:r>
              <a:rPr lang="en-US" altLang="zh-CN" dirty="0" err="1"/>
              <a:t>stateful</a:t>
            </a:r>
            <a:r>
              <a:rPr lang="en-US" altLang="zh-CN" dirty="0"/>
              <a:t> vs. stateless, synchronous vs. asynchronous, guaranteed vs. non-guaranteed delivery, and performance-related properties such as throughput and latency</a:t>
            </a:r>
          </a:p>
          <a:p>
            <a:r>
              <a:rPr lang="en-US" altLang="zh-CN" dirty="0"/>
              <a:t>TCP/UDP, WS/Restful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39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Build.xml, </a:t>
            </a:r>
            <a:r>
              <a:rPr lang="en-US" altLang="zh-CN" dirty="0" err="1"/>
              <a:t>makefile</a:t>
            </a:r>
            <a:r>
              <a:rPr lang="zh-CN" altLang="en-US" dirty="0"/>
              <a:t>都支持自定义变量</a:t>
            </a:r>
            <a:endParaRPr lang="en-US" altLang="zh-CN" dirty="0"/>
          </a:p>
          <a:p>
            <a:r>
              <a:rPr lang="en-US" altLang="zh-CN" dirty="0"/>
              <a:t>ftp</a:t>
            </a:r>
            <a:r>
              <a:rPr lang="zh-CN" altLang="en-US" dirty="0"/>
              <a:t>协议：主动模式还是被动模式，字符方式还是字节方式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0BB82C-A067-4336-8462-AED8672216AC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B842D-C72A-4A80-A520-EBBD51B544DF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4458A-63CC-4CCD-8B4A-C23553C40394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4E61F-A72B-4B41-AEB5-944B28CC5CC5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496C3-C614-4D23-A7B3-65B267CA0018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92CB0-6D72-453C-A4F1-1E4FB93E4D20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5D03C-93E0-4E14-9D6C-21806D9BAE7B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45E34-3307-43B1-B2B2-4193A2024D96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AD0DA-6211-40A1-AB69-6FFDAC18D749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82930-D1F0-4498-91CA-EAC7BC2F6E31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1CA62-28EE-40A0-8907-A0E6D91DB149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335B6BD-4633-4AAD-84FB-AD3A02CB7726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4:  </a:t>
            </a:r>
            <a:br>
              <a:rPr lang="en-AU" dirty="0"/>
            </a:br>
            <a:r>
              <a:rPr lang="en-AU" altLang="zh-CN" dirty="0"/>
              <a:t>Understanding Quality Attributes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505200"/>
            <a:ext cx="7486600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/>
              <a:t>2018</a:t>
            </a:r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448271"/>
          </a:xfrm>
        </p:spPr>
        <p:txBody>
          <a:bodyPr>
            <a:normAutofit/>
          </a:bodyPr>
          <a:lstStyle/>
          <a:p>
            <a:r>
              <a:rPr lang="en-US" dirty="0"/>
              <a:t>Example general scenario for availability:</a:t>
            </a:r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8208912" cy="305902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84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/>
              <a:t>Specifying Quality Attribute Requirements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concrete scenario for availability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8" y="2348880"/>
            <a:ext cx="86833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1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Achieving Quality Attributes Through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collection of primitive design techniques that an architect can use to achieve a quality attribute response. </a:t>
            </a:r>
          </a:p>
          <a:p>
            <a:r>
              <a:rPr lang="en-US" dirty="0"/>
              <a:t>We call these architectural design primitives </a:t>
            </a:r>
            <a:r>
              <a:rPr lang="en-US" i="1" dirty="0"/>
              <a:t>tactics</a:t>
            </a:r>
            <a:r>
              <a:rPr lang="en-US" dirty="0"/>
              <a:t>.</a:t>
            </a:r>
          </a:p>
          <a:p>
            <a:r>
              <a:rPr lang="en-US" dirty="0"/>
              <a:t>Tactics, like design patterns, are techniques that architects have been using for years. We do not </a:t>
            </a:r>
            <a:r>
              <a:rPr lang="en-US" i="1" dirty="0"/>
              <a:t>invent</a:t>
            </a:r>
            <a:r>
              <a:rPr lang="en-US" dirty="0"/>
              <a:t> tactics, we simply capture what architects do in practice. 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23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Achieving Quality Attributes Through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25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do we do this?  There are three reasons: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Design patterns are complex; they are a bundle of design decisions. An architect can augment an existing pattern to achieve a quality attribute goal.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no pattern exists to realize the architect’s design goal, tactics allow the architect to construct a design fragment from “first principles”.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By cataloguing tactics, we make design more systematic. </a:t>
            </a:r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44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Guiding Quality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Architecture design is a systematic approach to making design decisions.</a:t>
            </a:r>
          </a:p>
          <a:p>
            <a:r>
              <a:rPr lang="en-US" dirty="0"/>
              <a:t>We categorize the design decisions that an architect needs to make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Allocation of responsibilities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Coordination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Data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Management of resources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Mapping among architectural elements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Binding time decisions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Choice of technology</a:t>
            </a:r>
          </a:p>
          <a:p>
            <a:pPr lvl="1"/>
            <a:endParaRPr 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5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Decisions involving allocation of responsibilities include:</a:t>
            </a:r>
          </a:p>
          <a:p>
            <a:pPr lvl="1"/>
            <a:r>
              <a:rPr lang="en-US" dirty="0"/>
              <a:t>identifying the important responsibilities including basic system functions, architectural infrastructure, and satisfaction of quality attributes. </a:t>
            </a:r>
          </a:p>
          <a:p>
            <a:pPr lvl="1"/>
            <a:r>
              <a:rPr lang="en-US" dirty="0"/>
              <a:t>determining how these responsibilities are allocated to non-runtime and runtime elements (namely, modules, components, and connectors).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7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2050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8280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dirty="0"/>
              <a:t>Decisions about the coordination model include:</a:t>
            </a:r>
          </a:p>
          <a:p>
            <a:pPr lvl="1"/>
            <a:r>
              <a:rPr lang="en-US" dirty="0"/>
              <a:t>identify the elements of the system that must coordinate, or are prohibited from coordinating</a:t>
            </a:r>
          </a:p>
          <a:p>
            <a:pPr lvl="1"/>
            <a:r>
              <a:rPr lang="en-US" dirty="0"/>
              <a:t>determining the properties of the coordination, such as timeliness, currency, completeness, correctness, and consistency</a:t>
            </a:r>
          </a:p>
          <a:p>
            <a:pPr lvl="1"/>
            <a:r>
              <a:rPr lang="en-US" dirty="0"/>
              <a:t>choosing the communication mechanisms that realize those properties.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86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3" name="AutoShape 2" descr="“Allocation of Responsibilities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“Allocation of Responsibilities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“Allocation of Responsibilities”的图片搜索结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2" name="Picture 8" descr="“Allocation of Responsibilitie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322854"/>
            <a:ext cx="5256585" cy="505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9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/>
              <a:t>Decisions about the data model include:</a:t>
            </a:r>
          </a:p>
          <a:p>
            <a:pPr lvl="1"/>
            <a:r>
              <a:rPr lang="en-US" dirty="0"/>
              <a:t>choosing the major data abstractions, their operations, and their properties.</a:t>
            </a:r>
          </a:p>
          <a:p>
            <a:pPr lvl="1"/>
            <a:r>
              <a:rPr lang="en-US" dirty="0"/>
              <a:t>metadata needed for consistent interpretation of the data</a:t>
            </a:r>
          </a:p>
          <a:p>
            <a:pPr lvl="1"/>
            <a:r>
              <a:rPr lang="en-US" dirty="0"/>
              <a:t>organization of the data. This includes determining whether the data is going to be kept in a relational data base, a collection of objects or both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0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Requirements</a:t>
            </a:r>
          </a:p>
          <a:p>
            <a:r>
              <a:rPr lang="en-US" dirty="0"/>
              <a:t>Functionality</a:t>
            </a:r>
            <a:endParaRPr lang="en-US" sz="3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Attribute</a:t>
            </a:r>
            <a:r>
              <a:rPr lang="en-US" sz="3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Considerations</a:t>
            </a:r>
          </a:p>
          <a:p>
            <a:r>
              <a:rPr lang="en-US" dirty="0"/>
              <a:t>Specifying Quality Attribute Requirements</a:t>
            </a:r>
          </a:p>
          <a:p>
            <a:r>
              <a:rPr lang="en-US" dirty="0"/>
              <a:t>Achieving Quality Attributes through Tactics</a:t>
            </a: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Guiding</a:t>
            </a:r>
            <a:r>
              <a:rPr lang="en-US" sz="3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Quality Design Decisions</a:t>
            </a:r>
          </a:p>
          <a:p>
            <a:r>
              <a:rPr lang="en-US" baseline="0" dirty="0"/>
              <a:t>Summary</a:t>
            </a:r>
            <a:r>
              <a:rPr lang="en-US" dirty="0"/>
              <a:t> </a:t>
            </a:r>
            <a:endParaRPr lang="en-US" sz="3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76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1026" name="Picture 2" descr="âå¤æºå¼ææ°æ®èå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136904" cy="53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/>
              <a:t>Decisions for management of resources include:</a:t>
            </a:r>
          </a:p>
          <a:p>
            <a:pPr lvl="1"/>
            <a:r>
              <a:rPr lang="en-US" dirty="0"/>
              <a:t>identifying the resources that must be managed and determining the limits for each</a:t>
            </a:r>
          </a:p>
          <a:p>
            <a:pPr lvl="1"/>
            <a:r>
              <a:rPr lang="en-US" dirty="0"/>
              <a:t>determining which system element(s) manage each resource </a:t>
            </a:r>
          </a:p>
          <a:p>
            <a:pPr lvl="1"/>
            <a:r>
              <a:rPr lang="en-US" dirty="0"/>
              <a:t>determining how resources are shared and the arbitration strategies employed when there is contention</a:t>
            </a:r>
          </a:p>
          <a:p>
            <a:pPr lvl="1"/>
            <a:r>
              <a:rPr lang="en-US" dirty="0"/>
              <a:t>determining the impact of saturation on different resources.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755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7170" name="Picture 2" descr="Resource Manager reques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268760"/>
            <a:ext cx="807805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6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Among Architectural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/>
              <a:t>Useful mappings include:</a:t>
            </a:r>
          </a:p>
          <a:p>
            <a:pPr lvl="1"/>
            <a:r>
              <a:rPr lang="en-US" dirty="0"/>
              <a:t>the mapping of modules and runtime elements to each other—that is, the runtime elements that are created from each module; the modules that contain the code for each runtime element</a:t>
            </a:r>
          </a:p>
          <a:p>
            <a:pPr lvl="1"/>
            <a:r>
              <a:rPr lang="en-US" dirty="0"/>
              <a:t>the assignment of runtime elements to processors</a:t>
            </a:r>
          </a:p>
          <a:p>
            <a:pPr lvl="1"/>
            <a:r>
              <a:rPr lang="en-US" dirty="0"/>
              <a:t>the assignment of items in the data model to data stores</a:t>
            </a:r>
          </a:p>
          <a:p>
            <a:pPr lvl="1"/>
            <a:r>
              <a:rPr lang="en-US" dirty="0"/>
              <a:t>the mapping of modules and runtime elements to units of delivery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07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decisions in the other categories have an associated binding time decision. Examples of such binding time decisions include:</a:t>
            </a:r>
          </a:p>
          <a:p>
            <a:pPr lvl="1"/>
            <a:r>
              <a:rPr lang="en-US" dirty="0"/>
              <a:t>For allocation of responsibilities you can have build-time selection of modules via a parameterized build script. </a:t>
            </a:r>
          </a:p>
          <a:p>
            <a:pPr lvl="1"/>
            <a:r>
              <a:rPr lang="en-US" dirty="0"/>
              <a:t>For choice of coordination model you can design run-time negotiation of protocols.</a:t>
            </a:r>
          </a:p>
          <a:p>
            <a:pPr lvl="1"/>
            <a:r>
              <a:rPr lang="en-US" dirty="0"/>
              <a:t>For resource management you can design a system to accept new peripheral devices plugged in at run-time.</a:t>
            </a:r>
          </a:p>
          <a:p>
            <a:pPr lvl="1"/>
            <a:r>
              <a:rPr lang="en-US" dirty="0"/>
              <a:t>For choice of technology you can build an app-store for a smart phone that automatically downloads the appropriate version of the app.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29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Choice of technology decisions involve:</a:t>
            </a:r>
          </a:p>
          <a:p>
            <a:pPr lvl="1"/>
            <a:r>
              <a:rPr lang="en-US" dirty="0"/>
              <a:t>deciding which technologies are available to realize the decisions made in the other categories</a:t>
            </a:r>
          </a:p>
          <a:p>
            <a:pPr lvl="1"/>
            <a:r>
              <a:rPr lang="en-US" dirty="0"/>
              <a:t>determining whether the tools to support this technology are adequate</a:t>
            </a:r>
          </a:p>
          <a:p>
            <a:pPr lvl="1"/>
            <a:r>
              <a:rPr lang="en-US" dirty="0"/>
              <a:t>determining the extent of internal familiarity and external support for the technology (such as courses, tutorials, examples, availability of contractors)</a:t>
            </a:r>
          </a:p>
          <a:p>
            <a:pPr lvl="1"/>
            <a:r>
              <a:rPr lang="en-US" dirty="0"/>
              <a:t>determining the side effect</a:t>
            </a:r>
          </a:p>
          <a:p>
            <a:pPr lvl="1"/>
            <a:r>
              <a:rPr lang="en-US" dirty="0"/>
              <a:t>determining whether a new technology is compatible with the existing technology stack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99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Requirements for a system come in three categories.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Functional.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Quality attribute.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Constraints.</a:t>
            </a:r>
          </a:p>
          <a:p>
            <a:r>
              <a:rPr lang="en-US" dirty="0"/>
              <a:t>Quality attribute scenario has 6 parts.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Source of stimulus. 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Stimulus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Environment. 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Artifact. 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Response. 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Response measure. 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72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architectural tactic is a design decision that affects a quality attribute response.  </a:t>
            </a:r>
          </a:p>
          <a:p>
            <a:r>
              <a:rPr lang="en-US" dirty="0"/>
              <a:t>Architectural patterns can be seen as “packages” of tactics.</a:t>
            </a:r>
          </a:p>
          <a:p>
            <a:r>
              <a:rPr lang="en-US" dirty="0"/>
              <a:t>The seven categories of architectural design decisions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 of responsibilities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Coordination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Management of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Mapping among architectural elements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Binding time decisions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Choice of technology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7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can be categorized as:</a:t>
            </a:r>
          </a:p>
          <a:p>
            <a:pPr lvl="1"/>
            <a:r>
              <a:rPr lang="en-US" dirty="0"/>
              <a:t>Functional requirements. What &amp; How</a:t>
            </a:r>
          </a:p>
          <a:p>
            <a:pPr lvl="1"/>
            <a:r>
              <a:rPr lang="en-US" dirty="0"/>
              <a:t>Quality attribute requirements. How well. </a:t>
            </a:r>
          </a:p>
          <a:p>
            <a:pPr lvl="1"/>
            <a:r>
              <a:rPr lang="en-US" dirty="0"/>
              <a:t>Constraints. A constraint is a design decision already been made.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6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is the ability of the system to do the work for which it was intended.  </a:t>
            </a:r>
          </a:p>
          <a:p>
            <a:r>
              <a:rPr lang="en-US" dirty="0"/>
              <a:t>Functionality has a strange relationship to architecture:</a:t>
            </a:r>
          </a:p>
          <a:p>
            <a:pPr lvl="1"/>
            <a:r>
              <a:rPr lang="en-US" dirty="0"/>
              <a:t>functionality does not determine architecture; given a set of required functionality, there is no end to the architectures you could create to satisfy that functionality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2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functional requirement is "when the user presses the green button the Options dialog appears”:</a:t>
            </a:r>
          </a:p>
          <a:p>
            <a:pPr lvl="1"/>
            <a:r>
              <a:rPr lang="en-US" dirty="0"/>
              <a:t>a performance QA annotation might describe how quickly the dialog will appear; </a:t>
            </a:r>
          </a:p>
          <a:p>
            <a:pPr lvl="1"/>
            <a:r>
              <a:rPr lang="en-US" dirty="0"/>
              <a:t>an availability QA annotation might describe how often this function will fail, and how quickly it will be repaired; </a:t>
            </a:r>
          </a:p>
          <a:p>
            <a:pPr lvl="1"/>
            <a:r>
              <a:rPr lang="en-US" dirty="0"/>
              <a:t>a usability QA annotation might describe how easy it is to learn this function.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9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Quality attribute scenarios has these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Stimulus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Stimulus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Response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Response measure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Artifact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7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Source of stimulus</a:t>
            </a:r>
            <a:r>
              <a:rPr lang="en-US" dirty="0"/>
              <a:t>. This is some entity (a human, a computer system, or any other actuator) that generated the stimulus.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Stimulus</a:t>
            </a:r>
            <a:r>
              <a:rPr lang="en-US" dirty="0"/>
              <a:t>. The stimulus is a condition that requires a response when it arrives at a system.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Environment</a:t>
            </a:r>
            <a:r>
              <a:rPr lang="en-US" dirty="0"/>
              <a:t>. The stimulus occurs under certain conditions.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Artifact</a:t>
            </a:r>
            <a:r>
              <a:rPr lang="en-US" dirty="0"/>
              <a:t>. Some artifact is stimulated.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Response</a:t>
            </a:r>
            <a:r>
              <a:rPr lang="en-US" dirty="0"/>
              <a:t>. The response is the activity undertaken on the arrival of the stimulus.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Response measure</a:t>
            </a:r>
            <a:r>
              <a:rPr lang="en-US" dirty="0"/>
              <a:t>. When the response occurs, it should be measurable in some fashion so that the requirement can be tested. </a:t>
            </a:r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7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9A8B-A4D3-4E6F-9F0A-470E42FC410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Quality Attribute Scenario</a:t>
            </a:r>
            <a:endParaRPr lang="zh-CN" altLang="en-US" dirty="0">
              <a:solidFill>
                <a:schemeClr val="tx1"/>
              </a:solidFill>
              <a:ea typeface="华文中宋" pitchFamily="2" charset="-122"/>
            </a:endParaRPr>
          </a:p>
        </p:txBody>
      </p:sp>
      <p:pic>
        <p:nvPicPr>
          <p:cNvPr id="44036" name="Picture 4" descr="3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0"/>
          <a:stretch>
            <a:fillRect/>
          </a:stretch>
        </p:blipFill>
        <p:spPr>
          <a:xfrm>
            <a:off x="755650" y="1844675"/>
            <a:ext cx="7848600" cy="345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827088" y="5300663"/>
            <a:ext cx="1944687" cy="1008062"/>
          </a:xfrm>
          <a:prstGeom prst="wedgeRoundRectCallout">
            <a:avLst>
              <a:gd name="adj1" fmla="val -1917"/>
              <a:gd name="adj2" fmla="val -2122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dirty="0">
                <a:effectLst/>
              </a:rPr>
              <a:t>Internal / </a:t>
            </a:r>
            <a:r>
              <a:rPr lang="en-US" altLang="zh-CN" dirty="0"/>
              <a:t>e</a:t>
            </a:r>
            <a:r>
              <a:rPr lang="en-US" altLang="zh-CN" sz="1800" dirty="0">
                <a:effectLst/>
              </a:rPr>
              <a:t>xternal</a:t>
            </a:r>
            <a:endParaRPr lang="zh-CN" altLang="en-US" sz="1800" dirty="0">
              <a:effectLst/>
            </a:endParaRP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3851275" y="5229225"/>
            <a:ext cx="1943100" cy="1150938"/>
          </a:xfrm>
          <a:prstGeom prst="wedgeRoundRectCallout">
            <a:avLst>
              <a:gd name="adj1" fmla="val -11519"/>
              <a:gd name="adj2" fmla="val -1871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 dirty="0">
                <a:effectLst/>
              </a:rPr>
              <a:t>Whole system / parts of system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5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Quality Attribute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>
            <a:normAutofit/>
          </a:bodyPr>
          <a:lstStyle/>
          <a:p>
            <a:r>
              <a:rPr lang="en-US" dirty="0"/>
              <a:t>General scenarios—those that are system independent and can, potentially, pertain to any system.</a:t>
            </a:r>
          </a:p>
          <a:p>
            <a:r>
              <a:rPr lang="en-US" dirty="0"/>
              <a:t>Concrete scenarios—those that are specific to the particular system under consideration. </a:t>
            </a:r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231204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1028</TotalTime>
  <Words>1148</Words>
  <Application>Microsoft Office PowerPoint</Application>
  <PresentationFormat>如螢幕大小 (4:3)</PresentationFormat>
  <Paragraphs>175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华文中宋</vt:lpstr>
      <vt:lpstr>宋体</vt:lpstr>
      <vt:lpstr>Arial</vt:lpstr>
      <vt:lpstr>Calibri</vt:lpstr>
      <vt:lpstr>Times New Roman</vt:lpstr>
      <vt:lpstr>Wingdings</vt:lpstr>
      <vt:lpstr>Watermark</vt:lpstr>
      <vt:lpstr>Chapter 4:   Understanding Quality Attributes</vt:lpstr>
      <vt:lpstr>Chapter Outline</vt:lpstr>
      <vt:lpstr>Architecture and Requirements</vt:lpstr>
      <vt:lpstr>Functionality </vt:lpstr>
      <vt:lpstr>Quality Attribute Considerations</vt:lpstr>
      <vt:lpstr>Specifying Quality Attribute Requirements</vt:lpstr>
      <vt:lpstr>Specifying Quality Attribute Requirements</vt:lpstr>
      <vt:lpstr>Quality Attribute Scenario</vt:lpstr>
      <vt:lpstr>Specifying Quality Attribute Requirements</vt:lpstr>
      <vt:lpstr>Specifying Quality Attribute Requirements</vt:lpstr>
      <vt:lpstr>Specifying Quality Attribute Requirements</vt:lpstr>
      <vt:lpstr>Achieving Quality Attributes Through Tactics</vt:lpstr>
      <vt:lpstr>Achieving Quality Attributes Through Tactics</vt:lpstr>
      <vt:lpstr>Guiding Quality Design Decisions</vt:lpstr>
      <vt:lpstr>Allocation of Responsibilities</vt:lpstr>
      <vt:lpstr>PowerPoint 簡報</vt:lpstr>
      <vt:lpstr>Coordination Model</vt:lpstr>
      <vt:lpstr>PowerPoint 簡報</vt:lpstr>
      <vt:lpstr>Data Model</vt:lpstr>
      <vt:lpstr>PowerPoint 簡報</vt:lpstr>
      <vt:lpstr>Management of Resources</vt:lpstr>
      <vt:lpstr>PowerPoint 簡報</vt:lpstr>
      <vt:lpstr>Mapping Among Architectural Elements</vt:lpstr>
      <vt:lpstr>Binding Time</vt:lpstr>
      <vt:lpstr>Choice of Technology</vt:lpstr>
      <vt:lpstr>Summary</vt:lpstr>
      <vt:lpstr>Summary</vt:lpstr>
    </vt:vector>
  </TitlesOfParts>
  <Company>NICTA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kirtsy YU</cp:lastModifiedBy>
  <cp:revision>82</cp:revision>
  <dcterms:created xsi:type="dcterms:W3CDTF">2012-04-18T22:57:58Z</dcterms:created>
  <dcterms:modified xsi:type="dcterms:W3CDTF">2018-12-13T05:58:47Z</dcterms:modified>
</cp:coreProperties>
</file>