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9" r:id="rId2"/>
    <p:sldId id="260" r:id="rId3"/>
    <p:sldId id="291" r:id="rId4"/>
    <p:sldId id="261" r:id="rId5"/>
    <p:sldId id="29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6" r:id="rId16"/>
    <p:sldId id="271" r:id="rId17"/>
    <p:sldId id="272" r:id="rId18"/>
    <p:sldId id="273" r:id="rId19"/>
    <p:sldId id="274" r:id="rId20"/>
    <p:sldId id="275" r:id="rId21"/>
    <p:sldId id="286" r:id="rId22"/>
    <p:sldId id="285" r:id="rId23"/>
    <p:sldId id="287" r:id="rId24"/>
    <p:sldId id="288" r:id="rId25"/>
    <p:sldId id="289" r:id="rId26"/>
    <p:sldId id="290" r:id="rId27"/>
    <p:sldId id="292" r:id="rId28"/>
    <p:sldId id="293" r:id="rId29"/>
    <p:sldId id="294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9" autoAdjust="0"/>
    <p:restoredTop sz="86446" autoAdjust="0"/>
  </p:normalViewPr>
  <p:slideViewPr>
    <p:cSldViewPr>
      <p:cViewPr varScale="1">
        <p:scale>
          <a:sx n="81" d="100"/>
          <a:sy n="81" d="100"/>
        </p:scale>
        <p:origin x="144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D87E-C22C-422F-A967-81CFD8AE11BC}" type="datetimeFigureOut">
              <a:rPr lang="zh-CN" altLang="en-US" smtClean="0"/>
              <a:pPr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CE70-EB80-4F22-B7B5-3414C8C929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pPr/>
              <a:t>13/12/2018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Ping/echo: cluster manager, load balancer</a:t>
            </a:r>
          </a:p>
          <a:p>
            <a:r>
              <a:rPr lang="en-US" altLang="zh-CN" dirty="0"/>
              <a:t>Monitor: TCP</a:t>
            </a:r>
            <a:r>
              <a:rPr lang="en-US" altLang="zh-CN" baseline="0" dirty="0"/>
              <a:t> </a:t>
            </a:r>
            <a:r>
              <a:rPr lang="en-US" altLang="zh-CN" sz="1200" dirty="0"/>
              <a:t>congestion control</a:t>
            </a:r>
            <a:endParaRPr lang="en-US" altLang="zh-CN" dirty="0"/>
          </a:p>
          <a:p>
            <a:r>
              <a:rPr lang="en-US" sz="1200" dirty="0"/>
              <a:t>Heartbeat: </a:t>
            </a:r>
            <a:r>
              <a:rPr lang="en-US" altLang="zh-CN" dirty="0"/>
              <a:t>watchdog; </a:t>
            </a:r>
            <a:r>
              <a:rPr lang="en-US" sz="1200" dirty="0"/>
              <a:t>nodes</a:t>
            </a:r>
            <a:r>
              <a:rPr lang="en-US" sz="1200" baseline="0" dirty="0"/>
              <a:t> join/leave freely and randomly; ATM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Sanity Checking: interface/information flow</a:t>
            </a:r>
          </a:p>
          <a:p>
            <a:r>
              <a:rPr lang="en-US" dirty="0"/>
              <a:t>Condition Monitoring: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对特定条件进行检测，比如检验和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 voting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Replication (clones of each other), Functional Redundancy (different design/implementation)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解析余度法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通过解析模型与实测信号的残差来检测错误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even allows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inputs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Parameter fence: special pattern</a:t>
            </a:r>
            <a:r>
              <a:rPr lang="en-US" altLang="zh-CN" baseline="0" dirty="0"/>
              <a:t> after variable-length </a:t>
            </a:r>
            <a:r>
              <a:rPr lang="en-US" altLang="zh-CN" dirty="0"/>
              <a:t>parameters</a:t>
            </a:r>
            <a:r>
              <a:rPr lang="en-US" altLang="zh-CN" baseline="0" dirty="0"/>
              <a:t> to detect memory overwriting</a:t>
            </a:r>
          </a:p>
          <a:p>
            <a:r>
              <a:rPr lang="en-US" altLang="zh-CN" dirty="0"/>
              <a:t>Parameter typing: strong typing</a:t>
            </a:r>
            <a:r>
              <a:rPr lang="en-US" altLang="zh-CN" baseline="0" dirty="0"/>
              <a:t> favors availability against modifiability.</a:t>
            </a:r>
          </a:p>
          <a:p>
            <a:r>
              <a:rPr lang="en-US" altLang="zh-CN" dirty="0"/>
              <a:t>Timeout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34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protection group is a group of nodes where one or more nodes are “active,” with the remainder serving as redundant spares.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326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Upgrade: </a:t>
            </a:r>
            <a:r>
              <a:rPr lang="en-US" altLang="zh-CN" dirty="0" err="1"/>
              <a:t>dll</a:t>
            </a:r>
            <a:r>
              <a:rPr lang="en-US" altLang="zh-CN" dirty="0"/>
              <a:t>/so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Retry: in network or sever farms</a:t>
            </a:r>
          </a:p>
          <a:p>
            <a:r>
              <a:rPr lang="en-US" dirty="0"/>
              <a:t>Ignore Faulty Behavior: ignore fault DNS messages</a:t>
            </a:r>
            <a:r>
              <a:rPr lang="en-US" baseline="0" dirty="0"/>
              <a:t> by ACL</a:t>
            </a:r>
          </a:p>
          <a:p>
            <a:r>
              <a:rPr lang="en-US" dirty="0"/>
              <a:t>resources left functioning: resources still functioning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Shadow: runs before put into service</a:t>
            </a:r>
            <a:r>
              <a:rPr lang="en-US" sz="1200" baseline="0" dirty="0"/>
              <a:t> for monitoring correctness</a:t>
            </a:r>
          </a:p>
          <a:p>
            <a:r>
              <a:rPr lang="en-US" sz="1200" dirty="0"/>
              <a:t>State Resynchronization: checksum/MD5</a:t>
            </a:r>
            <a:r>
              <a:rPr lang="en-US" sz="1200" baseline="0" dirty="0"/>
              <a:t> for active </a:t>
            </a:r>
            <a:r>
              <a:rPr lang="en-US" sz="1200" dirty="0"/>
              <a:t>redundancy and checkpoint otherwise</a:t>
            </a:r>
          </a:p>
          <a:p>
            <a:r>
              <a:rPr lang="en-US" sz="1200" dirty="0"/>
              <a:t>Escalating Restart: add functionalities one by one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Predictive Model: monitor  the usage of resources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A66D00-EBE7-4C15-BEBF-B1CBA5C8D727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E9373-92F8-4C37-B230-E02018EFAC9E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F0A88-9A64-44EF-8611-DCB1BF68FC09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EDC1B-5B6B-49EE-AAD1-F9AEE4F16FC0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6EAE-DC15-4A07-A658-F45FB036C425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308C5-4243-4159-A59F-759C235D018A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69182-BAE1-484C-9FB0-A3A171E7FED6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5CB5F-DD9E-4977-B606-4356953B2881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C9AD9-6C77-4CB7-A03A-B0A39FB2F103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AAD49-DFE2-4654-9074-7ECDE7B6612B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2D35C-9AB1-48DD-9F7F-205D52EC1B88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60306F6-D448-4BC4-84A9-00CC5AA4EB1E}" type="datetime1">
              <a:rPr lang="en-AU" altLang="zh-CN" smtClean="0"/>
              <a:pPr/>
              <a:t>13/12/2018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Chapter 5:  </a:t>
            </a:r>
            <a:br>
              <a:rPr lang="en-AU" dirty="0"/>
            </a:br>
            <a:r>
              <a:rPr lang="en-AU" altLang="zh-CN" dirty="0"/>
              <a:t>Availability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505200"/>
            <a:ext cx="7414592" cy="1752600"/>
          </a:xfrm>
        </p:spPr>
        <p:txBody>
          <a:bodyPr/>
          <a:lstStyle/>
          <a:p>
            <a:r>
              <a:rPr lang="en-AU" altLang="zh-CN" dirty="0" err="1"/>
              <a:t>Pingjian</a:t>
            </a:r>
            <a:r>
              <a:rPr lang="en-AU" altLang="zh-CN" dirty="0"/>
              <a:t> Zhang</a:t>
            </a:r>
          </a:p>
          <a:p>
            <a:r>
              <a:rPr lang="en-AU" altLang="zh-CN" dirty="0"/>
              <a:t>School of Software Engineering, SCUT</a:t>
            </a:r>
          </a:p>
          <a:p>
            <a:r>
              <a:rPr lang="en-AU" altLang="zh-CN" dirty="0"/>
              <a:t>2018</a:t>
            </a:r>
          </a:p>
          <a:p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 Tactics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35496"/>
            <a:ext cx="6264696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64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r>
              <a:rPr lang="en-US" sz="2800" dirty="0"/>
              <a:t>Ping/echo: asynchronous request/response message pair exchanged between nodes, used to determine reachability and the round-trip delay through the associated network path. </a:t>
            </a:r>
          </a:p>
          <a:p>
            <a:r>
              <a:rPr lang="en-US" sz="2800" dirty="0"/>
              <a:t>Monitor: a component used to monitor the state of health of other parts of the system. A system monitor can detect failure or congestion in the network or other shared resources, such as from a denial-of-service attack. </a:t>
            </a:r>
          </a:p>
          <a:p>
            <a:r>
              <a:rPr lang="en-US" sz="2800" dirty="0"/>
              <a:t>Heartbeat: a periodic message exchange between a system monitor and a process being monitored.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12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Timestamp: used to detect incorrect sequences of events, primarily in distributed message-passing systems. </a:t>
            </a:r>
          </a:p>
          <a:p>
            <a:r>
              <a:rPr lang="en-US" dirty="0"/>
              <a:t>Sanity Checking: checks the validity or reasonableness of a component’s operations or outputs; typically based on a knowledge of the internal design, the state of the system, or the nature of the information under scrutiny. </a:t>
            </a:r>
          </a:p>
          <a:p>
            <a:r>
              <a:rPr lang="en-US" dirty="0"/>
              <a:t>Condition Monitoring: checking conditions in a process or device, or validating assumptions made during the design.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83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Voting: to check that replicated components are producing the same results. </a:t>
            </a:r>
          </a:p>
          <a:p>
            <a:r>
              <a:rPr lang="en-US" dirty="0"/>
              <a:t>Exception Detection: detection of a system condition that alters the normal flow of execution.</a:t>
            </a:r>
          </a:p>
          <a:p>
            <a:r>
              <a:rPr lang="en-US" dirty="0"/>
              <a:t>Self-test: procedure for a component to test itself for correct operation.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33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Recover from Faults </a:t>
            </a:r>
            <a:br>
              <a:rPr lang="en-US" dirty="0"/>
            </a:br>
            <a:r>
              <a:rPr lang="en-US" dirty="0"/>
              <a:t>(Preparation &amp; Repair)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Active Redundancy (hot spare): all nodes in a </a:t>
            </a:r>
            <a:r>
              <a:rPr lang="en-US" i="1" dirty="0"/>
              <a:t>protection group </a:t>
            </a:r>
            <a:r>
              <a:rPr lang="en-US" dirty="0"/>
              <a:t>receive and process identical inputs in parallel, allowing redundant spare(s) to maintain synchronous state with the active node(s). 	</a:t>
            </a:r>
          </a:p>
          <a:p>
            <a:r>
              <a:rPr lang="en-US" dirty="0"/>
              <a:t>Passive Redundancy (warm spare): only the active members of the protection group process input traffic; one of their duties is to provide the redundant spare(s) with periodic state updates. </a:t>
            </a:r>
          </a:p>
          <a:p>
            <a:r>
              <a:rPr lang="en-US" dirty="0"/>
              <a:t>Spare (cold spare): redundant spares of a protection group remain out of service.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25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5579665" y="1892757"/>
            <a:ext cx="1368425" cy="1152525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>
            <a:off x="5063932" y="1460957"/>
            <a:ext cx="574675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39970" y="114714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1800" b="1" dirty="0">
                <a:solidFill>
                  <a:srgbClr val="FF6600"/>
                </a:solidFill>
                <a:effectLst/>
              </a:rPr>
              <a:t>New Data</a:t>
            </a:r>
            <a:endParaRPr lang="en-US" altLang="zh-CN" sz="1800" b="1" dirty="0">
              <a:solidFill>
                <a:srgbClr val="FF6600"/>
              </a:solidFill>
              <a:effectLst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435202" y="2284353"/>
            <a:ext cx="15128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1800" b="1" dirty="0">
                <a:solidFill>
                  <a:srgbClr val="00FF00"/>
                </a:solidFill>
                <a:effectLst/>
              </a:rPr>
              <a:t>      </a:t>
            </a:r>
            <a:r>
              <a:rPr lang="en-GB" altLang="zh-CN" sz="1800" b="1" dirty="0">
                <a:solidFill>
                  <a:srgbClr val="FF6600"/>
                </a:solidFill>
                <a:effectLst/>
              </a:rPr>
              <a:t>Standby</a:t>
            </a:r>
            <a:endParaRPr lang="en-US" altLang="zh-CN" sz="1800" b="1" dirty="0">
              <a:solidFill>
                <a:srgbClr val="00FF00"/>
              </a:solidFill>
              <a:effectLst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52320" y="1895127"/>
            <a:ext cx="1368425" cy="1152525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80088" y="2150714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1800" b="1" dirty="0">
                <a:solidFill>
                  <a:srgbClr val="00FF00"/>
                </a:solidFill>
                <a:effectLst/>
              </a:rPr>
              <a:t>      </a:t>
            </a:r>
            <a:r>
              <a:rPr lang="en-GB" altLang="zh-CN" sz="1800" b="1" dirty="0">
                <a:solidFill>
                  <a:srgbClr val="FF6600"/>
                </a:solidFill>
                <a:effectLst/>
              </a:rPr>
              <a:t>Main Component</a:t>
            </a:r>
            <a:r>
              <a:rPr lang="en-GB" altLang="zh-CN" sz="1800" b="1" dirty="0">
                <a:solidFill>
                  <a:srgbClr val="00FF00"/>
                </a:solidFill>
                <a:effectLst/>
              </a:rPr>
              <a:t> </a:t>
            </a:r>
            <a:endParaRPr lang="en-US" altLang="zh-CN" sz="1800" b="1" dirty="0">
              <a:solidFill>
                <a:srgbClr val="00FF00"/>
              </a:solidFill>
              <a:effectLst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H="1">
            <a:off x="3366137" y="1472019"/>
            <a:ext cx="575915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V="1">
            <a:off x="3446264" y="1513860"/>
            <a:ext cx="574675" cy="50254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36418"/>
            <a:ext cx="4046481" cy="249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23528" y="4365104"/>
            <a:ext cx="1584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1800" b="1" dirty="0"/>
              <a:t>Passive Redundancy</a:t>
            </a:r>
            <a:endParaRPr lang="en-US" altLang="zh-CN" sz="1800" b="1" dirty="0">
              <a:effectLst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23528" y="2288033"/>
            <a:ext cx="1584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1800" b="1" dirty="0"/>
              <a:t>Active Redundancy</a:t>
            </a:r>
            <a:endParaRPr lang="en-US" altLang="zh-CN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808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 from Faults </a:t>
            </a:r>
            <a:br>
              <a:rPr lang="en-US" dirty="0"/>
            </a:br>
            <a:r>
              <a:rPr lang="en-US" dirty="0"/>
              <a:t>(Preparation &amp; Repair)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Exception Handling: dealing with the exception by reporting it or handling it, potentially masking the fault by correcting the cause of the exception and retrying.</a:t>
            </a:r>
          </a:p>
          <a:p>
            <a:pPr>
              <a:lnSpc>
                <a:spcPct val="90000"/>
              </a:lnSpc>
            </a:pPr>
            <a:r>
              <a:rPr lang="en-US" dirty="0"/>
              <a:t>Rollback: revert to a previous known good state, referred to as the “rollback line”.</a:t>
            </a:r>
          </a:p>
          <a:p>
            <a:pPr>
              <a:lnSpc>
                <a:spcPct val="90000"/>
              </a:lnSpc>
            </a:pPr>
            <a:r>
              <a:rPr lang="en-US" dirty="0"/>
              <a:t>Software Upgrade: in-service upgrades to executable code images in a non-service-affecting manner.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76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 from Faults </a:t>
            </a:r>
            <a:br>
              <a:rPr lang="en-US" dirty="0"/>
            </a:br>
            <a:r>
              <a:rPr lang="en-US" dirty="0"/>
              <a:t>(Preparation &amp; Repair)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Retry: where a failure is transient retrying the operation may lead to success.</a:t>
            </a:r>
          </a:p>
          <a:p>
            <a:r>
              <a:rPr lang="en-US" dirty="0"/>
              <a:t>Ignore Faulty Behavior: ignoring </a:t>
            </a:r>
            <a:r>
              <a:rPr lang="en-US" altLang="zh-CN" dirty="0"/>
              <a:t>spurious </a:t>
            </a:r>
            <a:r>
              <a:rPr lang="en-US" dirty="0"/>
              <a:t>messages.</a:t>
            </a:r>
          </a:p>
          <a:p>
            <a:r>
              <a:rPr lang="en-US" dirty="0"/>
              <a:t>Degradation: maintains the most critical system functions, dropping less critical functions.</a:t>
            </a:r>
          </a:p>
          <a:p>
            <a:r>
              <a:rPr lang="en-US" dirty="0"/>
              <a:t>Reconfiguration: reassigning responsibilities to the resources still functioning, while maintaining as much functionality as possible.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12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 from Faults </a:t>
            </a:r>
            <a:br>
              <a:rPr lang="en-US" dirty="0"/>
            </a:br>
            <a:r>
              <a:rPr lang="en-US" dirty="0"/>
              <a:t>(Reintroduction)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>
            <a:noAutofit/>
          </a:bodyPr>
          <a:lstStyle/>
          <a:p>
            <a:r>
              <a:rPr lang="en-US" sz="2400" dirty="0"/>
              <a:t>Shadow: operating a previously failed or in-service upgraded component in a “shadow mode” for a predefined time prior to reverting the component back to an active role.</a:t>
            </a:r>
          </a:p>
          <a:p>
            <a:r>
              <a:rPr lang="en-US" sz="2400" dirty="0"/>
              <a:t>State Resynchronization: partner to active redundancy and passive redundancy where state information is sent from active to standby components.</a:t>
            </a:r>
          </a:p>
          <a:p>
            <a:r>
              <a:rPr lang="en-US" sz="2400" dirty="0"/>
              <a:t>Escalating Restart: recover from faults by varying the granularity of the component(s) restarted and minimizing the level of service affected.</a:t>
            </a:r>
          </a:p>
          <a:p>
            <a:r>
              <a:rPr lang="en-US" sz="2400" dirty="0"/>
              <a:t>Non-stop Forwarding: functionality is split into supervisory and data. If a supervisor fails, a router continues forwarding packets along known routes while protocol information is recovered and validated.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671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>
            <a:noAutofit/>
          </a:bodyPr>
          <a:lstStyle/>
          <a:p>
            <a:r>
              <a:rPr lang="en-US" sz="2800" dirty="0"/>
              <a:t>Removal From Service: temporarily placing a system component in an out-of-service state for the purpose of mitigating potential system failures </a:t>
            </a:r>
          </a:p>
          <a:p>
            <a:r>
              <a:rPr lang="en-US" sz="2800" dirty="0"/>
              <a:t>Transactions: bundling state updates so that asynchronous messages exchanged between distributed components are </a:t>
            </a:r>
            <a:r>
              <a:rPr lang="en-US" sz="2800" i="1" dirty="0"/>
              <a:t>atomic</a:t>
            </a:r>
            <a:r>
              <a:rPr lang="en-US" sz="2800" dirty="0"/>
              <a:t>, </a:t>
            </a:r>
            <a:r>
              <a:rPr lang="en-US" sz="2800" i="1" dirty="0"/>
              <a:t>consistent</a:t>
            </a:r>
            <a:r>
              <a:rPr lang="en-US" sz="2800" dirty="0"/>
              <a:t>, </a:t>
            </a:r>
            <a:r>
              <a:rPr lang="en-US" sz="2800" i="1" dirty="0"/>
              <a:t>isolated</a:t>
            </a:r>
            <a:r>
              <a:rPr lang="en-US" sz="2800" dirty="0"/>
              <a:t>, and </a:t>
            </a:r>
            <a:r>
              <a:rPr lang="en-US" sz="2800" i="1" dirty="0"/>
              <a:t>durable</a:t>
            </a:r>
            <a:r>
              <a:rPr lang="en-US" sz="2800" dirty="0"/>
              <a:t>. </a:t>
            </a:r>
          </a:p>
          <a:p>
            <a:r>
              <a:rPr lang="en-US" sz="2800" dirty="0"/>
              <a:t>Predictive Model: monitor the state of health of a process to ensure that the system is operating within nominal parameters; take corrective action when conditions are detected that are predictive of likely future faults.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97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Availability?</a:t>
            </a:r>
          </a:p>
          <a:p>
            <a:r>
              <a:rPr lang="en-US" sz="3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 General Scenario</a:t>
            </a:r>
          </a:p>
          <a:p>
            <a:r>
              <a:rPr lang="en-US" sz="3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Tactics for Availability</a:t>
            </a:r>
          </a:p>
          <a:p>
            <a:r>
              <a:rPr lang="en-US" dirty="0"/>
              <a:t>A Design Checklist for Availability</a:t>
            </a:r>
            <a:endParaRPr lang="en-US" sz="3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3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41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Prevention: preventing system exceptions from occurring by masking a fault, or preventing it via smart pointers, abstract data types, wrappers.</a:t>
            </a:r>
          </a:p>
          <a:p>
            <a:r>
              <a:rPr lang="en-US" dirty="0"/>
              <a:t>Increase Competence Set: designing a component to handle more cases—faults—as part of its normal operation.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77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22114"/>
          </a:xfrm>
        </p:spPr>
        <p:txBody>
          <a:bodyPr/>
          <a:lstStyle/>
          <a:p>
            <a:r>
              <a:rPr lang="en-US" altLang="zh-CN" dirty="0"/>
              <a:t>Design for Availability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34173"/>
          </a:xfrm>
        </p:spPr>
        <p:txBody>
          <a:bodyPr/>
          <a:lstStyle/>
          <a:p>
            <a:r>
              <a:rPr lang="en-US" altLang="zh-CN" dirty="0"/>
              <a:t>Adopt suitable architectural patterns and tactics.</a:t>
            </a:r>
          </a:p>
          <a:p>
            <a:r>
              <a:rPr lang="en-US" altLang="zh-CN" dirty="0"/>
              <a:t>Establish an availability model/formulae.</a:t>
            </a:r>
          </a:p>
          <a:p>
            <a:r>
              <a:rPr lang="en-US" altLang="zh-CN" dirty="0"/>
              <a:t>Design a dedicated availability view if necessary.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19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22114"/>
          </a:xfrm>
        </p:spPr>
        <p:txBody>
          <a:bodyPr/>
          <a:lstStyle/>
          <a:p>
            <a:r>
              <a:rPr lang="en-US" altLang="zh-CN" dirty="0"/>
              <a:t>Design for Availability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94213"/>
          </a:xfrm>
        </p:spPr>
        <p:txBody>
          <a:bodyPr/>
          <a:lstStyle/>
          <a:p>
            <a:r>
              <a:rPr lang="en-US" altLang="zh-CN" sz="2800" dirty="0"/>
              <a:t>Determine the system responsibilities that need to be highly available. Ensure that additional responsibilities have been allocated to detect a fault. </a:t>
            </a:r>
          </a:p>
          <a:p>
            <a:r>
              <a:rPr lang="en-US" altLang="zh-CN" sz="2800" dirty="0"/>
              <a:t>Ensure that there are responsibilities to:</a:t>
            </a:r>
          </a:p>
          <a:p>
            <a:pPr lvl="1"/>
            <a:r>
              <a:rPr lang="en-US" altLang="zh-CN" sz="2400" dirty="0"/>
              <a:t>log the fault</a:t>
            </a:r>
          </a:p>
          <a:p>
            <a:pPr lvl="1"/>
            <a:r>
              <a:rPr lang="en-US" altLang="zh-CN" sz="2400" dirty="0"/>
              <a:t>notify appropriate entities (people or systems)</a:t>
            </a:r>
          </a:p>
          <a:p>
            <a:pPr lvl="1"/>
            <a:r>
              <a:rPr lang="en-US" altLang="zh-CN" sz="2400" dirty="0"/>
              <a:t>disable source of events causing the fault</a:t>
            </a:r>
          </a:p>
          <a:p>
            <a:pPr lvl="1"/>
            <a:r>
              <a:rPr lang="en-US" altLang="zh-CN" sz="2400" dirty="0"/>
              <a:t>be temporarily unavailable</a:t>
            </a:r>
          </a:p>
          <a:p>
            <a:pPr lvl="1"/>
            <a:r>
              <a:rPr lang="en-US" altLang="zh-CN" sz="2400" dirty="0"/>
              <a:t>fix or mask the fault/failure</a:t>
            </a:r>
          </a:p>
          <a:p>
            <a:pPr lvl="1"/>
            <a:r>
              <a:rPr lang="en-US" altLang="zh-CN" sz="2400" dirty="0"/>
              <a:t>operate in a degraded mode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250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CN" dirty="0"/>
              <a:t>Case Study: Kafka High Availability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是由</a:t>
            </a:r>
            <a:r>
              <a:rPr lang="en-US" altLang="zh-CN" dirty="0"/>
              <a:t>LinkedIn</a:t>
            </a:r>
            <a:r>
              <a:rPr lang="zh-CN" altLang="en-US" dirty="0"/>
              <a:t>开发的一个分布式的消息系统，使用</a:t>
            </a:r>
            <a:r>
              <a:rPr lang="en-US" altLang="zh-CN" dirty="0"/>
              <a:t>Scala</a:t>
            </a:r>
            <a:r>
              <a:rPr lang="zh-CN" altLang="en-US" dirty="0"/>
              <a:t>编写，它以可水平扩展和高吞吐率而被广泛使用。目前越来越多的开源分布式处理系统如</a:t>
            </a:r>
            <a:r>
              <a:rPr lang="en-US" altLang="zh-CN" dirty="0"/>
              <a:t>Cloudera</a:t>
            </a:r>
            <a:r>
              <a:rPr lang="zh-CN" altLang="en-US" dirty="0"/>
              <a:t>、</a:t>
            </a:r>
            <a:r>
              <a:rPr lang="en-US" altLang="zh-CN" dirty="0"/>
              <a:t>Apache Storm</a:t>
            </a:r>
            <a:r>
              <a:rPr lang="zh-CN" altLang="en-US" dirty="0"/>
              <a:t>、</a:t>
            </a:r>
            <a:r>
              <a:rPr lang="en-US" altLang="zh-CN" dirty="0"/>
              <a:t>Spark</a:t>
            </a:r>
            <a:r>
              <a:rPr lang="zh-CN" altLang="en-US" dirty="0"/>
              <a:t>都支持与</a:t>
            </a:r>
            <a:r>
              <a:rPr lang="en-US" altLang="zh-CN" dirty="0"/>
              <a:t>Kafka</a:t>
            </a:r>
            <a:r>
              <a:rPr lang="zh-CN" altLang="en-US" dirty="0"/>
              <a:t>集成。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96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CN" dirty="0"/>
              <a:t>Case Study: Kafka High Availability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24</a:t>
            </a:fld>
            <a:endParaRPr lang="en-AU"/>
          </a:p>
        </p:txBody>
      </p:sp>
      <p:sp>
        <p:nvSpPr>
          <p:cNvPr id="5" name="AutoShape 2" descr="http://cdn1.infoqstatic.com/statics_s2_20150722-0039/resource/articles/kafka-analysis-part-1/zh/resources/0310020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://cdn1.infoqstatic.com/statics_s2_20150722-0039/resource/articles/kafka-analysis-part-1/zh/resources/03100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4390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22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CN" dirty="0"/>
              <a:t>Case Study: Kafka High Availability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25</a:t>
            </a:fld>
            <a:endParaRPr lang="en-AU"/>
          </a:p>
        </p:txBody>
      </p:sp>
      <p:sp>
        <p:nvSpPr>
          <p:cNvPr id="5" name="AutoShape 2" descr="http://cdn1.infoqstatic.com/statics_s2_20150722-0039/resource/articles/kafka-analysis-part-1/zh/resources/0310020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http://cdn.infoqstatic.com/statics_s2_20150722-0039/resource/articles/kafka-analysis-part-2/zh/resources/0416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6" y="1224062"/>
            <a:ext cx="8856984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9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CN" dirty="0"/>
              <a:t>Case Study: Kafka High Availability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26</a:t>
            </a:fld>
            <a:endParaRPr lang="en-AU"/>
          </a:p>
        </p:txBody>
      </p:sp>
      <p:sp>
        <p:nvSpPr>
          <p:cNvPr id="5" name="AutoShape 2" descr="http://cdn1.infoqstatic.com/statics_s2_20150722-0039/resource/articles/kafka-analysis-part-1/zh/resources/0310020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 descr="http://cdn.infoqstatic.com/statics_s2_20150722-0039/resource/articles/kafka-analysis-part-2/zh/resources/0416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067550" cy="536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822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StackOverflow</a:t>
            </a:r>
            <a:r>
              <a:rPr lang="en-US" altLang="zh-CN" dirty="0"/>
              <a:t> </a:t>
            </a:r>
            <a:r>
              <a:rPr lang="zh-CN" altLang="en-US" dirty="0"/>
              <a:t>这么大，它的架构是怎么样的？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负载均衡器收到的 </a:t>
            </a:r>
            <a:r>
              <a:rPr lang="en-US" altLang="zh-CN" dirty="0"/>
              <a:t>HTTP </a:t>
            </a:r>
            <a:r>
              <a:rPr lang="zh-CN" altLang="en-US" dirty="0"/>
              <a:t>请求：</a:t>
            </a:r>
            <a:r>
              <a:rPr lang="en-US" altLang="zh-CN" dirty="0"/>
              <a:t>209,420,973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110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28</a:t>
            </a:fld>
            <a:endParaRPr lang="en-AU"/>
          </a:p>
        </p:txBody>
      </p:sp>
      <p:sp>
        <p:nvSpPr>
          <p:cNvPr id="4" name="矩形 3"/>
          <p:cNvSpPr/>
          <p:nvPr/>
        </p:nvSpPr>
        <p:spPr>
          <a:xfrm>
            <a:off x="179512" y="116632"/>
            <a:ext cx="8712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4 </a:t>
            </a:r>
            <a:r>
              <a:rPr lang="zh-CN" altLang="en-US" sz="2800" dirty="0"/>
              <a:t>台 </a:t>
            </a:r>
            <a:r>
              <a:rPr lang="en-US" altLang="zh-CN" sz="2800" dirty="0"/>
              <a:t>Microsoft SQL Server </a:t>
            </a:r>
            <a:r>
              <a:rPr lang="zh-CN" altLang="en-US" sz="2800" dirty="0"/>
              <a:t>服务器（其中 </a:t>
            </a:r>
            <a:r>
              <a:rPr lang="en-US" altLang="zh-CN" sz="2800" dirty="0"/>
              <a:t>2 </a:t>
            </a:r>
            <a:r>
              <a:rPr lang="zh-CN" altLang="en-US" sz="2800" dirty="0"/>
              <a:t>台使用了新的硬件）</a:t>
            </a:r>
          </a:p>
          <a:p>
            <a:r>
              <a:rPr lang="en-US" altLang="zh-CN" sz="2800" dirty="0"/>
              <a:t>11 </a:t>
            </a:r>
            <a:r>
              <a:rPr lang="zh-CN" altLang="en-US" sz="2800" dirty="0"/>
              <a:t>台 </a:t>
            </a:r>
            <a:r>
              <a:rPr lang="en-US" altLang="zh-CN" sz="2800" dirty="0"/>
              <a:t>IIS Web </a:t>
            </a:r>
            <a:r>
              <a:rPr lang="zh-CN" altLang="en-US" sz="2800" dirty="0"/>
              <a:t>服务器（新的硬件）</a:t>
            </a:r>
          </a:p>
          <a:p>
            <a:r>
              <a:rPr lang="en-US" altLang="zh-CN" sz="2800" dirty="0"/>
              <a:t>2 </a:t>
            </a:r>
            <a:r>
              <a:rPr lang="zh-CN" altLang="en-US" sz="2800" dirty="0"/>
              <a:t>台 </a:t>
            </a:r>
            <a:r>
              <a:rPr lang="en-US" altLang="zh-CN" sz="2800" dirty="0" err="1"/>
              <a:t>Redis</a:t>
            </a:r>
            <a:r>
              <a:rPr lang="en-US" altLang="zh-CN" sz="2800" dirty="0"/>
              <a:t> </a:t>
            </a:r>
            <a:r>
              <a:rPr lang="zh-CN" altLang="en-US" sz="2800" dirty="0"/>
              <a:t>服务器（新的硬件）</a:t>
            </a:r>
          </a:p>
          <a:p>
            <a:r>
              <a:rPr lang="en-US" altLang="zh-CN" sz="2800" dirty="0"/>
              <a:t>3 </a:t>
            </a:r>
            <a:r>
              <a:rPr lang="zh-CN" altLang="en-US" sz="2800" dirty="0"/>
              <a:t>台标签引擎服务器（其中 </a:t>
            </a:r>
            <a:r>
              <a:rPr lang="en-US" altLang="zh-CN" sz="2800" dirty="0"/>
              <a:t>2 </a:t>
            </a:r>
            <a:r>
              <a:rPr lang="zh-CN" altLang="en-US" sz="2800" dirty="0"/>
              <a:t>台使用了新的硬件）</a:t>
            </a:r>
          </a:p>
          <a:p>
            <a:r>
              <a:rPr lang="en-US" altLang="zh-CN" sz="2800" dirty="0"/>
              <a:t>3 </a:t>
            </a:r>
            <a:r>
              <a:rPr lang="zh-CN" altLang="en-US" sz="2800" dirty="0"/>
              <a:t>台 </a:t>
            </a:r>
            <a:r>
              <a:rPr lang="en-US" altLang="zh-CN" sz="2800" dirty="0" err="1"/>
              <a:t>Elasticsearch</a:t>
            </a:r>
            <a:r>
              <a:rPr lang="en-US" altLang="zh-CN" sz="2800" dirty="0"/>
              <a:t> </a:t>
            </a:r>
            <a:r>
              <a:rPr lang="zh-CN" altLang="en-US" sz="2800" dirty="0"/>
              <a:t>服务器（同上）</a:t>
            </a:r>
          </a:p>
          <a:p>
            <a:r>
              <a:rPr lang="en-US" altLang="zh-CN" sz="2800" dirty="0"/>
              <a:t>4 </a:t>
            </a:r>
            <a:r>
              <a:rPr lang="zh-CN" altLang="en-US" sz="2800" dirty="0"/>
              <a:t>台 </a:t>
            </a:r>
            <a:r>
              <a:rPr lang="en-US" altLang="zh-CN" sz="2800" dirty="0" err="1"/>
              <a:t>HAProxy</a:t>
            </a:r>
            <a:r>
              <a:rPr lang="en-US" altLang="zh-CN" sz="2800" dirty="0"/>
              <a:t> </a:t>
            </a:r>
            <a:r>
              <a:rPr lang="zh-CN" altLang="en-US" sz="2800" dirty="0"/>
              <a:t>负载均衡服务器（添加了 </a:t>
            </a:r>
            <a:r>
              <a:rPr lang="en-US" altLang="zh-CN" sz="2800" dirty="0"/>
              <a:t>2 </a:t>
            </a:r>
            <a:r>
              <a:rPr lang="zh-CN" altLang="en-US" sz="2800" dirty="0"/>
              <a:t>台，用于支持 </a:t>
            </a:r>
            <a:r>
              <a:rPr lang="en-US" altLang="zh-CN" sz="2800" dirty="0" err="1"/>
              <a:t>CloudFlare</a:t>
            </a:r>
            <a:r>
              <a:rPr lang="zh-CN" altLang="en-US" sz="2800" dirty="0"/>
              <a:t>）</a:t>
            </a:r>
          </a:p>
          <a:p>
            <a:r>
              <a:rPr lang="en-US" altLang="zh-CN" sz="2800" dirty="0"/>
              <a:t>2 </a:t>
            </a:r>
            <a:r>
              <a:rPr lang="zh-CN" altLang="en-US" sz="2800" dirty="0"/>
              <a:t>台网络设备（</a:t>
            </a:r>
            <a:r>
              <a:rPr lang="en-US" altLang="zh-CN" sz="2800" dirty="0"/>
              <a:t>Nexus 5596 </a:t>
            </a:r>
            <a:r>
              <a:rPr lang="zh-CN" altLang="en-US" sz="2800" dirty="0"/>
              <a:t>核心 </a:t>
            </a:r>
            <a:r>
              <a:rPr lang="en-US" altLang="zh-CN" sz="2800" dirty="0"/>
              <a:t>+ 2232TM Fabric Extender</a:t>
            </a:r>
            <a:r>
              <a:rPr lang="zh-CN" altLang="en-US" sz="2800" dirty="0"/>
              <a:t>，所有设备都升级到 </a:t>
            </a:r>
            <a:r>
              <a:rPr lang="en-US" altLang="zh-CN" sz="2800" dirty="0"/>
              <a:t>10Gbps </a:t>
            </a:r>
            <a:r>
              <a:rPr lang="zh-CN" altLang="en-US" sz="2800" dirty="0"/>
              <a:t>带宽）</a:t>
            </a:r>
          </a:p>
          <a:p>
            <a:r>
              <a:rPr lang="en-US" altLang="zh-CN" sz="2800" dirty="0"/>
              <a:t>2 </a:t>
            </a:r>
            <a:r>
              <a:rPr lang="zh-CN" altLang="en-US" sz="2800" dirty="0"/>
              <a:t>台 </a:t>
            </a:r>
            <a:r>
              <a:rPr lang="en-US" altLang="zh-CN" sz="2800" dirty="0" err="1"/>
              <a:t>Fortinet</a:t>
            </a:r>
            <a:r>
              <a:rPr lang="en-US" altLang="zh-CN" sz="2800" dirty="0"/>
              <a:t> 800C </a:t>
            </a:r>
            <a:r>
              <a:rPr lang="zh-CN" altLang="en-US" sz="2800" dirty="0"/>
              <a:t>防火墙（取代了 </a:t>
            </a:r>
            <a:r>
              <a:rPr lang="en-US" altLang="zh-CN" sz="2800" dirty="0"/>
              <a:t>Cisco 5525-X ASAs</a:t>
            </a:r>
            <a:r>
              <a:rPr lang="zh-CN" altLang="en-US" sz="2800" dirty="0"/>
              <a:t>）</a:t>
            </a:r>
          </a:p>
          <a:p>
            <a:r>
              <a:rPr lang="en-US" altLang="zh-CN" sz="2800" dirty="0"/>
              <a:t>2 </a:t>
            </a:r>
            <a:r>
              <a:rPr lang="zh-CN" altLang="en-US" sz="2800" dirty="0"/>
              <a:t>台 </a:t>
            </a:r>
            <a:r>
              <a:rPr lang="en-US" altLang="zh-CN" sz="2800" dirty="0"/>
              <a:t>Cisco ASR-1001 </a:t>
            </a:r>
            <a:r>
              <a:rPr lang="zh-CN" altLang="en-US" sz="2800" dirty="0"/>
              <a:t>路由器（取代了 </a:t>
            </a:r>
            <a:r>
              <a:rPr lang="en-US" altLang="zh-CN" sz="2800" dirty="0"/>
              <a:t>Cisco 3945 </a:t>
            </a:r>
            <a:r>
              <a:rPr lang="zh-CN" altLang="en-US" sz="2800" dirty="0"/>
              <a:t>路由器）</a:t>
            </a:r>
          </a:p>
          <a:p>
            <a:r>
              <a:rPr lang="en-US" altLang="zh-CN" sz="2800" dirty="0"/>
              <a:t>2 </a:t>
            </a:r>
            <a:r>
              <a:rPr lang="zh-CN" altLang="en-US" sz="2800" dirty="0"/>
              <a:t>台 </a:t>
            </a:r>
            <a:r>
              <a:rPr lang="en-US" altLang="zh-CN" sz="2800" dirty="0"/>
              <a:t>Cisco ASR-1001-x </a:t>
            </a:r>
            <a:r>
              <a:rPr lang="zh-CN" altLang="en-US" sz="2800" dirty="0"/>
              <a:t>路由器（新的！）</a:t>
            </a:r>
          </a:p>
        </p:txBody>
      </p:sp>
    </p:spTree>
    <p:extLst>
      <p:ext uri="{BB962C8B-B14F-4D97-AF65-F5344CB8AC3E}">
        <p14:creationId xmlns:p14="http://schemas.microsoft.com/office/powerpoint/2010/main" val="255739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29</a:t>
            </a:fld>
            <a:endParaRPr lang="en-AU"/>
          </a:p>
        </p:txBody>
      </p:sp>
      <p:pic>
        <p:nvPicPr>
          <p:cNvPr id="1026" name="Picture 2" descr="http://ww1.sinaimg.cn/large/7cc829d3jw1f1qd8amzmbj20qk0ilw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8024"/>
            <a:ext cx="8998396" cy="637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7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系统能用才是硬道理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X</a:t>
            </a:r>
            <a:r>
              <a:rPr lang="zh-CN" altLang="en-US" dirty="0"/>
              <a:t>银行，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Y</a:t>
            </a:r>
            <a:r>
              <a:rPr lang="zh-CN" altLang="en-US" dirty="0"/>
              <a:t>银行，系统崩溃</a:t>
            </a:r>
            <a:endParaRPr lang="en-US" altLang="zh-CN" dirty="0"/>
          </a:p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月份中登系统崩溃</a:t>
            </a:r>
            <a:endParaRPr lang="en-US" altLang="zh-CN" dirty="0"/>
          </a:p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月份美国签证系统崩溃</a:t>
            </a:r>
            <a:endParaRPr lang="en-US" altLang="zh-CN" dirty="0"/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月份阿里淘宝崩溃</a:t>
            </a:r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月份手机百度崩溃</a:t>
            </a:r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月份微信崩溃</a:t>
            </a:r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年春晚直播期间淘宝崩溃</a:t>
            </a:r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年美国国税局报税系统崩溃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078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Availability refers to the ability of the system to be available for use when a fault occurs. </a:t>
            </a:r>
          </a:p>
          <a:p>
            <a:r>
              <a:rPr lang="en-US" dirty="0"/>
              <a:t>The fault must be recognized (or prevented) and then the system must respond. </a:t>
            </a:r>
          </a:p>
          <a:p>
            <a:r>
              <a:rPr lang="en-US" dirty="0"/>
              <a:t>The response will depend on the criticality of the application and the type of fault</a:t>
            </a:r>
          </a:p>
          <a:p>
            <a:pPr lvl="1"/>
            <a:r>
              <a:rPr lang="en-US" dirty="0"/>
              <a:t>can range from “ignore it” to “keep on going as if it didn’t occur.”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81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Tactics for availability are categorized into detect faults, recover from faults and prevent faults. </a:t>
            </a:r>
          </a:p>
          <a:p>
            <a:r>
              <a:rPr lang="en-US" dirty="0"/>
              <a:t>Detection tactics depend on detecting signs of life from various components. </a:t>
            </a:r>
          </a:p>
          <a:p>
            <a:r>
              <a:rPr lang="en-US" dirty="0"/>
              <a:t>Recovery tactics are retrying an operation or maintaining redundant data or computations. </a:t>
            </a:r>
          </a:p>
          <a:p>
            <a:r>
              <a:rPr lang="en-US" dirty="0"/>
              <a:t>Prevention tactics depend on removing elements from service or limiting the scope of faults. </a:t>
            </a:r>
          </a:p>
          <a:p>
            <a:r>
              <a:rPr lang="en-US" dirty="0"/>
              <a:t>All availability tactics involve the coordination model.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10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Availability?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Availability refers to a property of software that it is there and ready to carry out its task when you need it to be. </a:t>
            </a:r>
          </a:p>
          <a:p>
            <a:r>
              <a:rPr lang="en-US" dirty="0"/>
              <a:t>This is a broad perspective and encompasses what is normally called reliability.</a:t>
            </a:r>
          </a:p>
          <a:p>
            <a:r>
              <a:rPr lang="en-US" dirty="0"/>
              <a:t>Availability builds on reliability by adding the notion of recovery (repair).</a:t>
            </a:r>
          </a:p>
          <a:p>
            <a:r>
              <a:rPr lang="en-US" dirty="0"/>
              <a:t>Fundamentally, availability is about minimizing service outage time by mitigating faults.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71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M</a:t>
            </a:r>
            <a:r>
              <a:rPr lang="en-US" altLang="zh-CN" dirty="0"/>
              <a:t>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α</a:t>
            </a:r>
            <a:r>
              <a:rPr lang="en-US" dirty="0"/>
              <a:t> = MTBF/(MTBF + MTTR)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</a:t>
            </a:fld>
            <a:endParaRPr lang="en-AU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52698"/>
              </p:ext>
            </p:extLst>
          </p:nvPr>
        </p:nvGraphicFramePr>
        <p:xfrm>
          <a:off x="827584" y="2316480"/>
          <a:ext cx="55446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Availability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Downtime/Year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 days, 15.6 hours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 hours, 0 </a:t>
                      </a:r>
                      <a:r>
                        <a:rPr lang="en-US" altLang="zh-CN" dirty="0" err="1"/>
                        <a:t>miniutes</a:t>
                      </a:r>
                      <a:r>
                        <a:rPr lang="en-US" altLang="zh-CN" dirty="0"/>
                        <a:t>, 46</a:t>
                      </a:r>
                      <a:r>
                        <a:rPr lang="en-US" altLang="zh-CN" baseline="0" dirty="0"/>
                        <a:t> seconds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99.99%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52miniutes, 34</a:t>
                      </a:r>
                      <a:r>
                        <a:rPr lang="en-US" altLang="zh-CN" baseline="0" dirty="0"/>
                        <a:t> seconds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99.999%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 </a:t>
                      </a:r>
                      <a:r>
                        <a:rPr lang="en-US" altLang="zh-CN" dirty="0" err="1"/>
                        <a:t>miniutes</a:t>
                      </a:r>
                      <a:r>
                        <a:rPr lang="en-US" altLang="zh-CN" dirty="0"/>
                        <a:t>, 15</a:t>
                      </a:r>
                      <a:r>
                        <a:rPr lang="en-US" altLang="zh-CN" baseline="0" dirty="0"/>
                        <a:t> seconds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99.9999%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 </a:t>
                      </a:r>
                      <a:r>
                        <a:rPr lang="en-US" altLang="zh-CN" baseline="0" dirty="0"/>
                        <a:t>seconds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/>
          <a:lstStyle/>
          <a:p>
            <a:r>
              <a:rPr lang="en-US" dirty="0"/>
              <a:t>Availability General Scenario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20441"/>
              </p:ext>
            </p:extLst>
          </p:nvPr>
        </p:nvGraphicFramePr>
        <p:xfrm>
          <a:off x="626368" y="692696"/>
          <a:ext cx="8261466" cy="6329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4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078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Portion of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Scenario</a:t>
                      </a:r>
                      <a:endParaRPr lang="en-US" sz="18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Possible Values	</a:t>
                      </a:r>
                      <a:endParaRPr lang="en-US" sz="18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10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Source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Internal/external: people, hardware, software, physical infrastructure, physical environment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Stimulus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Fault: omission, crash, incorrect timing, incorrect response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Artifact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System’s processors, communication channels, persistent storage, processes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78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Environment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Normal operation, startup, shutdown, repair mode, degraded operation, overloaded operation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900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Response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Prevent the fault from becoming a failure</a:t>
                      </a:r>
                    </a:p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Detect the fault: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 log the fault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 notify appropriate entities (people or systems)</a:t>
                      </a:r>
                    </a:p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Recover from the fault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 disable source of events causing the fault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 be temporarily unavailable while repair is being effected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 fix or mask the fault/failure or contain the damage it causes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 operate in a degraded mode while repair is being effected</a:t>
                      </a:r>
                      <a:endParaRPr lang="en-US" sz="18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4891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Response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Measure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 or time interval when the system must be available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Availability percentage (e.g. 99.999%)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 to detect the fault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 to repair the fault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 or time interval in which system can be in degraded mode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Proportion (e.g., 99%) or rate (e.g., up to 100 per second) of a certain class of faults that the system prevents, or handles without failing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Concrete Availability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heartbeat monitor determines that the server is nonresponsive during normal operations. The system informs the operator and continues to operate with no downtime.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06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Availability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failure occurs when the system no longer delivers a service consistent with its specification </a:t>
            </a:r>
          </a:p>
          <a:p>
            <a:r>
              <a:rPr lang="en-US" dirty="0"/>
              <a:t>A fault (or combination of faults) has the potential to cause a failure. </a:t>
            </a:r>
          </a:p>
          <a:p>
            <a:r>
              <a:rPr lang="en-US" dirty="0"/>
              <a:t>Availability tactics enable a system to endure faults so that services remain compliant with their specifications. </a:t>
            </a:r>
          </a:p>
          <a:p>
            <a:r>
              <a:rPr lang="en-US" dirty="0"/>
              <a:t>The tactics keep faults from becoming failures or at least bound the effects of the fault and make repair possible.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57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Availability Tactics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697" t="39182" r="22295" b="38011"/>
          <a:stretch/>
        </p:blipFill>
        <p:spPr>
          <a:xfrm>
            <a:off x="1691680" y="2060848"/>
            <a:ext cx="5677698" cy="288032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876847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1514</TotalTime>
  <Words>1923</Words>
  <Application>Microsoft Office PowerPoint</Application>
  <PresentationFormat>如螢幕大小 (4:3)</PresentationFormat>
  <Paragraphs>217</Paragraphs>
  <Slides>31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宋体</vt:lpstr>
      <vt:lpstr>Arial</vt:lpstr>
      <vt:lpstr>Calibri</vt:lpstr>
      <vt:lpstr>Symbol</vt:lpstr>
      <vt:lpstr>Times</vt:lpstr>
      <vt:lpstr>Times New Roman</vt:lpstr>
      <vt:lpstr>Wingdings</vt:lpstr>
      <vt:lpstr>Watermark</vt:lpstr>
      <vt:lpstr>Chapter 5:   Availability</vt:lpstr>
      <vt:lpstr>Chapter Outline</vt:lpstr>
      <vt:lpstr>系统能用才是硬道理</vt:lpstr>
      <vt:lpstr>What is Availability?</vt:lpstr>
      <vt:lpstr>Availability Measure</vt:lpstr>
      <vt:lpstr>Availability General Scenario</vt:lpstr>
      <vt:lpstr>Sample Concrete Availability Scenario</vt:lpstr>
      <vt:lpstr>Goal of Availability Tactics</vt:lpstr>
      <vt:lpstr>Goal of Availability Tactics</vt:lpstr>
      <vt:lpstr>Availability Tactics</vt:lpstr>
      <vt:lpstr>Detect Faults</vt:lpstr>
      <vt:lpstr>Detect Faults</vt:lpstr>
      <vt:lpstr>Detect Faults</vt:lpstr>
      <vt:lpstr>Recover from Faults  (Preparation &amp; Repair)</vt:lpstr>
      <vt:lpstr>PowerPoint 簡報</vt:lpstr>
      <vt:lpstr>Recover from Faults  (Preparation &amp; Repair)</vt:lpstr>
      <vt:lpstr>Recover from Faults  (Preparation &amp; Repair)</vt:lpstr>
      <vt:lpstr>Recover from Faults  (Reintroduction)</vt:lpstr>
      <vt:lpstr>Prevent Faults</vt:lpstr>
      <vt:lpstr>Prevent Faults</vt:lpstr>
      <vt:lpstr>Design for Availability</vt:lpstr>
      <vt:lpstr>Design for Availability</vt:lpstr>
      <vt:lpstr>Case Study: Kafka High Availability</vt:lpstr>
      <vt:lpstr>Case Study: Kafka High Availability</vt:lpstr>
      <vt:lpstr>Case Study: Kafka High Availability</vt:lpstr>
      <vt:lpstr>Case Study: Kafka High Availability</vt:lpstr>
      <vt:lpstr>StackOverflow 这么大，它的架构是怎么样的？</vt:lpstr>
      <vt:lpstr>PowerPoint 簡報</vt:lpstr>
      <vt:lpstr>PowerPoint 簡報</vt:lpstr>
      <vt:lpstr>Summary</vt:lpstr>
      <vt:lpstr>Summary</vt:lpstr>
    </vt:vector>
  </TitlesOfParts>
  <Company>NICTA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kirtsy YU</cp:lastModifiedBy>
  <cp:revision>113</cp:revision>
  <dcterms:created xsi:type="dcterms:W3CDTF">2012-04-18T22:57:58Z</dcterms:created>
  <dcterms:modified xsi:type="dcterms:W3CDTF">2018-12-13T12:54:21Z</dcterms:modified>
</cp:coreProperties>
</file>