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7" r:id="rId4"/>
    <p:sldId id="261" r:id="rId5"/>
    <p:sldId id="262" r:id="rId6"/>
    <p:sldId id="263" r:id="rId7"/>
    <p:sldId id="283" r:id="rId8"/>
    <p:sldId id="264" r:id="rId9"/>
    <p:sldId id="265" r:id="rId10"/>
    <p:sldId id="266" r:id="rId11"/>
    <p:sldId id="267" r:id="rId12"/>
    <p:sldId id="268" r:id="rId13"/>
    <p:sldId id="286" r:id="rId14"/>
    <p:sldId id="278" r:id="rId15"/>
    <p:sldId id="282" r:id="rId16"/>
    <p:sldId id="279" r:id="rId17"/>
    <p:sldId id="280" r:id="rId18"/>
    <p:sldId id="281" r:id="rId19"/>
    <p:sldId id="287" r:id="rId20"/>
    <p:sldId id="284" r:id="rId21"/>
    <p:sldId id="28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70" d="100"/>
          <a:sy n="70" d="100"/>
        </p:scale>
        <p:origin x="-137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8/10/2018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Orchestrate: mediator pattern; BPEL, ESB</a:t>
            </a:r>
          </a:p>
          <a:p>
            <a:r>
              <a:rPr lang="en-US" dirty="0" smtClean="0"/>
              <a:t>Tailor Interface: decorator pattern, ESB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7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5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5779B-7F9D-4305-8EAE-0C8B91BD4897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5F2DF-D09C-4CFE-9022-24436875C3C0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2F31C-4CCA-4D57-BF6C-142D842E2AF4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64E35-1A20-40D2-8E92-D0E492A62864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2D54C-C013-45D2-A718-87F3AC368FA1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87AE-189D-4D6C-85E6-CD1521B03D42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8DD3-C4C3-4152-9C8F-EF0284D4FA16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68020-7634-4009-99AA-87972E617154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0AD70-01C2-4B6D-9C8A-37CDB9CC9A3A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5198E-71AF-411A-A0CF-594E5A3553B9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32282-5F93-4F15-93A8-04A0FE04459C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9480849-2685-4042-818E-CFB8E72D3044}" type="datetime1">
              <a:rPr lang="en-AU" altLang="zh-CN" smtClean="0"/>
              <a:pPr/>
              <a:t>8/10/2018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Chapter 6: 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altLang="zh-CN" dirty="0"/>
              <a:t>Interoperability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Interoperability Tactics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03" b="50663"/>
          <a:stretch/>
        </p:blipFill>
        <p:spPr>
          <a:xfrm>
            <a:off x="1187624" y="1700808"/>
            <a:ext cx="6771508" cy="39799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service: </a:t>
            </a:r>
            <a:r>
              <a:rPr lang="en-US" dirty="0"/>
              <a:t>Locate a service through searching a known directory </a:t>
            </a:r>
            <a:r>
              <a:rPr lang="en-US" dirty="0" smtClean="0"/>
              <a:t>service. </a:t>
            </a:r>
            <a:r>
              <a:rPr lang="en-US" dirty="0"/>
              <a:t>There may be multiple levels of indirection in this location process – i.e. a known location points to another location that in turn can be searched for the service.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2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Orchestrate: </a:t>
            </a:r>
            <a:r>
              <a:rPr lang="en-US" dirty="0"/>
              <a:t>uses a control mechanism to </a:t>
            </a:r>
            <a:r>
              <a:rPr lang="en-US" dirty="0" smtClean="0"/>
              <a:t>coordinate, manage </a:t>
            </a:r>
            <a:r>
              <a:rPr lang="en-US" dirty="0"/>
              <a:t>and sequence the invocation of </a:t>
            </a:r>
            <a:r>
              <a:rPr lang="en-US" dirty="0" smtClean="0"/>
              <a:t>services.  </a:t>
            </a:r>
            <a:r>
              <a:rPr lang="en-US" dirty="0"/>
              <a:t>Orchestration is used when </a:t>
            </a:r>
            <a:r>
              <a:rPr lang="en-US" dirty="0" smtClean="0"/>
              <a:t>systems </a:t>
            </a:r>
            <a:r>
              <a:rPr lang="en-US" dirty="0"/>
              <a:t>must interact in a complex fashion to accomplish a complex </a:t>
            </a:r>
            <a:r>
              <a:rPr lang="en-US" dirty="0" smtClean="0"/>
              <a:t>task.</a:t>
            </a:r>
          </a:p>
          <a:p>
            <a:r>
              <a:rPr lang="en-US" dirty="0" smtClean="0"/>
              <a:t>Tailor Interface: add </a:t>
            </a:r>
            <a:r>
              <a:rPr lang="en-US" dirty="0"/>
              <a:t>or </a:t>
            </a:r>
            <a:r>
              <a:rPr lang="en-US" dirty="0" smtClean="0"/>
              <a:t>remove </a:t>
            </a:r>
            <a:r>
              <a:rPr lang="en-US" dirty="0"/>
              <a:t>capabilities to an </a:t>
            </a:r>
            <a:r>
              <a:rPr lang="en-US" dirty="0" smtClean="0"/>
              <a:t>interface such </a:t>
            </a:r>
            <a:r>
              <a:rPr lang="en-US" dirty="0"/>
              <a:t>as translation, </a:t>
            </a:r>
            <a:r>
              <a:rPr lang="en-US" dirty="0" smtClean="0"/>
              <a:t>buffering</a:t>
            </a:r>
            <a:r>
              <a:rPr lang="en-US" dirty="0"/>
              <a:t>, or </a:t>
            </a:r>
            <a:r>
              <a:rPr lang="en-US" dirty="0" smtClean="0"/>
              <a:t>data-smoothing.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Is Not Enough For Interoperability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 varies</a:t>
            </a:r>
          </a:p>
          <a:p>
            <a:r>
              <a:rPr lang="en-US" altLang="zh-CN" dirty="0" smtClean="0"/>
              <a:t>Standards allow extensions</a:t>
            </a:r>
          </a:p>
          <a:p>
            <a:r>
              <a:rPr lang="en-US" altLang="zh-CN" dirty="0" smtClean="0"/>
              <a:t>Standards have a life-cycle</a:t>
            </a:r>
          </a:p>
          <a:p>
            <a:r>
              <a:rPr lang="en-US" altLang="zh-CN" dirty="0" smtClean="0"/>
              <a:t>Bad </a:t>
            </a:r>
            <a:r>
              <a:rPr lang="en-US" altLang="zh-CN" dirty="0"/>
              <a:t>Standards </a:t>
            </a:r>
            <a:endParaRPr lang="en-US" altLang="zh-CN" dirty="0" smtClean="0"/>
          </a:p>
          <a:p>
            <a:r>
              <a:rPr lang="en-US" altLang="zh-CN" dirty="0" smtClean="0"/>
              <a:t>Conflicting or incompatible standards</a:t>
            </a:r>
          </a:p>
          <a:p>
            <a:r>
              <a:rPr lang="en-US" altLang="zh-CN" dirty="0" smtClean="0"/>
              <a:t>Restrictions in rapid development domains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for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US" altLang="zh-CN" dirty="0"/>
              <a:t>Adopt suitable architectural patterns and tactics.</a:t>
            </a:r>
          </a:p>
          <a:p>
            <a:r>
              <a:rPr lang="en-US" altLang="zh-CN" dirty="0"/>
              <a:t>Design a </a:t>
            </a:r>
            <a:r>
              <a:rPr lang="en-US" altLang="zh-CN"/>
              <a:t>dedicated </a:t>
            </a:r>
            <a:r>
              <a:rPr lang="en-US" altLang="zh-CN" smtClean="0"/>
              <a:t>interoperability </a:t>
            </a:r>
            <a:r>
              <a:rPr lang="en-US" altLang="zh-CN" dirty="0" smtClean="0"/>
              <a:t>view </a:t>
            </a:r>
            <a:r>
              <a:rPr lang="en-US" altLang="zh-CN" dirty="0"/>
              <a:t>if necessary.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1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for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US" dirty="0"/>
              <a:t>Determine which </a:t>
            </a:r>
            <a:r>
              <a:rPr lang="en-US" dirty="0" smtClean="0"/>
              <a:t>responsibilities </a:t>
            </a:r>
            <a:r>
              <a:rPr lang="en-US" dirty="0"/>
              <a:t>will need to interoperate with other systems.</a:t>
            </a:r>
          </a:p>
          <a:p>
            <a:r>
              <a:rPr lang="en-US" dirty="0"/>
              <a:t>Ensure that responsibilities have been </a:t>
            </a:r>
            <a:r>
              <a:rPr lang="en-US" dirty="0" smtClean="0"/>
              <a:t>allocated to </a:t>
            </a:r>
          </a:p>
          <a:p>
            <a:pPr lvl="1"/>
            <a:r>
              <a:rPr lang="en-US" dirty="0" smtClean="0"/>
              <a:t>accept the request </a:t>
            </a:r>
          </a:p>
          <a:p>
            <a:pPr lvl="1"/>
            <a:r>
              <a:rPr lang="en-US" dirty="0" smtClean="0"/>
              <a:t>exchange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reject the request</a:t>
            </a:r>
          </a:p>
          <a:p>
            <a:pPr lvl="1"/>
            <a:r>
              <a:rPr lang="en-US" dirty="0"/>
              <a:t>notify appropriate entities (people or systems)</a:t>
            </a:r>
          </a:p>
          <a:p>
            <a:pPr lvl="1"/>
            <a:r>
              <a:rPr lang="en-US" dirty="0"/>
              <a:t>log the request (for </a:t>
            </a:r>
            <a:r>
              <a:rPr lang="en-US" dirty="0" smtClean="0"/>
              <a:t>audit trail)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for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US" dirty="0"/>
              <a:t>Ensure that the coordination mechanisms can meet the critical quality attribute requirements.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traffic on the </a:t>
            </a:r>
            <a:r>
              <a:rPr lang="en-US" dirty="0" smtClean="0"/>
              <a:t>network.</a:t>
            </a:r>
            <a:endParaRPr lang="en-US" dirty="0"/>
          </a:p>
          <a:p>
            <a:pPr lvl="1"/>
            <a:r>
              <a:rPr lang="en-US" dirty="0"/>
              <a:t>Timeliness of the messages being sent by your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Currency of the messages being sent by your systems</a:t>
            </a:r>
          </a:p>
          <a:p>
            <a:pPr lvl="1"/>
            <a:r>
              <a:rPr lang="en-US" dirty="0"/>
              <a:t>Jitter of the messages arrival times.</a:t>
            </a:r>
          </a:p>
          <a:p>
            <a:pPr lvl="1"/>
            <a:r>
              <a:rPr lang="en-US" dirty="0"/>
              <a:t>Ensure </a:t>
            </a:r>
            <a:r>
              <a:rPr lang="en-US" dirty="0" smtClean="0"/>
              <a:t>protocols consistence.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2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for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US" dirty="0"/>
              <a:t>Determine the syntax and semantics of the major data abstractions that may be exchanged among interoperating systems.</a:t>
            </a:r>
          </a:p>
          <a:p>
            <a:r>
              <a:rPr lang="en-US" dirty="0"/>
              <a:t>Ensure that these major data abstractions are consistent with data from the interoperating systems.  </a:t>
            </a:r>
            <a:endParaRPr lang="en-US" dirty="0" smtClean="0"/>
          </a:p>
          <a:p>
            <a:pPr lvl="1"/>
            <a:r>
              <a:rPr lang="en-US" altLang="zh-CN" dirty="0" smtClean="0"/>
              <a:t>Confidential data -- </a:t>
            </a:r>
            <a:r>
              <a:rPr lang="en-US" altLang="zh-CN" dirty="0"/>
              <a:t>transformations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2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Study: </a:t>
            </a:r>
            <a:r>
              <a:rPr lang="en-US" altLang="zh-CN" dirty="0" smtClean="0"/>
              <a:t>.NET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127250"/>
            <a:ext cx="88265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Study: B2B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100138"/>
            <a:ext cx="6912768" cy="558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Interoperability?</a:t>
            </a:r>
          </a:p>
          <a:p>
            <a:r>
              <a:rPr lang="en-US" dirty="0" smtClean="0"/>
              <a:t>Interoperability General </a:t>
            </a: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Tactics for </a:t>
            </a:r>
            <a:r>
              <a:rPr lang="en-US" dirty="0"/>
              <a:t>Interoperability</a:t>
            </a:r>
            <a:endParaRPr lang="en-US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 Design Checklist for </a:t>
            </a:r>
            <a:r>
              <a:rPr lang="en-US" dirty="0"/>
              <a:t>Interoperability</a:t>
            </a:r>
            <a:endParaRPr lang="en-US" sz="3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6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2050" name="Picture 2" descr="inter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7225"/>
            <a:ext cx="6379769" cy="64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3074" name="Picture 2" descr="gph_Interopera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66" y="586795"/>
            <a:ext cx="5761154" cy="586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refers to the ability of systems to usefully exchange information. </a:t>
            </a:r>
            <a:endParaRPr lang="en-US" dirty="0" smtClean="0"/>
          </a:p>
          <a:p>
            <a:r>
              <a:rPr lang="en-US" dirty="0"/>
              <a:t>Achieving interoperability involves the relevant systems locating each other and then managing the interfaces so that they can exchange information.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3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人是社会动物，系统也是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人与人的交流</a:t>
            </a:r>
            <a:r>
              <a:rPr lang="zh-CN" altLang="en-US" dirty="0"/>
              <a:t>：</a:t>
            </a:r>
            <a:r>
              <a:rPr lang="zh-CN" altLang="en-US" dirty="0" smtClean="0"/>
              <a:t>世界语</a:t>
            </a:r>
            <a:r>
              <a:rPr lang="zh-CN" altLang="en-US" dirty="0"/>
              <a:t>、机器翻译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zh-CN" altLang="en-US" dirty="0"/>
              <a:t>孤岛、竖井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系统的交互：数据层、服务层、业务层、</a:t>
            </a:r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6" name="Picture 2" descr="âä¿¡æ¯å­¤å²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Interoperability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is about the degree to which two or more systems can usefully </a:t>
            </a:r>
            <a:r>
              <a:rPr lang="en-US" dirty="0" smtClean="0"/>
              <a:t>exchange </a:t>
            </a:r>
            <a:r>
              <a:rPr lang="en-US" dirty="0"/>
              <a:t>meaningful </a:t>
            </a:r>
            <a:r>
              <a:rPr lang="en-US" dirty="0" smtClean="0"/>
              <a:t>information. </a:t>
            </a:r>
            <a:endParaRPr lang="en-US" dirty="0"/>
          </a:p>
          <a:p>
            <a:r>
              <a:rPr lang="en-US" dirty="0" smtClean="0"/>
              <a:t>Like all quality attributes, interoperability is not a yes-or-no proposition but has </a:t>
            </a:r>
            <a:r>
              <a:rPr lang="en-US" dirty="0"/>
              <a:t>shades of meaning.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4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General Scenario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28305"/>
              </p:ext>
            </p:extLst>
          </p:nvPr>
        </p:nvGraphicFramePr>
        <p:xfrm>
          <a:off x="539517" y="1268759"/>
          <a:ext cx="8064931" cy="487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/>
                <a:gridCol w="6624771"/>
              </a:tblGrid>
              <a:tr h="515075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753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Source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A </a:t>
                      </a:r>
                      <a:r>
                        <a:rPr lang="en-US" sz="2000" kern="1100" dirty="0" smtClean="0">
                          <a:effectLst/>
                        </a:rPr>
                        <a:t>system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753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Stimulus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 request to exchange information among system(s).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7538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Artifact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The systems that wish to interoperate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075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System(s) wishing to interoperate are discovered at run time or known prior to run time.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8425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Response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the request is (appropriately) rejected and appropriate entities (people or systems) are notified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the request is (appropriately) accepted and information is exchanged successfully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the request is logged by one or more of the involved systems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53349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Response 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Measure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percentage of information exchanges correctly processed 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percentage of information exchanges correctly rejected 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 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</a:t>
            </a:r>
            <a:r>
              <a:rPr lang="en-US" dirty="0"/>
              <a:t>Concrete </a:t>
            </a:r>
            <a:r>
              <a:rPr lang="en-US" dirty="0" smtClean="0"/>
              <a:t>Interoperability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vehicle information system sends our current location to the traffic monitoring system. The traffic monitoring system combines our location with other information, overlays this information on a Google Map, and broadcasts it. Our location information is correctly included with a probability of 99.9%.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26" name="Picture 2" descr="“navigation map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800559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Interoperability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</a:t>
            </a:r>
            <a:r>
              <a:rPr lang="en-US" baseline="0" dirty="0" smtClean="0"/>
              <a:t>or two or more systems to usefully exchange information they must</a:t>
            </a:r>
          </a:p>
          <a:p>
            <a:pPr lvl="1"/>
            <a:r>
              <a:rPr lang="en-US" dirty="0" smtClean="0"/>
              <a:t>Know about each other. That is the purpose behind the locate</a:t>
            </a:r>
            <a:r>
              <a:rPr lang="en-US" baseline="0" dirty="0" smtClean="0"/>
              <a:t> tactics.</a:t>
            </a:r>
          </a:p>
          <a:p>
            <a:pPr lvl="1"/>
            <a:r>
              <a:rPr lang="en-US" baseline="0" dirty="0" smtClean="0"/>
              <a:t>Exchange information in a semantically meaningful fashion. That is the purpose behind the manage interfaces tactics. Two aspects of the exchange are</a:t>
            </a:r>
          </a:p>
          <a:p>
            <a:pPr lvl="2"/>
            <a:r>
              <a:rPr lang="en-US" dirty="0" smtClean="0"/>
              <a:t>Provide services in the correct sequence</a:t>
            </a:r>
          </a:p>
          <a:p>
            <a:pPr lvl="2"/>
            <a:r>
              <a:rPr lang="en-US" dirty="0" smtClean="0"/>
              <a:t>Modify information produced by one actor to a form acceptable to the second actor.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1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Interoperability Tactics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387" t="40432" r="21557" b="37809"/>
          <a:stretch/>
        </p:blipFill>
        <p:spPr>
          <a:xfrm>
            <a:off x="1763689" y="2132856"/>
            <a:ext cx="5904656" cy="30274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1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1213</TotalTime>
  <Words>716</Words>
  <Application>Microsoft Office PowerPoint</Application>
  <PresentationFormat>全屏显示(4:3)</PresentationFormat>
  <Paragraphs>116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Watermark</vt:lpstr>
      <vt:lpstr>Chapter 6:   Interoperability</vt:lpstr>
      <vt:lpstr>Chapter Outline</vt:lpstr>
      <vt:lpstr>人是社会动物，系统也是</vt:lpstr>
      <vt:lpstr>What is Interoperability?</vt:lpstr>
      <vt:lpstr>Interoperability General Scenario</vt:lpstr>
      <vt:lpstr>Sample Concrete Interoperability Scenario</vt:lpstr>
      <vt:lpstr>PowerPoint 演示文稿</vt:lpstr>
      <vt:lpstr>Goal of Interoperability Tactics</vt:lpstr>
      <vt:lpstr>Goal of Interoperability Tactics</vt:lpstr>
      <vt:lpstr>Interoperability Tactics</vt:lpstr>
      <vt:lpstr>Locate</vt:lpstr>
      <vt:lpstr>Manage Interfaces</vt:lpstr>
      <vt:lpstr>Standard Is Not Enough For Interoperability</vt:lpstr>
      <vt:lpstr>Design for Interoperability</vt:lpstr>
      <vt:lpstr>Design for Interoperability</vt:lpstr>
      <vt:lpstr>Design for Interoperability</vt:lpstr>
      <vt:lpstr>Design for Interoperability</vt:lpstr>
      <vt:lpstr>Case Study: .NET</vt:lpstr>
      <vt:lpstr>Case Study: B2B</vt:lpstr>
      <vt:lpstr>PowerPoint 演示文稿</vt:lpstr>
      <vt:lpstr>PowerPoint 演示文稿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102</cp:revision>
  <dcterms:created xsi:type="dcterms:W3CDTF">2012-04-18T22:57:58Z</dcterms:created>
  <dcterms:modified xsi:type="dcterms:W3CDTF">2018-10-08T01:17:54Z</dcterms:modified>
</cp:coreProperties>
</file>