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9" r:id="rId2"/>
    <p:sldId id="260" r:id="rId3"/>
    <p:sldId id="28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1" r:id="rId16"/>
    <p:sldId id="284" r:id="rId17"/>
    <p:sldId id="282" r:id="rId18"/>
    <p:sldId id="285" r:id="rId19"/>
    <p:sldId id="293" r:id="rId20"/>
    <p:sldId id="294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9" autoAdjust="0"/>
    <p:restoredTop sz="86446" autoAdjust="0"/>
  </p:normalViewPr>
  <p:slideViewPr>
    <p:cSldViewPr>
      <p:cViewPr varScale="1">
        <p:scale>
          <a:sx n="81" d="100"/>
          <a:sy n="81" d="100"/>
        </p:scale>
        <p:origin x="144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D87E-C22C-422F-A967-81CFD8AE11BC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CE70-EB80-4F22-B7B5-3414C8C929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4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pPr/>
              <a:t>17/12/2018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01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挤出不相关的东西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容易扩充新的连接类型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18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76D2B-B92E-4285-84C3-3C12CA9F36D1}" type="datetime1">
              <a:rPr lang="en-AU" altLang="zh-CN" smtClean="0"/>
              <a:pPr/>
              <a:t>17/12/2018</a:t>
            </a:fld>
            <a:endParaRPr lang="en-AU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7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3CEA4-585F-4BE2-860E-5359D0C0ED42}" type="datetime1">
              <a:rPr lang="en-AU" altLang="zh-CN" smtClean="0"/>
              <a:pPr/>
              <a:t>17/12/2018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56D97-D8BF-4386-A066-2FBFF5114B2E}" type="datetime1">
              <a:rPr lang="en-AU" altLang="zh-CN" smtClean="0"/>
              <a:pPr/>
              <a:t>17/12/2018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42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5456F6-9B1C-46A1-8E63-9DEB83C2523D}" type="datetime1">
              <a:rPr lang="en-AU" altLang="zh-CN" smtClean="0"/>
              <a:pPr/>
              <a:t>17/12/2018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98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14D221-A454-4CA4-9869-15692286384C}" type="datetime1">
              <a:rPr lang="en-AU" altLang="zh-CN" smtClean="0"/>
              <a:pPr/>
              <a:t>17/12/2018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87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198DF-327B-48CE-BD18-EC62EFE8BD07}" type="datetime1">
              <a:rPr lang="en-AU" altLang="zh-CN" smtClean="0"/>
              <a:pPr/>
              <a:t>17/12/2018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5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4D926-1F43-40FC-8AC5-ED6F43998ED2}" type="datetime1">
              <a:rPr lang="en-AU" altLang="zh-CN" smtClean="0"/>
              <a:pPr/>
              <a:t>17/12/2018</a:t>
            </a:fld>
            <a:endParaRPr lang="en-A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5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8D911-CACD-4AA6-888F-1EF122A8BD24}" type="datetime1">
              <a:rPr lang="en-AU" altLang="zh-CN" smtClean="0"/>
              <a:pPr/>
              <a:t>17/12/2018</a:t>
            </a:fld>
            <a:endParaRPr lang="en-A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77D7-BEB1-4A8D-9D07-F597AD36978D}" type="datetime1">
              <a:rPr lang="en-AU" altLang="zh-CN" smtClean="0"/>
              <a:pPr/>
              <a:t>17/12/2018</a:t>
            </a:fld>
            <a:endParaRPr lang="en-A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9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C9FD4-C039-4495-893A-D0B0C698C276}" type="datetime1">
              <a:rPr lang="en-AU" altLang="zh-CN" smtClean="0"/>
              <a:pPr/>
              <a:t>17/12/2018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44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D3315-033C-4CE6-80E2-47063868A4EA}" type="datetime1">
              <a:rPr lang="en-AU" altLang="zh-CN" smtClean="0"/>
              <a:pPr/>
              <a:t>17/12/2018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02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8026E5CE-1BEC-41D5-9B25-EE73F185E3F2}" type="datetime1">
              <a:rPr lang="en-AU" altLang="zh-CN" smtClean="0"/>
              <a:pPr/>
              <a:t>17/12/2018</a:t>
            </a:fld>
            <a:endParaRPr lang="en-AU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Chapter 7:  </a:t>
            </a:r>
            <a:br>
              <a:rPr lang="en-AU" dirty="0"/>
            </a:br>
            <a:r>
              <a:rPr lang="en-AU" altLang="zh-CN" dirty="0"/>
              <a:t>Modifiability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505200"/>
            <a:ext cx="7918648" cy="1752600"/>
          </a:xfrm>
        </p:spPr>
        <p:txBody>
          <a:bodyPr/>
          <a:lstStyle/>
          <a:p>
            <a:r>
              <a:rPr lang="en-AU" altLang="zh-CN" dirty="0" err="1"/>
              <a:t>Pingjian</a:t>
            </a:r>
            <a:r>
              <a:rPr lang="en-AU" altLang="zh-CN" dirty="0"/>
              <a:t> Zhang</a:t>
            </a:r>
          </a:p>
          <a:p>
            <a:r>
              <a:rPr lang="en-AU" altLang="zh-CN" dirty="0"/>
              <a:t>School of Software Engineering, SCUT</a:t>
            </a:r>
          </a:p>
          <a:p>
            <a:r>
              <a:rPr lang="en-AU" altLang="zh-CN" dirty="0"/>
              <a:t>2018</a:t>
            </a:r>
          </a:p>
          <a:p>
            <a:endParaRPr lang="en-AU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Size of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Split Module: If the module being modified includes a great deal of capability, the modification costs will likely be high. Refining the module into several smaller modules should reduce the average cost of future changes.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17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 Cohesion (SRP)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 Semantic Coherence: If the responsibilities A and B in a module do not serve the same purpose, they should be placed in different modules. This may involve creating a new module or it may involve moving a responsibility to an existing module.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64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Coupling (OCP)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Encapsulate: Encapsulation introduces an explicit interface to a module. </a:t>
            </a:r>
          </a:p>
          <a:p>
            <a:r>
              <a:rPr lang="en-US" dirty="0"/>
              <a:t>Use an Intermediary: Given a dependency between responsibility A and responsibility B, the dependency can be broken by using an intermediary.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59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 Dependencies: restricts the modules which a given module interacts with or depends on. </a:t>
            </a:r>
          </a:p>
          <a:p>
            <a:r>
              <a:rPr lang="en-US" dirty="0"/>
              <a:t>Refactor: undertaken when two modules are affected by the same change because they are (at least partial) duplicates of each other. </a:t>
            </a:r>
          </a:p>
          <a:p>
            <a:r>
              <a:rPr lang="en-US" dirty="0"/>
              <a:t>Abstract Common Services. 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72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Defer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later in the life cycle we can bind values, the better.  </a:t>
            </a:r>
          </a:p>
          <a:p>
            <a:r>
              <a:rPr lang="en-US" dirty="0"/>
              <a:t>If we design artifacts with built-in flexibility, then exercising that flexibility is usually cheaper than hand-coding a specific change.</a:t>
            </a:r>
          </a:p>
          <a:p>
            <a:r>
              <a:rPr lang="en-US" dirty="0"/>
              <a:t>However, putting the mechanisms in place to facilitate that late binding tends to be more expensive.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37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Modifiability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US" altLang="zh-CN" sz="2800" dirty="0"/>
              <a:t>Adopt suitable architectural patterns and tactics.</a:t>
            </a:r>
          </a:p>
          <a:p>
            <a:r>
              <a:rPr lang="en-US" altLang="zh-CN" sz="2800" dirty="0"/>
              <a:t>Design a dedicated modifiability view if necessary.</a:t>
            </a:r>
          </a:p>
          <a:p>
            <a:r>
              <a:rPr lang="en-US" altLang="zh-CN" sz="2800" dirty="0"/>
              <a:t>Build a modifiability model if possible by introducing some measures.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21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Design Modifiability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US" sz="2800" dirty="0"/>
              <a:t>Determine which changes or categories of changes are likely to occur. For each potential change or category of changes </a:t>
            </a:r>
          </a:p>
          <a:p>
            <a:pPr lvl="1"/>
            <a:r>
              <a:rPr lang="en-US" sz="2800" dirty="0"/>
              <a:t>Determine the responsibilities that need to add, modify, or delete to make the change. </a:t>
            </a:r>
          </a:p>
          <a:p>
            <a:pPr lvl="1"/>
            <a:r>
              <a:rPr lang="en-US" sz="2800" dirty="0"/>
              <a:t>Determine what other responsibilities are impacted by the change.</a:t>
            </a:r>
          </a:p>
          <a:p>
            <a:pPr lvl="1"/>
            <a:r>
              <a:rPr lang="en-US" sz="2800" dirty="0"/>
              <a:t>Allocate responsibilities that will be changed together in the same module, and responsibilities that will be changed at different times in separate modules</a:t>
            </a:r>
            <a:r>
              <a:rPr lang="en-US" dirty="0"/>
              <a:t>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728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dirty="0"/>
              <a:t>Design Modifiability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22205"/>
          </a:xfrm>
        </p:spPr>
        <p:txBody>
          <a:bodyPr/>
          <a:lstStyle/>
          <a:p>
            <a:r>
              <a:rPr lang="en-US" sz="2800" dirty="0"/>
              <a:t>Determine which functionality or quality attribute can change at runtime and how this affects coordination. If so, ensure that such changes affect a small number set of modules.</a:t>
            </a:r>
          </a:p>
          <a:p>
            <a:r>
              <a:rPr lang="en-US" sz="2800" dirty="0"/>
              <a:t>Determine which devices, protocols, and communication paths used for coordination are likely to change. Ensure that the impact of changes will be limited to a small set of modules.</a:t>
            </a:r>
          </a:p>
          <a:p>
            <a:r>
              <a:rPr lang="en-US" sz="2800" dirty="0"/>
              <a:t>For those elements for which modifiability is a concern, use a coordination model that reduces coupling such as publish/subscribe, defers bindings such as enterprise service bus, or restricts dependencies such as broadcast.</a:t>
            </a:r>
          </a:p>
          <a:p>
            <a:pPr lvl="1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44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F6CA627-4344-4512-A75F-89F16C75E1CE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0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/>
              <a:t>Case Study: Generic Connection Framework in MIDP 2.0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通用连接框架的设计目的是处理所有连接种类。在 </a:t>
            </a:r>
            <a:r>
              <a:rPr lang="en-US" altLang="zh-CN" sz="2400"/>
              <a:t>MIDP 1.0 </a:t>
            </a:r>
            <a:r>
              <a:rPr lang="zh-CN" altLang="en-US" sz="2400"/>
              <a:t>中，该框架受到限制，只能处理 </a:t>
            </a:r>
            <a:r>
              <a:rPr lang="en-US" altLang="zh-CN" sz="2400"/>
              <a:t>HTTP </a:t>
            </a:r>
            <a:r>
              <a:rPr lang="zh-CN" altLang="en-US" sz="2400"/>
              <a:t>连接，</a:t>
            </a:r>
            <a:r>
              <a:rPr lang="en-US" altLang="zh-CN" sz="2400"/>
              <a:t>MIDP 2.0 </a:t>
            </a:r>
            <a:r>
              <a:rPr lang="zh-CN" altLang="en-US" sz="2400"/>
              <a:t>使用工厂设计模式增加了 </a:t>
            </a:r>
            <a:r>
              <a:rPr lang="en-US" altLang="zh-CN" sz="2400"/>
              <a:t>HTTPS</a:t>
            </a:r>
            <a:r>
              <a:rPr lang="zh-CN" altLang="en-US" sz="2400"/>
              <a:t>、串口连接、套接字和更多连接。</a:t>
            </a:r>
          </a:p>
        </p:txBody>
      </p:sp>
      <p:pic>
        <p:nvPicPr>
          <p:cNvPr id="69637" name="Picture 4" descr="175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789238"/>
            <a:ext cx="4897438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578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all" dirty="0"/>
              <a:t>重构“箭头型”代码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82" y="1328738"/>
            <a:ext cx="8137355" cy="5412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18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Modifiability?</a:t>
            </a:r>
          </a:p>
          <a:p>
            <a:r>
              <a:rPr lang="en-US" dirty="0"/>
              <a:t>Modifiability General </a:t>
            </a:r>
            <a:r>
              <a:rPr lang="en-US" sz="3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Scenario</a:t>
            </a:r>
          </a:p>
          <a:p>
            <a:r>
              <a:rPr lang="en-US" sz="3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Tactics for </a:t>
            </a:r>
            <a:r>
              <a:rPr lang="en-US" dirty="0"/>
              <a:t>Modifiability</a:t>
            </a:r>
            <a:endParaRPr lang="en-US" sz="3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A Design Checklist for Modifiability</a:t>
            </a:r>
            <a:endParaRPr lang="en-US" sz="3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3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538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Guard Clauses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zh-CN" altLang="en-US" sz="2800" dirty="0"/>
              <a:t>把条件反过来写，让出错的代码先返回，前面把所有的错误判断全判断掉，剩下的就是正常</a:t>
            </a:r>
            <a:r>
              <a:rPr lang="zh-CN" altLang="en-US" dirty="0"/>
              <a:t>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63436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079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</a:t>
            </a:r>
            <a:r>
              <a:rPr lang="en-US" altLang="zh-CN" dirty="0"/>
              <a:t>Android</a:t>
            </a:r>
            <a:r>
              <a:rPr lang="zh-CN" altLang="en-US" dirty="0"/>
              <a:t>模块化架构重构实践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架构回顾</a:t>
            </a:r>
            <a:endParaRPr lang="en-US" altLang="zh-CN" dirty="0"/>
          </a:p>
          <a:p>
            <a:r>
              <a:rPr lang="zh-CN" altLang="en-US" dirty="0"/>
              <a:t>出了什么问题？</a:t>
            </a:r>
            <a:endParaRPr lang="en-US" altLang="zh-CN" dirty="0"/>
          </a:p>
          <a:p>
            <a:r>
              <a:rPr lang="zh-CN" altLang="en-US" dirty="0"/>
              <a:t>重构模块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55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架构回顾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604447" cy="362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781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问题源头</a:t>
            </a:r>
            <a:r>
              <a:rPr lang="en-US" altLang="zh-CN" dirty="0"/>
              <a:t>——</a:t>
            </a:r>
            <a:r>
              <a:rPr lang="zh-CN" altLang="en-US" dirty="0"/>
              <a:t>复杂的业务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29182"/>
            <a:ext cx="8828137" cy="4628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992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问题出在哪？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24</a:t>
            </a:fld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64614"/>
            <a:ext cx="8748464" cy="344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364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问题出在哪？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25</a:t>
            </a:fld>
            <a:endParaRPr lang="en-A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49128"/>
            <a:ext cx="8604448" cy="350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588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重构模块</a:t>
            </a:r>
            <a:r>
              <a:rPr lang="en-US" altLang="zh-CN" dirty="0"/>
              <a:t>——</a:t>
            </a:r>
            <a:r>
              <a:rPr lang="zh-CN" altLang="en-US" dirty="0"/>
              <a:t>分层结构改造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26</a:t>
            </a:fld>
            <a:endParaRPr lang="en-A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14437"/>
            <a:ext cx="8892480" cy="363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062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正确的生命周期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27</a:t>
            </a:fld>
            <a:endParaRPr lang="en-A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59" y="1556792"/>
            <a:ext cx="73056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284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Modifiability deals with change and the cost in time or money of making a change, including the extent to which this modification affects other functions or quality attributes. </a:t>
            </a:r>
          </a:p>
          <a:p>
            <a:r>
              <a:rPr lang="en-US" dirty="0"/>
              <a:t>Tactics to reduce the cost of making a change include making modules smaller, increasing cohesion, and reducing coupling. Deferring binding will also reduce the cost of making a change.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57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不变的是变化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灵活性</a:t>
            </a:r>
            <a:endParaRPr lang="en-US" altLang="zh-CN" dirty="0"/>
          </a:p>
          <a:p>
            <a:r>
              <a:rPr lang="zh-CN" altLang="en-US" dirty="0"/>
              <a:t>伸缩性</a:t>
            </a:r>
            <a:endParaRPr lang="en-US" altLang="zh-CN" dirty="0"/>
          </a:p>
          <a:p>
            <a:r>
              <a:rPr lang="zh-CN" altLang="en-US" dirty="0"/>
              <a:t>可移植</a:t>
            </a:r>
            <a:endParaRPr lang="en-US" altLang="zh-CN" dirty="0"/>
          </a:p>
          <a:p>
            <a:r>
              <a:rPr lang="zh-CN" altLang="en-US" dirty="0"/>
              <a:t>可重构</a:t>
            </a:r>
            <a:endParaRPr lang="en-US" altLang="zh-CN" dirty="0"/>
          </a:p>
          <a:p>
            <a:r>
              <a:rPr lang="zh-CN" altLang="en-US" dirty="0"/>
              <a:t>开放性</a:t>
            </a:r>
            <a:endParaRPr lang="en-US" altLang="zh-CN" dirty="0"/>
          </a:p>
          <a:p>
            <a:r>
              <a:rPr lang="zh-CN" altLang="en-US" dirty="0"/>
              <a:t>生产线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26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Modifiability?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Modifiability is about change and our interest in it is in the cost and risk of making changes.  </a:t>
            </a:r>
          </a:p>
          <a:p>
            <a:r>
              <a:rPr lang="en-US" dirty="0"/>
              <a:t>To plan for modifiability, an architect has to consider three questions: </a:t>
            </a:r>
          </a:p>
          <a:p>
            <a:pPr lvl="1"/>
            <a:r>
              <a:rPr lang="en-US" dirty="0"/>
              <a:t>What can change? </a:t>
            </a:r>
          </a:p>
          <a:p>
            <a:pPr lvl="1"/>
            <a:r>
              <a:rPr lang="en-US" dirty="0"/>
              <a:t>What is the likelihood of the change? </a:t>
            </a:r>
          </a:p>
          <a:p>
            <a:pPr lvl="1"/>
            <a:r>
              <a:rPr lang="en-US" dirty="0"/>
              <a:t>When is the change made and who makes it?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40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/>
          <a:lstStyle/>
          <a:p>
            <a:r>
              <a:rPr lang="en-US" dirty="0"/>
              <a:t>Modifiability General Scenario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898904"/>
              </p:ext>
            </p:extLst>
          </p:nvPr>
        </p:nvGraphicFramePr>
        <p:xfrm>
          <a:off x="251520" y="836712"/>
          <a:ext cx="8568952" cy="5445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5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20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</a:rPr>
                        <a:t>Portion of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Scenario</a:t>
                      </a:r>
                      <a:endParaRPr lang="en-US" sz="18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</a:rPr>
                        <a:t>Possible Values</a:t>
                      </a:r>
                      <a:endParaRPr lang="en-US" sz="18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01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Source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End user, developer, system administrator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001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Stimulus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A directive to add/delete/modify functionality, or change a quality attribute, capacity, or technology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001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Artifacts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Code, data, interfaces, components, resources, configurations, … 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01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Environment</a:t>
                      </a:r>
                      <a:endParaRPr lang="en-US" sz="18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Runtime, compile time, build time, initiation time, design time</a:t>
                      </a:r>
                      <a:endParaRPr lang="en-US" sz="18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6429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Response</a:t>
                      </a:r>
                      <a:endParaRPr lang="en-US" sz="18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One or more of the following: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make modification 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test modification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30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deploy modification</a:t>
                      </a:r>
                      <a:endParaRPr lang="en-US" sz="18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3835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Response 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Measure</a:t>
                      </a:r>
                    </a:p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Cost in terms of: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number, size, complexity of affected artifacts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effort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calendar time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money (direct outlay or opportunity cost)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extent to which this modification affects other functions or quality attributes</a:t>
                      </a:r>
                    </a:p>
                    <a:p>
                      <a:pPr marL="342900" marR="0" lvl="0" indent="-34290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SzPts val="800"/>
                        <a:buFont typeface="Symbol"/>
                        <a:buChar char=""/>
                        <a:tabLst>
                          <a:tab pos="228600" algn="l"/>
                          <a:tab pos="274320" algn="l"/>
                        </a:tabLst>
                      </a:pPr>
                      <a:r>
                        <a:rPr lang="en-US" sz="1800" kern="1100" dirty="0">
                          <a:effectLst/>
                        </a:rPr>
                        <a:t>new defects introduced</a:t>
                      </a:r>
                      <a:endParaRPr lang="en-US" sz="1800" kern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294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Concrete Modifiability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en-US" dirty="0"/>
              <a:t>The developer wishes to change the user interface by modifying the code at design time. The modifications are made with no side effects within three hours.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4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Modifiability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Tactics to control modifiability have as their goal controlling the complexity of making changes, as well as the time and cost to make changes.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95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Modifiability Tactics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72008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0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Modifiability Tactics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041091"/>
              </p:ext>
            </p:extLst>
          </p:nvPr>
        </p:nvGraphicFramePr>
        <p:xfrm>
          <a:off x="729070" y="1484784"/>
          <a:ext cx="7803370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7784640" imgH="4606775" progId="Visio.Drawing.11">
                  <p:embed/>
                </p:oleObj>
              </mc:Choice>
              <mc:Fallback>
                <p:oleObj name="Visio" r:id="rId3" imgW="7784640" imgH="4606775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070" y="1484784"/>
                        <a:ext cx="7803370" cy="460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835968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atermark 1">
    <a:dk1>
      <a:srgbClr val="000000"/>
    </a:dk1>
    <a:lt1>
      <a:srgbClr val="FFFFFF"/>
    </a:lt1>
    <a:dk2>
      <a:srgbClr val="000000"/>
    </a:dk2>
    <a:lt2>
      <a:srgbClr val="808080"/>
    </a:lt2>
    <a:accent1>
      <a:srgbClr val="CCCCFF"/>
    </a:accent1>
    <a:accent2>
      <a:srgbClr val="D9D8EC"/>
    </a:accent2>
    <a:accent3>
      <a:srgbClr val="FFFFFF"/>
    </a:accent3>
    <a:accent4>
      <a:srgbClr val="000000"/>
    </a:accent4>
    <a:accent5>
      <a:srgbClr val="E2E2FF"/>
    </a:accent5>
    <a:accent6>
      <a:srgbClr val="C4C4D6"/>
    </a:accent6>
    <a:hlink>
      <a:srgbClr val="6767FF"/>
    </a:hlink>
    <a:folHlink>
      <a:srgbClr val="9933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1634</TotalTime>
  <Words>1040</Words>
  <Application>Microsoft Office PowerPoint</Application>
  <PresentationFormat>如螢幕大小 (4:3)</PresentationFormat>
  <Paragraphs>135</Paragraphs>
  <Slides>28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宋体</vt:lpstr>
      <vt:lpstr>Arial</vt:lpstr>
      <vt:lpstr>Calibri</vt:lpstr>
      <vt:lpstr>Symbol</vt:lpstr>
      <vt:lpstr>Times</vt:lpstr>
      <vt:lpstr>Times New Roman</vt:lpstr>
      <vt:lpstr>Wingdings</vt:lpstr>
      <vt:lpstr>Watermark</vt:lpstr>
      <vt:lpstr>Visio</vt:lpstr>
      <vt:lpstr>Chapter 7:   Modifiability</vt:lpstr>
      <vt:lpstr>Chapter Outline</vt:lpstr>
      <vt:lpstr>不变的是变化</vt:lpstr>
      <vt:lpstr>What is Modifiability?</vt:lpstr>
      <vt:lpstr>Modifiability General Scenario</vt:lpstr>
      <vt:lpstr>Sample Concrete Modifiability Scenario</vt:lpstr>
      <vt:lpstr>Goal of Modifiability Tactics</vt:lpstr>
      <vt:lpstr>Goal of Modifiability Tactics</vt:lpstr>
      <vt:lpstr>Modifiability Tactics</vt:lpstr>
      <vt:lpstr>Reduce Size of a Module</vt:lpstr>
      <vt:lpstr>Increase Cohesion (SRP)</vt:lpstr>
      <vt:lpstr>Reduce Coupling (OCP)</vt:lpstr>
      <vt:lpstr>Reduce Coupling</vt:lpstr>
      <vt:lpstr>Defer Binding</vt:lpstr>
      <vt:lpstr>Design Modifiability</vt:lpstr>
      <vt:lpstr>Design Modifiability</vt:lpstr>
      <vt:lpstr>Design Modifiability</vt:lpstr>
      <vt:lpstr>Case Study: Generic Connection Framework in MIDP 2.0</vt:lpstr>
      <vt:lpstr>重构“箭头型”代码</vt:lpstr>
      <vt:lpstr>Guard Clauses</vt:lpstr>
      <vt:lpstr>微信Android模块化架构重构实践</vt:lpstr>
      <vt:lpstr>架构回顾</vt:lpstr>
      <vt:lpstr>问题源头——复杂的业务</vt:lpstr>
      <vt:lpstr>问题出在哪？</vt:lpstr>
      <vt:lpstr>问题出在哪？</vt:lpstr>
      <vt:lpstr>重构模块——分层结构改造</vt:lpstr>
      <vt:lpstr>正确的生命周期</vt:lpstr>
      <vt:lpstr>Summary</vt:lpstr>
    </vt:vector>
  </TitlesOfParts>
  <Company>NICTA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kirtsy YU</cp:lastModifiedBy>
  <cp:revision>107</cp:revision>
  <dcterms:created xsi:type="dcterms:W3CDTF">2012-04-18T22:57:58Z</dcterms:created>
  <dcterms:modified xsi:type="dcterms:W3CDTF">2018-12-17T09:35:49Z</dcterms:modified>
</cp:coreProperties>
</file>