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259" r:id="rId2"/>
    <p:sldId id="260" r:id="rId3"/>
    <p:sldId id="279" r:id="rId4"/>
    <p:sldId id="261" r:id="rId5"/>
    <p:sldId id="262" r:id="rId6"/>
    <p:sldId id="263" r:id="rId7"/>
    <p:sldId id="264" r:id="rId8"/>
    <p:sldId id="265" r:id="rId9"/>
    <p:sldId id="266" r:id="rId10"/>
    <p:sldId id="267" r:id="rId11"/>
    <p:sldId id="268" r:id="rId12"/>
    <p:sldId id="269" r:id="rId13"/>
    <p:sldId id="270"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81" d="100"/>
          <a:sy n="81" d="100"/>
        </p:scale>
        <p:origin x="1440" y="45"/>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2018/12/17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17/12/2018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在集群上保存多份拷贝、负载均衡</a:t>
            </a:r>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不同粒度的数据</a:t>
            </a:r>
          </a:p>
        </p:txBody>
      </p:sp>
      <p:sp>
        <p:nvSpPr>
          <p:cNvPr id="4" name="灯片编号占位符 3"/>
          <p:cNvSpPr>
            <a:spLocks noGrp="1"/>
          </p:cNvSpPr>
          <p:nvPr>
            <p:ph type="sldNum" sz="quarter" idx="10"/>
          </p:nvPr>
        </p:nvSpPr>
        <p:spPr/>
        <p:txBody>
          <a:bodyPr/>
          <a:lstStyle/>
          <a:p>
            <a:fld id="{BD95789E-32BF-4BCD-9509-3BAE69BCF054}" type="slidenum">
              <a:rPr lang="en-AU" smtClean="0"/>
              <a:pPr/>
              <a:t>13</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partitioning data </a:t>
            </a:r>
            <a:r>
              <a:rPr lang="zh-CN" altLang="en-US" sz="1200"/>
              <a:t>同时提高可维护性和性能</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17</a:t>
            </a:fld>
            <a:endParaRPr lang="en-AU"/>
          </a:p>
        </p:txBody>
      </p:sp>
    </p:spTree>
    <p:extLst>
      <p:ext uri="{BB962C8B-B14F-4D97-AF65-F5344CB8AC3E}">
        <p14:creationId xmlns:p14="http://schemas.microsoft.com/office/powerpoint/2010/main" val="319540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4E53C1F-2DC6-4C4D-8AD5-56A2E5283033}" type="slidenum">
              <a:rPr lang="en-US" altLang="zh-CN" smtClean="0"/>
              <a:pPr eaLnBrk="1" hangingPunct="1">
                <a:spcBef>
                  <a:spcPct val="0"/>
                </a:spcBef>
              </a:pPr>
              <a:t>31</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r>
              <a:rPr lang="en-US" altLang="zh-CN">
                <a:ea typeface="宋体" charset="-122"/>
              </a:rPr>
              <a:t>Every user activity triggers an asynchronous event, through AJAX – this event is logged in a tail log using Scribe.  Ptail is used to aggregate the different individual logs into a consolidated stream. The stream is batched in 1.5 sec groupings by Puma which stores the event batch into HBase. The real time logs are kept for a certain period of time and than get cleared from the system.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8FF8E28E-3A7A-42EC-AEFF-E7E10BA24477}" type="datetime1">
              <a:rPr lang="en-AU" altLang="zh-CN" smtClean="0"/>
              <a:pPr/>
              <a:t>17/12/2018</a:t>
            </a:fld>
            <a:endParaRPr lang="en-AU"/>
          </a:p>
        </p:txBody>
      </p:sp>
      <p:sp>
        <p:nvSpPr>
          <p:cNvPr id="12" name="Rectangle 10"/>
          <p:cNvSpPr>
            <a:spLocks noGrp="1" noChangeArrowheads="1"/>
          </p:cNvSpPr>
          <p:nvPr>
            <p:ph type="ftr" sz="quarter" idx="11"/>
          </p:nvPr>
        </p:nvSpPr>
        <p:spPr/>
        <p:txBody>
          <a:bodyPr/>
          <a:lstStyle>
            <a:lvl1pPr>
              <a:defRPr/>
            </a:lvl1pPr>
          </a:lstStyle>
          <a:p>
            <a:r>
              <a:rPr lang="en-US"/>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9AD8AED0-3B4F-40BE-8B91-6962955B51A3}"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133DC4EB-7AD9-4FF0-9A64-3FF1C506FE61}"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68E4A6C6-0629-4ED7-9820-092F5791D989}"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12E49B0B-422D-4402-937F-E2A6597BC7D4}"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fld id="{80C7E839-8414-46E2-88F8-595B16470D74}"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fld id="{1EDE61B5-8F6B-4F0A-B0A8-24E9A727C289}" type="datetime1">
              <a:rPr lang="en-AU" altLang="zh-CN" smtClean="0"/>
              <a:pPr/>
              <a:t>17/12/2018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fld id="{FE40F3CB-3713-4B3E-A27B-3D0161C3670E}" type="datetime1">
              <a:rPr lang="en-AU" altLang="zh-CN" smtClean="0"/>
              <a:pPr/>
              <a:t>17/12/2018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A57AA47D-CC7B-4E4E-9D39-70A09E983A7D}" type="datetime1">
              <a:rPr lang="en-AU" altLang="zh-CN" smtClean="0"/>
              <a:pPr/>
              <a:t>17/12/2018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82061D6C-F70A-4CBD-BC10-E9A3709FBCD4}"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D10FC349-03EA-4C23-BDBE-E909668CE2EF}"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CC6A3CA8-6452-426C-BCFE-F2CBE0AA907E}" type="datetime1">
              <a:rPr lang="en-AU" altLang="zh-CN" smtClean="0"/>
              <a:pPr/>
              <a:t>17/12/2018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a:t>Chapter 8:  </a:t>
            </a:r>
            <a:br>
              <a:rPr lang="en-AU" dirty="0"/>
            </a:br>
            <a:r>
              <a:rPr lang="en-AU" altLang="zh-CN" dirty="0"/>
              <a:t>Performance</a:t>
            </a:r>
            <a:endParaRPr lang="en-AU" dirty="0"/>
          </a:p>
        </p:txBody>
      </p:sp>
      <p:sp>
        <p:nvSpPr>
          <p:cNvPr id="3" name="Subtitle 2"/>
          <p:cNvSpPr>
            <a:spLocks noGrp="1"/>
          </p:cNvSpPr>
          <p:nvPr>
            <p:ph type="subTitle" idx="1"/>
          </p:nvPr>
        </p:nvSpPr>
        <p:spPr>
          <a:xfrm>
            <a:off x="971600" y="3505200"/>
            <a:ext cx="7486600"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a:t>2018</a:t>
            </a:r>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Resource Demand</a:t>
            </a:r>
          </a:p>
        </p:txBody>
      </p:sp>
      <p:sp>
        <p:nvSpPr>
          <p:cNvPr id="3" name="Content Placeholder 2"/>
          <p:cNvSpPr>
            <a:spLocks noGrp="1"/>
          </p:cNvSpPr>
          <p:nvPr>
            <p:ph idx="1"/>
          </p:nvPr>
        </p:nvSpPr>
        <p:spPr/>
        <p:txBody>
          <a:bodyPr>
            <a:normAutofit fontScale="85000" lnSpcReduction="20000"/>
          </a:bodyPr>
          <a:lstStyle/>
          <a:p>
            <a:pPr lvl="0"/>
            <a:r>
              <a:rPr lang="en-US" dirty="0"/>
              <a:t>Manage Sampling Rate: If it is possible to reduce the sampling frequency at which a stream of data is captured, then demand can be reduced, typically with some loss of fidelity. </a:t>
            </a:r>
          </a:p>
          <a:p>
            <a:pPr lvl="0"/>
            <a:r>
              <a:rPr lang="en-US" dirty="0"/>
              <a:t>Limit Event Response: process events only up to a set maximum rate, thereby ensuring more predictable processing when the events are actually processed.</a:t>
            </a:r>
          </a:p>
          <a:p>
            <a:pPr lvl="0"/>
            <a:r>
              <a:rPr lang="en-US" dirty="0"/>
              <a:t>Prioritize Events: If not all events are equally important, you can impose a priority scheme that ranks events according to how important it is to service them. </a:t>
            </a:r>
          </a:p>
        </p:txBody>
      </p:sp>
      <p:sp>
        <p:nvSpPr>
          <p:cNvPr id="5" name="灯片编号占位符 4"/>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346367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Resource Demand</a:t>
            </a:r>
          </a:p>
        </p:txBody>
      </p:sp>
      <p:sp>
        <p:nvSpPr>
          <p:cNvPr id="3" name="Content Placeholder 2"/>
          <p:cNvSpPr>
            <a:spLocks noGrp="1"/>
          </p:cNvSpPr>
          <p:nvPr>
            <p:ph idx="1"/>
          </p:nvPr>
        </p:nvSpPr>
        <p:spPr/>
        <p:txBody>
          <a:bodyPr>
            <a:normAutofit fontScale="92500" lnSpcReduction="10000"/>
          </a:bodyPr>
          <a:lstStyle/>
          <a:p>
            <a:pPr lvl="0"/>
            <a:r>
              <a:rPr lang="en-US" dirty="0"/>
              <a:t>Reduce Overhead: The use of intermediaries increases the resources consumed in processing an event stream; removing them improves latency. </a:t>
            </a:r>
          </a:p>
          <a:p>
            <a:pPr lvl="0"/>
            <a:r>
              <a:rPr lang="en-US" dirty="0"/>
              <a:t>Bound Execution Times: Place a limit on how much execution time is used to respond to an event. </a:t>
            </a:r>
          </a:p>
          <a:p>
            <a:pPr lvl="0"/>
            <a:r>
              <a:rPr lang="en-US" dirty="0"/>
              <a:t>Increase Resource Efficiency: Improving the algorithms used in critical areas will decrease latency. </a:t>
            </a:r>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119467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Resources</a:t>
            </a:r>
          </a:p>
        </p:txBody>
      </p:sp>
      <p:sp>
        <p:nvSpPr>
          <p:cNvPr id="3" name="Content Placeholder 2"/>
          <p:cNvSpPr>
            <a:spLocks noGrp="1"/>
          </p:cNvSpPr>
          <p:nvPr>
            <p:ph idx="1"/>
          </p:nvPr>
        </p:nvSpPr>
        <p:spPr>
          <a:xfrm>
            <a:off x="457200" y="1268760"/>
            <a:ext cx="8229600" cy="4862165"/>
          </a:xfrm>
        </p:spPr>
        <p:txBody>
          <a:bodyPr>
            <a:normAutofit fontScale="92500" lnSpcReduction="10000"/>
          </a:bodyPr>
          <a:lstStyle/>
          <a:p>
            <a:r>
              <a:rPr lang="en-US" dirty="0"/>
              <a:t>Increase Resources: Faster processors, additional processors, additional memory, and faster networks all have the potential for reducing latency. </a:t>
            </a:r>
          </a:p>
          <a:p>
            <a:r>
              <a:rPr lang="en-US" dirty="0"/>
              <a:t>Increase Concurrency: If requests can be processed in parallel, the blocked time can be reduced. </a:t>
            </a:r>
          </a:p>
          <a:p>
            <a:r>
              <a:rPr lang="en-US" dirty="0"/>
              <a:t>Maintain Multiple Copies of Computations: The purpose of replicas is to reduce the contention that would occur if all computations took place on a single server.</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196118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Resources</a:t>
            </a:r>
          </a:p>
        </p:txBody>
      </p:sp>
      <p:sp>
        <p:nvSpPr>
          <p:cNvPr id="3" name="Content Placeholder 2"/>
          <p:cNvSpPr>
            <a:spLocks noGrp="1"/>
          </p:cNvSpPr>
          <p:nvPr>
            <p:ph idx="1"/>
          </p:nvPr>
        </p:nvSpPr>
        <p:spPr/>
        <p:txBody>
          <a:bodyPr>
            <a:normAutofit fontScale="92500" lnSpcReduction="10000"/>
          </a:bodyPr>
          <a:lstStyle/>
          <a:p>
            <a:r>
              <a:rPr lang="en-US" dirty="0"/>
              <a:t>Maintain Multiple Copies of Data: keeping copies of data (possibly one a subset of the other) on storage with different access speeds.  </a:t>
            </a:r>
          </a:p>
          <a:p>
            <a:r>
              <a:rPr lang="en-US" dirty="0"/>
              <a:t>Bound Queue Sizes: control the maximum number of queued arrivals and consequently the resources used to process the arrivals.</a:t>
            </a:r>
          </a:p>
          <a:p>
            <a:r>
              <a:rPr lang="en-US" dirty="0"/>
              <a:t>Schedule Resources: When there is contention for a resource, the resource must be scheduled. </a:t>
            </a:r>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22089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22114"/>
          </a:xfrm>
        </p:spPr>
        <p:txBody>
          <a:bodyPr/>
          <a:lstStyle/>
          <a:p>
            <a:r>
              <a:rPr lang="en-US" altLang="zh-CN" dirty="0"/>
              <a:t>Design for Performance</a:t>
            </a:r>
            <a:endParaRPr lang="zh-CN" altLang="en-US" dirty="0"/>
          </a:p>
        </p:txBody>
      </p:sp>
      <p:sp>
        <p:nvSpPr>
          <p:cNvPr id="3" name="内容占位符 2"/>
          <p:cNvSpPr>
            <a:spLocks noGrp="1"/>
          </p:cNvSpPr>
          <p:nvPr>
            <p:ph idx="1"/>
          </p:nvPr>
        </p:nvSpPr>
        <p:spPr>
          <a:xfrm>
            <a:off x="467544" y="1628800"/>
            <a:ext cx="8229600" cy="4934173"/>
          </a:xfrm>
        </p:spPr>
        <p:txBody>
          <a:bodyPr/>
          <a:lstStyle/>
          <a:p>
            <a:r>
              <a:rPr lang="en-US" altLang="zh-CN" dirty="0"/>
              <a:t>Adopt suitable architectural patterns and tactics.</a:t>
            </a:r>
          </a:p>
          <a:p>
            <a:r>
              <a:rPr lang="en-US" altLang="zh-CN" dirty="0"/>
              <a:t>Establish an performance model/formulae.</a:t>
            </a:r>
          </a:p>
          <a:p>
            <a:r>
              <a:rPr lang="en-US" altLang="zh-CN" dirty="0"/>
              <a:t>Design a dedicated performance view if necessary.</a:t>
            </a:r>
          </a:p>
          <a:p>
            <a:endParaRPr lang="en-US" altLang="zh-CN" dirty="0"/>
          </a:p>
          <a:p>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389630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20080"/>
          </a:xfrm>
        </p:spPr>
        <p:txBody>
          <a:bodyPr/>
          <a:lstStyle/>
          <a:p>
            <a:r>
              <a:rPr lang="en-US" altLang="zh-CN" dirty="0"/>
              <a:t>Design for Performance</a:t>
            </a:r>
            <a:endParaRPr lang="zh-CN" altLang="en-US" dirty="0"/>
          </a:p>
        </p:txBody>
      </p:sp>
      <p:sp>
        <p:nvSpPr>
          <p:cNvPr id="3" name="内容占位符 2"/>
          <p:cNvSpPr>
            <a:spLocks noGrp="1"/>
          </p:cNvSpPr>
          <p:nvPr>
            <p:ph idx="1"/>
          </p:nvPr>
        </p:nvSpPr>
        <p:spPr>
          <a:xfrm>
            <a:off x="467544" y="980728"/>
            <a:ext cx="8229600" cy="5582245"/>
          </a:xfrm>
        </p:spPr>
        <p:txBody>
          <a:bodyPr/>
          <a:lstStyle/>
          <a:p>
            <a:r>
              <a:rPr lang="en-US" altLang="zh-CN" sz="2400" dirty="0"/>
              <a:t>Determine the system’s responsibilities that will involve heavy loading, have time-critical response requirements, are heavily used, or impact portions of the system where heavy loads or time critical events occur.  For those responsibilities, identify </a:t>
            </a:r>
          </a:p>
          <a:p>
            <a:pPr lvl="1"/>
            <a:r>
              <a:rPr lang="en-US" altLang="zh-CN" sz="2400" dirty="0"/>
              <a:t>processing requirements of each and determine whether they may cause bottlenecks</a:t>
            </a:r>
          </a:p>
          <a:p>
            <a:pPr lvl="1"/>
            <a:r>
              <a:rPr lang="en-US" altLang="zh-CN" sz="2400" dirty="0"/>
              <a:t>additional responsibilities to recognize and process requests appropriately including</a:t>
            </a:r>
          </a:p>
          <a:p>
            <a:pPr lvl="2"/>
            <a:r>
              <a:rPr lang="en-US" altLang="zh-CN" sz="2000" dirty="0"/>
              <a:t>Responsibilities crossing process or processor boundaries.</a:t>
            </a:r>
          </a:p>
          <a:p>
            <a:pPr lvl="2"/>
            <a:r>
              <a:rPr lang="en-US" altLang="zh-CN" sz="2000" dirty="0"/>
              <a:t>Responsibilities to manage the threads. </a:t>
            </a:r>
          </a:p>
          <a:p>
            <a:pPr lvl="2"/>
            <a:r>
              <a:rPr lang="en-US" altLang="zh-CN" sz="2000" dirty="0"/>
              <a:t>Responsibilities for scheduling shared resources or managing performance-related queues, buffers, and caches.</a:t>
            </a:r>
          </a:p>
        </p:txBody>
      </p:sp>
      <p:sp>
        <p:nvSpPr>
          <p:cNvPr id="4" name="灯片编号占位符 3"/>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650515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20080"/>
          </a:xfrm>
        </p:spPr>
        <p:txBody>
          <a:bodyPr/>
          <a:lstStyle/>
          <a:p>
            <a:r>
              <a:rPr lang="en-US" altLang="zh-CN" dirty="0"/>
              <a:t>Design for Performance</a:t>
            </a:r>
            <a:endParaRPr lang="zh-CN" altLang="en-US" dirty="0"/>
          </a:p>
        </p:txBody>
      </p:sp>
      <p:sp>
        <p:nvSpPr>
          <p:cNvPr id="3" name="内容占位符 2"/>
          <p:cNvSpPr>
            <a:spLocks noGrp="1"/>
          </p:cNvSpPr>
          <p:nvPr>
            <p:ph idx="1"/>
          </p:nvPr>
        </p:nvSpPr>
        <p:spPr>
          <a:xfrm>
            <a:off x="467544" y="980728"/>
            <a:ext cx="8229600" cy="5582245"/>
          </a:xfrm>
        </p:spPr>
        <p:txBody>
          <a:bodyPr/>
          <a:lstStyle/>
          <a:p>
            <a:r>
              <a:rPr lang="en-US" altLang="zh-CN" sz="2800" dirty="0"/>
              <a:t>Determine the elements of the system that must coordinate with each, choose communication and coordination mechanisms that</a:t>
            </a:r>
          </a:p>
          <a:p>
            <a:pPr lvl="1"/>
            <a:r>
              <a:rPr lang="en-US" altLang="zh-CN" sz="2800" dirty="0"/>
              <a:t>supports any introduced concurrency, event prioritization, or scheduling strategy</a:t>
            </a:r>
          </a:p>
          <a:p>
            <a:pPr lvl="1"/>
            <a:r>
              <a:rPr lang="en-US" altLang="zh-CN" sz="2800" dirty="0"/>
              <a:t>ensures that the required performance response can be delivered</a:t>
            </a:r>
          </a:p>
          <a:p>
            <a:pPr lvl="1"/>
            <a:r>
              <a:rPr lang="en-US" altLang="zh-CN" sz="2800" dirty="0"/>
              <a:t>have the appropriate properties of the communication mechanisms, for example, </a:t>
            </a:r>
            <a:r>
              <a:rPr lang="en-US" altLang="zh-CN" sz="2800" dirty="0" err="1"/>
              <a:t>stateful</a:t>
            </a:r>
            <a:r>
              <a:rPr lang="en-US" altLang="zh-CN" sz="2800" dirty="0"/>
              <a:t>, stateless, synchronous, asynchronous, guaranteed delivery, throughput, or latency.</a:t>
            </a:r>
          </a:p>
        </p:txBody>
      </p:sp>
      <p:sp>
        <p:nvSpPr>
          <p:cNvPr id="4" name="灯片编号占位符 3"/>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385509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20080"/>
          </a:xfrm>
        </p:spPr>
        <p:txBody>
          <a:bodyPr/>
          <a:lstStyle/>
          <a:p>
            <a:r>
              <a:rPr lang="en-US" altLang="zh-CN" dirty="0"/>
              <a:t>Design for Performance</a:t>
            </a:r>
            <a:endParaRPr lang="zh-CN" altLang="en-US" dirty="0"/>
          </a:p>
        </p:txBody>
      </p:sp>
      <p:sp>
        <p:nvSpPr>
          <p:cNvPr id="3" name="内容占位符 2"/>
          <p:cNvSpPr>
            <a:spLocks noGrp="1"/>
          </p:cNvSpPr>
          <p:nvPr>
            <p:ph idx="1"/>
          </p:nvPr>
        </p:nvSpPr>
        <p:spPr>
          <a:xfrm>
            <a:off x="467544" y="980728"/>
            <a:ext cx="8229600" cy="5582245"/>
          </a:xfrm>
        </p:spPr>
        <p:txBody>
          <a:bodyPr/>
          <a:lstStyle/>
          <a:p>
            <a:r>
              <a:rPr lang="en-US" altLang="zh-CN" sz="2800" dirty="0"/>
              <a:t>Determine those portions of the data model that will be heavily loaded, have time critical response requirements, are heavily used, or impact portions of the system where heavy loads or time critical events occur.  For those data abstractions, determine </a:t>
            </a:r>
          </a:p>
          <a:p>
            <a:pPr lvl="1"/>
            <a:r>
              <a:rPr lang="en-US" altLang="zh-CN" sz="2400" dirty="0"/>
              <a:t>whether maintaining multiple copies of key data would benefit performance</a:t>
            </a:r>
          </a:p>
          <a:p>
            <a:pPr lvl="1"/>
            <a:r>
              <a:rPr lang="en-US" altLang="zh-CN" sz="2400" dirty="0"/>
              <a:t>partitioning data would benefit performance</a:t>
            </a:r>
          </a:p>
          <a:p>
            <a:pPr lvl="1"/>
            <a:r>
              <a:rPr lang="en-US" altLang="zh-CN" sz="2400" dirty="0"/>
              <a:t>whether reducing the processing requirements/ adding resources to reduce bottlenecks for the creation, initialization, persistence, manipulation, translation, or destruction of the enumerated data abstractions is possible</a:t>
            </a:r>
          </a:p>
        </p:txBody>
      </p:sp>
      <p:sp>
        <p:nvSpPr>
          <p:cNvPr id="4" name="灯片编号占位符 3"/>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418465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20080"/>
          </a:xfrm>
        </p:spPr>
        <p:txBody>
          <a:bodyPr/>
          <a:lstStyle/>
          <a:p>
            <a:r>
              <a:rPr lang="en-US" altLang="zh-CN" dirty="0"/>
              <a:t>Design for Performance</a:t>
            </a:r>
            <a:endParaRPr lang="zh-CN" altLang="en-US" dirty="0"/>
          </a:p>
        </p:txBody>
      </p:sp>
      <p:sp>
        <p:nvSpPr>
          <p:cNvPr id="3" name="内容占位符 2"/>
          <p:cNvSpPr>
            <a:spLocks noGrp="1"/>
          </p:cNvSpPr>
          <p:nvPr>
            <p:ph idx="1"/>
          </p:nvPr>
        </p:nvSpPr>
        <p:spPr>
          <a:xfrm>
            <a:off x="467544" y="980728"/>
            <a:ext cx="8229600" cy="5582245"/>
          </a:xfrm>
        </p:spPr>
        <p:txBody>
          <a:bodyPr/>
          <a:lstStyle/>
          <a:p>
            <a:r>
              <a:rPr lang="en-US" altLang="zh-CN" sz="2800" dirty="0"/>
              <a:t>Determine which resources in your system are critical for performance. For these resources ensure they will be monitored and managed under normal and overloaded system operation. </a:t>
            </a:r>
          </a:p>
          <a:p>
            <a:pPr lvl="1"/>
            <a:r>
              <a:rPr lang="en-US" altLang="zh-CN" sz="2400" dirty="0"/>
              <a:t>system elements that need to be aware of, and manage; time and other performance-critical resources</a:t>
            </a:r>
          </a:p>
          <a:p>
            <a:pPr lvl="1"/>
            <a:r>
              <a:rPr lang="en-US" altLang="zh-CN" sz="2400" dirty="0"/>
              <a:t>process/thread models </a:t>
            </a:r>
          </a:p>
          <a:p>
            <a:pPr lvl="1"/>
            <a:r>
              <a:rPr lang="en-US" altLang="zh-CN" sz="2400" dirty="0"/>
              <a:t>prioritization of  resources and access to resources </a:t>
            </a:r>
          </a:p>
          <a:p>
            <a:pPr lvl="1"/>
            <a:r>
              <a:rPr lang="en-US" altLang="zh-CN" sz="2400" dirty="0"/>
              <a:t>scheduling and locking strategies </a:t>
            </a:r>
          </a:p>
          <a:p>
            <a:pPr lvl="1"/>
            <a:r>
              <a:rPr lang="en-US" altLang="zh-CN" sz="2400" dirty="0"/>
              <a:t>deploying additional resources on demand to meet increased loads</a:t>
            </a:r>
          </a:p>
        </p:txBody>
      </p:sp>
      <p:sp>
        <p:nvSpPr>
          <p:cNvPr id="4" name="灯片编号占位符 3"/>
          <p:cNvSpPr>
            <a:spLocks noGrp="1"/>
          </p:cNvSpPr>
          <p:nvPr>
            <p:ph type="sldNum" sz="quarter" idx="12"/>
          </p:nvPr>
        </p:nvSpPr>
        <p:spPr/>
        <p:txBody>
          <a:bodyPr/>
          <a:lstStyle/>
          <a:p>
            <a:fld id="{D0E8C58C-0836-46C6-8F9A-AF87B5CA09C9}" type="slidenum">
              <a:rPr lang="en-AU" smtClean="0"/>
              <a:pPr/>
              <a:t>18</a:t>
            </a:fld>
            <a:endParaRPr lang="en-AU"/>
          </a:p>
        </p:txBody>
      </p:sp>
    </p:spTree>
    <p:extLst>
      <p:ext uri="{BB962C8B-B14F-4D97-AF65-F5344CB8AC3E}">
        <p14:creationId xmlns:p14="http://schemas.microsoft.com/office/powerpoint/2010/main" val="106323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033AC53A-632C-4315-BED5-7D6E9E6154E9}" type="slidenum">
              <a:rPr lang="en-US" altLang="zh-CN" sz="1000" smtClean="0"/>
              <a:pPr eaLnBrk="1" hangingPunct="1">
                <a:spcBef>
                  <a:spcPct val="0"/>
                </a:spcBef>
                <a:buClrTx/>
                <a:buFontTx/>
                <a:buNone/>
              </a:pPr>
              <a:t>19</a:t>
            </a:fld>
            <a:endParaRPr lang="en-US" altLang="zh-CN" sz="1000"/>
          </a:p>
        </p:txBody>
      </p:sp>
      <p:sp>
        <p:nvSpPr>
          <p:cNvPr id="43011" name="Rectangle 2"/>
          <p:cNvSpPr>
            <a:spLocks noGrp="1" noChangeArrowheads="1"/>
          </p:cNvSpPr>
          <p:nvPr>
            <p:ph type="title"/>
          </p:nvPr>
        </p:nvSpPr>
        <p:spPr/>
        <p:txBody>
          <a:bodyPr/>
          <a:lstStyle/>
          <a:p>
            <a:pPr eaLnBrk="1" hangingPunct="1"/>
            <a:r>
              <a:rPr lang="en-US" altLang="zh-CN" dirty="0"/>
              <a:t>Case Study: Twitter</a:t>
            </a:r>
          </a:p>
        </p:txBody>
      </p:sp>
      <p:sp>
        <p:nvSpPr>
          <p:cNvPr id="43012" name="Rectangle 3"/>
          <p:cNvSpPr>
            <a:spLocks noGrp="1" noChangeArrowheads="1"/>
          </p:cNvSpPr>
          <p:nvPr>
            <p:ph type="body" idx="1"/>
          </p:nvPr>
        </p:nvSpPr>
        <p:spPr/>
        <p:txBody>
          <a:bodyPr/>
          <a:lstStyle/>
          <a:p>
            <a:pPr eaLnBrk="1" hangingPunct="1"/>
            <a:r>
              <a:rPr lang="en-US" altLang="zh-CN"/>
              <a:t>twitter</a:t>
            </a:r>
            <a:r>
              <a:rPr lang="zh-CN" altLang="en-US"/>
              <a:t>的注册用户约为</a:t>
            </a:r>
            <a:r>
              <a:rPr lang="en-US" altLang="zh-CN"/>
              <a:t>1.75</a:t>
            </a:r>
            <a:r>
              <a:rPr lang="zh-CN" altLang="en-US"/>
              <a:t>亿，并以每天</a:t>
            </a:r>
            <a:r>
              <a:rPr lang="en-US" altLang="zh-CN"/>
              <a:t>300,000</a:t>
            </a:r>
            <a:r>
              <a:rPr lang="zh-CN" altLang="en-US"/>
              <a:t>的新用户注册数增长 </a:t>
            </a:r>
          </a:p>
          <a:p>
            <a:pPr eaLnBrk="1" hangingPunct="1"/>
            <a:r>
              <a:rPr lang="en-US" altLang="zh-CN"/>
              <a:t>twitter</a:t>
            </a:r>
            <a:r>
              <a:rPr lang="zh-CN" altLang="en-US"/>
              <a:t>每月有</a:t>
            </a:r>
            <a:r>
              <a:rPr lang="en-US" altLang="zh-CN"/>
              <a:t>180</a:t>
            </a:r>
            <a:r>
              <a:rPr lang="zh-CN" altLang="en-US"/>
              <a:t>万独立访问用户数，并且</a:t>
            </a:r>
            <a:r>
              <a:rPr lang="en-US" altLang="zh-CN"/>
              <a:t>75%</a:t>
            </a:r>
            <a:r>
              <a:rPr lang="zh-CN" altLang="en-US"/>
              <a:t>的流量来自</a:t>
            </a:r>
            <a:r>
              <a:rPr lang="en-US" altLang="zh-CN"/>
              <a:t>twitter.com</a:t>
            </a:r>
            <a:r>
              <a:rPr lang="zh-CN" altLang="en-US"/>
              <a:t>以外的网站。每天通过</a:t>
            </a:r>
            <a:r>
              <a:rPr lang="en-US" altLang="zh-CN"/>
              <a:t>API</a:t>
            </a:r>
            <a:r>
              <a:rPr lang="zh-CN" altLang="en-US"/>
              <a:t>有</a:t>
            </a:r>
            <a:r>
              <a:rPr lang="en-US" altLang="zh-CN"/>
              <a:t>30</a:t>
            </a:r>
            <a:r>
              <a:rPr lang="zh-CN" altLang="en-US"/>
              <a:t>亿次请求，每天平均产生</a:t>
            </a:r>
            <a:r>
              <a:rPr lang="en-US" altLang="zh-CN"/>
              <a:t>5,500</a:t>
            </a:r>
            <a:r>
              <a:rPr lang="zh-CN" altLang="en-US"/>
              <a:t>次</a:t>
            </a:r>
            <a:r>
              <a:rPr lang="en-US" altLang="zh-CN"/>
              <a:t>tweet</a:t>
            </a:r>
            <a:r>
              <a:rPr lang="zh-CN" altLang="en-US"/>
              <a:t>，</a:t>
            </a:r>
            <a:r>
              <a:rPr lang="en-US" altLang="zh-CN"/>
              <a:t>37%</a:t>
            </a:r>
            <a:r>
              <a:rPr lang="zh-CN" altLang="en-US"/>
              <a:t>活跃用户为手机用户，约</a:t>
            </a:r>
            <a:r>
              <a:rPr lang="en-US" altLang="zh-CN"/>
              <a:t>60%</a:t>
            </a:r>
            <a:r>
              <a:rPr lang="zh-CN" altLang="en-US"/>
              <a:t>的</a:t>
            </a:r>
            <a:r>
              <a:rPr lang="en-US" altLang="zh-CN"/>
              <a:t>tweet</a:t>
            </a:r>
            <a:r>
              <a:rPr lang="zh-CN" altLang="en-US"/>
              <a:t>来自第三方的应用。 </a:t>
            </a:r>
          </a:p>
        </p:txBody>
      </p:sp>
    </p:spTree>
    <p:extLst>
      <p:ext uri="{BB962C8B-B14F-4D97-AF65-F5344CB8AC3E}">
        <p14:creationId xmlns:p14="http://schemas.microsoft.com/office/powerpoint/2010/main" val="394678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Performance?</a:t>
            </a:r>
          </a:p>
          <a:p>
            <a:r>
              <a:rPr lang="en-US" dirty="0"/>
              <a:t>Performance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Performance</a:t>
            </a:r>
            <a:endParaRPr lang="en-US" sz="3200" b="0" i="0" u="none" strike="noStrike" kern="1200" baseline="0" dirty="0">
              <a:solidFill>
                <a:schemeClr val="tx1"/>
              </a:solidFill>
              <a:latin typeface="+mn-lt"/>
              <a:ea typeface="+mn-ea"/>
              <a:cs typeface="+mn-cs"/>
            </a:endParaRPr>
          </a:p>
          <a:p>
            <a:r>
              <a:rPr lang="en-US" dirty="0"/>
              <a:t>A Design Checklist for Performance</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474523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19926531-CEC3-4644-96C0-0BC0486B7CB0}" type="slidenum">
              <a:rPr lang="en-US" altLang="zh-CN" sz="1000" smtClean="0"/>
              <a:pPr eaLnBrk="1" hangingPunct="1">
                <a:spcBef>
                  <a:spcPct val="0"/>
                </a:spcBef>
                <a:buClrTx/>
                <a:buFontTx/>
                <a:buNone/>
              </a:pPr>
              <a:t>20</a:t>
            </a:fld>
            <a:endParaRPr lang="en-US" altLang="zh-CN" sz="1000"/>
          </a:p>
        </p:txBody>
      </p:sp>
      <p:pic>
        <p:nvPicPr>
          <p:cNvPr id="44035" name="Picture 4" descr="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447800"/>
            <a:ext cx="61245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81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BD3A91C7-F5A3-48D1-9F49-546CBC6E346A}" type="slidenum">
              <a:rPr lang="en-US" altLang="zh-CN" sz="1000" smtClean="0"/>
              <a:pPr eaLnBrk="1" hangingPunct="1">
                <a:spcBef>
                  <a:spcPct val="0"/>
                </a:spcBef>
                <a:buClrTx/>
                <a:buFontTx/>
                <a:buNone/>
              </a:pPr>
              <a:t>21</a:t>
            </a:fld>
            <a:endParaRPr lang="en-US" altLang="zh-CN" sz="1000"/>
          </a:p>
        </p:txBody>
      </p:sp>
      <p:sp>
        <p:nvSpPr>
          <p:cNvPr id="45059" name="Rectangle 2"/>
          <p:cNvSpPr>
            <a:spLocks noGrp="1" noChangeArrowheads="1"/>
          </p:cNvSpPr>
          <p:nvPr>
            <p:ph type="title"/>
          </p:nvPr>
        </p:nvSpPr>
        <p:spPr>
          <a:xfrm>
            <a:off x="395288" y="260350"/>
            <a:ext cx="8569325" cy="1143000"/>
          </a:xfrm>
        </p:spPr>
        <p:txBody>
          <a:bodyPr/>
          <a:lstStyle/>
          <a:p>
            <a:pPr eaLnBrk="1" hangingPunct="1"/>
            <a:r>
              <a:rPr lang="en-US" altLang="zh-CN"/>
              <a:t>Twitter's Availability Problems</a:t>
            </a:r>
          </a:p>
        </p:txBody>
      </p:sp>
      <p:sp>
        <p:nvSpPr>
          <p:cNvPr id="45060" name="Rectangle 3"/>
          <p:cNvSpPr>
            <a:spLocks noGrp="1" noChangeArrowheads="1"/>
          </p:cNvSpPr>
          <p:nvPr>
            <p:ph type="body" idx="1"/>
          </p:nvPr>
        </p:nvSpPr>
        <p:spPr>
          <a:xfrm>
            <a:off x="457200" y="1557338"/>
            <a:ext cx="8229600" cy="4967287"/>
          </a:xfrm>
        </p:spPr>
        <p:txBody>
          <a:bodyPr/>
          <a:lstStyle/>
          <a:p>
            <a:pPr eaLnBrk="1" hangingPunct="1"/>
            <a:r>
              <a:rPr lang="en-US" altLang="zh-CN" sz="2800"/>
              <a:t>Twitter is, fundamentally, a messaging system. Twitter was not architected as a messaging system, however.</a:t>
            </a:r>
          </a:p>
          <a:p>
            <a:pPr eaLnBrk="1" hangingPunct="1"/>
            <a:r>
              <a:rPr lang="en-US" altLang="zh-CN" sz="2800"/>
              <a:t>For expediency's sake, Twitter was built with technologies and practices that are more appropriate to a content management system.</a:t>
            </a:r>
          </a:p>
          <a:p>
            <a:pPr eaLnBrk="1" hangingPunct="1"/>
            <a:r>
              <a:rPr lang="en-US" altLang="zh-CN" sz="2800"/>
              <a:t>Replace existing system, component-by-component, with parts that are designed from the ground up to meet the requirements that have emerged as Twitter has grown.</a:t>
            </a:r>
          </a:p>
        </p:txBody>
      </p:sp>
    </p:spTree>
    <p:extLst>
      <p:ext uri="{BB962C8B-B14F-4D97-AF65-F5344CB8AC3E}">
        <p14:creationId xmlns:p14="http://schemas.microsoft.com/office/powerpoint/2010/main" val="399281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6A60B10E-4381-4FC9-9FB6-AAAAC3085831}" type="slidenum">
              <a:rPr lang="en-US" altLang="zh-CN" sz="1000" smtClean="0"/>
              <a:pPr eaLnBrk="1" hangingPunct="1">
                <a:spcBef>
                  <a:spcPct val="0"/>
                </a:spcBef>
                <a:buClrTx/>
                <a:buFontTx/>
                <a:buNone/>
              </a:pPr>
              <a:t>22</a:t>
            </a:fld>
            <a:endParaRPr lang="en-US" altLang="zh-CN" sz="1000"/>
          </a:p>
        </p:txBody>
      </p:sp>
      <p:sp>
        <p:nvSpPr>
          <p:cNvPr id="46083" name="Rectangle 2"/>
          <p:cNvSpPr>
            <a:spLocks noGrp="1" noChangeArrowheads="1"/>
          </p:cNvSpPr>
          <p:nvPr>
            <p:ph type="title"/>
          </p:nvPr>
        </p:nvSpPr>
        <p:spPr/>
        <p:txBody>
          <a:bodyPr/>
          <a:lstStyle/>
          <a:p>
            <a:pPr eaLnBrk="1" hangingPunct="1"/>
            <a:r>
              <a:rPr lang="en-US" altLang="zh-CN"/>
              <a:t>Twitter, an Evolving Architecture</a:t>
            </a:r>
          </a:p>
        </p:txBody>
      </p:sp>
      <p:sp>
        <p:nvSpPr>
          <p:cNvPr id="46084" name="Rectangle 3"/>
          <p:cNvSpPr>
            <a:spLocks noGrp="1" noChangeArrowheads="1"/>
          </p:cNvSpPr>
          <p:nvPr>
            <p:ph type="body" idx="1"/>
          </p:nvPr>
        </p:nvSpPr>
        <p:spPr/>
        <p:txBody>
          <a:bodyPr/>
          <a:lstStyle/>
          <a:p>
            <a:pPr eaLnBrk="1" hangingPunct="1"/>
            <a:r>
              <a:rPr lang="en-US" altLang="zh-CN"/>
              <a:t>The changes were done in three areas: cache, MQ and Memcached client. </a:t>
            </a:r>
          </a:p>
        </p:txBody>
      </p:sp>
      <p:pic>
        <p:nvPicPr>
          <p:cNvPr id="46085" name="Picture 4"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671763"/>
            <a:ext cx="39608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40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0AA49D0D-9F07-499F-B940-6E9C37373B9D}" type="slidenum">
              <a:rPr lang="en-US" altLang="zh-CN" sz="1000" smtClean="0"/>
              <a:pPr eaLnBrk="1" hangingPunct="1">
                <a:spcBef>
                  <a:spcPct val="0"/>
                </a:spcBef>
                <a:buClrTx/>
                <a:buFontTx/>
                <a:buNone/>
              </a:pPr>
              <a:t>23</a:t>
            </a:fld>
            <a:endParaRPr lang="en-US" altLang="zh-CN" sz="1000"/>
          </a:p>
        </p:txBody>
      </p:sp>
      <p:sp>
        <p:nvSpPr>
          <p:cNvPr id="47107" name="Rectangle 2"/>
          <p:cNvSpPr>
            <a:spLocks noGrp="1" noChangeArrowheads="1"/>
          </p:cNvSpPr>
          <p:nvPr>
            <p:ph type="title"/>
          </p:nvPr>
        </p:nvSpPr>
        <p:spPr/>
        <p:txBody>
          <a:bodyPr/>
          <a:lstStyle/>
          <a:p>
            <a:pPr eaLnBrk="1" hangingPunct="1"/>
            <a:r>
              <a:rPr lang="en-US" altLang="zh-CN"/>
              <a:t>Cache</a:t>
            </a:r>
          </a:p>
        </p:txBody>
      </p:sp>
      <p:sp>
        <p:nvSpPr>
          <p:cNvPr id="47108" name="Rectangle 3"/>
          <p:cNvSpPr>
            <a:spLocks noGrp="1" noChangeArrowheads="1"/>
          </p:cNvSpPr>
          <p:nvPr>
            <p:ph type="body" idx="1"/>
          </p:nvPr>
        </p:nvSpPr>
        <p:spPr>
          <a:xfrm>
            <a:off x="457200" y="1341438"/>
            <a:ext cx="8229600" cy="5111750"/>
          </a:xfrm>
        </p:spPr>
        <p:txBody>
          <a:bodyPr/>
          <a:lstStyle/>
          <a:p>
            <a:pPr eaLnBrk="1" hangingPunct="1">
              <a:lnSpc>
                <a:spcPct val="80000"/>
              </a:lnSpc>
            </a:pPr>
            <a:r>
              <a:rPr lang="en-US" altLang="zh-CN" sz="2400"/>
              <a:t>The first architectural change was to create a write-through Vector Cache containing an array of tweet IDs which are serialized 64 bit integers. This cache has a 99% hit rate.</a:t>
            </a:r>
          </a:p>
          <a:p>
            <a:pPr eaLnBrk="1" hangingPunct="1">
              <a:lnSpc>
                <a:spcPct val="80000"/>
              </a:lnSpc>
            </a:pPr>
            <a:r>
              <a:rPr lang="en-US" altLang="zh-CN" sz="2400"/>
              <a:t>The second change was adding another write-through Row Cache containing database records: users and tweets. This one has a 95% hit rate.</a:t>
            </a:r>
          </a:p>
          <a:p>
            <a:pPr eaLnBrk="1" hangingPunct="1">
              <a:lnSpc>
                <a:spcPct val="80000"/>
              </a:lnSpc>
            </a:pPr>
            <a:r>
              <a:rPr lang="en-US" altLang="zh-CN" sz="2400"/>
              <a:t>The third change was introducing a read-through Fragment Cache containing serialized versions of the tweets accessed through API clients which could be packaged in JSON, XML or Atom, with the same 95% hit rate. </a:t>
            </a:r>
          </a:p>
          <a:p>
            <a:pPr eaLnBrk="1" hangingPunct="1">
              <a:lnSpc>
                <a:spcPct val="80000"/>
              </a:lnSpc>
            </a:pPr>
            <a:r>
              <a:rPr lang="en-US" altLang="zh-CN" sz="2400"/>
              <a:t>Yet another change was creating a separate cache pool for the page cache. The cache misses dropped about 50%.</a:t>
            </a:r>
          </a:p>
        </p:txBody>
      </p:sp>
    </p:spTree>
    <p:extLst>
      <p:ext uri="{BB962C8B-B14F-4D97-AF65-F5344CB8AC3E}">
        <p14:creationId xmlns:p14="http://schemas.microsoft.com/office/powerpoint/2010/main" val="170392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EE7B0FC6-79E5-4DD2-A7F6-4A6CB7ACC0A9}" type="slidenum">
              <a:rPr lang="en-US" altLang="zh-CN" sz="1000" smtClean="0"/>
              <a:pPr eaLnBrk="1" hangingPunct="1">
                <a:spcBef>
                  <a:spcPct val="0"/>
                </a:spcBef>
                <a:buClrTx/>
                <a:buFontTx/>
                <a:buNone/>
              </a:pPr>
              <a:t>24</a:t>
            </a:fld>
            <a:endParaRPr lang="en-US" altLang="zh-CN" sz="1000"/>
          </a:p>
        </p:txBody>
      </p:sp>
      <p:pic>
        <p:nvPicPr>
          <p:cNvPr id="48131" name="Picture 4" descr="t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514350"/>
            <a:ext cx="77628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5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9608F7D1-4DAA-4824-A66A-147A4AC4B014}" type="slidenum">
              <a:rPr lang="en-US" altLang="zh-CN" sz="1000" smtClean="0"/>
              <a:pPr eaLnBrk="1" hangingPunct="1">
                <a:spcBef>
                  <a:spcPct val="0"/>
                </a:spcBef>
                <a:buClrTx/>
                <a:buFontTx/>
                <a:buNone/>
              </a:pPr>
              <a:t>25</a:t>
            </a:fld>
            <a:endParaRPr lang="en-US" altLang="zh-CN" sz="1000"/>
          </a:p>
        </p:txBody>
      </p:sp>
      <p:sp>
        <p:nvSpPr>
          <p:cNvPr id="49155" name="Rectangle 2"/>
          <p:cNvSpPr>
            <a:spLocks noGrp="1" noChangeArrowheads="1"/>
          </p:cNvSpPr>
          <p:nvPr>
            <p:ph type="title"/>
          </p:nvPr>
        </p:nvSpPr>
        <p:spPr/>
        <p:txBody>
          <a:bodyPr/>
          <a:lstStyle/>
          <a:p>
            <a:pPr eaLnBrk="1" hangingPunct="1"/>
            <a:r>
              <a:rPr lang="en-US" altLang="zh-CN"/>
              <a:t>Message Queue</a:t>
            </a:r>
          </a:p>
        </p:txBody>
      </p:sp>
      <p:sp>
        <p:nvSpPr>
          <p:cNvPr id="49156" name="Rectangle 3"/>
          <p:cNvSpPr>
            <a:spLocks noGrp="1" noChangeArrowheads="1"/>
          </p:cNvSpPr>
          <p:nvPr>
            <p:ph type="body" idx="1"/>
          </p:nvPr>
        </p:nvSpPr>
        <p:spPr/>
        <p:txBody>
          <a:bodyPr/>
          <a:lstStyle/>
          <a:p>
            <a:pPr eaLnBrk="1" hangingPunct="1"/>
            <a:r>
              <a:rPr lang="en-US" altLang="zh-CN"/>
              <a:t>The first implementation of the MQ was using Ruby, and did not scale well especially because Ruby’s GC is not generational.</a:t>
            </a:r>
          </a:p>
          <a:p>
            <a:pPr eaLnBrk="1" hangingPunct="1"/>
            <a:r>
              <a:rPr lang="en-US" altLang="zh-CN"/>
              <a:t>Port the MQ to Scala which is using the more mature JVM GC.</a:t>
            </a:r>
          </a:p>
        </p:txBody>
      </p:sp>
    </p:spTree>
    <p:extLst>
      <p:ext uri="{BB962C8B-B14F-4D97-AF65-F5344CB8AC3E}">
        <p14:creationId xmlns:p14="http://schemas.microsoft.com/office/powerpoint/2010/main" val="363589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CF7FA7D6-09D2-4695-81FD-E5A1FAEF8B77}" type="slidenum">
              <a:rPr lang="en-US" altLang="zh-CN" sz="1000" smtClean="0"/>
              <a:pPr eaLnBrk="1" hangingPunct="1">
                <a:spcBef>
                  <a:spcPct val="0"/>
                </a:spcBef>
                <a:buClrTx/>
                <a:buFontTx/>
                <a:buNone/>
              </a:pPr>
              <a:t>26</a:t>
            </a:fld>
            <a:endParaRPr lang="en-US" altLang="zh-CN" sz="1000"/>
          </a:p>
        </p:txBody>
      </p:sp>
      <p:sp>
        <p:nvSpPr>
          <p:cNvPr id="50179" name="Rectangle 2"/>
          <p:cNvSpPr>
            <a:spLocks noGrp="1" noChangeArrowheads="1"/>
          </p:cNvSpPr>
          <p:nvPr>
            <p:ph type="title"/>
          </p:nvPr>
        </p:nvSpPr>
        <p:spPr/>
        <p:txBody>
          <a:bodyPr/>
          <a:lstStyle/>
          <a:p>
            <a:pPr eaLnBrk="1" hangingPunct="1"/>
            <a:r>
              <a:rPr lang="en-US" altLang="zh-CN"/>
              <a:t>Memcached Client</a:t>
            </a:r>
          </a:p>
        </p:txBody>
      </p:sp>
      <p:sp>
        <p:nvSpPr>
          <p:cNvPr id="50180" name="Rectangle 3"/>
          <p:cNvSpPr>
            <a:spLocks noGrp="1" noChangeArrowheads="1"/>
          </p:cNvSpPr>
          <p:nvPr>
            <p:ph type="body" idx="1"/>
          </p:nvPr>
        </p:nvSpPr>
        <p:spPr/>
        <p:txBody>
          <a:bodyPr/>
          <a:lstStyle/>
          <a:p>
            <a:pPr eaLnBrk="1" hangingPunct="1"/>
            <a:r>
              <a:rPr lang="en-US" altLang="zh-CN"/>
              <a:t>Fragment Cache optimization based on libmemcached.</a:t>
            </a:r>
          </a:p>
        </p:txBody>
      </p:sp>
    </p:spTree>
    <p:extLst>
      <p:ext uri="{BB962C8B-B14F-4D97-AF65-F5344CB8AC3E}">
        <p14:creationId xmlns:p14="http://schemas.microsoft.com/office/powerpoint/2010/main" val="347568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E813F069-D734-4458-A191-B43DC60AE328}" type="slidenum">
              <a:rPr lang="en-US" altLang="zh-CN" sz="1000" smtClean="0"/>
              <a:pPr eaLnBrk="1" hangingPunct="1">
                <a:spcBef>
                  <a:spcPct val="0"/>
                </a:spcBef>
                <a:buClrTx/>
                <a:buFontTx/>
                <a:buNone/>
              </a:pPr>
              <a:t>27</a:t>
            </a:fld>
            <a:endParaRPr lang="en-US" altLang="zh-CN" sz="1000"/>
          </a:p>
        </p:txBody>
      </p:sp>
      <p:pic>
        <p:nvPicPr>
          <p:cNvPr id="51203" name="Picture 4" desc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73125"/>
            <a:ext cx="7777163"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07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9A0677FD-ACD6-4474-A6A0-B44775A65B4D}" type="slidenum">
              <a:rPr lang="en-US" altLang="zh-CN" sz="1000" smtClean="0"/>
              <a:pPr eaLnBrk="1" hangingPunct="1">
                <a:spcBef>
                  <a:spcPct val="0"/>
                </a:spcBef>
                <a:buClrTx/>
                <a:buFontTx/>
                <a:buNone/>
              </a:pPr>
              <a:t>28</a:t>
            </a:fld>
            <a:endParaRPr lang="en-US" altLang="zh-CN" sz="1000"/>
          </a:p>
        </p:txBody>
      </p:sp>
      <p:sp>
        <p:nvSpPr>
          <p:cNvPr id="77827" name="Rectangle 2"/>
          <p:cNvSpPr>
            <a:spLocks noGrp="1" noChangeArrowheads="1"/>
          </p:cNvSpPr>
          <p:nvPr>
            <p:ph type="title"/>
          </p:nvPr>
        </p:nvSpPr>
        <p:spPr/>
        <p:txBody>
          <a:bodyPr/>
          <a:lstStyle/>
          <a:p>
            <a:pPr eaLnBrk="1" hangingPunct="1"/>
            <a:r>
              <a:rPr lang="en-US" altLang="zh-CN" dirty="0"/>
              <a:t>Case Study: Facebook's Challenge</a:t>
            </a:r>
          </a:p>
        </p:txBody>
      </p:sp>
      <p:sp>
        <p:nvSpPr>
          <p:cNvPr id="77828" name="Rectangle 3"/>
          <p:cNvSpPr>
            <a:spLocks noGrp="1" noChangeArrowheads="1"/>
          </p:cNvSpPr>
          <p:nvPr>
            <p:ph type="body" idx="1"/>
          </p:nvPr>
        </p:nvSpPr>
        <p:spPr>
          <a:xfrm>
            <a:off x="457200" y="1268413"/>
            <a:ext cx="8229600" cy="5113337"/>
          </a:xfrm>
        </p:spPr>
        <p:txBody>
          <a:bodyPr/>
          <a:lstStyle/>
          <a:p>
            <a:pPr eaLnBrk="1" hangingPunct="1"/>
            <a:r>
              <a:rPr lang="en-US" altLang="zh-CN" sz="2800"/>
              <a:t>Stats</a:t>
            </a:r>
          </a:p>
          <a:p>
            <a:pPr lvl="1" eaLnBrk="1" hangingPunct="1"/>
            <a:r>
              <a:rPr lang="en-US" altLang="zh-CN" sz="2300"/>
              <a:t>Over 52 million active users</a:t>
            </a:r>
          </a:p>
          <a:p>
            <a:pPr lvl="1" eaLnBrk="1" hangingPunct="1"/>
            <a:r>
              <a:rPr lang="en-US" altLang="zh-CN" sz="2300"/>
              <a:t>~50 pages per user</a:t>
            </a:r>
          </a:p>
          <a:p>
            <a:pPr lvl="1" eaLnBrk="1" hangingPunct="1"/>
            <a:r>
              <a:rPr lang="en-US" altLang="zh-CN" sz="2300"/>
              <a:t>250,000 new users daily</a:t>
            </a:r>
          </a:p>
          <a:p>
            <a:pPr lvl="1" eaLnBrk="1" hangingPunct="1"/>
            <a:r>
              <a:rPr lang="en-US" altLang="zh-CN" sz="2300"/>
              <a:t>Over 7,000 apps</a:t>
            </a:r>
          </a:p>
          <a:p>
            <a:pPr lvl="1" eaLnBrk="1" hangingPunct="1"/>
            <a:r>
              <a:rPr lang="zh-CN" altLang="en-US" sz="2300"/>
              <a:t>每个月有超过</a:t>
            </a:r>
            <a:r>
              <a:rPr lang="en-US" altLang="zh-CN" sz="2300"/>
              <a:t>30</a:t>
            </a:r>
            <a:r>
              <a:rPr lang="zh-CN" altLang="en-US" sz="2300"/>
              <a:t>亿的图片上传到</a:t>
            </a:r>
            <a:r>
              <a:rPr lang="en-US" altLang="zh-CN" sz="2300"/>
              <a:t>Facebook </a:t>
            </a:r>
          </a:p>
          <a:p>
            <a:pPr lvl="1" eaLnBrk="1" hangingPunct="1"/>
            <a:r>
              <a:rPr lang="en-US" altLang="zh-CN" sz="2300"/>
              <a:t>Facebook</a:t>
            </a:r>
            <a:r>
              <a:rPr lang="zh-CN" altLang="en-US" sz="2300"/>
              <a:t>系统每秒可以处理</a:t>
            </a:r>
            <a:r>
              <a:rPr lang="en-US" altLang="zh-CN" sz="2300"/>
              <a:t>120</a:t>
            </a:r>
            <a:r>
              <a:rPr lang="zh-CN" altLang="en-US" sz="2300"/>
              <a:t>万张图片。这还不包括</a:t>
            </a:r>
            <a:r>
              <a:rPr lang="en-US" altLang="zh-CN" sz="2300"/>
              <a:t>Facebook</a:t>
            </a:r>
            <a:r>
              <a:rPr lang="zh-CN" altLang="en-US" sz="2300"/>
              <a:t>的</a:t>
            </a:r>
            <a:r>
              <a:rPr lang="en-US" altLang="zh-CN" sz="2300"/>
              <a:t>CDN</a:t>
            </a:r>
            <a:r>
              <a:rPr lang="zh-CN" altLang="en-US" sz="2300"/>
              <a:t>处理的图片。 </a:t>
            </a:r>
          </a:p>
          <a:p>
            <a:pPr lvl="1" eaLnBrk="1" hangingPunct="1"/>
            <a:r>
              <a:rPr lang="zh-CN" altLang="en-US" sz="2300"/>
              <a:t>每月处理超过</a:t>
            </a:r>
            <a:r>
              <a:rPr lang="en-US" altLang="zh-CN" sz="2300"/>
              <a:t>250</a:t>
            </a:r>
            <a:r>
              <a:rPr lang="zh-CN" altLang="en-US" sz="2300"/>
              <a:t>亿的信息内容（包括用户状态更新，评论等） </a:t>
            </a:r>
          </a:p>
          <a:p>
            <a:pPr lvl="1" eaLnBrk="1" hangingPunct="1"/>
            <a:r>
              <a:rPr lang="en-US" altLang="zh-CN" sz="2300"/>
              <a:t>Facebook</a:t>
            </a:r>
            <a:r>
              <a:rPr lang="zh-CN" altLang="en-US" sz="2300"/>
              <a:t>的服务器数量超过</a:t>
            </a:r>
            <a:r>
              <a:rPr lang="en-US" altLang="zh-CN" sz="2300"/>
              <a:t>3</a:t>
            </a:r>
            <a:r>
              <a:rPr lang="zh-CN" altLang="en-US" sz="2300"/>
              <a:t>万台（此数据为</a:t>
            </a:r>
            <a:r>
              <a:rPr lang="en-US" altLang="zh-CN" sz="2300"/>
              <a:t>2009</a:t>
            </a:r>
            <a:r>
              <a:rPr lang="zh-CN" altLang="en-US" sz="2300"/>
              <a:t>年的数据）</a:t>
            </a:r>
          </a:p>
        </p:txBody>
      </p:sp>
    </p:spTree>
    <p:extLst>
      <p:ext uri="{BB962C8B-B14F-4D97-AF65-F5344CB8AC3E}">
        <p14:creationId xmlns:p14="http://schemas.microsoft.com/office/powerpoint/2010/main" val="197779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2B9FDFF2-3061-427E-9402-EE6F02E8B25D}" type="slidenum">
              <a:rPr lang="en-US" altLang="zh-CN" sz="1000" smtClean="0"/>
              <a:pPr eaLnBrk="1" hangingPunct="1">
                <a:spcBef>
                  <a:spcPct val="0"/>
                </a:spcBef>
                <a:buClrTx/>
                <a:buFontTx/>
                <a:buNone/>
              </a:pPr>
              <a:t>29</a:t>
            </a:fld>
            <a:endParaRPr lang="en-US" altLang="zh-CN" sz="1000"/>
          </a:p>
        </p:txBody>
      </p:sp>
      <p:sp>
        <p:nvSpPr>
          <p:cNvPr id="78851" name="Rectangle 2"/>
          <p:cNvSpPr>
            <a:spLocks noGrp="1" noChangeArrowheads="1"/>
          </p:cNvSpPr>
          <p:nvPr>
            <p:ph type="title"/>
          </p:nvPr>
        </p:nvSpPr>
        <p:spPr/>
        <p:txBody>
          <a:bodyPr/>
          <a:lstStyle/>
          <a:p>
            <a:pPr eaLnBrk="1" hangingPunct="1"/>
            <a:r>
              <a:rPr lang="en-US" altLang="zh-CN"/>
              <a:t>Facebook's Techniques</a:t>
            </a:r>
          </a:p>
        </p:txBody>
      </p:sp>
      <p:sp>
        <p:nvSpPr>
          <p:cNvPr id="78852" name="Rectangle 3"/>
          <p:cNvSpPr>
            <a:spLocks noGrp="1" noChangeArrowheads="1"/>
          </p:cNvSpPr>
          <p:nvPr>
            <p:ph type="body" idx="1"/>
          </p:nvPr>
        </p:nvSpPr>
        <p:spPr>
          <a:xfrm>
            <a:off x="457200" y="1268413"/>
            <a:ext cx="8229600" cy="5256212"/>
          </a:xfrm>
        </p:spPr>
        <p:txBody>
          <a:bodyPr/>
          <a:lstStyle/>
          <a:p>
            <a:pPr eaLnBrk="1" hangingPunct="1">
              <a:lnSpc>
                <a:spcPct val="80000"/>
              </a:lnSpc>
            </a:pPr>
            <a:r>
              <a:rPr lang="en-US" altLang="zh-CN" sz="2800"/>
              <a:t>Memcached</a:t>
            </a:r>
            <a:r>
              <a:rPr lang="zh-CN" altLang="en-US" sz="2800"/>
              <a:t>：分布式内存缓存系统，为</a:t>
            </a:r>
            <a:r>
              <a:rPr lang="en-US" altLang="zh-CN" sz="2800"/>
              <a:t>Web</a:t>
            </a:r>
            <a:r>
              <a:rPr lang="zh-CN" altLang="en-US" sz="2800"/>
              <a:t>服务器和</a:t>
            </a:r>
            <a:r>
              <a:rPr lang="en-US" altLang="zh-CN" sz="2800"/>
              <a:t>MySQL</a:t>
            </a:r>
            <a:r>
              <a:rPr lang="zh-CN" altLang="en-US" sz="2800"/>
              <a:t>服务器之间的缓存层</a:t>
            </a:r>
          </a:p>
          <a:p>
            <a:pPr eaLnBrk="1" hangingPunct="1">
              <a:lnSpc>
                <a:spcPct val="80000"/>
              </a:lnSpc>
            </a:pPr>
            <a:r>
              <a:rPr lang="en-US" altLang="zh-CN" sz="2800"/>
              <a:t>HipHop for PHP</a:t>
            </a:r>
            <a:r>
              <a:rPr lang="zh-CN" altLang="en-US" sz="2800"/>
              <a:t>：把</a:t>
            </a:r>
            <a:r>
              <a:rPr lang="en-US" altLang="zh-CN" sz="2800"/>
              <a:t>PHP</a:t>
            </a:r>
            <a:r>
              <a:rPr lang="zh-CN" altLang="en-US" sz="2800"/>
              <a:t>代码转换成</a:t>
            </a:r>
            <a:r>
              <a:rPr lang="en-US" altLang="zh-CN" sz="2800"/>
              <a:t>C++</a:t>
            </a:r>
            <a:r>
              <a:rPr lang="zh-CN" altLang="en-US" sz="2800"/>
              <a:t>代码</a:t>
            </a:r>
          </a:p>
          <a:p>
            <a:pPr eaLnBrk="1" hangingPunct="1">
              <a:lnSpc>
                <a:spcPct val="80000"/>
              </a:lnSpc>
            </a:pPr>
            <a:r>
              <a:rPr lang="en-US" altLang="zh-CN" sz="2800"/>
              <a:t>Varnish</a:t>
            </a:r>
            <a:r>
              <a:rPr lang="zh-CN" altLang="en-US" sz="2800"/>
              <a:t>：</a:t>
            </a:r>
            <a:r>
              <a:rPr lang="en-US" altLang="zh-CN" sz="2800"/>
              <a:t>HTTP</a:t>
            </a:r>
            <a:r>
              <a:rPr lang="zh-CN" altLang="en-US" sz="2800"/>
              <a:t>加速器，担当负载均衡角色，同时也用于快速处理缓存内容</a:t>
            </a:r>
          </a:p>
          <a:p>
            <a:pPr eaLnBrk="1" hangingPunct="1">
              <a:lnSpc>
                <a:spcPct val="80000"/>
              </a:lnSpc>
            </a:pPr>
            <a:r>
              <a:rPr lang="en-US" altLang="zh-CN" sz="2800"/>
              <a:t>Haystack</a:t>
            </a:r>
            <a:r>
              <a:rPr lang="zh-CN" altLang="en-US" sz="2800"/>
              <a:t>：对象存储系统，存储图片</a:t>
            </a:r>
          </a:p>
          <a:p>
            <a:pPr eaLnBrk="1" hangingPunct="1">
              <a:lnSpc>
                <a:spcPct val="80000"/>
              </a:lnSpc>
            </a:pPr>
            <a:r>
              <a:rPr lang="en-US" altLang="zh-CN" sz="2800"/>
              <a:t>Cassandra</a:t>
            </a:r>
            <a:r>
              <a:rPr lang="zh-CN" altLang="en-US" sz="2800"/>
              <a:t>：分布式存储系统。用于邮箱搜索</a:t>
            </a:r>
          </a:p>
          <a:p>
            <a:pPr eaLnBrk="1" hangingPunct="1">
              <a:lnSpc>
                <a:spcPct val="80000"/>
              </a:lnSpc>
            </a:pPr>
            <a:r>
              <a:rPr lang="en-US" altLang="zh-CN" sz="2800"/>
              <a:t>BigPipe</a:t>
            </a:r>
            <a:r>
              <a:rPr lang="zh-CN" altLang="en-US" sz="2800"/>
              <a:t>：</a:t>
            </a:r>
            <a:r>
              <a:rPr lang="en-US" altLang="zh-CN" sz="2800"/>
              <a:t>Facebook</a:t>
            </a:r>
            <a:r>
              <a:rPr lang="zh-CN" altLang="en-US" sz="2800"/>
              <a:t>开发的动态网页处理系统。为了达到最优，</a:t>
            </a:r>
            <a:r>
              <a:rPr lang="en-US" altLang="zh-CN" sz="2800"/>
              <a:t>Facebook</a:t>
            </a:r>
            <a:r>
              <a:rPr lang="zh-CN" altLang="en-US" sz="2800"/>
              <a:t>用它来处理每个网页的分块（也称“</a:t>
            </a:r>
            <a:r>
              <a:rPr lang="en-US" altLang="zh-CN" sz="2800"/>
              <a:t>Pagelets”</a:t>
            </a:r>
            <a:r>
              <a:rPr lang="zh-CN" altLang="en-US" sz="2800"/>
              <a:t>）</a:t>
            </a:r>
          </a:p>
          <a:p>
            <a:pPr eaLnBrk="1" hangingPunct="1">
              <a:lnSpc>
                <a:spcPct val="80000"/>
              </a:lnSpc>
            </a:pPr>
            <a:r>
              <a:rPr lang="en-US" altLang="zh-CN" sz="2800"/>
              <a:t>Scribe</a:t>
            </a:r>
            <a:r>
              <a:rPr lang="zh-CN" altLang="en-US" sz="2800"/>
              <a:t>：灵活多变的日志系统</a:t>
            </a:r>
          </a:p>
          <a:p>
            <a:pPr eaLnBrk="1" hangingPunct="1">
              <a:lnSpc>
                <a:spcPct val="80000"/>
              </a:lnSpc>
            </a:pPr>
            <a:r>
              <a:rPr lang="en-US" altLang="zh-CN" sz="2800"/>
              <a:t>Hadoop</a:t>
            </a:r>
            <a:r>
              <a:rPr lang="zh-CN" altLang="en-US" sz="2800"/>
              <a:t>：开源</a:t>
            </a:r>
            <a:r>
              <a:rPr lang="en-US" altLang="zh-CN" sz="2800"/>
              <a:t>Map/Reduce</a:t>
            </a:r>
            <a:r>
              <a:rPr lang="zh-CN" altLang="en-US" sz="2800"/>
              <a:t>框架，用于数据分析</a:t>
            </a:r>
          </a:p>
          <a:p>
            <a:pPr eaLnBrk="1" hangingPunct="1">
              <a:lnSpc>
                <a:spcPct val="80000"/>
              </a:lnSpc>
            </a:pPr>
            <a:r>
              <a:rPr lang="en-US" altLang="zh-CN" sz="2800"/>
              <a:t>Thrift</a:t>
            </a:r>
            <a:r>
              <a:rPr lang="zh-CN" altLang="en-US" sz="2800"/>
              <a:t>：服务整合</a:t>
            </a:r>
          </a:p>
        </p:txBody>
      </p:sp>
    </p:spTree>
    <p:extLst>
      <p:ext uri="{BB962C8B-B14F-4D97-AF65-F5344CB8AC3E}">
        <p14:creationId xmlns:p14="http://schemas.microsoft.com/office/powerpoint/2010/main" val="6707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更高、更快、更强</a:t>
            </a:r>
          </a:p>
        </p:txBody>
      </p:sp>
      <p:sp>
        <p:nvSpPr>
          <p:cNvPr id="3" name="内容占位符 2"/>
          <p:cNvSpPr>
            <a:spLocks noGrp="1"/>
          </p:cNvSpPr>
          <p:nvPr>
            <p:ph idx="1"/>
          </p:nvPr>
        </p:nvSpPr>
        <p:spPr/>
        <p:txBody>
          <a:bodyPr/>
          <a:lstStyle/>
          <a:p>
            <a:r>
              <a:rPr lang="zh-CN" altLang="en-US" dirty="0"/>
              <a:t>技术越来越发达</a:t>
            </a:r>
            <a:endParaRPr lang="en-US" altLang="zh-CN" dirty="0"/>
          </a:p>
          <a:p>
            <a:r>
              <a:rPr lang="zh-CN" altLang="en-US" dirty="0"/>
              <a:t>节奏越来越快</a:t>
            </a:r>
            <a:endParaRPr lang="en-US" altLang="zh-CN" dirty="0"/>
          </a:p>
          <a:p>
            <a:r>
              <a:rPr lang="zh-CN" altLang="en-US" dirty="0"/>
              <a:t>耐烦心越来越缺失</a:t>
            </a:r>
          </a:p>
        </p:txBody>
      </p:sp>
      <p:sp>
        <p:nvSpPr>
          <p:cNvPr id="4" name="灯片编号占位符 3"/>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405503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E926680E-6B53-48BC-A8EF-4CE3A295377A}" type="slidenum">
              <a:rPr lang="en-US" altLang="zh-CN" sz="1000" smtClean="0"/>
              <a:pPr eaLnBrk="1" hangingPunct="1">
                <a:spcBef>
                  <a:spcPct val="0"/>
                </a:spcBef>
                <a:buClrTx/>
                <a:buFontTx/>
                <a:buNone/>
              </a:pPr>
              <a:t>30</a:t>
            </a:fld>
            <a:endParaRPr lang="en-US" altLang="zh-CN" sz="1000"/>
          </a:p>
        </p:txBody>
      </p:sp>
      <p:sp>
        <p:nvSpPr>
          <p:cNvPr id="79875" name="Rectangle 2"/>
          <p:cNvSpPr>
            <a:spLocks noGrp="1" noChangeArrowheads="1"/>
          </p:cNvSpPr>
          <p:nvPr>
            <p:ph type="title"/>
          </p:nvPr>
        </p:nvSpPr>
        <p:spPr/>
        <p:txBody>
          <a:bodyPr/>
          <a:lstStyle/>
          <a:p>
            <a:pPr eaLnBrk="1" hangingPunct="1"/>
            <a:r>
              <a:rPr lang="en-US" altLang="zh-CN" sz="3400"/>
              <a:t>Facebook's Real Time Analytics system</a:t>
            </a:r>
          </a:p>
        </p:txBody>
      </p:sp>
      <p:sp>
        <p:nvSpPr>
          <p:cNvPr id="79876" name="Rectangle 3"/>
          <p:cNvSpPr>
            <a:spLocks noGrp="1" noChangeArrowheads="1"/>
          </p:cNvSpPr>
          <p:nvPr>
            <p:ph type="body" idx="1"/>
          </p:nvPr>
        </p:nvSpPr>
        <p:spPr/>
        <p:txBody>
          <a:bodyPr/>
          <a:lstStyle/>
          <a:p>
            <a:pPr eaLnBrk="1" hangingPunct="1"/>
            <a:r>
              <a:rPr lang="en-US" altLang="zh-CN"/>
              <a:t>Hadoop Map/Reduce doesn’t fit the real time business </a:t>
            </a:r>
          </a:p>
          <a:p>
            <a:pPr eaLnBrk="1" hangingPunct="1"/>
            <a:endParaRPr lang="en-US" altLang="zh-CN"/>
          </a:p>
        </p:txBody>
      </p:sp>
    </p:spTree>
    <p:extLst>
      <p:ext uri="{BB962C8B-B14F-4D97-AF65-F5344CB8AC3E}">
        <p14:creationId xmlns:p14="http://schemas.microsoft.com/office/powerpoint/2010/main" val="340694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ea typeface="宋体"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ea typeface="宋体"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accent1"/>
              </a:buClr>
              <a:buChar char="•"/>
              <a:defRPr sz="2000">
                <a:solidFill>
                  <a:schemeClr val="tx1"/>
                </a:solidFill>
                <a:latin typeface="Arial" charset="0"/>
                <a:ea typeface="宋体"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FontTx/>
              <a:buNone/>
            </a:pPr>
            <a:fld id="{D9D81E44-060E-4B8F-9EC8-26D6F1582B70}" type="slidenum">
              <a:rPr lang="en-US" altLang="zh-CN" sz="1000" smtClean="0"/>
              <a:pPr eaLnBrk="1" hangingPunct="1">
                <a:spcBef>
                  <a:spcPct val="0"/>
                </a:spcBef>
                <a:buClrTx/>
                <a:buFontTx/>
                <a:buNone/>
              </a:pPr>
              <a:t>31</a:t>
            </a:fld>
            <a:endParaRPr lang="en-US" altLang="zh-CN" sz="1000"/>
          </a:p>
        </p:txBody>
      </p:sp>
      <p:pic>
        <p:nvPicPr>
          <p:cNvPr id="80899" name="Picture 4" descr="6a00d835457b7453ef014e898cf8a0970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095375"/>
            <a:ext cx="71278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5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Performance is about the management of system resources in the face of particular types of </a:t>
            </a:r>
            <a:r>
              <a:rPr lang="en-US"/>
              <a:t>demand to </a:t>
            </a:r>
            <a:r>
              <a:rPr lang="en-US" dirty="0"/>
              <a:t>achieve acceptable timing behavior. </a:t>
            </a:r>
          </a:p>
          <a:p>
            <a:r>
              <a:rPr lang="en-US" dirty="0"/>
              <a:t>Performance can be measured in terms of throughput and latency for both interactive and embedded real time systems.</a:t>
            </a:r>
          </a:p>
          <a:p>
            <a:r>
              <a:rPr lang="en-US" dirty="0"/>
              <a:t>Performance can be improved by reducing demand or by managing resources more appropriately. </a:t>
            </a:r>
          </a:p>
        </p:txBody>
      </p:sp>
      <p:sp>
        <p:nvSpPr>
          <p:cNvPr id="5" name="灯片编号占位符 4"/>
          <p:cNvSpPr>
            <a:spLocks noGrp="1"/>
          </p:cNvSpPr>
          <p:nvPr>
            <p:ph type="sldNum" sz="quarter" idx="12"/>
          </p:nvPr>
        </p:nvSpPr>
        <p:spPr/>
        <p:txBody>
          <a:bodyPr/>
          <a:lstStyle/>
          <a:p>
            <a:fld id="{D0E8C58C-0836-46C6-8F9A-AF87B5CA09C9}" type="slidenum">
              <a:rPr lang="en-AU" smtClean="0"/>
              <a:pPr/>
              <a:t>32</a:t>
            </a:fld>
            <a:endParaRPr lang="en-AU"/>
          </a:p>
        </p:txBody>
      </p:sp>
    </p:spTree>
    <p:extLst>
      <p:ext uri="{BB962C8B-B14F-4D97-AF65-F5344CB8AC3E}">
        <p14:creationId xmlns:p14="http://schemas.microsoft.com/office/powerpoint/2010/main" val="5670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Performance?</a:t>
            </a:r>
          </a:p>
        </p:txBody>
      </p:sp>
      <p:sp>
        <p:nvSpPr>
          <p:cNvPr id="3" name="Content Placeholder 2"/>
          <p:cNvSpPr>
            <a:spLocks noGrp="1"/>
          </p:cNvSpPr>
          <p:nvPr>
            <p:ph idx="1"/>
          </p:nvPr>
        </p:nvSpPr>
        <p:spPr/>
        <p:txBody>
          <a:bodyPr>
            <a:normAutofit fontScale="92500" lnSpcReduction="20000"/>
          </a:bodyPr>
          <a:lstStyle/>
          <a:p>
            <a:r>
              <a:rPr lang="en-US" dirty="0"/>
              <a:t>Performance is about time and the software system’s ability to meet timing requirements.  </a:t>
            </a:r>
          </a:p>
          <a:p>
            <a:r>
              <a:rPr lang="en-US" dirty="0"/>
              <a:t>When events occur – interrupts, messages, requests from users or other systems, or clock events marking the passage of time – the system must respond to them in time.   </a:t>
            </a:r>
          </a:p>
          <a:p>
            <a:r>
              <a:rPr lang="en-US" dirty="0"/>
              <a:t>Characterizing the events that can occur (and when they can occur) and the system or element’s time-based response to those events is the essence i</a:t>
            </a:r>
            <a:r>
              <a:rPr lang="en-US" altLang="zh-CN" dirty="0"/>
              <a:t>n</a:t>
            </a:r>
            <a:r>
              <a:rPr lang="en-US" dirty="0"/>
              <a:t> discussing performance.</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38801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General Scenario</a:t>
            </a:r>
          </a:p>
        </p:txBody>
      </p:sp>
      <p:graphicFrame>
        <p:nvGraphicFramePr>
          <p:cNvPr id="5" name="Table 4"/>
          <p:cNvGraphicFramePr>
            <a:graphicFrameLocks noGrp="1"/>
          </p:cNvGraphicFramePr>
          <p:nvPr>
            <p:extLst>
              <p:ext uri="{D42A27DB-BD31-4B8C-83A1-F6EECF244321}">
                <p14:modId xmlns:p14="http://schemas.microsoft.com/office/powerpoint/2010/main" val="367643168"/>
              </p:ext>
            </p:extLst>
          </p:nvPr>
        </p:nvGraphicFramePr>
        <p:xfrm>
          <a:off x="755576" y="1772817"/>
          <a:ext cx="7704856" cy="3851824"/>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0680">
                  <a:extLst>
                    <a:ext uri="{9D8B030D-6E8A-4147-A177-3AD203B41FA5}">
                      <a16:colId xmlns:a16="http://schemas.microsoft.com/office/drawing/2014/main" val="20001"/>
                    </a:ext>
                  </a:extLst>
                </a:gridCol>
              </a:tblGrid>
              <a:tr h="688130">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0"/>
                  </a:ext>
                </a:extLst>
              </a:tr>
              <a:tr h="394241">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394241">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394241">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716802">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460504">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803665">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161343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Concrete Performance Scenario</a:t>
            </a:r>
          </a:p>
        </p:txBody>
      </p:sp>
      <p:sp>
        <p:nvSpPr>
          <p:cNvPr id="3" name="Content Placeholder 2"/>
          <p:cNvSpPr>
            <a:spLocks noGrp="1"/>
          </p:cNvSpPr>
          <p:nvPr>
            <p:ph idx="1"/>
          </p:nvPr>
        </p:nvSpPr>
        <p:spPr/>
        <p:txBody>
          <a:bodyPr/>
          <a:lstStyle/>
          <a:p>
            <a:r>
              <a:rPr lang="en-US" dirty="0"/>
              <a:t>Users initiate transactions under normal operations. The system processes the transactions with an average latency of two seconds.</a:t>
            </a:r>
          </a:p>
        </p:txBody>
      </p:sp>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26674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Performance Tactics</a:t>
            </a:r>
          </a:p>
        </p:txBody>
      </p:sp>
      <p:sp>
        <p:nvSpPr>
          <p:cNvPr id="3" name="Content Placeholder 2"/>
          <p:cNvSpPr>
            <a:spLocks noGrp="1"/>
          </p:cNvSpPr>
          <p:nvPr>
            <p:ph idx="1"/>
          </p:nvPr>
        </p:nvSpPr>
        <p:spPr/>
        <p:txBody>
          <a:bodyPr>
            <a:normAutofit/>
          </a:bodyPr>
          <a:lstStyle/>
          <a:p>
            <a:r>
              <a:rPr lang="en-US" dirty="0"/>
              <a:t>Tactics to control Performance have as their goal to generate a response to an event arriving at the system within some time-based constraint.</a:t>
            </a:r>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249304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Performance Tactics</a:t>
            </a:r>
          </a:p>
        </p:txBody>
      </p:sp>
      <p:pic>
        <p:nvPicPr>
          <p:cNvPr id="6" name="Picture 5"/>
          <p:cNvPicPr/>
          <p:nvPr/>
        </p:nvPicPr>
        <p:blipFill>
          <a:blip r:embed="rId2" cstate="print"/>
          <a:srcRect/>
          <a:stretch>
            <a:fillRect/>
          </a:stretch>
        </p:blipFill>
        <p:spPr bwMode="auto">
          <a:xfrm>
            <a:off x="827584" y="2420888"/>
            <a:ext cx="7632848" cy="2304256"/>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9312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Tactics</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827584" y="1484784"/>
            <a:ext cx="7488832" cy="46085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3112982687"/>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1389</TotalTime>
  <Words>1703</Words>
  <Application>Microsoft Office PowerPoint</Application>
  <PresentationFormat>如螢幕大小 (4:3)</PresentationFormat>
  <Paragraphs>168</Paragraphs>
  <Slides>32</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宋体</vt:lpstr>
      <vt:lpstr>Arial</vt:lpstr>
      <vt:lpstr>Calibri</vt:lpstr>
      <vt:lpstr>Times</vt:lpstr>
      <vt:lpstr>Times New Roman</vt:lpstr>
      <vt:lpstr>Wingdings</vt:lpstr>
      <vt:lpstr>Watermark</vt:lpstr>
      <vt:lpstr>Chapter 8:   Performance</vt:lpstr>
      <vt:lpstr>Chapter Outline</vt:lpstr>
      <vt:lpstr>更高、更快、更强</vt:lpstr>
      <vt:lpstr>What is Performance?</vt:lpstr>
      <vt:lpstr>Performance General Scenario</vt:lpstr>
      <vt:lpstr>Sample Concrete Performance Scenario</vt:lpstr>
      <vt:lpstr>Goal of Performance Tactics</vt:lpstr>
      <vt:lpstr>Goal of Performance Tactics</vt:lpstr>
      <vt:lpstr>Performance Tactics</vt:lpstr>
      <vt:lpstr>Control Resource Demand</vt:lpstr>
      <vt:lpstr>Control Resource Demand</vt:lpstr>
      <vt:lpstr>Manage Resources</vt:lpstr>
      <vt:lpstr>Manage Resources</vt:lpstr>
      <vt:lpstr>Design for Performance</vt:lpstr>
      <vt:lpstr>Design for Performance</vt:lpstr>
      <vt:lpstr>Design for Performance</vt:lpstr>
      <vt:lpstr>Design for Performance</vt:lpstr>
      <vt:lpstr>Design for Performance</vt:lpstr>
      <vt:lpstr>Case Study: Twitter</vt:lpstr>
      <vt:lpstr>PowerPoint 簡報</vt:lpstr>
      <vt:lpstr>Twitter's Availability Problems</vt:lpstr>
      <vt:lpstr>Twitter, an Evolving Architecture</vt:lpstr>
      <vt:lpstr>Cache</vt:lpstr>
      <vt:lpstr>PowerPoint 簡報</vt:lpstr>
      <vt:lpstr>Message Queue</vt:lpstr>
      <vt:lpstr>Memcached Client</vt:lpstr>
      <vt:lpstr>PowerPoint 簡報</vt:lpstr>
      <vt:lpstr>Case Study: Facebook's Challenge</vt:lpstr>
      <vt:lpstr>Facebook's Techniques</vt:lpstr>
      <vt:lpstr>Facebook's Real Time Analytics system</vt:lpstr>
      <vt:lpstr>PowerPoint 簡報</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kirtsy YU</cp:lastModifiedBy>
  <cp:revision>112</cp:revision>
  <dcterms:created xsi:type="dcterms:W3CDTF">2012-04-18T22:57:58Z</dcterms:created>
  <dcterms:modified xsi:type="dcterms:W3CDTF">2018-12-17T09:58:42Z</dcterms:modified>
</cp:coreProperties>
</file>