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handoutMasterIdLst>
    <p:handoutMasterId r:id="rId23"/>
  </p:handoutMasterIdLst>
  <p:sldIdLst>
    <p:sldId id="259" r:id="rId2"/>
    <p:sldId id="281" r:id="rId3"/>
    <p:sldId id="302" r:id="rId4"/>
    <p:sldId id="282" r:id="rId5"/>
    <p:sldId id="283" r:id="rId6"/>
    <p:sldId id="284" r:id="rId7"/>
    <p:sldId id="285" r:id="rId8"/>
    <p:sldId id="286" r:id="rId9"/>
    <p:sldId id="287" r:id="rId10"/>
    <p:sldId id="288" r:id="rId11"/>
    <p:sldId id="289" r:id="rId12"/>
    <p:sldId id="290" r:id="rId13"/>
    <p:sldId id="291" r:id="rId14"/>
    <p:sldId id="292" r:id="rId15"/>
    <p:sldId id="293" r:id="rId16"/>
    <p:sldId id="303" r:id="rId17"/>
    <p:sldId id="304" r:id="rId18"/>
    <p:sldId id="305" r:id="rId19"/>
    <p:sldId id="306" r:id="rId20"/>
    <p:sldId id="30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599" autoAdjust="0"/>
    <p:restoredTop sz="86446" autoAdjust="0"/>
  </p:normalViewPr>
  <p:slideViewPr>
    <p:cSldViewPr>
      <p:cViewPr>
        <p:scale>
          <a:sx n="90" d="100"/>
          <a:sy n="90" d="100"/>
        </p:scale>
        <p:origin x="-804" y="-84"/>
      </p:cViewPr>
      <p:guideLst>
        <p:guide orient="horz" pos="2160"/>
        <p:guide pos="2880"/>
      </p:guideLst>
    </p:cSldViewPr>
  </p:slideViewPr>
  <p:outlineViewPr>
    <p:cViewPr>
      <p:scale>
        <a:sx n="33" d="100"/>
        <a:sy n="33" d="100"/>
      </p:scale>
      <p:origin x="0" y="691"/>
    </p:cViewPr>
  </p:outlineViewPr>
  <p:notesTextViewPr>
    <p:cViewPr>
      <p:scale>
        <a:sx n="1" d="1"/>
        <a:sy n="1" d="1"/>
      </p:scale>
      <p:origin x="0" y="0"/>
    </p:cViewPr>
  </p:notesTextViewPr>
  <p:sorterViewPr>
    <p:cViewPr>
      <p:scale>
        <a:sx n="141" d="100"/>
        <a:sy n="141" d="100"/>
      </p:scale>
      <p:origin x="0" y="122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B6D87E-C22C-422F-A967-81CFD8AE11BC}" type="datetimeFigureOut">
              <a:rPr lang="zh-CN" altLang="en-US" smtClean="0"/>
              <a:pPr/>
              <a:t>2018/10/15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FFCE70-EB80-4F22-B7B5-3414C8C9299F}" type="slidenum">
              <a:rPr lang="zh-CN" altLang="en-US" smtClean="0"/>
              <a:pPr/>
              <a:t>‹#›</a:t>
            </a:fld>
            <a:endParaRPr lang="zh-CN" altLang="en-US"/>
          </a:p>
        </p:txBody>
      </p:sp>
    </p:spTree>
    <p:extLst>
      <p:ext uri="{BB962C8B-B14F-4D97-AF65-F5344CB8AC3E}">
        <p14:creationId xmlns:p14="http://schemas.microsoft.com/office/powerpoint/2010/main" val="208644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pPr/>
              <a:t>15/10/2018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pPr/>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身份证、快递单</a:t>
            </a:r>
            <a:endParaRPr lang="en-US" altLang="zh-CN" dirty="0" smtClean="0"/>
          </a:p>
        </p:txBody>
      </p:sp>
      <p:sp>
        <p:nvSpPr>
          <p:cNvPr id="4" name="灯片编号占位符 3"/>
          <p:cNvSpPr>
            <a:spLocks noGrp="1"/>
          </p:cNvSpPr>
          <p:nvPr>
            <p:ph type="sldNum" sz="quarter" idx="10"/>
          </p:nvPr>
        </p:nvSpPr>
        <p:spPr/>
        <p:txBody>
          <a:bodyPr/>
          <a:lstStyle/>
          <a:p>
            <a:fld id="{BD95789E-32BF-4BCD-9509-3BAE69BCF054}" type="slidenum">
              <a:rPr lang="en-AU" smtClean="0"/>
              <a:pPr/>
              <a:t>3</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Authentication verifies the identities of the parties to a transaction and checks if they are truly who they claim to be. For example, when you get an e-mail purporting to come from a bank, authentication guarantees that it actually comes from the bank</a:t>
            </a:r>
          </a:p>
          <a:p>
            <a:endParaRPr lang="en-US" altLang="zh-CN" dirty="0" smtClean="0"/>
          </a:p>
          <a:p>
            <a:r>
              <a:rPr lang="en-US" altLang="zh-CN" dirty="0" smtClean="0"/>
              <a:t>Nonrepudiation guarantees that the sender of a message cannot later deny having sent the message and that the recipient cannot deny having received the message.  For example, you cannot deny ordering something from the Internet, or the merchant cannot disclaim getting your order</a:t>
            </a:r>
          </a:p>
          <a:p>
            <a:endParaRPr lang="en-US" altLang="zh-CN" dirty="0" smtClean="0"/>
          </a:p>
          <a:p>
            <a:r>
              <a:rPr lang="en-US" altLang="zh-CN" dirty="0" smtClean="0"/>
              <a:t>Authorization grants a user the privileges to perform a task. For example, an online banking system authorizes a legitimate user to access his account</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5</a:t>
            </a:fld>
            <a:endParaRPr lang="en-AU"/>
          </a:p>
        </p:txBody>
      </p:sp>
    </p:spTree>
    <p:extLst>
      <p:ext uri="{BB962C8B-B14F-4D97-AF65-F5344CB8AC3E}">
        <p14:creationId xmlns:p14="http://schemas.microsoft.com/office/powerpoint/2010/main" val="3399852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约束、触发器</a:t>
            </a:r>
            <a:endParaRPr lang="en-US" altLang="zh-CN" dirty="0" smtClean="0"/>
          </a:p>
          <a:p>
            <a:r>
              <a:rPr lang="zh-CN" altLang="en-US" dirty="0" smtClean="0"/>
              <a:t>学生修改教务系统成绩表</a:t>
            </a:r>
            <a:endParaRPr lang="en-US" altLang="zh-CN" dirty="0" smtClean="0"/>
          </a:p>
          <a:p>
            <a:r>
              <a:rPr lang="zh-CN" altLang="en-US" dirty="0" smtClean="0"/>
              <a:t>盗取</a:t>
            </a:r>
            <a:r>
              <a:rPr lang="en-US" altLang="zh-CN" dirty="0" smtClean="0"/>
              <a:t>1</a:t>
            </a:r>
            <a:r>
              <a:rPr lang="zh-CN" altLang="en-US" dirty="0" smtClean="0"/>
              <a:t>分钱</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7</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Secure installations have limited access to them (e.g., by using security checkpoints), have means of detecting intruders (e.g., by requiring legitimate visitors to wear badges), have deterrence mechanisms such as armed guards, have reaction mechanisms such as automatic locking of doors and have recovery mechanisms such as off-site back up. </a:t>
            </a:r>
          </a:p>
        </p:txBody>
      </p:sp>
      <p:sp>
        <p:nvSpPr>
          <p:cNvPr id="4" name="灯片编号占位符 3"/>
          <p:cNvSpPr>
            <a:spLocks noGrp="1"/>
          </p:cNvSpPr>
          <p:nvPr>
            <p:ph type="sldNum" sz="quarter" idx="10"/>
          </p:nvPr>
        </p:nvSpPr>
        <p:spPr/>
        <p:txBody>
          <a:bodyPr/>
          <a:lstStyle/>
          <a:p>
            <a:fld id="{BD95789E-32BF-4BCD-9509-3BAE69BCF054}" type="slidenum">
              <a:rPr lang="en-AU" smtClean="0"/>
              <a:pPr/>
              <a:t>8</a:t>
            </a:fld>
            <a:endParaRPr lang="en-AU"/>
          </a:p>
        </p:txBody>
      </p:sp>
    </p:spTree>
    <p:extLst>
      <p:ext uri="{BB962C8B-B14F-4D97-AF65-F5344CB8AC3E}">
        <p14:creationId xmlns:p14="http://schemas.microsoft.com/office/powerpoint/2010/main" val="817593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模式识别、病毒木马查杀</a:t>
            </a:r>
            <a:endParaRPr lang="en-US" altLang="zh-CN" dirty="0" smtClean="0"/>
          </a:p>
          <a:p>
            <a:r>
              <a:rPr lang="zh-CN" altLang="en-US" dirty="0" smtClean="0"/>
              <a:t>校验和、</a:t>
            </a:r>
            <a:r>
              <a:rPr lang="en-US" altLang="zh-CN" dirty="0" smtClean="0"/>
              <a:t>MD5</a:t>
            </a:r>
          </a:p>
          <a:p>
            <a:r>
              <a:rPr lang="zh-CN" altLang="en-US" dirty="0" smtClean="0"/>
              <a:t>截取信件</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11</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Pwd</a:t>
            </a:r>
            <a:r>
              <a:rPr lang="en-US" altLang="zh-CN" dirty="0" smtClean="0"/>
              <a:t>, CA, Biometric</a:t>
            </a:r>
          </a:p>
          <a:p>
            <a:r>
              <a:rPr lang="en-US" altLang="zh-CN" dirty="0" smtClean="0"/>
              <a:t>Firewall, port/protocol</a:t>
            </a:r>
          </a:p>
          <a:p>
            <a:r>
              <a:rPr lang="zh-CN" altLang="en-US" dirty="0" smtClean="0"/>
              <a:t>鸡鸣狗盗</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12</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漏洞扫描</a:t>
            </a:r>
            <a:endParaRPr lang="en-US" altLang="zh-CN" dirty="0" smtClean="0"/>
          </a:p>
          <a:p>
            <a:r>
              <a:rPr lang="zh-CN" altLang="en-US" dirty="0" smtClean="0"/>
              <a:t>云存储数据安全、安全性与性能的矛盾</a:t>
            </a:r>
            <a:endParaRPr lang="en-US" altLang="zh-CN" dirty="0" smtClean="0"/>
          </a:p>
          <a:p>
            <a:r>
              <a:rPr lang="zh-CN" altLang="en-US" dirty="0" smtClean="0"/>
              <a:t>修改缺省密码</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13</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BE9342B0-3A92-4B3B-B2E3-9717C93142F4}" type="slidenum">
              <a:rPr lang="en-US" altLang="zh-CN" smtClean="0"/>
              <a:pPr eaLnBrk="1" hangingPunct="1">
                <a:spcBef>
                  <a:spcPct val="0"/>
                </a:spcBef>
              </a:pPr>
              <a:t>18</a:t>
            </a:fld>
            <a:endParaRPr lang="en-US" altLang="zh-CN"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r>
              <a:rPr lang="zh-CN" altLang="en-US" dirty="0" smtClean="0">
                <a:ea typeface="宋体" charset="-122"/>
              </a:rPr>
              <a:t>浏览器关闭但进程、服务可能仍在运行</a:t>
            </a:r>
            <a:endParaRPr lang="en-US" altLang="zh-CN" dirty="0" smtClean="0">
              <a:ea typeface="宋体" charset="-122"/>
            </a:endParaRPr>
          </a:p>
          <a:p>
            <a:pPr eaLnBrk="1" hangingPunct="1"/>
            <a:r>
              <a:rPr lang="zh-CN" altLang="en-US" dirty="0" smtClean="0">
                <a:ea typeface="宋体" charset="-122"/>
              </a:rPr>
              <a:t>动态支付密码，手机支付隐患</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2300"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smtClean="0"/>
              <a:t>单击此处编辑母版标题样式</a:t>
            </a:r>
          </a:p>
        </p:txBody>
      </p:sp>
      <p:sp>
        <p:nvSpPr>
          <p:cNvPr id="1230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smtClean="0"/>
              <a:t>单击此处编辑母版副标题样式</a:t>
            </a:r>
          </a:p>
        </p:txBody>
      </p:sp>
      <p:sp>
        <p:nvSpPr>
          <p:cNvPr id="11" name="Rectangle 9"/>
          <p:cNvSpPr>
            <a:spLocks noGrp="1" noChangeArrowheads="1"/>
          </p:cNvSpPr>
          <p:nvPr>
            <p:ph type="dt" sz="half" idx="10"/>
          </p:nvPr>
        </p:nvSpPr>
        <p:spPr/>
        <p:txBody>
          <a:bodyPr/>
          <a:lstStyle>
            <a:lvl1pPr>
              <a:defRPr/>
            </a:lvl1pPr>
          </a:lstStyle>
          <a:p>
            <a:fld id="{EA8D3635-D76F-40D4-B1AB-4D5008B9E91F}" type="datetime1">
              <a:rPr lang="en-AU" altLang="zh-CN" smtClean="0"/>
              <a:pPr/>
              <a:t>15/10/2018</a:t>
            </a:fld>
            <a:endParaRPr lang="en-AU"/>
          </a:p>
        </p:txBody>
      </p:sp>
      <p:sp>
        <p:nvSpPr>
          <p:cNvPr id="12" name="Rectangle 10"/>
          <p:cNvSpPr>
            <a:spLocks noGrp="1" noChangeArrowheads="1"/>
          </p:cNvSpPr>
          <p:nvPr>
            <p:ph type="ftr" sz="quarter" idx="11"/>
          </p:nvPr>
        </p:nvSpPr>
        <p:spPr/>
        <p:txBody>
          <a:bodyPr/>
          <a:lstStyle>
            <a:lvl1pPr>
              <a:defRPr/>
            </a:lvl1pPr>
          </a:lstStyle>
          <a:p>
            <a:r>
              <a:rPr lang="en-US" smtClean="0"/>
              <a:t>© Len Bass, Paul Clements, Rick Kazman, distributed under Creative Commons Attribution License</a:t>
            </a:r>
            <a:endParaRPr lang="en-AU" dirty="0"/>
          </a:p>
        </p:txBody>
      </p:sp>
      <p:sp>
        <p:nvSpPr>
          <p:cNvPr id="13" name="Rectangle 11"/>
          <p:cNvSpPr>
            <a:spLocks noGrp="1" noChangeArrowheads="1"/>
          </p:cNvSpPr>
          <p:nvPr>
            <p:ph type="sldNum" sz="quarter" idx="12"/>
          </p:nvPr>
        </p:nvSpPr>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03073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1243A6E9-BCE6-4F18-AAC7-A2AC4C71708C}" type="datetime1">
              <a:rPr lang="en-AU" altLang="zh-CN" smtClean="0"/>
              <a:pPr/>
              <a:t>15/10/2018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4766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1B96E4AE-F75B-4A12-BA0E-A0644510B670}" type="datetime1">
              <a:rPr lang="en-AU" altLang="zh-CN" smtClean="0"/>
              <a:pPr/>
              <a:t>15/10/2018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05442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C51B25C9-44DA-4063-959C-3C9C225B037D}" type="datetime1">
              <a:rPr lang="en-AU" altLang="zh-CN" smtClean="0"/>
              <a:pPr/>
              <a:t>15/10/2018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2398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fld id="{776E87DD-1259-45D0-B207-EE0864ECD469}" type="datetime1">
              <a:rPr lang="en-AU" altLang="zh-CN" smtClean="0"/>
              <a:pPr/>
              <a:t>15/10/2018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94987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fld id="{D5A35A5D-37FE-4DD7-ADF7-A055B44D6675}" type="datetime1">
              <a:rPr lang="en-AU" altLang="zh-CN" smtClean="0"/>
              <a:pPr/>
              <a:t>15/10/2018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20453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fld id="{F7A4C659-5F11-43D4-B60E-B4A7AF31EF26}" type="datetime1">
              <a:rPr lang="en-AU" altLang="zh-CN" smtClean="0"/>
              <a:pPr/>
              <a:t>15/10/2018</a:t>
            </a:fld>
            <a:endParaRPr lang="en-AU"/>
          </a:p>
        </p:txBody>
      </p:sp>
      <p:sp>
        <p:nvSpPr>
          <p:cNvPr id="8"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9"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56035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fld id="{2D0587AA-2BA9-45CE-8C6D-742E47DC7270}" type="datetime1">
              <a:rPr lang="en-AU" altLang="zh-CN" smtClean="0"/>
              <a:pPr/>
              <a:t>15/10/2018</a:t>
            </a:fld>
            <a:endParaRPr lang="en-AU"/>
          </a:p>
        </p:txBody>
      </p:sp>
      <p:sp>
        <p:nvSpPr>
          <p:cNvPr id="4"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5"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52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fld id="{5AEA308D-F271-4F43-B303-C4AD7D1B1389}" type="datetime1">
              <a:rPr lang="en-AU" altLang="zh-CN" smtClean="0"/>
              <a:pPr/>
              <a:t>15/10/2018</a:t>
            </a:fld>
            <a:endParaRPr lang="en-AU"/>
          </a:p>
        </p:txBody>
      </p:sp>
      <p:sp>
        <p:nvSpPr>
          <p:cNvPr id="3"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4"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839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4FC58128-A7C7-4331-A493-6D9FE163EEBF}" type="datetime1">
              <a:rPr lang="en-AU" altLang="zh-CN" smtClean="0"/>
              <a:pPr/>
              <a:t>15/10/2018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04344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02985409-D44E-4884-ABE6-CDEBBB4EBEBF}" type="datetime1">
              <a:rPr lang="en-AU" altLang="zh-CN" smtClean="0"/>
              <a:pPr/>
              <a:t>15/10/2018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58402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3" name="Rectangle 9"/>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lvl1pPr>
          </a:lstStyle>
          <a:p>
            <a:fld id="{F3A900B1-F1F7-41B8-8186-B3D2C1B886B6}" type="datetime1">
              <a:rPr lang="en-AU" altLang="zh-CN" smtClean="0"/>
              <a:pPr/>
              <a:t>15/10/2018</a:t>
            </a:fld>
            <a:endParaRPr lang="en-AU"/>
          </a:p>
        </p:txBody>
      </p:sp>
      <p:sp>
        <p:nvSpPr>
          <p:cNvPr id="11274" name="Rectangle 10"/>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lvl1pPr>
          </a:lstStyle>
          <a:p>
            <a:r>
              <a:rPr lang="en-US" smtClean="0"/>
              <a:t>© Len Bass, Paul Clements, Rick Kazman, distributed under Creative Commons Attribution License</a:t>
            </a:r>
            <a:endParaRPr lang="en-AU" dirty="0"/>
          </a:p>
        </p:txBody>
      </p:sp>
      <p:sp>
        <p:nvSpPr>
          <p:cNvPr id="11275" name="Rectangle 11"/>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lvl1pPr>
          </a:lstStyle>
          <a:p>
            <a:fld id="{D0E8C58C-0836-46C6-8F9A-AF87B5CA09C9}" type="slidenum">
              <a:rPr lang="en-AU" smtClean="0"/>
              <a:pPr/>
              <a:t>‹#›</a:t>
            </a:fld>
            <a:endParaRPr lang="en-AU"/>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9:  </a:t>
            </a:r>
            <a:br>
              <a:rPr lang="en-AU" dirty="0" smtClean="0"/>
            </a:br>
            <a:r>
              <a:rPr lang="en-AU" altLang="zh-CN" dirty="0"/>
              <a:t>Security</a:t>
            </a:r>
            <a:endParaRPr lang="en-AU" dirty="0"/>
          </a:p>
        </p:txBody>
      </p:sp>
      <p:sp>
        <p:nvSpPr>
          <p:cNvPr id="3" name="Subtitle 2"/>
          <p:cNvSpPr>
            <a:spLocks noGrp="1"/>
          </p:cNvSpPr>
          <p:nvPr>
            <p:ph type="subTitle" idx="1"/>
          </p:nvPr>
        </p:nvSpPr>
        <p:spPr>
          <a:xfrm>
            <a:off x="1043608" y="3505200"/>
            <a:ext cx="7414592" cy="1752600"/>
          </a:xfrm>
        </p:spPr>
        <p:txBody>
          <a:bodyPr/>
          <a:lstStyle/>
          <a:p>
            <a:r>
              <a:rPr lang="en-AU" altLang="zh-CN" dirty="0" err="1"/>
              <a:t>Pingjian</a:t>
            </a:r>
            <a:r>
              <a:rPr lang="en-AU" altLang="zh-CN" dirty="0"/>
              <a:t> Zhang</a:t>
            </a:r>
          </a:p>
          <a:p>
            <a:r>
              <a:rPr lang="en-AU" altLang="zh-CN" dirty="0"/>
              <a:t>School of Software Engineering, SCUT</a:t>
            </a:r>
          </a:p>
          <a:p>
            <a:r>
              <a:rPr lang="en-AU" altLang="zh-CN" dirty="0" smtClean="0"/>
              <a:t>2018</a:t>
            </a:r>
            <a:endParaRPr lang="en-AU" altLang="zh-CN" dirty="0"/>
          </a:p>
          <a:p>
            <a:endParaRPr lang="en-AU" dirty="0"/>
          </a:p>
        </p:txBody>
      </p:sp>
      <p:sp>
        <p:nvSpPr>
          <p:cNvPr id="6" name="灯片编号占位符 5"/>
          <p:cNvSpPr>
            <a:spLocks noGrp="1"/>
          </p:cNvSpPr>
          <p:nvPr>
            <p:ph type="sldNum" sz="quarter" idx="12"/>
          </p:nvPr>
        </p:nvSpPr>
        <p:spPr/>
        <p:txBody>
          <a:bodyPr/>
          <a:lstStyle/>
          <a:p>
            <a:fld id="{D0E8C58C-0836-46C6-8F9A-AF87B5CA09C9}" type="slidenum">
              <a:rPr lang="en-AU" smtClean="0"/>
              <a:pPr/>
              <a:t>1</a:t>
            </a:fld>
            <a:endParaRPr lang="en-AU"/>
          </a:p>
        </p:txBody>
      </p:sp>
    </p:spTree>
    <p:extLst>
      <p:ext uri="{BB962C8B-B14F-4D97-AF65-F5344CB8AC3E}">
        <p14:creationId xmlns:p14="http://schemas.microsoft.com/office/powerpoint/2010/main" val="27635391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 Tactics</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87294075"/>
              </p:ext>
            </p:extLst>
          </p:nvPr>
        </p:nvGraphicFramePr>
        <p:xfrm>
          <a:off x="935037" y="1412776"/>
          <a:ext cx="7273925" cy="4942905"/>
        </p:xfrm>
        <a:graphic>
          <a:graphicData uri="http://schemas.openxmlformats.org/presentationml/2006/ole">
            <mc:AlternateContent xmlns:mc="http://schemas.openxmlformats.org/markup-compatibility/2006">
              <mc:Choice xmlns:v="urn:schemas-microsoft-com:vml" Requires="v">
                <p:oleObj spid="_x0000_s1034" name="Visio" r:id="rId3" imgW="8734770" imgH="6020968" progId="Visio.Drawing.11">
                  <p:embed/>
                </p:oleObj>
              </mc:Choice>
              <mc:Fallback>
                <p:oleObj name="Visio" r:id="rId3" imgW="8734770" imgH="6020968"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7" y="1412776"/>
                        <a:ext cx="7273925" cy="49429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fld id="{D0E8C58C-0836-46C6-8F9A-AF87B5CA09C9}" type="slidenum">
              <a:rPr lang="en-AU" smtClean="0"/>
              <a:pPr/>
              <a:t>10</a:t>
            </a:fld>
            <a:endParaRPr lang="en-AU"/>
          </a:p>
        </p:txBody>
      </p:sp>
    </p:spTree>
    <p:extLst>
      <p:ext uri="{BB962C8B-B14F-4D97-AF65-F5344CB8AC3E}">
        <p14:creationId xmlns:p14="http://schemas.microsoft.com/office/powerpoint/2010/main" val="3582088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dirty="0" smtClean="0"/>
              <a:t>Detect Attacks</a:t>
            </a:r>
            <a:endParaRPr lang="en-US" dirty="0"/>
          </a:p>
        </p:txBody>
      </p:sp>
      <p:sp>
        <p:nvSpPr>
          <p:cNvPr id="3" name="Content Placeholder 2"/>
          <p:cNvSpPr>
            <a:spLocks noGrp="1"/>
          </p:cNvSpPr>
          <p:nvPr>
            <p:ph idx="1"/>
          </p:nvPr>
        </p:nvSpPr>
        <p:spPr>
          <a:xfrm>
            <a:off x="457200" y="1268760"/>
            <a:ext cx="8229600" cy="4862165"/>
          </a:xfrm>
        </p:spPr>
        <p:txBody>
          <a:bodyPr>
            <a:noAutofit/>
          </a:bodyPr>
          <a:lstStyle/>
          <a:p>
            <a:pPr lvl="0"/>
            <a:r>
              <a:rPr lang="en-US" dirty="0" smtClean="0"/>
              <a:t>Detect Intrusion. </a:t>
            </a:r>
          </a:p>
          <a:p>
            <a:pPr lvl="0"/>
            <a:r>
              <a:rPr lang="en-US" dirty="0" smtClean="0"/>
              <a:t>Detect Service Denial.</a:t>
            </a:r>
          </a:p>
          <a:p>
            <a:pPr lvl="0"/>
            <a:r>
              <a:rPr lang="en-US" dirty="0" smtClean="0"/>
              <a:t>Verify Message Integrity. </a:t>
            </a:r>
          </a:p>
          <a:p>
            <a:pPr lvl="0"/>
            <a:r>
              <a:rPr lang="en-US" dirty="0" smtClean="0"/>
              <a:t>Detect Message Delay.</a:t>
            </a:r>
          </a:p>
        </p:txBody>
      </p:sp>
      <p:sp>
        <p:nvSpPr>
          <p:cNvPr id="5" name="灯片编号占位符 4"/>
          <p:cNvSpPr>
            <a:spLocks noGrp="1"/>
          </p:cNvSpPr>
          <p:nvPr>
            <p:ph type="sldNum" sz="quarter" idx="12"/>
          </p:nvPr>
        </p:nvSpPr>
        <p:spPr/>
        <p:txBody>
          <a:bodyPr/>
          <a:lstStyle/>
          <a:p>
            <a:fld id="{D0E8C58C-0836-46C6-8F9A-AF87B5CA09C9}" type="slidenum">
              <a:rPr lang="en-AU" smtClean="0"/>
              <a:pPr/>
              <a:t>11</a:t>
            </a:fld>
            <a:endParaRPr lang="en-AU"/>
          </a:p>
        </p:txBody>
      </p:sp>
    </p:spTree>
    <p:extLst>
      <p:ext uri="{BB962C8B-B14F-4D97-AF65-F5344CB8AC3E}">
        <p14:creationId xmlns:p14="http://schemas.microsoft.com/office/powerpoint/2010/main" val="3780029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Resist Attacks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Identify Actors: identify </a:t>
            </a:r>
            <a:r>
              <a:rPr lang="en-US" dirty="0"/>
              <a:t>the source of any external input to the system</a:t>
            </a:r>
            <a:r>
              <a:rPr lang="en-US" dirty="0" smtClean="0"/>
              <a:t>. </a:t>
            </a:r>
          </a:p>
          <a:p>
            <a:pPr lvl="0"/>
            <a:r>
              <a:rPr lang="en-US" dirty="0" smtClean="0"/>
              <a:t>Authenticate Actors: ensure </a:t>
            </a:r>
            <a:r>
              <a:rPr lang="en-US" dirty="0"/>
              <a:t>that an actor </a:t>
            </a:r>
            <a:r>
              <a:rPr lang="en-US" dirty="0" smtClean="0"/>
              <a:t>(user </a:t>
            </a:r>
            <a:r>
              <a:rPr lang="en-US" dirty="0"/>
              <a:t>or a remote computer) is actually who or what it purports to be</a:t>
            </a:r>
            <a:r>
              <a:rPr lang="en-US" dirty="0" smtClean="0"/>
              <a:t>.</a:t>
            </a:r>
          </a:p>
          <a:p>
            <a:pPr lvl="0"/>
            <a:r>
              <a:rPr lang="en-US" dirty="0" smtClean="0"/>
              <a:t>Authorize Actors: </a:t>
            </a:r>
            <a:r>
              <a:rPr lang="en-US" dirty="0"/>
              <a:t>ensuring that an authenticated actor has the rights to access and modify either data or services</a:t>
            </a:r>
            <a:r>
              <a:rPr lang="en-US" dirty="0" smtClean="0"/>
              <a:t>. </a:t>
            </a:r>
          </a:p>
          <a:p>
            <a:pPr lvl="0"/>
            <a:r>
              <a:rPr lang="en-US" dirty="0" smtClean="0"/>
              <a:t>Limit Access: </a:t>
            </a:r>
            <a:r>
              <a:rPr lang="en-US" dirty="0"/>
              <a:t>limiting access to resources such as memory, network connections, or access points</a:t>
            </a:r>
            <a:r>
              <a:rPr lang="en-US" dirty="0" smtClean="0"/>
              <a:t>.</a:t>
            </a:r>
          </a:p>
        </p:txBody>
      </p:sp>
      <p:sp>
        <p:nvSpPr>
          <p:cNvPr id="5" name="灯片编号占位符 4"/>
          <p:cNvSpPr>
            <a:spLocks noGrp="1"/>
          </p:cNvSpPr>
          <p:nvPr>
            <p:ph type="sldNum" sz="quarter" idx="12"/>
          </p:nvPr>
        </p:nvSpPr>
        <p:spPr/>
        <p:txBody>
          <a:bodyPr/>
          <a:lstStyle/>
          <a:p>
            <a:fld id="{D0E8C58C-0836-46C6-8F9A-AF87B5CA09C9}" type="slidenum">
              <a:rPr lang="en-AU" smtClean="0"/>
              <a:pPr/>
              <a:t>12</a:t>
            </a:fld>
            <a:endParaRPr lang="en-AU"/>
          </a:p>
        </p:txBody>
      </p:sp>
    </p:spTree>
    <p:extLst>
      <p:ext uri="{BB962C8B-B14F-4D97-AF65-F5344CB8AC3E}">
        <p14:creationId xmlns:p14="http://schemas.microsoft.com/office/powerpoint/2010/main" val="2878095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Resist Attacks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Limit Exposure: minimize </a:t>
            </a:r>
            <a:r>
              <a:rPr lang="en-US" dirty="0"/>
              <a:t>the attack surface of a </a:t>
            </a:r>
            <a:r>
              <a:rPr lang="en-US" dirty="0" smtClean="0"/>
              <a:t>system by having the fewest possible </a:t>
            </a:r>
            <a:r>
              <a:rPr lang="en-US" dirty="0"/>
              <a:t>number of access </a:t>
            </a:r>
            <a:r>
              <a:rPr lang="en-US" dirty="0" smtClean="0"/>
              <a:t>points.</a:t>
            </a:r>
          </a:p>
          <a:p>
            <a:r>
              <a:rPr lang="en-US" dirty="0" smtClean="0"/>
              <a:t>Encrypt Data: apply </a:t>
            </a:r>
            <a:r>
              <a:rPr lang="en-US" dirty="0"/>
              <a:t>some form of encryption to data and to communication</a:t>
            </a:r>
            <a:r>
              <a:rPr lang="en-US" dirty="0" smtClean="0"/>
              <a:t>.</a:t>
            </a:r>
          </a:p>
          <a:p>
            <a:r>
              <a:rPr lang="en-US" dirty="0" smtClean="0"/>
              <a:t>Separate Entities: can </a:t>
            </a:r>
            <a:r>
              <a:rPr lang="en-US" dirty="0"/>
              <a:t>be done through physical separation on different servers </a:t>
            </a:r>
            <a:r>
              <a:rPr lang="en-US" dirty="0" smtClean="0"/>
              <a:t>attached </a:t>
            </a:r>
            <a:r>
              <a:rPr lang="en-US" dirty="0"/>
              <a:t>to different networks, the use of virtual </a:t>
            </a:r>
            <a:r>
              <a:rPr lang="en-US" dirty="0" smtClean="0"/>
              <a:t>machines, </a:t>
            </a:r>
            <a:r>
              <a:rPr lang="en-US" dirty="0"/>
              <a:t>or an “air </a:t>
            </a:r>
            <a:r>
              <a:rPr lang="en-US" dirty="0" smtClean="0"/>
              <a:t>gap”.</a:t>
            </a:r>
          </a:p>
          <a:p>
            <a:r>
              <a:rPr lang="en-US" dirty="0" smtClean="0"/>
              <a:t>Change Default Settings: Force </a:t>
            </a:r>
            <a:r>
              <a:rPr lang="en-US" dirty="0"/>
              <a:t>the user to change </a:t>
            </a:r>
            <a:r>
              <a:rPr lang="en-US" dirty="0" smtClean="0"/>
              <a:t>settings assigned by default.</a:t>
            </a:r>
            <a:endParaRPr lang="en-US" dirty="0"/>
          </a:p>
          <a:p>
            <a:pPr lvl="0"/>
            <a:endParaRPr lang="en-US" dirty="0" smtClean="0"/>
          </a:p>
        </p:txBody>
      </p:sp>
      <p:sp>
        <p:nvSpPr>
          <p:cNvPr id="5" name="灯片编号占位符 4"/>
          <p:cNvSpPr>
            <a:spLocks noGrp="1"/>
          </p:cNvSpPr>
          <p:nvPr>
            <p:ph type="sldNum" sz="quarter" idx="12"/>
          </p:nvPr>
        </p:nvSpPr>
        <p:spPr/>
        <p:txBody>
          <a:bodyPr/>
          <a:lstStyle/>
          <a:p>
            <a:fld id="{D0E8C58C-0836-46C6-8F9A-AF87B5CA09C9}" type="slidenum">
              <a:rPr lang="en-AU" smtClean="0"/>
              <a:pPr/>
              <a:t>13</a:t>
            </a:fld>
            <a:endParaRPr lang="en-AU"/>
          </a:p>
        </p:txBody>
      </p:sp>
    </p:spTree>
    <p:extLst>
      <p:ext uri="{BB962C8B-B14F-4D97-AF65-F5344CB8AC3E}">
        <p14:creationId xmlns:p14="http://schemas.microsoft.com/office/powerpoint/2010/main" val="3346229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React to Attacks</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Revoke Access: limit access to </a:t>
            </a:r>
            <a:r>
              <a:rPr lang="en-US" dirty="0"/>
              <a:t>sensitive resources, even for normally legitimate users and </a:t>
            </a:r>
            <a:r>
              <a:rPr lang="en-US" dirty="0" smtClean="0"/>
              <a:t>uses, if an attack is suspected. </a:t>
            </a:r>
          </a:p>
          <a:p>
            <a:pPr lvl="0"/>
            <a:r>
              <a:rPr lang="en-US" dirty="0" smtClean="0"/>
              <a:t>Lock Computer: </a:t>
            </a:r>
            <a:r>
              <a:rPr lang="en-US" dirty="0"/>
              <a:t>limit access </a:t>
            </a:r>
            <a:r>
              <a:rPr lang="en-US" dirty="0" smtClean="0"/>
              <a:t>to a resource if </a:t>
            </a:r>
            <a:r>
              <a:rPr lang="en-US" dirty="0"/>
              <a:t>there are repeated failed attempts to access </a:t>
            </a:r>
            <a:r>
              <a:rPr lang="en-US" dirty="0" smtClean="0"/>
              <a:t>it.</a:t>
            </a:r>
          </a:p>
          <a:p>
            <a:pPr lvl="0"/>
            <a:r>
              <a:rPr lang="en-US" dirty="0" smtClean="0"/>
              <a:t>Inform Actors: notify operators</a:t>
            </a:r>
            <a:r>
              <a:rPr lang="en-US" dirty="0"/>
              <a:t>, other personnel, or cooperating </a:t>
            </a:r>
            <a:r>
              <a:rPr lang="en-US" dirty="0" smtClean="0"/>
              <a:t>systems when an attack is suspected or detected. </a:t>
            </a:r>
          </a:p>
        </p:txBody>
      </p:sp>
      <p:sp>
        <p:nvSpPr>
          <p:cNvPr id="5" name="灯片编号占位符 4"/>
          <p:cNvSpPr>
            <a:spLocks noGrp="1"/>
          </p:cNvSpPr>
          <p:nvPr>
            <p:ph type="sldNum" sz="quarter" idx="12"/>
          </p:nvPr>
        </p:nvSpPr>
        <p:spPr/>
        <p:txBody>
          <a:bodyPr/>
          <a:lstStyle/>
          <a:p>
            <a:fld id="{D0E8C58C-0836-46C6-8F9A-AF87B5CA09C9}" type="slidenum">
              <a:rPr lang="en-AU" smtClean="0"/>
              <a:pPr/>
              <a:t>14</a:t>
            </a:fld>
            <a:endParaRPr lang="en-AU"/>
          </a:p>
        </p:txBody>
      </p:sp>
    </p:spTree>
    <p:extLst>
      <p:ext uri="{BB962C8B-B14F-4D97-AF65-F5344CB8AC3E}">
        <p14:creationId xmlns:p14="http://schemas.microsoft.com/office/powerpoint/2010/main" val="3782218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Recover From Attacks</a:t>
            </a:r>
            <a:endParaRPr lang="en-US" dirty="0"/>
          </a:p>
        </p:txBody>
      </p:sp>
      <p:sp>
        <p:nvSpPr>
          <p:cNvPr id="3" name="Content Placeholder 2"/>
          <p:cNvSpPr>
            <a:spLocks noGrp="1"/>
          </p:cNvSpPr>
          <p:nvPr>
            <p:ph idx="1"/>
          </p:nvPr>
        </p:nvSpPr>
        <p:spPr/>
        <p:txBody>
          <a:bodyPr>
            <a:normAutofit/>
          </a:bodyPr>
          <a:lstStyle/>
          <a:p>
            <a:pPr lvl="0"/>
            <a:r>
              <a:rPr lang="en-US" dirty="0" smtClean="0"/>
              <a:t>In addition to the Availability tactics for recovery of failed resources there is Audit.</a:t>
            </a:r>
          </a:p>
          <a:p>
            <a:pPr lvl="0"/>
            <a:r>
              <a:rPr lang="en-US" dirty="0" smtClean="0"/>
              <a:t>Audit: </a:t>
            </a:r>
            <a:r>
              <a:rPr lang="en-US" dirty="0"/>
              <a:t>keep a record of user and system actions and their effects, to help trace the actions of, and to identify, an attacker</a:t>
            </a:r>
            <a:r>
              <a:rPr lang="en-US" dirty="0" smtClean="0"/>
              <a:t>. </a:t>
            </a:r>
          </a:p>
        </p:txBody>
      </p:sp>
      <p:sp>
        <p:nvSpPr>
          <p:cNvPr id="5" name="灯片编号占位符 4"/>
          <p:cNvSpPr>
            <a:spLocks noGrp="1"/>
          </p:cNvSpPr>
          <p:nvPr>
            <p:ph type="sldNum" sz="quarter" idx="12"/>
          </p:nvPr>
        </p:nvSpPr>
        <p:spPr/>
        <p:txBody>
          <a:bodyPr/>
          <a:lstStyle/>
          <a:p>
            <a:fld id="{D0E8C58C-0836-46C6-8F9A-AF87B5CA09C9}" type="slidenum">
              <a:rPr lang="en-AU" smtClean="0"/>
              <a:pPr/>
              <a:t>15</a:t>
            </a:fld>
            <a:endParaRPr lang="en-AU"/>
          </a:p>
        </p:txBody>
      </p:sp>
    </p:spTree>
    <p:extLst>
      <p:ext uri="{BB962C8B-B14F-4D97-AF65-F5344CB8AC3E}">
        <p14:creationId xmlns:p14="http://schemas.microsoft.com/office/powerpoint/2010/main" val="313751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922114"/>
          </a:xfrm>
        </p:spPr>
        <p:txBody>
          <a:bodyPr/>
          <a:lstStyle/>
          <a:p>
            <a:r>
              <a:rPr lang="en-US" altLang="zh-CN" dirty="0"/>
              <a:t>Design </a:t>
            </a:r>
            <a:r>
              <a:rPr lang="en-US" altLang="zh-CN" dirty="0" smtClean="0"/>
              <a:t>for </a:t>
            </a:r>
            <a:r>
              <a:rPr lang="en-US" altLang="zh-CN" dirty="0"/>
              <a:t>Security</a:t>
            </a:r>
            <a:endParaRPr lang="zh-CN" altLang="en-US" dirty="0"/>
          </a:p>
        </p:txBody>
      </p:sp>
      <p:sp>
        <p:nvSpPr>
          <p:cNvPr id="3" name="内容占位符 2"/>
          <p:cNvSpPr>
            <a:spLocks noGrp="1"/>
          </p:cNvSpPr>
          <p:nvPr>
            <p:ph idx="1"/>
          </p:nvPr>
        </p:nvSpPr>
        <p:spPr>
          <a:xfrm>
            <a:off x="467544" y="1628800"/>
            <a:ext cx="8229600" cy="4934173"/>
          </a:xfrm>
        </p:spPr>
        <p:txBody>
          <a:bodyPr/>
          <a:lstStyle/>
          <a:p>
            <a:r>
              <a:rPr lang="en-US" altLang="zh-CN" dirty="0" smtClean="0"/>
              <a:t>Adopt suitable architectural patterns and tactics.</a:t>
            </a:r>
          </a:p>
          <a:p>
            <a:r>
              <a:rPr lang="en-US" altLang="zh-CN" dirty="0" smtClean="0"/>
              <a:t>Establish an security </a:t>
            </a:r>
            <a:r>
              <a:rPr lang="en-US" altLang="zh-CN" dirty="0"/>
              <a:t>model/formulae</a:t>
            </a:r>
            <a:r>
              <a:rPr lang="en-US" altLang="zh-CN" dirty="0" smtClean="0"/>
              <a:t>.</a:t>
            </a:r>
          </a:p>
          <a:p>
            <a:r>
              <a:rPr lang="en-US" altLang="zh-CN" dirty="0" smtClean="0"/>
              <a:t>Regulations</a:t>
            </a:r>
          </a:p>
          <a:p>
            <a:r>
              <a:rPr lang="en-US" altLang="zh-CN" dirty="0" smtClean="0"/>
              <a:t>Protocols/Algorithms</a:t>
            </a:r>
            <a:endParaRPr lang="en-US" altLang="zh-CN" dirty="0" smtClean="0"/>
          </a:p>
          <a:p>
            <a:endParaRPr lang="zh-CN" altLang="en-US" sz="2800" dirty="0"/>
          </a:p>
        </p:txBody>
      </p:sp>
      <p:sp>
        <p:nvSpPr>
          <p:cNvPr id="4" name="灯片编号占位符 3"/>
          <p:cNvSpPr>
            <a:spLocks noGrp="1"/>
          </p:cNvSpPr>
          <p:nvPr>
            <p:ph type="sldNum" sz="quarter" idx="12"/>
          </p:nvPr>
        </p:nvSpPr>
        <p:spPr/>
        <p:txBody>
          <a:bodyPr/>
          <a:lstStyle/>
          <a:p>
            <a:fld id="{D0E8C58C-0836-46C6-8F9A-AF87B5CA09C9}" type="slidenum">
              <a:rPr lang="en-AU" smtClean="0"/>
              <a:pPr/>
              <a:t>16</a:t>
            </a:fld>
            <a:endParaRPr lang="en-AU"/>
          </a:p>
        </p:txBody>
      </p:sp>
    </p:spTree>
    <p:extLst>
      <p:ext uri="{BB962C8B-B14F-4D97-AF65-F5344CB8AC3E}">
        <p14:creationId xmlns:p14="http://schemas.microsoft.com/office/powerpoint/2010/main" val="2296895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576064"/>
          </a:xfrm>
        </p:spPr>
        <p:txBody>
          <a:bodyPr/>
          <a:lstStyle/>
          <a:p>
            <a:r>
              <a:rPr lang="en-US" altLang="zh-CN" dirty="0"/>
              <a:t>Design </a:t>
            </a:r>
            <a:r>
              <a:rPr lang="en-US" altLang="zh-CN" dirty="0" smtClean="0"/>
              <a:t>for </a:t>
            </a:r>
            <a:r>
              <a:rPr lang="en-US" altLang="zh-CN" dirty="0"/>
              <a:t>Security</a:t>
            </a:r>
            <a:endParaRPr lang="zh-CN" altLang="en-US" dirty="0"/>
          </a:p>
        </p:txBody>
      </p:sp>
      <p:sp>
        <p:nvSpPr>
          <p:cNvPr id="3" name="内容占位符 2"/>
          <p:cNvSpPr>
            <a:spLocks noGrp="1"/>
          </p:cNvSpPr>
          <p:nvPr>
            <p:ph idx="1"/>
          </p:nvPr>
        </p:nvSpPr>
        <p:spPr>
          <a:xfrm>
            <a:off x="467544" y="1196752"/>
            <a:ext cx="8229600" cy="5366221"/>
          </a:xfrm>
        </p:spPr>
        <p:txBody>
          <a:bodyPr/>
          <a:lstStyle/>
          <a:p>
            <a:r>
              <a:rPr lang="en-US" altLang="zh-CN" dirty="0"/>
              <a:t>Determine which system responsibilities need to be secure. </a:t>
            </a:r>
            <a:r>
              <a:rPr lang="en-US" altLang="zh-CN" dirty="0" smtClean="0"/>
              <a:t>Ensure </a:t>
            </a:r>
            <a:r>
              <a:rPr lang="en-US" altLang="zh-CN" dirty="0"/>
              <a:t>that additional responsibilities have been allocated to:</a:t>
            </a:r>
          </a:p>
          <a:p>
            <a:pPr lvl="1"/>
            <a:r>
              <a:rPr lang="en-US" altLang="zh-CN" dirty="0" smtClean="0"/>
              <a:t>Identify,</a:t>
            </a:r>
            <a:r>
              <a:rPr lang="en-US" altLang="zh-CN" dirty="0"/>
              <a:t> </a:t>
            </a:r>
            <a:r>
              <a:rPr lang="en-US" altLang="zh-CN" dirty="0" smtClean="0"/>
              <a:t>authenticate, and </a:t>
            </a:r>
            <a:r>
              <a:rPr lang="en-US" altLang="zh-CN" dirty="0"/>
              <a:t>authorize </a:t>
            </a:r>
            <a:r>
              <a:rPr lang="en-US" altLang="zh-CN" dirty="0" smtClean="0"/>
              <a:t>the </a:t>
            </a:r>
            <a:r>
              <a:rPr lang="en-US" altLang="zh-CN" dirty="0"/>
              <a:t>actor</a:t>
            </a:r>
          </a:p>
          <a:p>
            <a:pPr lvl="1"/>
            <a:r>
              <a:rPr lang="en-US" altLang="zh-CN" dirty="0" smtClean="0"/>
              <a:t>grant </a:t>
            </a:r>
            <a:r>
              <a:rPr lang="en-US" altLang="zh-CN" dirty="0"/>
              <a:t>or deny access to data or services</a:t>
            </a:r>
          </a:p>
          <a:p>
            <a:pPr lvl="1"/>
            <a:r>
              <a:rPr lang="en-US" altLang="zh-CN" dirty="0"/>
              <a:t>record attempts to access or modify data or services</a:t>
            </a:r>
          </a:p>
          <a:p>
            <a:pPr lvl="1"/>
            <a:r>
              <a:rPr lang="en-US" altLang="zh-CN" dirty="0"/>
              <a:t>encrypt data</a:t>
            </a:r>
          </a:p>
          <a:p>
            <a:pPr lvl="1"/>
            <a:r>
              <a:rPr lang="en-US" altLang="zh-CN" dirty="0"/>
              <a:t>recognize </a:t>
            </a:r>
            <a:r>
              <a:rPr lang="en-US" altLang="zh-CN" dirty="0" smtClean="0"/>
              <a:t>DOS attack</a:t>
            </a:r>
            <a:endParaRPr lang="en-US" altLang="zh-CN" dirty="0"/>
          </a:p>
          <a:p>
            <a:pPr lvl="1"/>
            <a:r>
              <a:rPr lang="en-US" altLang="zh-CN" dirty="0"/>
              <a:t>recover from an attack</a:t>
            </a:r>
          </a:p>
          <a:p>
            <a:pPr lvl="1"/>
            <a:r>
              <a:rPr lang="en-US" altLang="zh-CN" dirty="0"/>
              <a:t>verify checksums and hash </a:t>
            </a:r>
            <a:r>
              <a:rPr lang="en-US" altLang="zh-CN" dirty="0" smtClean="0"/>
              <a:t>values</a:t>
            </a:r>
            <a:endParaRPr lang="en-US" altLang="zh-CN" dirty="0"/>
          </a:p>
        </p:txBody>
      </p:sp>
      <p:sp>
        <p:nvSpPr>
          <p:cNvPr id="4" name="灯片编号占位符 3"/>
          <p:cNvSpPr>
            <a:spLocks noGrp="1"/>
          </p:cNvSpPr>
          <p:nvPr>
            <p:ph type="sldNum" sz="quarter" idx="12"/>
          </p:nvPr>
        </p:nvSpPr>
        <p:spPr/>
        <p:txBody>
          <a:bodyPr/>
          <a:lstStyle/>
          <a:p>
            <a:fld id="{D0E8C58C-0836-46C6-8F9A-AF87B5CA09C9}" type="slidenum">
              <a:rPr lang="en-AU" smtClean="0"/>
              <a:pPr/>
              <a:t>17</a:t>
            </a:fld>
            <a:endParaRPr lang="en-AU"/>
          </a:p>
        </p:txBody>
      </p:sp>
    </p:spTree>
    <p:extLst>
      <p:ext uri="{BB962C8B-B14F-4D97-AF65-F5344CB8AC3E}">
        <p14:creationId xmlns:p14="http://schemas.microsoft.com/office/powerpoint/2010/main" val="1659858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charset="0"/>
                <a:ea typeface="宋体"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ea typeface="宋体"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accent1"/>
              </a:buClr>
              <a:buChar char="•"/>
              <a:defRPr sz="2000">
                <a:solidFill>
                  <a:schemeClr val="tx1"/>
                </a:solidFill>
                <a:latin typeface="Arial" charset="0"/>
                <a:ea typeface="宋体"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FontTx/>
              <a:buNone/>
            </a:pPr>
            <a:fld id="{EDA072BE-5A3B-493F-941E-7A256E9AF61E}" type="slidenum">
              <a:rPr lang="en-US" altLang="zh-CN" sz="1000" smtClean="0"/>
              <a:pPr eaLnBrk="1" hangingPunct="1">
                <a:spcBef>
                  <a:spcPct val="0"/>
                </a:spcBef>
                <a:buClrTx/>
                <a:buFontTx/>
                <a:buNone/>
              </a:pPr>
              <a:t>18</a:t>
            </a:fld>
            <a:endParaRPr lang="en-US" altLang="zh-CN" sz="1000" smtClean="0"/>
          </a:p>
        </p:txBody>
      </p:sp>
      <p:sp>
        <p:nvSpPr>
          <p:cNvPr id="88067" name="Rectangle 2"/>
          <p:cNvSpPr>
            <a:spLocks noGrp="1" noChangeArrowheads="1"/>
          </p:cNvSpPr>
          <p:nvPr>
            <p:ph type="title"/>
          </p:nvPr>
        </p:nvSpPr>
        <p:spPr>
          <a:xfrm>
            <a:off x="179388" y="274638"/>
            <a:ext cx="8713787" cy="1143000"/>
          </a:xfrm>
        </p:spPr>
        <p:txBody>
          <a:bodyPr/>
          <a:lstStyle/>
          <a:p>
            <a:pPr eaLnBrk="1" hangingPunct="1"/>
            <a:r>
              <a:rPr lang="en-US" altLang="zh-CN" sz="3600" dirty="0" smtClean="0"/>
              <a:t>Case Study: Security Tactics of an Bank Information System</a:t>
            </a:r>
          </a:p>
        </p:txBody>
      </p:sp>
      <p:pic>
        <p:nvPicPr>
          <p:cNvPr id="880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484313"/>
            <a:ext cx="6769100" cy="47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4921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讨论：移动支付安全吗？</a:t>
            </a:r>
            <a:endParaRPr lang="zh-CN" altLang="en-US" dirty="0"/>
          </a:p>
        </p:txBody>
      </p:sp>
      <p:sp>
        <p:nvSpPr>
          <p:cNvPr id="3" name="内容占位符 2"/>
          <p:cNvSpPr>
            <a:spLocks noGrp="1"/>
          </p:cNvSpPr>
          <p:nvPr>
            <p:ph idx="1"/>
          </p:nvPr>
        </p:nvSpPr>
        <p:spPr/>
        <p:txBody>
          <a:bodyPr/>
          <a:lstStyle/>
          <a:p>
            <a:r>
              <a:rPr lang="zh-CN" altLang="en-US" dirty="0" smtClean="0"/>
              <a:t>缺乏有力认证手段</a:t>
            </a:r>
            <a:endParaRPr lang="en-US" altLang="zh-CN" dirty="0" smtClean="0"/>
          </a:p>
          <a:p>
            <a:r>
              <a:rPr lang="zh-CN" altLang="en-US" dirty="0"/>
              <a:t>刷</a:t>
            </a:r>
            <a:r>
              <a:rPr lang="zh-CN" altLang="en-US" dirty="0" smtClean="0"/>
              <a:t>脸可靠吗？</a:t>
            </a:r>
            <a:endParaRPr lang="zh-CN" altLang="en-US" dirty="0"/>
          </a:p>
        </p:txBody>
      </p:sp>
      <p:sp>
        <p:nvSpPr>
          <p:cNvPr id="4" name="灯片编号占位符 3"/>
          <p:cNvSpPr>
            <a:spLocks noGrp="1"/>
          </p:cNvSpPr>
          <p:nvPr>
            <p:ph type="sldNum" sz="quarter" idx="12"/>
          </p:nvPr>
        </p:nvSpPr>
        <p:spPr/>
        <p:txBody>
          <a:bodyPr/>
          <a:lstStyle/>
          <a:p>
            <a:fld id="{D0E8C58C-0836-46C6-8F9A-AF87B5CA09C9}" type="slidenum">
              <a:rPr lang="en-AU" smtClean="0"/>
              <a:pPr/>
              <a:t>19</a:t>
            </a:fld>
            <a:endParaRPr lang="en-AU"/>
          </a:p>
        </p:txBody>
      </p:sp>
    </p:spTree>
    <p:extLst>
      <p:ext uri="{BB962C8B-B14F-4D97-AF65-F5344CB8AC3E}">
        <p14:creationId xmlns:p14="http://schemas.microsoft.com/office/powerpoint/2010/main" val="2006165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What is Security?</a:t>
            </a:r>
          </a:p>
          <a:p>
            <a:r>
              <a:rPr lang="en-US" dirty="0" smtClean="0"/>
              <a:t>Security General </a:t>
            </a:r>
            <a:r>
              <a:rPr lang="en-US" sz="3200" b="0" i="0" u="none" strike="noStrike" kern="1200" baseline="0" dirty="0" smtClean="0">
                <a:solidFill>
                  <a:schemeClr val="tx1"/>
                </a:solidFill>
                <a:latin typeface="+mn-lt"/>
                <a:ea typeface="+mn-ea"/>
                <a:cs typeface="+mn-cs"/>
              </a:rPr>
              <a:t>Scenario</a:t>
            </a:r>
          </a:p>
          <a:p>
            <a:r>
              <a:rPr lang="en-US" sz="3200" b="0" i="0" u="none" strike="noStrike" kern="1200" baseline="0" dirty="0" smtClean="0">
                <a:solidFill>
                  <a:schemeClr val="tx1"/>
                </a:solidFill>
                <a:latin typeface="+mn-lt"/>
                <a:ea typeface="+mn-ea"/>
                <a:cs typeface="+mn-cs"/>
              </a:rPr>
              <a:t>Tactics for </a:t>
            </a:r>
            <a:r>
              <a:rPr lang="en-US" dirty="0" smtClean="0"/>
              <a:t>Security</a:t>
            </a:r>
            <a:endParaRPr lang="en-US" sz="3200" b="0" i="0" u="none" strike="noStrike" kern="1200" baseline="0" dirty="0" smtClean="0">
              <a:solidFill>
                <a:schemeClr val="tx1"/>
              </a:solidFill>
              <a:latin typeface="+mn-lt"/>
              <a:ea typeface="+mn-ea"/>
              <a:cs typeface="+mn-cs"/>
            </a:endParaRPr>
          </a:p>
          <a:p>
            <a:r>
              <a:rPr lang="en-US" dirty="0" smtClean="0"/>
              <a:t>A Design Checklist for Security</a:t>
            </a:r>
            <a:endParaRPr lang="en-US" sz="3200" b="0" i="0" u="none" strike="noStrike" kern="1200" baseline="0" dirty="0" smtClean="0">
              <a:solidFill>
                <a:schemeClr val="tx1"/>
              </a:solidFill>
              <a:latin typeface="+mn-lt"/>
              <a:ea typeface="+mn-ea"/>
              <a:cs typeface="+mn-cs"/>
            </a:endParaRPr>
          </a:p>
          <a:p>
            <a:r>
              <a:rPr lang="en-US" sz="3200" b="0" i="0" u="none" strike="noStrike" kern="1200" baseline="0" dirty="0" smtClean="0">
                <a:solidFill>
                  <a:schemeClr val="tx1"/>
                </a:solidFill>
                <a:latin typeface="+mn-lt"/>
                <a:ea typeface="+mn-ea"/>
                <a:cs typeface="+mn-cs"/>
              </a:rPr>
              <a:t>Summary </a:t>
            </a:r>
          </a:p>
        </p:txBody>
      </p:sp>
      <p:sp>
        <p:nvSpPr>
          <p:cNvPr id="5" name="灯片编号占位符 4"/>
          <p:cNvSpPr>
            <a:spLocks noGrp="1"/>
          </p:cNvSpPr>
          <p:nvPr>
            <p:ph type="sldNum" sz="quarter" idx="12"/>
          </p:nvPr>
        </p:nvSpPr>
        <p:spPr/>
        <p:txBody>
          <a:bodyPr/>
          <a:lstStyle/>
          <a:p>
            <a:fld id="{D0E8C58C-0836-46C6-8F9A-AF87B5CA09C9}" type="slidenum">
              <a:rPr lang="en-AU" smtClean="0"/>
              <a:pPr/>
              <a:t>2</a:t>
            </a:fld>
            <a:endParaRPr lang="en-AU"/>
          </a:p>
        </p:txBody>
      </p:sp>
    </p:spTree>
    <p:extLst>
      <p:ext uri="{BB962C8B-B14F-4D97-AF65-F5344CB8AC3E}">
        <p14:creationId xmlns:p14="http://schemas.microsoft.com/office/powerpoint/2010/main" val="3207829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20000"/>
          </a:bodyPr>
          <a:lstStyle/>
          <a:p>
            <a:r>
              <a:rPr lang="x-none" dirty="0"/>
              <a:t>Attacks against a system can be characterized as attacks against the confidentiality, integrity, or availability of a system or its data. </a:t>
            </a:r>
            <a:endParaRPr lang="en-US" dirty="0" smtClean="0"/>
          </a:p>
          <a:p>
            <a:r>
              <a:rPr lang="x-none" dirty="0" smtClean="0"/>
              <a:t>Th</a:t>
            </a:r>
            <a:r>
              <a:rPr lang="en-US" dirty="0" smtClean="0"/>
              <a:t>is</a:t>
            </a:r>
            <a:r>
              <a:rPr lang="x-none" dirty="0" smtClean="0"/>
              <a:t> leads </a:t>
            </a:r>
            <a:r>
              <a:rPr lang="x-none" dirty="0"/>
              <a:t>to many of the tactics used to achieve security. Identifying, authenticating, and authorizing </a:t>
            </a:r>
            <a:r>
              <a:rPr lang="en-US" dirty="0"/>
              <a:t>actors </a:t>
            </a:r>
            <a:r>
              <a:rPr lang="x-none" dirty="0"/>
              <a:t>are tactics intended to determine which users or systems are entitled to what kind of access to a system.</a:t>
            </a:r>
            <a:endParaRPr lang="en-US" dirty="0"/>
          </a:p>
          <a:p>
            <a:r>
              <a:rPr lang="en-US" dirty="0" smtClean="0"/>
              <a:t>N</a:t>
            </a:r>
            <a:r>
              <a:rPr lang="x-none" dirty="0" smtClean="0"/>
              <a:t>o </a:t>
            </a:r>
            <a:r>
              <a:rPr lang="x-none" dirty="0"/>
              <a:t>security tactic is foolproof and </a:t>
            </a:r>
            <a:r>
              <a:rPr lang="x-none" dirty="0" smtClean="0"/>
              <a:t>systems </a:t>
            </a:r>
            <a:r>
              <a:rPr lang="x-none" i="1" dirty="0"/>
              <a:t>will</a:t>
            </a:r>
            <a:r>
              <a:rPr lang="x-none" dirty="0"/>
              <a:t> be compromised. Hence, tactics exist to detect an attack, limit the spread of any attack, and to react and recover from an attack.</a:t>
            </a:r>
            <a:endParaRPr lang="en-US" dirty="0"/>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20</a:t>
            </a:fld>
            <a:endParaRPr lang="en-AU"/>
          </a:p>
        </p:txBody>
      </p:sp>
    </p:spTree>
    <p:extLst>
      <p:ext uri="{BB962C8B-B14F-4D97-AF65-F5344CB8AC3E}">
        <p14:creationId xmlns:p14="http://schemas.microsoft.com/office/powerpoint/2010/main" val="2090110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无处不在的信息安全</a:t>
            </a:r>
          </a:p>
        </p:txBody>
      </p:sp>
      <p:sp>
        <p:nvSpPr>
          <p:cNvPr id="3" name="内容占位符 2"/>
          <p:cNvSpPr>
            <a:spLocks noGrp="1"/>
          </p:cNvSpPr>
          <p:nvPr>
            <p:ph idx="1"/>
          </p:nvPr>
        </p:nvSpPr>
        <p:spPr/>
        <p:txBody>
          <a:bodyPr/>
          <a:lstStyle/>
          <a:p>
            <a:r>
              <a:rPr lang="en-US" altLang="zh-CN" dirty="0" smtClean="0"/>
              <a:t>Snowden</a:t>
            </a:r>
          </a:p>
          <a:p>
            <a:r>
              <a:rPr lang="zh-CN" altLang="en-US" dirty="0"/>
              <a:t>天</a:t>
            </a:r>
            <a:r>
              <a:rPr lang="zh-CN" altLang="en-US" dirty="0" smtClean="0"/>
              <a:t>眼</a:t>
            </a:r>
            <a:endParaRPr lang="en-US" altLang="zh-CN" dirty="0" smtClean="0"/>
          </a:p>
          <a:p>
            <a:r>
              <a:rPr lang="zh-CN" altLang="en-US" dirty="0" smtClean="0"/>
              <a:t>平安城市、智慧城市</a:t>
            </a:r>
            <a:endParaRPr lang="en-US" altLang="zh-CN" dirty="0" smtClean="0"/>
          </a:p>
          <a:p>
            <a:r>
              <a:rPr lang="zh-CN" altLang="en-US" dirty="0" smtClean="0"/>
              <a:t>个人信息保护</a:t>
            </a:r>
            <a:endParaRPr lang="en-US" altLang="zh-CN" dirty="0" smtClean="0"/>
          </a:p>
          <a:p>
            <a:r>
              <a:rPr lang="zh-CN" altLang="en-US" dirty="0"/>
              <a:t>希拉里邮件门</a:t>
            </a:r>
            <a:r>
              <a:rPr lang="zh-CN" altLang="en-US" dirty="0" smtClean="0"/>
              <a:t>事件</a:t>
            </a:r>
            <a:endParaRPr lang="en-US" altLang="zh-CN" dirty="0" smtClean="0"/>
          </a:p>
          <a:p>
            <a:r>
              <a:rPr lang="en-US" altLang="zh-CN" dirty="0" smtClean="0"/>
              <a:t>BAT</a:t>
            </a:r>
            <a:r>
              <a:rPr lang="zh-CN" altLang="en-US" dirty="0" smtClean="0"/>
              <a:t>、</a:t>
            </a:r>
            <a:r>
              <a:rPr lang="en-US" altLang="zh-CN" dirty="0" smtClean="0"/>
              <a:t>12306</a:t>
            </a:r>
            <a:r>
              <a:rPr lang="zh-CN" altLang="en-US" dirty="0" smtClean="0"/>
              <a:t>、国务院</a:t>
            </a:r>
            <a:r>
              <a:rPr lang="en-US" altLang="zh-CN" dirty="0" smtClean="0"/>
              <a:t>app</a:t>
            </a:r>
          </a:p>
          <a:p>
            <a:r>
              <a:rPr lang="zh-CN" altLang="en-US" dirty="0"/>
              <a:t>乌云网</a:t>
            </a:r>
          </a:p>
          <a:p>
            <a:pPr marL="0" indent="0">
              <a:buNone/>
            </a:pPr>
            <a:endParaRPr lang="zh-CN" altLang="en-US" dirty="0"/>
          </a:p>
        </p:txBody>
      </p:sp>
      <p:sp>
        <p:nvSpPr>
          <p:cNvPr id="4" name="灯片编号占位符 3"/>
          <p:cNvSpPr>
            <a:spLocks noGrp="1"/>
          </p:cNvSpPr>
          <p:nvPr>
            <p:ph type="sldNum" sz="quarter" idx="12"/>
          </p:nvPr>
        </p:nvSpPr>
        <p:spPr/>
        <p:txBody>
          <a:bodyPr/>
          <a:lstStyle/>
          <a:p>
            <a:fld id="{D0E8C58C-0836-46C6-8F9A-AF87B5CA09C9}" type="slidenum">
              <a:rPr lang="en-AU" smtClean="0"/>
              <a:pPr/>
              <a:t>3</a:t>
            </a:fld>
            <a:endParaRPr lang="en-AU"/>
          </a:p>
        </p:txBody>
      </p:sp>
    </p:spTree>
    <p:extLst>
      <p:ext uri="{BB962C8B-B14F-4D97-AF65-F5344CB8AC3E}">
        <p14:creationId xmlns:p14="http://schemas.microsoft.com/office/powerpoint/2010/main" val="2906456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Security?</a:t>
            </a:r>
            <a:endParaRPr lang="en-US" dirty="0"/>
          </a:p>
        </p:txBody>
      </p:sp>
      <p:sp>
        <p:nvSpPr>
          <p:cNvPr id="3" name="Content Placeholder 2"/>
          <p:cNvSpPr>
            <a:spLocks noGrp="1"/>
          </p:cNvSpPr>
          <p:nvPr>
            <p:ph idx="1"/>
          </p:nvPr>
        </p:nvSpPr>
        <p:spPr/>
        <p:txBody>
          <a:bodyPr>
            <a:normAutofit fontScale="85000" lnSpcReduction="10000"/>
          </a:bodyPr>
          <a:lstStyle/>
          <a:p>
            <a:r>
              <a:rPr lang="x-none"/>
              <a:t>Security is a measure of the system’s ability to </a:t>
            </a:r>
            <a:r>
              <a:rPr lang="en-US" dirty="0"/>
              <a:t>protect data and information from unauthorized access while still providing access to people and systems that are authorized. </a:t>
            </a:r>
            <a:r>
              <a:rPr lang="x-none"/>
              <a:t> </a:t>
            </a:r>
            <a:endParaRPr lang="en-US" dirty="0" smtClean="0"/>
          </a:p>
          <a:p>
            <a:r>
              <a:rPr lang="x-none" smtClean="0"/>
              <a:t>An </a:t>
            </a:r>
            <a:r>
              <a:rPr lang="x-none"/>
              <a:t>action taken against a computer system with the intention of doing harm is called an </a:t>
            </a:r>
            <a:r>
              <a:rPr lang="x-none" i="1"/>
              <a:t>attack</a:t>
            </a:r>
            <a:r>
              <a:rPr lang="x-none"/>
              <a:t> and can take a number of forms. </a:t>
            </a:r>
            <a:endParaRPr lang="en-US" dirty="0" smtClean="0"/>
          </a:p>
          <a:p>
            <a:r>
              <a:rPr lang="x-none" smtClean="0"/>
              <a:t>It </a:t>
            </a:r>
            <a:r>
              <a:rPr lang="x-none"/>
              <a:t>may be an unauthorized attempt to access data or services or to modify data, or it may be intended to deny services to legitimate users.</a:t>
            </a:r>
            <a:endParaRPr lang="en-US" dirty="0"/>
          </a:p>
          <a:p>
            <a:endParaRPr lang="en-US" dirty="0"/>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4</a:t>
            </a:fld>
            <a:endParaRPr lang="en-AU"/>
          </a:p>
        </p:txBody>
      </p:sp>
    </p:spTree>
    <p:extLst>
      <p:ext uri="{BB962C8B-B14F-4D97-AF65-F5344CB8AC3E}">
        <p14:creationId xmlns:p14="http://schemas.microsoft.com/office/powerpoint/2010/main" val="153963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Security?</a:t>
            </a:r>
            <a:endParaRPr lang="en-US" dirty="0"/>
          </a:p>
        </p:txBody>
      </p:sp>
      <p:sp>
        <p:nvSpPr>
          <p:cNvPr id="3" name="Content Placeholder 2"/>
          <p:cNvSpPr>
            <a:spLocks noGrp="1"/>
          </p:cNvSpPr>
          <p:nvPr>
            <p:ph idx="1"/>
          </p:nvPr>
        </p:nvSpPr>
        <p:spPr>
          <a:xfrm>
            <a:off x="457200" y="1268760"/>
            <a:ext cx="8229600" cy="5040560"/>
          </a:xfrm>
        </p:spPr>
        <p:txBody>
          <a:bodyPr>
            <a:normAutofit fontScale="70000" lnSpcReduction="20000"/>
          </a:bodyPr>
          <a:lstStyle/>
          <a:p>
            <a:r>
              <a:rPr lang="en-US" sz="5100" dirty="0" smtClean="0"/>
              <a:t>S</a:t>
            </a:r>
            <a:r>
              <a:rPr lang="x-none" sz="5100" dirty="0" smtClean="0"/>
              <a:t>ecurity </a:t>
            </a:r>
            <a:r>
              <a:rPr lang="x-none" sz="5100" dirty="0"/>
              <a:t>has three </a:t>
            </a:r>
            <a:r>
              <a:rPr lang="en-US" sz="5100" dirty="0" smtClean="0"/>
              <a:t>main </a:t>
            </a:r>
            <a:r>
              <a:rPr lang="x-none" sz="5100" dirty="0" smtClean="0"/>
              <a:t>characteristics</a:t>
            </a:r>
            <a:r>
              <a:rPr lang="en-US" sz="5100" dirty="0" smtClean="0"/>
              <a:t>, called </a:t>
            </a:r>
            <a:r>
              <a:rPr lang="x-none" sz="5100" dirty="0" smtClean="0"/>
              <a:t>CIA</a:t>
            </a:r>
            <a:r>
              <a:rPr lang="en-US" sz="5100" dirty="0" smtClean="0"/>
              <a:t>:</a:t>
            </a:r>
            <a:endParaRPr lang="en-US" sz="5100" dirty="0"/>
          </a:p>
          <a:p>
            <a:pPr lvl="1"/>
            <a:r>
              <a:rPr lang="x-none" sz="4500" dirty="0" smtClean="0"/>
              <a:t>Confidentiality.</a:t>
            </a:r>
            <a:endParaRPr lang="en-US" sz="4500" dirty="0"/>
          </a:p>
          <a:p>
            <a:pPr lvl="1"/>
            <a:r>
              <a:rPr lang="x-none" sz="4500" dirty="0" smtClean="0"/>
              <a:t>Integrity.</a:t>
            </a:r>
            <a:endParaRPr lang="en-US" sz="4500" dirty="0"/>
          </a:p>
          <a:p>
            <a:pPr lvl="1"/>
            <a:r>
              <a:rPr lang="x-none" sz="4500" dirty="0" smtClean="0"/>
              <a:t>Availability.</a:t>
            </a:r>
            <a:endParaRPr lang="en-US" sz="4500" dirty="0" smtClean="0"/>
          </a:p>
          <a:p>
            <a:r>
              <a:rPr lang="x-none" sz="5100" dirty="0"/>
              <a:t>Other characteristics that </a:t>
            </a:r>
            <a:r>
              <a:rPr lang="x-none" sz="5100" dirty="0" smtClean="0"/>
              <a:t>support </a:t>
            </a:r>
            <a:r>
              <a:rPr lang="x-none" sz="5100" dirty="0"/>
              <a:t>CIA are</a:t>
            </a:r>
            <a:endParaRPr lang="en-US" sz="5100" dirty="0"/>
          </a:p>
          <a:p>
            <a:pPr lvl="1"/>
            <a:r>
              <a:rPr lang="x-none" sz="4500" dirty="0" smtClean="0"/>
              <a:t>Authentication.</a:t>
            </a:r>
            <a:endParaRPr lang="en-US" sz="4500" dirty="0"/>
          </a:p>
          <a:p>
            <a:pPr lvl="1"/>
            <a:r>
              <a:rPr lang="x-none" sz="4500" dirty="0" smtClean="0"/>
              <a:t>Nonrepudiation.</a:t>
            </a:r>
            <a:endParaRPr lang="en-US" sz="4500" dirty="0"/>
          </a:p>
          <a:p>
            <a:pPr lvl="1"/>
            <a:r>
              <a:rPr lang="x-none" sz="4500" dirty="0" smtClean="0"/>
              <a:t>Authorization.</a:t>
            </a:r>
            <a:endParaRPr lang="en-US" sz="4500" dirty="0"/>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5</a:t>
            </a:fld>
            <a:endParaRPr lang="en-AU"/>
          </a:p>
        </p:txBody>
      </p:sp>
    </p:spTree>
    <p:extLst>
      <p:ext uri="{BB962C8B-B14F-4D97-AF65-F5344CB8AC3E}">
        <p14:creationId xmlns:p14="http://schemas.microsoft.com/office/powerpoint/2010/main" val="4190232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648072"/>
          </a:xfrm>
        </p:spPr>
        <p:txBody>
          <a:bodyPr/>
          <a:lstStyle/>
          <a:p>
            <a:r>
              <a:rPr lang="en-US" dirty="0" smtClean="0"/>
              <a:t>Security General Scenario</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65159558"/>
              </p:ext>
            </p:extLst>
          </p:nvPr>
        </p:nvGraphicFramePr>
        <p:xfrm>
          <a:off x="179512" y="626943"/>
          <a:ext cx="8784976" cy="6210300"/>
        </p:xfrm>
        <a:graphic>
          <a:graphicData uri="http://schemas.openxmlformats.org/drawingml/2006/table">
            <a:tbl>
              <a:tblPr>
                <a:tableStyleId>{5C22544A-7EE6-4342-B048-85BDC9FD1C3A}</a:tableStyleId>
              </a:tblPr>
              <a:tblGrid>
                <a:gridCol w="1368152"/>
                <a:gridCol w="7416824"/>
              </a:tblGrid>
              <a:tr h="327209">
                <a:tc>
                  <a:txBody>
                    <a:bodyPr/>
                    <a:lstStyle/>
                    <a:p>
                      <a:pPr marL="0" marR="0">
                        <a:lnSpc>
                          <a:spcPts val="1450"/>
                        </a:lnSpc>
                        <a:spcBef>
                          <a:spcPts val="400"/>
                        </a:spcBef>
                        <a:spcAft>
                          <a:spcPts val="400"/>
                        </a:spcAft>
                      </a:pPr>
                      <a:r>
                        <a:rPr lang="en-US" sz="1800" b="1" dirty="0">
                          <a:effectLst/>
                        </a:rPr>
                        <a:t>Portion of </a:t>
                      </a:r>
                      <a:br>
                        <a:rPr lang="en-US" sz="1800" b="1" dirty="0">
                          <a:effectLst/>
                        </a:rPr>
                      </a:br>
                      <a:r>
                        <a:rPr lang="en-US" sz="1800" b="1" dirty="0">
                          <a:effectLst/>
                        </a:rPr>
                        <a:t>Scenario</a:t>
                      </a:r>
                      <a:endParaRPr lang="en-US" sz="1800" b="1" dirty="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pPr>
                      <a:r>
                        <a:rPr lang="en-US" sz="1800" b="1" dirty="0">
                          <a:effectLst/>
                        </a:rPr>
                        <a:t>Possible Values</a:t>
                      </a:r>
                      <a:endParaRPr lang="en-US" sz="1800" b="1" dirty="0">
                        <a:effectLst/>
                        <a:latin typeface="Times"/>
                        <a:ea typeface="Times New Roman"/>
                        <a:cs typeface="Times New Roman"/>
                      </a:endParaRPr>
                    </a:p>
                  </a:txBody>
                  <a:tcPr marL="47608" marR="47608" marT="0" marB="0"/>
                </a:tc>
              </a:tr>
              <a:tr h="380754">
                <a:tc>
                  <a:txBody>
                    <a:bodyPr/>
                    <a:lstStyle/>
                    <a:p>
                      <a:pPr marL="0" marR="0">
                        <a:lnSpc>
                          <a:spcPts val="1450"/>
                        </a:lnSpc>
                        <a:spcBef>
                          <a:spcPts val="400"/>
                        </a:spcBef>
                        <a:spcAft>
                          <a:spcPts val="400"/>
                        </a:spcAft>
                      </a:pPr>
                      <a:r>
                        <a:rPr lang="en-US" sz="1800" dirty="0">
                          <a:effectLst/>
                        </a:rPr>
                        <a:t>Source</a:t>
                      </a:r>
                      <a:endParaRPr lang="en-US" sz="1800" dirty="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800" kern="1100" dirty="0">
                          <a:effectLst/>
                        </a:rPr>
                        <a:t>Human or another system which may have been previously identified (either correctly or incorrectly) or may be currently unknown. A human attacker may be from outside the organization or from inside the organization.</a:t>
                      </a:r>
                      <a:endParaRPr lang="en-US" sz="1800" kern="1100" dirty="0">
                        <a:effectLst/>
                        <a:latin typeface="Times New Roman"/>
                        <a:ea typeface="Times New Roman"/>
                      </a:endParaRPr>
                    </a:p>
                  </a:txBody>
                  <a:tcPr marL="47608" marR="47608" marT="0" marB="0"/>
                </a:tc>
              </a:tr>
              <a:tr h="192080">
                <a:tc>
                  <a:txBody>
                    <a:bodyPr/>
                    <a:lstStyle/>
                    <a:p>
                      <a:pPr marL="0" marR="0">
                        <a:lnSpc>
                          <a:spcPts val="1450"/>
                        </a:lnSpc>
                        <a:spcBef>
                          <a:spcPts val="400"/>
                        </a:spcBef>
                        <a:spcAft>
                          <a:spcPts val="400"/>
                        </a:spcAft>
                      </a:pPr>
                      <a:r>
                        <a:rPr lang="en-US" sz="1800">
                          <a:effectLst/>
                        </a:rPr>
                        <a:t>Stimulus</a:t>
                      </a:r>
                      <a:endParaRPr lang="en-US" sz="18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800" kern="1100" dirty="0">
                          <a:effectLst/>
                        </a:rPr>
                        <a:t>Unauthorized attempt is made to display data, change or delete data, access system services, change the system’s behavior, or reduce availability.</a:t>
                      </a:r>
                      <a:endParaRPr lang="en-US" sz="1800" kern="1100" dirty="0">
                        <a:effectLst/>
                        <a:latin typeface="Times New Roman"/>
                        <a:ea typeface="Times New Roman"/>
                      </a:endParaRPr>
                    </a:p>
                  </a:txBody>
                  <a:tcPr marL="47608" marR="47608" marT="0" marB="0"/>
                </a:tc>
              </a:tr>
              <a:tr h="190377">
                <a:tc>
                  <a:txBody>
                    <a:bodyPr/>
                    <a:lstStyle/>
                    <a:p>
                      <a:pPr marL="0" marR="0">
                        <a:lnSpc>
                          <a:spcPts val="1450"/>
                        </a:lnSpc>
                        <a:spcBef>
                          <a:spcPts val="400"/>
                        </a:spcBef>
                        <a:spcAft>
                          <a:spcPts val="400"/>
                        </a:spcAft>
                      </a:pPr>
                      <a:r>
                        <a:rPr lang="en-US" sz="1800">
                          <a:effectLst/>
                        </a:rPr>
                        <a:t>Artifact</a:t>
                      </a:r>
                      <a:endParaRPr lang="en-US" sz="180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pPr>
                      <a:r>
                        <a:rPr lang="en-US" sz="1800" dirty="0">
                          <a:effectLst/>
                        </a:rPr>
                        <a:t>System services; data within the system; a component or resources of the system; data produced or consumed by the system</a:t>
                      </a:r>
                      <a:endParaRPr lang="en-US" sz="1800" dirty="0">
                        <a:effectLst/>
                        <a:latin typeface="Times"/>
                        <a:ea typeface="Times New Roman"/>
                        <a:cs typeface="Times New Roman"/>
                      </a:endParaRPr>
                    </a:p>
                  </a:txBody>
                  <a:tcPr marL="47608" marR="47608" marT="0" marB="0"/>
                </a:tc>
              </a:tr>
              <a:tr h="327209">
                <a:tc>
                  <a:txBody>
                    <a:bodyPr/>
                    <a:lstStyle/>
                    <a:p>
                      <a:pPr marL="0" marR="0">
                        <a:lnSpc>
                          <a:spcPts val="1450"/>
                        </a:lnSpc>
                        <a:spcBef>
                          <a:spcPts val="400"/>
                        </a:spcBef>
                        <a:spcAft>
                          <a:spcPts val="400"/>
                        </a:spcAft>
                      </a:pPr>
                      <a:r>
                        <a:rPr lang="en-US" sz="1800">
                          <a:effectLst/>
                        </a:rPr>
                        <a:t>Environment</a:t>
                      </a:r>
                      <a:endParaRPr lang="en-US" sz="180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tabLst>
                          <a:tab pos="1969135" algn="ctr"/>
                        </a:tabLst>
                      </a:pPr>
                      <a:r>
                        <a:rPr lang="en-US" sz="1800" dirty="0">
                          <a:effectLst/>
                        </a:rPr>
                        <a:t>The system is either online or offline, </a:t>
                      </a:r>
                      <a:r>
                        <a:rPr lang="en-US" sz="1800" dirty="0" smtClean="0">
                          <a:effectLst/>
                        </a:rPr>
                        <a:t>connected </a:t>
                      </a:r>
                      <a:r>
                        <a:rPr lang="en-US" sz="1800" dirty="0">
                          <a:effectLst/>
                        </a:rPr>
                        <a:t>to or disconnected from a network, </a:t>
                      </a:r>
                      <a:r>
                        <a:rPr lang="en-US" sz="1800" dirty="0" smtClean="0">
                          <a:effectLst/>
                        </a:rPr>
                        <a:t>behind </a:t>
                      </a:r>
                      <a:r>
                        <a:rPr lang="en-US" sz="1800" dirty="0">
                          <a:effectLst/>
                        </a:rPr>
                        <a:t>a firewall or open to a network, fully operational, partially operational, or not operational</a:t>
                      </a:r>
                      <a:endParaRPr lang="en-US" sz="1800" dirty="0">
                        <a:effectLst/>
                        <a:latin typeface="Times"/>
                        <a:ea typeface="Times New Roman"/>
                        <a:cs typeface="Times New Roman"/>
                      </a:endParaRPr>
                    </a:p>
                  </a:txBody>
                  <a:tcPr marL="47608" marR="47608" marT="0" marB="0"/>
                </a:tc>
              </a:tr>
              <a:tr h="1980575">
                <a:tc>
                  <a:txBody>
                    <a:bodyPr/>
                    <a:lstStyle/>
                    <a:p>
                      <a:pPr marL="0" marR="0">
                        <a:lnSpc>
                          <a:spcPts val="1450"/>
                        </a:lnSpc>
                        <a:spcBef>
                          <a:spcPts val="400"/>
                        </a:spcBef>
                        <a:spcAft>
                          <a:spcPts val="400"/>
                        </a:spcAft>
                      </a:pPr>
                      <a:r>
                        <a:rPr lang="en-US" sz="1800">
                          <a:effectLst/>
                        </a:rPr>
                        <a:t>Response</a:t>
                      </a:r>
                      <a:endParaRPr lang="en-US" sz="18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800" kern="1100" dirty="0">
                          <a:effectLst/>
                        </a:rPr>
                        <a:t>Transactions are carried out in a fashion such that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800" kern="1100" dirty="0">
                          <a:effectLst/>
                        </a:rPr>
                        <a:t>data or services are protected from unauthorized access;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800" kern="1100" dirty="0">
                          <a:effectLst/>
                        </a:rPr>
                        <a:t>data or services are not being manipulated without authorization;</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800" kern="1100" dirty="0">
                          <a:effectLst/>
                        </a:rPr>
                        <a:t>parties to a transaction are identified with assurance;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800" kern="1100" dirty="0">
                          <a:effectLst/>
                        </a:rPr>
                        <a:t>the parties to the transaction cannot repudiate their involvements;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800" kern="1100" dirty="0">
                          <a:effectLst/>
                        </a:rPr>
                        <a:t>the data, resources, and system services will be available for legitimate use. </a:t>
                      </a:r>
                    </a:p>
                    <a:p>
                      <a:pPr marL="0" marR="0" indent="0">
                        <a:lnSpc>
                          <a:spcPts val="1450"/>
                        </a:lnSpc>
                        <a:spcBef>
                          <a:spcPts val="100"/>
                        </a:spcBef>
                        <a:spcAft>
                          <a:spcPts val="300"/>
                        </a:spcAft>
                        <a:tabLst>
                          <a:tab pos="228600" algn="l"/>
                          <a:tab pos="274320" algn="l"/>
                          <a:tab pos="274320" algn="l"/>
                        </a:tabLst>
                      </a:pPr>
                      <a:r>
                        <a:rPr lang="en-US" sz="1800" kern="1100" dirty="0">
                          <a:effectLst/>
                        </a:rPr>
                        <a:t>The system tracks activities within it by</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800" kern="1100" dirty="0">
                          <a:effectLst/>
                        </a:rPr>
                        <a:t>recording access or modification,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800" kern="1100" dirty="0">
                          <a:effectLst/>
                        </a:rPr>
                        <a:t>recording attempts to access data, resources or services,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800" kern="1100" dirty="0">
                          <a:effectLst/>
                        </a:rPr>
                        <a:t>notifying appropriate entities (people or systems) when an apparent attack is occurring.</a:t>
                      </a:r>
                      <a:endParaRPr lang="en-US" sz="1800" kern="1100" dirty="0">
                        <a:effectLst/>
                        <a:latin typeface="Times New Roman"/>
                        <a:ea typeface="Times New Roman"/>
                      </a:endParaRPr>
                    </a:p>
                  </a:txBody>
                  <a:tcPr marL="47608" marR="47608" marT="0" marB="0"/>
                </a:tc>
              </a:tr>
              <a:tr h="1152128">
                <a:tc>
                  <a:txBody>
                    <a:bodyPr/>
                    <a:lstStyle/>
                    <a:p>
                      <a:pPr marL="0" marR="0">
                        <a:lnSpc>
                          <a:spcPts val="1450"/>
                        </a:lnSpc>
                        <a:spcBef>
                          <a:spcPts val="400"/>
                        </a:spcBef>
                        <a:spcAft>
                          <a:spcPts val="400"/>
                        </a:spcAft>
                      </a:pPr>
                      <a:r>
                        <a:rPr lang="en-US" sz="1800">
                          <a:effectLst/>
                        </a:rPr>
                        <a:t>Response </a:t>
                      </a:r>
                      <a:br>
                        <a:rPr lang="en-US" sz="1800">
                          <a:effectLst/>
                        </a:rPr>
                      </a:br>
                      <a:r>
                        <a:rPr lang="en-US" sz="1800">
                          <a:effectLst/>
                        </a:rPr>
                        <a:t>Measure</a:t>
                      </a:r>
                      <a:endParaRPr lang="en-US" sz="18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800" kern="1100" dirty="0">
                          <a:effectLst/>
                        </a:rPr>
                        <a:t>One or more of the following</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800" kern="1100" dirty="0">
                          <a:effectLst/>
                        </a:rPr>
                        <a:t>how much of a system is compromised when a particular component or data value is compromised,</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800" kern="1100" dirty="0">
                          <a:effectLst/>
                        </a:rPr>
                        <a:t>how much time passed before an attack was detected,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800" kern="1100" dirty="0">
                          <a:effectLst/>
                        </a:rPr>
                        <a:t>how many attacks were resisted,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800" kern="1100" dirty="0">
                          <a:effectLst/>
                        </a:rPr>
                        <a:t>how long does it take to recover from a successful attack,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800" kern="1100" dirty="0">
                          <a:effectLst/>
                        </a:rPr>
                        <a:t>how much data is vulnerable to a particular attack</a:t>
                      </a:r>
                      <a:endParaRPr lang="en-US" sz="1800" kern="1100" dirty="0">
                        <a:effectLst/>
                        <a:latin typeface="Times New Roman"/>
                        <a:ea typeface="Times New Roman"/>
                      </a:endParaRPr>
                    </a:p>
                  </a:txBody>
                  <a:tcPr marL="47608" marR="47608" marT="0" marB="0"/>
                </a:tc>
              </a:tr>
            </a:tbl>
          </a:graphicData>
        </a:graphic>
      </p:graphicFrame>
      <p:sp>
        <p:nvSpPr>
          <p:cNvPr id="5" name="灯片编号占位符 4"/>
          <p:cNvSpPr>
            <a:spLocks noGrp="1"/>
          </p:cNvSpPr>
          <p:nvPr>
            <p:ph type="sldNum" sz="quarter" idx="12"/>
          </p:nvPr>
        </p:nvSpPr>
        <p:spPr/>
        <p:txBody>
          <a:bodyPr/>
          <a:lstStyle/>
          <a:p>
            <a:fld id="{D0E8C58C-0836-46C6-8F9A-AF87B5CA09C9}" type="slidenum">
              <a:rPr lang="en-AU" smtClean="0"/>
              <a:pPr/>
              <a:t>6</a:t>
            </a:fld>
            <a:endParaRPr lang="en-AU"/>
          </a:p>
        </p:txBody>
      </p:sp>
    </p:spTree>
    <p:extLst>
      <p:ext uri="{BB962C8B-B14F-4D97-AF65-F5344CB8AC3E}">
        <p14:creationId xmlns:p14="http://schemas.microsoft.com/office/powerpoint/2010/main" val="3422006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a:t>
            </a:r>
            <a:r>
              <a:rPr lang="en-US" dirty="0"/>
              <a:t>Concrete </a:t>
            </a:r>
            <a:r>
              <a:rPr lang="en-US" dirty="0" smtClean="0"/>
              <a:t>Security Scenario</a:t>
            </a:r>
            <a:endParaRPr lang="en-US" dirty="0"/>
          </a:p>
        </p:txBody>
      </p:sp>
      <p:sp>
        <p:nvSpPr>
          <p:cNvPr id="3" name="Content Placeholder 2"/>
          <p:cNvSpPr>
            <a:spLocks noGrp="1"/>
          </p:cNvSpPr>
          <p:nvPr>
            <p:ph idx="1"/>
          </p:nvPr>
        </p:nvSpPr>
        <p:spPr/>
        <p:txBody>
          <a:bodyPr/>
          <a:lstStyle/>
          <a:p>
            <a:r>
              <a:rPr lang="en-AU" dirty="0"/>
              <a:t>A disgruntled employee from a remote location attempts to modify the pay rate table during normal operations. The system maintains an audit trail and the correct data is restored within a day.</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7</a:t>
            </a:fld>
            <a:endParaRPr lang="en-AU"/>
          </a:p>
        </p:txBody>
      </p:sp>
    </p:spTree>
    <p:extLst>
      <p:ext uri="{BB962C8B-B14F-4D97-AF65-F5344CB8AC3E}">
        <p14:creationId xmlns:p14="http://schemas.microsoft.com/office/powerpoint/2010/main" val="2367546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Security Tactics</a:t>
            </a:r>
            <a:endParaRPr lang="en-US" dirty="0"/>
          </a:p>
        </p:txBody>
      </p:sp>
      <p:sp>
        <p:nvSpPr>
          <p:cNvPr id="3" name="Content Placeholder 2"/>
          <p:cNvSpPr>
            <a:spLocks noGrp="1"/>
          </p:cNvSpPr>
          <p:nvPr>
            <p:ph idx="1"/>
          </p:nvPr>
        </p:nvSpPr>
        <p:spPr/>
        <p:txBody>
          <a:bodyPr>
            <a:normAutofit/>
          </a:bodyPr>
          <a:lstStyle/>
          <a:p>
            <a:r>
              <a:rPr lang="en-US" dirty="0" smtClean="0"/>
              <a:t>One </a:t>
            </a:r>
            <a:r>
              <a:rPr lang="en-US" dirty="0"/>
              <a:t>method for thinking about </a:t>
            </a:r>
            <a:r>
              <a:rPr lang="en-US" dirty="0" smtClean="0"/>
              <a:t>system security is </a:t>
            </a:r>
            <a:r>
              <a:rPr lang="en-US" dirty="0"/>
              <a:t>to think about physical security. </a:t>
            </a:r>
          </a:p>
          <a:p>
            <a:r>
              <a:rPr lang="en-US" dirty="0" smtClean="0"/>
              <a:t>This leads to </a:t>
            </a:r>
            <a:r>
              <a:rPr lang="en-US" dirty="0"/>
              <a:t>our four categories of tactics: detect, resist, react, and recover</a:t>
            </a:r>
            <a:r>
              <a:rPr lang="en-US" dirty="0" smtClean="0"/>
              <a:t>.</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8</a:t>
            </a:fld>
            <a:endParaRPr lang="en-AU"/>
          </a:p>
        </p:txBody>
      </p:sp>
    </p:spTree>
    <p:extLst>
      <p:ext uri="{BB962C8B-B14F-4D97-AF65-F5344CB8AC3E}">
        <p14:creationId xmlns:p14="http://schemas.microsoft.com/office/powerpoint/2010/main" val="987568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Security Tactics</a:t>
            </a:r>
            <a:endParaRPr lang="en-US" dirty="0"/>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708920"/>
            <a:ext cx="7560840" cy="205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D0E8C58C-0836-46C6-8F9A-AF87B5CA09C9}" type="slidenum">
              <a:rPr lang="en-AU" smtClean="0"/>
              <a:pPr/>
              <a:t>9</a:t>
            </a:fld>
            <a:endParaRPr lang="en-AU"/>
          </a:p>
        </p:txBody>
      </p:sp>
    </p:spTree>
    <p:extLst>
      <p:ext uri="{BB962C8B-B14F-4D97-AF65-F5344CB8AC3E}">
        <p14:creationId xmlns:p14="http://schemas.microsoft.com/office/powerpoint/2010/main" val="2200063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themeOverride>
</file>

<file path=docProps/app.xml><?xml version="1.0" encoding="utf-8"?>
<Properties xmlns="http://schemas.openxmlformats.org/officeDocument/2006/extended-properties" xmlns:vt="http://schemas.openxmlformats.org/officeDocument/2006/docPropsVTypes">
  <Template>Fan</Template>
  <TotalTime>1371</TotalTime>
  <Words>1309</Words>
  <Application>Microsoft Office PowerPoint</Application>
  <PresentationFormat>全屏显示(4:3)</PresentationFormat>
  <Paragraphs>160</Paragraphs>
  <Slides>20</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Watermark</vt:lpstr>
      <vt:lpstr>Visio</vt:lpstr>
      <vt:lpstr>Chapter 9:   Security</vt:lpstr>
      <vt:lpstr>Chapter Outline</vt:lpstr>
      <vt:lpstr>无处不在的信息安全</vt:lpstr>
      <vt:lpstr>What is Security?</vt:lpstr>
      <vt:lpstr>What is Security?</vt:lpstr>
      <vt:lpstr>Security General Scenario</vt:lpstr>
      <vt:lpstr>Sample Concrete Security Scenario</vt:lpstr>
      <vt:lpstr>Goal of Security Tactics</vt:lpstr>
      <vt:lpstr>Goal of Security Tactics</vt:lpstr>
      <vt:lpstr>Security Tactics</vt:lpstr>
      <vt:lpstr>Detect Attacks</vt:lpstr>
      <vt:lpstr>Resist Attacks</vt:lpstr>
      <vt:lpstr>Resist Attacks</vt:lpstr>
      <vt:lpstr>React to Attacks</vt:lpstr>
      <vt:lpstr>Recover From Attacks</vt:lpstr>
      <vt:lpstr>Design for Security</vt:lpstr>
      <vt:lpstr>Design for Security</vt:lpstr>
      <vt:lpstr>Case Study: Security Tactics of an Bank Information System</vt:lpstr>
      <vt:lpstr>讨论：移动支付安全吗？</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Administrator</cp:lastModifiedBy>
  <cp:revision>115</cp:revision>
  <dcterms:created xsi:type="dcterms:W3CDTF">2012-04-18T22:57:58Z</dcterms:created>
  <dcterms:modified xsi:type="dcterms:W3CDTF">2018-10-15T01:30:56Z</dcterms:modified>
</cp:coreProperties>
</file>