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7" r:id="rId5"/>
    <p:sldId id="259" r:id="rId6"/>
    <p:sldId id="271" r:id="rId7"/>
    <p:sldId id="300" r:id="rId8"/>
    <p:sldId id="301" r:id="rId9"/>
    <p:sldId id="302" r:id="rId10"/>
    <p:sldId id="311" r:id="rId11"/>
    <p:sldId id="313" r:id="rId12"/>
    <p:sldId id="310" r:id="rId13"/>
    <p:sldId id="307" r:id="rId14"/>
    <p:sldId id="304" r:id="rId15"/>
    <p:sldId id="299" r:id="rId16"/>
    <p:sldId id="29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77"/>
    <a:srgbClr val="255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8B80-B4C0-415C-9348-956513396B81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CF82-E4A4-4DE6-A34A-3E5D9CBE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0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55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8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4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88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9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4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2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8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9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5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1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50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6">
                  <a:lumMod val="50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564515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792480"/>
            <a:ext cx="1219200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6710E9-5B88-4B81-865E-6CE82B3F0A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79659"/>
            <a:ext cx="12192000" cy="18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/>
          <p:cNvSpPr>
            <a:spLocks noChangeArrowheads="1"/>
          </p:cNvSpPr>
          <p:nvPr/>
        </p:nvSpPr>
        <p:spPr bwMode="auto">
          <a:xfrm>
            <a:off x="4149555" y="3478246"/>
            <a:ext cx="4504918" cy="31546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defTabSz="914332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    成员：林嘉轩、成子谦、陈潮宇</a:t>
            </a:r>
            <a:endParaRPr lang="en-US" altLang="zh-CN"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7"/>
          <p:cNvSpPr>
            <a:spLocks noChangeArrowheads="1"/>
          </p:cNvSpPr>
          <p:nvPr/>
        </p:nvSpPr>
        <p:spPr bwMode="auto">
          <a:xfrm>
            <a:off x="2805726" y="2229312"/>
            <a:ext cx="7231159" cy="1084906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defTabSz="914332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CryptDB</a:t>
            </a:r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漏洞利用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65366" y="3519775"/>
            <a:ext cx="232408" cy="232405"/>
            <a:chOff x="801291" y="3535885"/>
            <a:chExt cx="219347" cy="219347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5093884" y="4062504"/>
            <a:ext cx="232408" cy="232405"/>
            <a:chOff x="4248" y="3024"/>
            <a:chExt cx="600" cy="599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3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14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339075" y="4019656"/>
            <a:ext cx="1611339" cy="3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时间：</a:t>
            </a:r>
            <a:r>
              <a:rPr lang="en-US" altLang="zh-CN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2019</a:t>
            </a:r>
            <a:r>
              <a:rPr lang="zh-CN" altLang="en-US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8</a:t>
            </a:r>
            <a:r>
              <a:rPr lang="zh-CN" altLang="en-US" sz="1467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en-US" altLang="zh-CN" sz="1467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47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BEE0E-2E49-4C91-991F-1D362537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77CC45-D20A-48B5-882A-AB61B29A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8" y="1169760"/>
            <a:ext cx="7435465" cy="38415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60FFC6-2789-409A-954C-BFFD1599CE46}"/>
              </a:ext>
            </a:extLst>
          </p:cNvPr>
          <p:cNvSpPr/>
          <p:nvPr/>
        </p:nvSpPr>
        <p:spPr>
          <a:xfrm>
            <a:off x="7856046" y="1860845"/>
            <a:ext cx="3878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查找去重后数据项的数目与预期符合的列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例如：性别的去重数据项的数目只有两个，执行函数后找出只有两种数据项的列</a:t>
            </a:r>
          </a:p>
        </p:txBody>
      </p:sp>
    </p:spTree>
    <p:extLst>
      <p:ext uri="{BB962C8B-B14F-4D97-AF65-F5344CB8AC3E}">
        <p14:creationId xmlns:p14="http://schemas.microsoft.com/office/powerpoint/2010/main" val="175793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BEE0E-2E49-4C91-991F-1D362537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0FFC6-2789-409A-954C-BFFD1599CE46}"/>
              </a:ext>
            </a:extLst>
          </p:cNvPr>
          <p:cNvSpPr/>
          <p:nvPr/>
        </p:nvSpPr>
        <p:spPr>
          <a:xfrm>
            <a:off x="7764080" y="2257194"/>
            <a:ext cx="3324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当选择出超过一列符合预期时，计算符合列的频率分布，各自与期望的分布进行对比，最终挑选出符合的列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AC7249-2B6C-4620-813C-38311A475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0" y="1024748"/>
            <a:ext cx="5160580" cy="53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E29E-792A-4D70-A0A3-45093938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实现截图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E2D099-901F-48A4-A807-DEBF83C7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74" y="851339"/>
            <a:ext cx="9970538" cy="56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攻击方案</a:t>
            </a:r>
          </a:p>
        </p:txBody>
      </p:sp>
      <p:grpSp>
        <p:nvGrpSpPr>
          <p:cNvPr id="6" name="组合 62">
            <a:extLst>
              <a:ext uri="{FF2B5EF4-FFF2-40B4-BE49-F238E27FC236}">
                <a16:creationId xmlns:a16="http://schemas.microsoft.com/office/drawing/2014/main" id="{243B77FC-6891-49CF-A050-30D9B1AC7587}"/>
              </a:ext>
            </a:extLst>
          </p:cNvPr>
          <p:cNvGrpSpPr/>
          <p:nvPr/>
        </p:nvGrpSpPr>
        <p:grpSpPr>
          <a:xfrm>
            <a:off x="701565" y="1650622"/>
            <a:ext cx="2106119" cy="2060565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7" name="任意多边形 60">
              <a:extLst>
                <a:ext uri="{FF2B5EF4-FFF2-40B4-BE49-F238E27FC236}">
                  <a16:creationId xmlns:a16="http://schemas.microsoft.com/office/drawing/2014/main" id="{D8AC254B-B008-421D-821A-7232E72AFEA0}"/>
                </a:ext>
              </a:extLst>
            </p:cNvPr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椭圆 59">
              <a:extLst>
                <a:ext uri="{FF2B5EF4-FFF2-40B4-BE49-F238E27FC236}">
                  <a16:creationId xmlns:a16="http://schemas.microsoft.com/office/drawing/2014/main" id="{17D94632-2685-4130-9CBD-8CA1C8FF32D2}"/>
                </a:ext>
              </a:extLst>
            </p:cNvPr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椭圆 61">
              <a:extLst>
                <a:ext uri="{FF2B5EF4-FFF2-40B4-BE49-F238E27FC236}">
                  <a16:creationId xmlns:a16="http://schemas.microsoft.com/office/drawing/2014/main" id="{8DDE7E07-4379-4E2E-89FA-DF5D87AA8AB3}"/>
                </a:ext>
              </a:extLst>
            </p:cNvPr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1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2">
            <a:extLst>
              <a:ext uri="{FF2B5EF4-FFF2-40B4-BE49-F238E27FC236}">
                <a16:creationId xmlns:a16="http://schemas.microsoft.com/office/drawing/2014/main" id="{7B5A2432-FF18-4734-A0EF-2416CBD82C72}"/>
              </a:ext>
            </a:extLst>
          </p:cNvPr>
          <p:cNvSpPr txBox="1"/>
          <p:nvPr/>
        </p:nvSpPr>
        <p:spPr>
          <a:xfrm>
            <a:off x="1166090" y="2296183"/>
            <a:ext cx="117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F9B8AC-761A-4900-A99B-DA562BA2FBAA}"/>
              </a:ext>
            </a:extLst>
          </p:cNvPr>
          <p:cNvSpPr/>
          <p:nvPr/>
        </p:nvSpPr>
        <p:spPr>
          <a:xfrm>
            <a:off x="3105369" y="1235444"/>
            <a:ext cx="1074333" cy="830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40000"/>
              </a:lnSpc>
              <a:spcBef>
                <a:spcPts val="1700"/>
              </a:spcBef>
              <a:spcAft>
                <a:spcPts val="1200"/>
              </a:spcAft>
            </a:pPr>
            <a:r>
              <a:rPr lang="zh-CN" altLang="en-US" sz="2400" b="1" kern="100" dirty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优化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3A4207-435A-4FA9-9514-C39AEF5C86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9487" y="1517700"/>
            <a:ext cx="579557" cy="5645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6EBCAE1-00FE-4A78-98C7-2B4125D588C6}"/>
              </a:ext>
            </a:extLst>
          </p:cNvPr>
          <p:cNvSpPr/>
          <p:nvPr/>
        </p:nvSpPr>
        <p:spPr>
          <a:xfrm>
            <a:off x="3005958" y="2147335"/>
            <a:ext cx="69788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基本思想是找到从密文到明文的赋值，它最小化给定的成本函数，这里选择的成本函数是数据集直方图之间的距离。这具有使所有明文</a:t>
            </a:r>
            <a:r>
              <a:rPr lang="en-US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dirty="0">
                <a:ea typeface="仿宋" panose="02010609060101010101" pitchFamily="49" charset="-122"/>
                <a:cs typeface="Times New Roman" panose="02020603050405020304" pitchFamily="18" charset="0"/>
              </a:rPr>
              <a:t>密文对中的频率的总不匹配最小化的效果。</a:t>
            </a:r>
            <a:endParaRPr lang="en-US" altLang="zh-CN" sz="2000" b="1" dirty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/>
              <a:t>攻击定义为：</a:t>
            </a:r>
          </a:p>
          <a:p>
            <a:endParaRPr lang="zh-CN" altLang="en-US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1A5108-012E-4369-8FB7-61FFE01900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69487" y="3646940"/>
            <a:ext cx="5023945" cy="20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E925E1-107B-4A15-9B48-9F0D2DC0FC0F}"/>
              </a:ext>
            </a:extLst>
          </p:cNvPr>
          <p:cNvSpPr/>
          <p:nvPr/>
        </p:nvSpPr>
        <p:spPr>
          <a:xfrm>
            <a:off x="4829259" y="2178935"/>
            <a:ext cx="25334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itchFamily="34" charset="0"/>
              </a:rPr>
              <a:t>03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itchFamily="34" charset="0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EE1918EC-69A7-4CAF-8DDE-FB429AE4C6D7}"/>
              </a:ext>
            </a:extLst>
          </p:cNvPr>
          <p:cNvSpPr txBox="1"/>
          <p:nvPr/>
        </p:nvSpPr>
        <p:spPr>
          <a:xfrm>
            <a:off x="3080588" y="4309942"/>
            <a:ext cx="6030823" cy="738244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spc="100" dirty="0">
                <a:solidFill>
                  <a:schemeClr val="bg1"/>
                </a:solidFill>
                <a:latin typeface="微软雅黑"/>
                <a:cs typeface="Lato Light" charset="0"/>
                <a:sym typeface="Lato Light" charset="0"/>
              </a:rPr>
              <a:t>第二种漏洞及其攻击方案</a:t>
            </a:r>
            <a:endParaRPr lang="en-US" altLang="zh-CN" sz="4000" spc="100" dirty="0">
              <a:solidFill>
                <a:schemeClr val="bg1"/>
              </a:solidFill>
              <a:latin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7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9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漏洞及攻击方案</a:t>
            </a:r>
          </a:p>
        </p:txBody>
      </p:sp>
      <p:grpSp>
        <p:nvGrpSpPr>
          <p:cNvPr id="21" name="组合 3">
            <a:extLst>
              <a:ext uri="{FF2B5EF4-FFF2-40B4-BE49-F238E27FC236}">
                <a16:creationId xmlns:a16="http://schemas.microsoft.com/office/drawing/2014/main" id="{01A886A3-C80C-48F4-8C7E-97DFABD6AA1C}"/>
              </a:ext>
            </a:extLst>
          </p:cNvPr>
          <p:cNvGrpSpPr/>
          <p:nvPr/>
        </p:nvGrpSpPr>
        <p:grpSpPr>
          <a:xfrm>
            <a:off x="1681654" y="1664403"/>
            <a:ext cx="7613680" cy="1600442"/>
            <a:chOff x="5054600" y="1342008"/>
            <a:chExt cx="3527005" cy="94803"/>
          </a:xfrm>
        </p:grpSpPr>
        <p:sp>
          <p:nvSpPr>
            <p:cNvPr id="22" name="TextBox 126">
              <a:extLst>
                <a:ext uri="{FF2B5EF4-FFF2-40B4-BE49-F238E27FC236}">
                  <a16:creationId xmlns:a16="http://schemas.microsoft.com/office/drawing/2014/main" id="{FCEFFDAD-7B4B-45C0-9AE3-81B6E6A30532}"/>
                </a:ext>
              </a:extLst>
            </p:cNvPr>
            <p:cNvSpPr txBox="1"/>
            <p:nvPr/>
          </p:nvSpPr>
          <p:spPr>
            <a:xfrm>
              <a:off x="5054600" y="1342008"/>
              <a:ext cx="3527005" cy="2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漏洞：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cryptDB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缺少数据的完整性和真实性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00D6E96D-26F7-4DAA-BB04-DE6539D6D5E0}"/>
                </a:ext>
              </a:extLst>
            </p:cNvPr>
            <p:cNvSpPr/>
            <p:nvPr/>
          </p:nvSpPr>
          <p:spPr>
            <a:xfrm>
              <a:off x="5054600" y="1369355"/>
              <a:ext cx="3392426" cy="67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/>
                <a:t>方案：攻击方案利用</a:t>
              </a:r>
              <a:r>
                <a:rPr lang="en-US" altLang="zh-CN" b="1" dirty="0" err="1"/>
                <a:t>CryptDB</a:t>
              </a:r>
              <a:r>
                <a:rPr lang="zh-CN" altLang="en-US" b="1" dirty="0"/>
                <a:t>缺少的数据和查询完整性保护措施来窃取其他用户的私有数据，甚至提高在</a:t>
              </a:r>
              <a:r>
                <a:rPr lang="en-US" altLang="zh-CN" b="1" dirty="0"/>
                <a:t>web</a:t>
              </a:r>
              <a:r>
                <a:rPr lang="zh-CN" altLang="en-US" b="1" dirty="0"/>
                <a:t>应用程序上的权限。</a:t>
              </a:r>
              <a:endParaRPr lang="en-US" altLang="zh-CN" b="1" dirty="0"/>
            </a:p>
            <a:p>
              <a:pPr>
                <a:defRPr/>
              </a:pPr>
              <a:endParaRPr lang="en-US" altLang="zh-CN" dirty="0"/>
            </a:p>
            <a:p>
              <a:pPr>
                <a:defRPr/>
              </a:pPr>
              <a:endParaRPr lang="en-US" altLang="zh-CN" sz="1400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DA9726-C494-4C08-B5CD-4AC919ACA821}"/>
              </a:ext>
            </a:extLst>
          </p:cNvPr>
          <p:cNvSpPr/>
          <p:nvPr/>
        </p:nvSpPr>
        <p:spPr>
          <a:xfrm>
            <a:off x="1681654" y="2798980"/>
            <a:ext cx="8523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）找到特定目标。对于特定目标，攻击者尝试使用目标名称登录几次，由于没有密码所以会失败。但在数据库中，攻击者会留意到对应的登录查询。通过这个查询，攻击者可以定位特定用户在特定表里的位置。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）收集用户信息。</a:t>
            </a:r>
            <a:r>
              <a:rPr lang="en-US" altLang="zh-CN" dirty="0" err="1"/>
              <a:t>mDBA</a:t>
            </a:r>
            <a:r>
              <a:rPr lang="zh-CN" altLang="en-US" dirty="0"/>
              <a:t>把其他用户的加密字段复制到虚假账户的相应记录字段中，然后通过</a:t>
            </a:r>
            <a:r>
              <a:rPr lang="en-US" altLang="zh-CN" dirty="0" err="1"/>
              <a:t>phpBB</a:t>
            </a:r>
            <a:r>
              <a:rPr lang="zh-CN" altLang="en-US" dirty="0"/>
              <a:t>网站的账户信息页面来显示该虚假账户所包含的其他用户的信息。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）账户劫持。</a:t>
            </a:r>
            <a:r>
              <a:rPr lang="en-US" altLang="zh-CN" dirty="0" err="1"/>
              <a:t>mDBA</a:t>
            </a:r>
            <a:r>
              <a:rPr lang="zh-CN" altLang="en-US" dirty="0"/>
              <a:t>可以复制其虚假账户的信息以覆盖其他用户的信息，比如账户密码等，然后登录其他用户的账号。这使得</a:t>
            </a:r>
            <a:r>
              <a:rPr lang="en-US" altLang="zh-CN" dirty="0" err="1"/>
              <a:t>mDBA</a:t>
            </a:r>
            <a:r>
              <a:rPr lang="zh-CN" altLang="en-US" dirty="0"/>
              <a:t>可以把虚假账户中的信息覆盖所有用户，然后登录特定用户并恢复其他用户的信息，以实现劫持特定用户的账号。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973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7">
            <a:extLst>
              <a:ext uri="{FF2B5EF4-FFF2-40B4-BE49-F238E27FC236}">
                <a16:creationId xmlns:a16="http://schemas.microsoft.com/office/drawing/2014/main" id="{6B1BC986-DC20-4CD6-BD2D-64B0FD43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04" y="2570474"/>
            <a:ext cx="7565592" cy="1546571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dist" defTabSz="914332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7E21A8-71D5-4CED-881D-8062A5F42748}"/>
              </a:ext>
            </a:extLst>
          </p:cNvPr>
          <p:cNvSpPr/>
          <p:nvPr/>
        </p:nvSpPr>
        <p:spPr>
          <a:xfrm>
            <a:off x="2148733" y="4117045"/>
            <a:ext cx="7894533" cy="830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40000"/>
              </a:lnSpc>
              <a:spcBef>
                <a:spcPts val="1700"/>
              </a:spcBef>
              <a:spcAft>
                <a:spcPts val="1200"/>
              </a:spcAft>
            </a:pPr>
            <a:r>
              <a:rPr lang="en-US" altLang="zh-CN" sz="2400" u="sng" kern="100" dirty="0" err="1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lang="en-US" altLang="zh-CN" sz="2400" u="sng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: https://github.com/JHSeng/CryptDB_Attack</a:t>
            </a:r>
            <a:endParaRPr lang="zh-CN" altLang="zh-CN" sz="2400" b="1" u="sng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8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1630849" y="2790402"/>
            <a:ext cx="1631192" cy="95409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TextBox 18"/>
          <p:cNvSpPr txBox="1"/>
          <p:nvPr/>
        </p:nvSpPr>
        <p:spPr>
          <a:xfrm>
            <a:off x="1650320" y="3594910"/>
            <a:ext cx="1622728" cy="43087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>
            <a:spLocks/>
          </p:cNvSpPr>
          <p:nvPr/>
        </p:nvSpPr>
        <p:spPr bwMode="auto">
          <a:xfrm>
            <a:off x="5952043" y="1727285"/>
            <a:ext cx="5137633" cy="131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100" dirty="0" err="1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C</a:t>
            </a:r>
            <a:r>
              <a:rPr lang="en-US" altLang="zh-CN" sz="4000" spc="100" dirty="0" err="1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ryptDB</a:t>
            </a:r>
            <a:r>
              <a:rPr lang="zh-CN" altLang="en-US" sz="400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简单介绍</a:t>
            </a:r>
            <a:endParaRPr lang="en-US" sz="40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5" name="Rectangle 7"/>
          <p:cNvSpPr>
            <a:spLocks/>
          </p:cNvSpPr>
          <p:nvPr/>
        </p:nvSpPr>
        <p:spPr bwMode="auto">
          <a:xfrm>
            <a:off x="4655899" y="1526937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01</a:t>
            </a:r>
            <a:endParaRPr lang="en-US" sz="36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5900285" y="3041604"/>
            <a:ext cx="5805846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第一种漏洞及其攻击方案</a:t>
            </a:r>
            <a:endParaRPr lang="en-US" sz="40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4604140" y="2897406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02</a:t>
            </a:r>
            <a:endParaRPr lang="en-US" sz="36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5900284" y="4478153"/>
            <a:ext cx="5805847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第二种漏洞及其攻击方案</a:t>
            </a:r>
            <a:endParaRPr lang="en-US" sz="40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4604140" y="4325148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03</a:t>
            </a:r>
            <a:endParaRPr lang="en-US" sz="3600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8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69758" y="2178935"/>
            <a:ext cx="205248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itchFamily="34" charset="0"/>
              </a:rPr>
              <a:t>01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itchFamily="34" charset="0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4020424" y="4225973"/>
            <a:ext cx="5383468" cy="738244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spc="100" dirty="0" err="1">
                <a:solidFill>
                  <a:schemeClr val="bg1"/>
                </a:solidFill>
                <a:latin typeface="微软雅黑"/>
                <a:cs typeface="Lato Light" charset="0"/>
                <a:sym typeface="Lato Light" charset="0"/>
              </a:rPr>
              <a:t>CryptDB</a:t>
            </a:r>
            <a:r>
              <a:rPr lang="zh-CN" altLang="en-US" sz="4000" spc="100" dirty="0">
                <a:solidFill>
                  <a:schemeClr val="bg1"/>
                </a:solidFill>
                <a:latin typeface="微软雅黑"/>
                <a:cs typeface="Lato Light" charset="0"/>
                <a:sym typeface="Lato Light" charset="0"/>
              </a:rPr>
              <a:t>简单介绍</a:t>
            </a:r>
            <a:endParaRPr lang="en-US" altLang="zh-CN" sz="4000" spc="100" dirty="0">
              <a:solidFill>
                <a:schemeClr val="bg1"/>
              </a:solidFill>
              <a:latin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6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9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759735" y="1314819"/>
            <a:ext cx="5086150" cy="5086812"/>
            <a:chOff x="4761793" y="1193377"/>
            <a:chExt cx="5086812" cy="5086812"/>
          </a:xfrm>
          <a:solidFill>
            <a:srgbClr val="088EFB"/>
          </a:solidFill>
        </p:grpSpPr>
        <p:sp>
          <p:nvSpPr>
            <p:cNvPr id="18" name="空心弧 17"/>
            <p:cNvSpPr/>
            <p:nvPr/>
          </p:nvSpPr>
          <p:spPr>
            <a:xfrm rot="18932598">
              <a:off x="4761793" y="1193377"/>
              <a:ext cx="5086812" cy="5086812"/>
            </a:xfrm>
            <a:prstGeom prst="blockArc">
              <a:avLst>
                <a:gd name="adj1" fmla="val 5631562"/>
                <a:gd name="adj2" fmla="val 21573093"/>
                <a:gd name="adj3" fmla="val 14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7800137">
              <a:off x="8984404" y="1884169"/>
              <a:ext cx="269694" cy="23249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</p:grpSp>
      <p:sp>
        <p:nvSpPr>
          <p:cNvPr id="28696" name="TextBox 10"/>
          <p:cNvSpPr txBox="1">
            <a:spLocks noChangeArrowheads="1"/>
          </p:cNvSpPr>
          <p:nvPr/>
        </p:nvSpPr>
        <p:spPr bwMode="auto">
          <a:xfrm>
            <a:off x="358209" y="2121858"/>
            <a:ext cx="4433724" cy="25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err="1">
                <a:solidFill>
                  <a:schemeClr val="tx1"/>
                </a:solidFill>
              </a:rPr>
              <a:t>CryptDB</a:t>
            </a:r>
            <a:r>
              <a:rPr lang="zh-CN" altLang="zh-CN" sz="1800" dirty="0">
                <a:solidFill>
                  <a:schemeClr val="tx1"/>
                </a:solidFill>
              </a:rPr>
              <a:t>包含两部分：一个数据库代理和一个未经修改的</a:t>
            </a:r>
            <a:r>
              <a:rPr lang="en-US" altLang="zh-CN" sz="1800" dirty="0">
                <a:solidFill>
                  <a:schemeClr val="tx1"/>
                </a:solidFill>
              </a:rPr>
              <a:t>DBMS</a:t>
            </a:r>
            <a:r>
              <a:rPr lang="zh-CN" altLang="zh-CN" sz="1800" dirty="0">
                <a:solidFill>
                  <a:schemeClr val="tx1"/>
                </a:solidFill>
              </a:rPr>
              <a:t>。</a:t>
            </a:r>
            <a:r>
              <a:rPr lang="en-US" altLang="zh-CN" sz="1800" dirty="0" err="1">
                <a:solidFill>
                  <a:schemeClr val="tx1"/>
                </a:solidFill>
              </a:rPr>
              <a:t>CryptDB</a:t>
            </a:r>
            <a:r>
              <a:rPr lang="zh-CN" altLang="zh-CN" sz="1800" dirty="0">
                <a:solidFill>
                  <a:schemeClr val="tx1"/>
                </a:solidFill>
              </a:rPr>
              <a:t>使用用户定义的函数</a:t>
            </a:r>
            <a:r>
              <a:rPr lang="en-US" altLang="zh-CN" sz="1800" dirty="0">
                <a:solidFill>
                  <a:schemeClr val="tx1"/>
                </a:solidFill>
              </a:rPr>
              <a:t>(UDF)</a:t>
            </a:r>
            <a:r>
              <a:rPr lang="zh-CN" altLang="zh-CN" sz="1800" dirty="0">
                <a:solidFill>
                  <a:schemeClr val="tx1"/>
                </a:solidFill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</a:rPr>
              <a:t>DBMS</a:t>
            </a:r>
            <a:r>
              <a:rPr lang="zh-CN" altLang="zh-CN" sz="1800" dirty="0">
                <a:solidFill>
                  <a:schemeClr val="tx1"/>
                </a:solidFill>
              </a:rPr>
              <a:t>中进行加密操作。矩形和圆角矩形代表过程和数据，阴影代表</a:t>
            </a:r>
            <a:r>
              <a:rPr lang="en-US" altLang="zh-CN" sz="1800" dirty="0" err="1">
                <a:solidFill>
                  <a:schemeClr val="tx1"/>
                </a:solidFill>
              </a:rPr>
              <a:t>CryptDB</a:t>
            </a:r>
            <a:r>
              <a:rPr lang="zh-CN" altLang="zh-CN" sz="1800" dirty="0">
                <a:solidFill>
                  <a:schemeClr val="tx1"/>
                </a:solidFill>
              </a:rPr>
              <a:t>添加的组件。虚线隔离了用户计算机、应用程序服务器以及运行</a:t>
            </a:r>
            <a:r>
              <a:rPr lang="en-US" altLang="zh-CN" sz="1800" dirty="0" err="1">
                <a:solidFill>
                  <a:schemeClr val="tx1"/>
                </a:solidFill>
              </a:rPr>
              <a:t>CryptDB</a:t>
            </a:r>
            <a:r>
              <a:rPr lang="zh-CN" altLang="zh-CN" sz="1800" dirty="0">
                <a:solidFill>
                  <a:schemeClr val="tx1"/>
                </a:solidFill>
              </a:rPr>
              <a:t>数据库代理和</a:t>
            </a:r>
            <a:r>
              <a:rPr lang="en-US" altLang="zh-CN" sz="1800" dirty="0">
                <a:solidFill>
                  <a:schemeClr val="tx1"/>
                </a:solidFill>
              </a:rPr>
              <a:t>DBMS</a:t>
            </a:r>
            <a:r>
              <a:rPr lang="zh-CN" altLang="zh-CN" sz="1800" dirty="0">
                <a:solidFill>
                  <a:schemeClr val="tx1"/>
                </a:solidFill>
              </a:rPr>
              <a:t>的服务器。</a:t>
            </a:r>
            <a:endParaRPr lang="zh-CN" altLang="zh-CN" sz="18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简单介绍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509DB74-96B5-4C05-857A-2F45276B1D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0747" y="2490240"/>
            <a:ext cx="7193044" cy="23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1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E925E1-107B-4A15-9B48-9F0D2DC0FC0F}"/>
              </a:ext>
            </a:extLst>
          </p:cNvPr>
          <p:cNvSpPr/>
          <p:nvPr/>
        </p:nvSpPr>
        <p:spPr>
          <a:xfrm>
            <a:off x="4829259" y="2178935"/>
            <a:ext cx="25334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itchFamily="34" charset="0"/>
              </a:rPr>
              <a:t>02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itchFamily="34" charset="0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EE1918EC-69A7-4CAF-8DDE-FB429AE4C6D7}"/>
              </a:ext>
            </a:extLst>
          </p:cNvPr>
          <p:cNvSpPr txBox="1"/>
          <p:nvPr/>
        </p:nvSpPr>
        <p:spPr>
          <a:xfrm>
            <a:off x="3080588" y="4309942"/>
            <a:ext cx="6030823" cy="738244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spc="100" dirty="0">
                <a:solidFill>
                  <a:schemeClr val="bg1"/>
                </a:solidFill>
                <a:latin typeface="微软雅黑"/>
                <a:cs typeface="Lato Light" charset="0"/>
                <a:sym typeface="Lato Light" charset="0"/>
              </a:rPr>
              <a:t>第一种漏洞及其攻击方案</a:t>
            </a:r>
            <a:endParaRPr lang="en-US" altLang="zh-CN" sz="4000" spc="100" dirty="0">
              <a:solidFill>
                <a:schemeClr val="bg1"/>
              </a:solidFill>
              <a:latin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0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9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第一种漏洞简介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6968D8-67ED-43BB-A724-0D065657C810}"/>
              </a:ext>
            </a:extLst>
          </p:cNvPr>
          <p:cNvSpPr/>
          <p:nvPr/>
        </p:nvSpPr>
        <p:spPr>
          <a:xfrm>
            <a:off x="238569" y="2234804"/>
            <a:ext cx="29216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CryptDB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采用了一种基于语句的加密方式：洋葱模型。这种模型使得每个洋葱之间存储着多种加密方式加密后的数据，避免开销大的重加密操作。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3904745-4D24-4012-A025-9F1943E794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39" y="1828469"/>
            <a:ext cx="8432019" cy="3373020"/>
          </a:xfrm>
          <a:prstGeom prst="rect">
            <a:avLst/>
          </a:prstGeom>
          <a:noFill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7D7067-E75C-4FA0-B040-885B9B3E287A}"/>
              </a:ext>
            </a:extLst>
          </p:cNvPr>
          <p:cNvSpPr/>
          <p:nvPr/>
        </p:nvSpPr>
        <p:spPr>
          <a:xfrm>
            <a:off x="515671" y="1773139"/>
            <a:ext cx="2038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CryptDB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182083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2679590" y="1867115"/>
            <a:ext cx="6518197" cy="3156707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3199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4731057" y="1638425"/>
            <a:ext cx="2493582" cy="45737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1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漏洞一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011244" y="2116425"/>
            <a:ext cx="5933209" cy="25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zh-CN" dirty="0"/>
              <a:t>虽然</a:t>
            </a:r>
            <a:r>
              <a:rPr lang="en-US" altLang="zh-CN" dirty="0" err="1"/>
              <a:t>CryptDB</a:t>
            </a:r>
            <a:r>
              <a:rPr lang="zh-CN" altLang="zh-CN" dirty="0"/>
              <a:t>有多层加密，使得攻击者很难轻而易举地窃取数据。但正是由于其洋葱模型，使得其安全性会随着查询语句而动态变化。由于</a:t>
            </a:r>
            <a:r>
              <a:rPr lang="en-US" altLang="zh-CN" dirty="0" err="1"/>
              <a:t>CryptDB</a:t>
            </a:r>
            <a:r>
              <a:rPr lang="zh-CN" altLang="zh-CN" dirty="0"/>
              <a:t>的</a:t>
            </a:r>
            <a:r>
              <a:rPr lang="en-US" altLang="zh-CN" dirty="0"/>
              <a:t>DET</a:t>
            </a:r>
            <a:r>
              <a:rPr lang="zh-CN" altLang="zh-CN" dirty="0"/>
              <a:t>层使用的是确定</a:t>
            </a:r>
            <a:r>
              <a:rPr lang="en-US" altLang="zh-CN" dirty="0"/>
              <a:t>               </a:t>
            </a:r>
            <a:r>
              <a:rPr lang="zh-CN" altLang="zh-CN" dirty="0"/>
              <a:t>性加密，即相同明文会映射成相同的密文</a:t>
            </a:r>
            <a:r>
              <a:rPr lang="zh-CN" altLang="en-US" dirty="0"/>
              <a:t>，对于这种加密，目前的攻击中，最常见和有效的方案之一便是推理攻击。而推理攻击又有多种方案，包括频率分析和       优化等。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第一种漏洞简介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0D2DF5-E8CF-48DD-A5CF-A97AE88900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64910" y="4208920"/>
            <a:ext cx="378820" cy="3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494308" y="1701116"/>
            <a:ext cx="7203383" cy="3828787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3199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853840" y="1461179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1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攻击方案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719692" y="2049536"/>
            <a:ext cx="6752613" cy="310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</a:rPr>
              <a:t>基于</a:t>
            </a:r>
            <a:r>
              <a:rPr lang="en-US" altLang="zh-CN" dirty="0"/>
              <a:t>Naveed</a:t>
            </a:r>
            <a:r>
              <a:rPr lang="zh-CN" altLang="zh-CN" dirty="0"/>
              <a:t>和微软在</a:t>
            </a:r>
            <a:r>
              <a:rPr lang="en-US" altLang="zh-CN" dirty="0"/>
              <a:t>2015</a:t>
            </a:r>
            <a:r>
              <a:rPr lang="zh-CN" altLang="zh-CN" dirty="0"/>
              <a:t>年提出了</a:t>
            </a:r>
            <a:r>
              <a:rPr lang="en-US" altLang="zh-CN" dirty="0" err="1"/>
              <a:t>CryptDB</a:t>
            </a:r>
            <a:r>
              <a:rPr lang="zh-CN" altLang="zh-CN" dirty="0"/>
              <a:t>的一种针对漏洞一的攻击方案</a:t>
            </a:r>
            <a:r>
              <a:rPr lang="zh-CN" altLang="en-US" dirty="0"/>
              <a:t>。我们研究了具体的对抗基于</a:t>
            </a:r>
            <a:r>
              <a:rPr lang="en-US" altLang="zh-CN" dirty="0"/>
              <a:t>EDBs</a:t>
            </a:r>
            <a:r>
              <a:rPr lang="zh-CN" altLang="en-US" dirty="0"/>
              <a:t>的</a:t>
            </a:r>
            <a:r>
              <a:rPr lang="en-US" altLang="zh-CN" dirty="0" err="1"/>
              <a:t>CryptDB</a:t>
            </a:r>
            <a:r>
              <a:rPr lang="zh-CN" altLang="en-US" dirty="0"/>
              <a:t>设计的推理攻击。在一个非常高的层次上，这些系统用不同加密方案的层来加密每个</a:t>
            </a:r>
            <a:r>
              <a:rPr lang="en-US" altLang="zh-CN" dirty="0"/>
              <a:t>DB</a:t>
            </a:r>
            <a:r>
              <a:rPr lang="zh-CN" altLang="en-US" dirty="0"/>
              <a:t>列。当收到查询时，这些系统逐层解密，直到到达支持必要操作的层。具体说，这意味着支持范围或者相等查询的列分别地被解密到</a:t>
            </a:r>
            <a:r>
              <a:rPr lang="en-US" altLang="zh-CN" dirty="0"/>
              <a:t>OPE</a:t>
            </a:r>
            <a:r>
              <a:rPr lang="zh-CN" altLang="en-US" dirty="0"/>
              <a:t>和</a:t>
            </a:r>
            <a:r>
              <a:rPr lang="en-US" altLang="zh-CN" dirty="0"/>
              <a:t>DTE</a:t>
            </a:r>
            <a:r>
              <a:rPr lang="zh-CN" altLang="en-US" dirty="0"/>
              <a:t>层，而这就是我们攻击的切入点。</a:t>
            </a:r>
            <a:r>
              <a:rPr lang="zh-CN" altLang="zh-CN" dirty="0"/>
              <a:t>我们考虑推理攻击，它将</a:t>
            </a:r>
            <a:r>
              <a:rPr lang="en-US" altLang="zh-CN" dirty="0"/>
              <a:t>OPE</a:t>
            </a:r>
            <a:r>
              <a:rPr lang="zh-CN" altLang="zh-CN" dirty="0"/>
              <a:t>或</a:t>
            </a:r>
            <a:r>
              <a:rPr lang="en-US" altLang="zh-CN" dirty="0"/>
              <a:t>DTE</a:t>
            </a:r>
            <a:r>
              <a:rPr lang="zh-CN" altLang="zh-CN" dirty="0"/>
              <a:t>层加密的列和一个辅助的公共数据集作为输入，然后返回一个从密文到明文的映射。</a:t>
            </a:r>
            <a:endParaRPr lang="en-US" altLang="zh-CN" dirty="0"/>
          </a:p>
          <a:p>
            <a:pPr lvl="0" algn="ctr">
              <a:lnSpc>
                <a:spcPct val="150000"/>
              </a:lnSpc>
              <a:defRPr/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攻击方案</a:t>
            </a:r>
          </a:p>
        </p:txBody>
      </p:sp>
    </p:spTree>
    <p:extLst>
      <p:ext uri="{BB962C8B-B14F-4D97-AF65-F5344CB8AC3E}">
        <p14:creationId xmlns:p14="http://schemas.microsoft.com/office/powerpoint/2010/main" val="242692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攻击方案（两种）</a:t>
            </a:r>
          </a:p>
        </p:txBody>
      </p:sp>
      <p:grpSp>
        <p:nvGrpSpPr>
          <p:cNvPr id="6" name="组合 62">
            <a:extLst>
              <a:ext uri="{FF2B5EF4-FFF2-40B4-BE49-F238E27FC236}">
                <a16:creationId xmlns:a16="http://schemas.microsoft.com/office/drawing/2014/main" id="{243B77FC-6891-49CF-A050-30D9B1AC7587}"/>
              </a:ext>
            </a:extLst>
          </p:cNvPr>
          <p:cNvGrpSpPr/>
          <p:nvPr/>
        </p:nvGrpSpPr>
        <p:grpSpPr>
          <a:xfrm>
            <a:off x="701565" y="1650622"/>
            <a:ext cx="2106119" cy="2060565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7" name="任意多边形 60">
              <a:extLst>
                <a:ext uri="{FF2B5EF4-FFF2-40B4-BE49-F238E27FC236}">
                  <a16:creationId xmlns:a16="http://schemas.microsoft.com/office/drawing/2014/main" id="{D8AC254B-B008-421D-821A-7232E72AFEA0}"/>
                </a:ext>
              </a:extLst>
            </p:cNvPr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椭圆 59">
              <a:extLst>
                <a:ext uri="{FF2B5EF4-FFF2-40B4-BE49-F238E27FC236}">
                  <a16:creationId xmlns:a16="http://schemas.microsoft.com/office/drawing/2014/main" id="{17D94632-2685-4130-9CBD-8CA1C8FF32D2}"/>
                </a:ext>
              </a:extLst>
            </p:cNvPr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椭圆 61">
              <a:extLst>
                <a:ext uri="{FF2B5EF4-FFF2-40B4-BE49-F238E27FC236}">
                  <a16:creationId xmlns:a16="http://schemas.microsoft.com/office/drawing/2014/main" id="{8DDE7E07-4379-4E2E-89FA-DF5D87AA8AB3}"/>
                </a:ext>
              </a:extLst>
            </p:cNvPr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1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2">
            <a:extLst>
              <a:ext uri="{FF2B5EF4-FFF2-40B4-BE49-F238E27FC236}">
                <a16:creationId xmlns:a16="http://schemas.microsoft.com/office/drawing/2014/main" id="{7B5A2432-FF18-4734-A0EF-2416CBD82C72}"/>
              </a:ext>
            </a:extLst>
          </p:cNvPr>
          <p:cNvSpPr txBox="1"/>
          <p:nvPr/>
        </p:nvSpPr>
        <p:spPr>
          <a:xfrm>
            <a:off x="1166090" y="2296183"/>
            <a:ext cx="117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59090F-09FA-459C-B102-F5D05F3D43D5}"/>
              </a:ext>
            </a:extLst>
          </p:cNvPr>
          <p:cNvSpPr/>
          <p:nvPr/>
        </p:nvSpPr>
        <p:spPr>
          <a:xfrm>
            <a:off x="3000266" y="1235444"/>
            <a:ext cx="1415772" cy="830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40000"/>
              </a:lnSpc>
              <a:spcBef>
                <a:spcPts val="1700"/>
              </a:spcBef>
              <a:spcAft>
                <a:spcPts val="120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频率分析</a:t>
            </a:r>
            <a:endParaRPr lang="zh-CN" altLang="zh-CN" sz="24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56FF3E-0768-43D3-8707-A50C4FFA2373}"/>
              </a:ext>
            </a:extLst>
          </p:cNvPr>
          <p:cNvSpPr/>
          <p:nvPr/>
        </p:nvSpPr>
        <p:spPr>
          <a:xfrm>
            <a:off x="3000266" y="2111517"/>
            <a:ext cx="81306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频率分析可以破坏确定性加密，特别是确定性加密的列。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给定     上的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DTE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加密列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   上的辅助数据集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，攻击通过将第</a:t>
            </a:r>
            <a:r>
              <a:rPr lang="en-US" altLang="zh-CN" sz="200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个出现频率的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元素分配给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000" dirty="0" err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个出现频率元素来实现。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/>
              <a:t>攻击定义为：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EE3F7F8-E7BB-4BC8-8D84-0E09A86970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38316" y="2132741"/>
            <a:ext cx="382843" cy="32688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E3482C0-C329-495A-9222-75EC1EA39E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01649" y="2484158"/>
            <a:ext cx="306377" cy="27037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90F00DD-91A8-423A-B48E-41FCAB6F09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07684" y="3429000"/>
            <a:ext cx="5391644" cy="26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1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1c220c1d31ac859f2eb64178f9260159bcadeba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752">
      <a:dk1>
        <a:sysClr val="windowText" lastClr="000000"/>
      </a:dk1>
      <a:lt1>
        <a:sysClr val="window" lastClr="FFFFFF"/>
      </a:lt1>
      <a:dk2>
        <a:srgbClr val="254077"/>
      </a:dk2>
      <a:lt2>
        <a:srgbClr val="E7E6E6"/>
      </a:lt2>
      <a:accent1>
        <a:srgbClr val="255D97"/>
      </a:accent1>
      <a:accent2>
        <a:srgbClr val="254077"/>
      </a:accent2>
      <a:accent3>
        <a:srgbClr val="255D97"/>
      </a:accent3>
      <a:accent4>
        <a:srgbClr val="254077"/>
      </a:accent4>
      <a:accent5>
        <a:srgbClr val="255D97"/>
      </a:accent5>
      <a:accent6>
        <a:srgbClr val="25407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852</Words>
  <Application>Microsoft Office PowerPoint</Application>
  <PresentationFormat>宽屏</PresentationFormat>
  <Paragraphs>66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Helvetica Neue</vt:lpstr>
      <vt:lpstr>微软雅黑</vt:lpstr>
      <vt:lpstr>微软雅黑 Light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简单介绍</vt:lpstr>
      <vt:lpstr>PowerPoint 演示文稿</vt:lpstr>
      <vt:lpstr>第一种漏洞简介</vt:lpstr>
      <vt:lpstr>第一种漏洞简介</vt:lpstr>
      <vt:lpstr>攻击方案</vt:lpstr>
      <vt:lpstr>攻击方案（两种）</vt:lpstr>
      <vt:lpstr>代码展示</vt:lpstr>
      <vt:lpstr>代码展示</vt:lpstr>
      <vt:lpstr>实现截图</vt:lpstr>
      <vt:lpstr>攻击方案</vt:lpstr>
      <vt:lpstr>PowerPoint 演示文稿</vt:lpstr>
      <vt:lpstr>漏洞及攻击方案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林 嘉轩</cp:lastModifiedBy>
  <cp:revision>57</cp:revision>
  <dcterms:created xsi:type="dcterms:W3CDTF">2015-05-05T08:02:14Z</dcterms:created>
  <dcterms:modified xsi:type="dcterms:W3CDTF">2019-08-23T18:39:14Z</dcterms:modified>
</cp:coreProperties>
</file>