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60" r:id="rId3"/>
    <p:sldId id="272" r:id="rId4"/>
    <p:sldId id="274" r:id="rId5"/>
    <p:sldId id="275" r:id="rId6"/>
    <p:sldId id="276" r:id="rId7"/>
    <p:sldId id="277" r:id="rId8"/>
    <p:sldId id="278" r:id="rId9"/>
    <p:sldId id="279" r:id="rId10"/>
    <p:sldId id="280" r:id="rId11"/>
    <p:sldId id="281" r:id="rId12"/>
    <p:sldId id="282" r:id="rId13"/>
    <p:sldId id="283" r:id="rId14"/>
    <p:sldId id="284"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89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age">
    <p:spTree>
      <p:nvGrpSpPr>
        <p:cNvPr id="1" name=""/>
        <p:cNvGrpSpPr/>
        <p:nvPr/>
      </p:nvGrpSpPr>
      <p:grpSpPr>
        <a:xfrm>
          <a:off x="0" y="0"/>
          <a:ext cx="0" cy="0"/>
          <a:chOff x="0" y="0"/>
          <a:chExt cx="0" cy="0"/>
        </a:xfrm>
      </p:grpSpPr>
      <p:pic>
        <p:nvPicPr>
          <p:cNvPr id="3" name="Picture 2" descr="C:\Users\Utilisateur\Documents\Perso\sho8\Origami\fond1_origami.jpg"/>
          <p:cNvPicPr>
            <a:picLocks noChangeAspect="1" noChangeArrowheads="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cxnSp>
        <p:nvCxnSpPr>
          <p:cNvPr id="4" name="Connecteur droit 7"/>
          <p:cNvCxnSpPr/>
          <p:nvPr userDrawn="1"/>
        </p:nvCxnSpPr>
        <p:spPr>
          <a:xfrm>
            <a:off x="179388" y="2528888"/>
            <a:ext cx="4392612" cy="0"/>
          </a:xfrm>
          <a:prstGeom prst="line">
            <a:avLst/>
          </a:prstGeom>
          <a:ln w="28575">
            <a:solidFill>
              <a:srgbClr val="0086AC"/>
            </a:solidFill>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ctrTitle"/>
          </p:nvPr>
        </p:nvSpPr>
        <p:spPr>
          <a:xfrm>
            <a:off x="179512" y="878855"/>
            <a:ext cx="4392488" cy="1470025"/>
          </a:xfrm>
        </p:spPr>
        <p:txBody>
          <a:bodyPr lIns="0" rIns="0" anchor="b">
            <a:normAutofit/>
          </a:bodyPr>
          <a:lstStyle>
            <a:lvl1pPr>
              <a:defRPr sz="3200" b="1" cap="all" baseline="0">
                <a:solidFill>
                  <a:srgbClr val="0086AC"/>
                </a:solidFill>
                <a:latin typeface="Arial" pitchFamily="34" charset="0"/>
                <a:cs typeface="Arial" pitchFamily="34" charset="0"/>
              </a:defRPr>
            </a:lvl1pPr>
          </a:lstStyle>
          <a:p>
            <a:r>
              <a:rPr lang="zh-CN" altLang="en-US" dirty="0" smtClean="0"/>
              <a:t>单击此处编辑母版标题样式</a:t>
            </a:r>
            <a:endParaRPr lang="fr-FR" dirty="0"/>
          </a:p>
        </p:txBody>
      </p:sp>
      <p:sp>
        <p:nvSpPr>
          <p:cNvPr id="5" name="Espace réservé de la date 3"/>
          <p:cNvSpPr>
            <a:spLocks noGrp="1"/>
          </p:cNvSpPr>
          <p:nvPr>
            <p:ph type="dt" sz="half" idx="10"/>
          </p:nvPr>
        </p:nvSpPr>
        <p:spPr>
          <a:xfrm>
            <a:off x="1219200" y="2708275"/>
            <a:ext cx="2133600" cy="365125"/>
          </a:xfrm>
        </p:spPr>
        <p:txBody>
          <a:bodyPr/>
          <a:lstStyle>
            <a:lvl1pPr algn="ctr">
              <a:defRPr sz="1400" smtClean="0">
                <a:solidFill>
                  <a:srgbClr val="00204F"/>
                </a:solidFill>
                <a:latin typeface="Arial" pitchFamily="34" charset="0"/>
                <a:cs typeface="Arial" pitchFamily="34" charset="0"/>
              </a:defRPr>
            </a:lvl1pPr>
          </a:lstStyle>
          <a:p>
            <a:pPr>
              <a:defRPr/>
            </a:pPr>
            <a:fld id="{2C7AE23C-6550-4F3C-99F4-399C8AD34322}" type="datetimeFigureOut">
              <a:rPr lang="fr-FR"/>
              <a:pPr>
                <a:defRPr/>
              </a:pPr>
              <a:t>13/05/2019</a:t>
            </a:fld>
            <a:endParaRPr lang="fr-FR" dirty="0"/>
          </a:p>
        </p:txBody>
      </p:sp>
    </p:spTree>
    <p:extLst>
      <p:ext uri="{BB962C8B-B14F-4D97-AF65-F5344CB8AC3E}">
        <p14:creationId xmlns:p14="http://schemas.microsoft.com/office/powerpoint/2010/main" val="649567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2019/5/13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2019/5/13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2019/5/13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2019/5/13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a:xfrm>
            <a:off x="323528" y="980728"/>
            <a:ext cx="6768752" cy="1470025"/>
          </a:xfrm>
        </p:spPr>
        <p:txBody>
          <a:bodyPr>
            <a:normAutofit fontScale="90000"/>
          </a:bodyPr>
          <a:lstStyle/>
          <a:p>
            <a:pPr algn="l"/>
            <a:r>
              <a:rPr lang="en-US" altLang="zh-CN" cap="none" dirty="0" smtClean="0">
                <a:latin typeface="Arial" charset="0"/>
                <a:cs typeface="Arial" charset="0"/>
              </a:rPr>
              <a:t>OOSAD</a:t>
            </a:r>
            <a:r>
              <a:rPr lang="zh-CN" altLang="en-US" cap="none" dirty="0" smtClean="0">
                <a:latin typeface="Arial" charset="0"/>
                <a:cs typeface="Arial" charset="0"/>
              </a:rPr>
              <a:t>实验三汇报</a:t>
            </a:r>
            <a:r>
              <a:rPr lang="en-US" altLang="zh-CN" cap="none" dirty="0" smtClean="0">
                <a:latin typeface="Arial" charset="0"/>
                <a:cs typeface="Arial" charset="0"/>
              </a:rPr>
              <a:t/>
            </a:r>
            <a:br>
              <a:rPr lang="en-US" altLang="zh-CN" cap="none" dirty="0" smtClean="0">
                <a:latin typeface="Arial" charset="0"/>
                <a:cs typeface="Arial" charset="0"/>
              </a:rPr>
            </a:br>
            <a:r>
              <a:rPr lang="en-US" altLang="zh-CN" cap="none" dirty="0" smtClean="0">
                <a:latin typeface="Arial" charset="0"/>
                <a:cs typeface="Arial" charset="0"/>
              </a:rPr>
              <a:t/>
            </a:r>
            <a:br>
              <a:rPr lang="en-US" altLang="zh-CN" cap="none" dirty="0" smtClean="0">
                <a:latin typeface="Arial" charset="0"/>
                <a:cs typeface="Arial" charset="0"/>
              </a:rPr>
            </a:br>
            <a:r>
              <a:rPr lang="zh-CN" altLang="en-US" cap="none" dirty="0" smtClean="0">
                <a:latin typeface="Arial" charset="0"/>
                <a:cs typeface="Arial" charset="0"/>
              </a:rPr>
              <a:t>组长：</a:t>
            </a:r>
            <a:r>
              <a:rPr lang="zh-CN" altLang="en-US" cap="none" dirty="0">
                <a:solidFill>
                  <a:srgbClr val="00B050"/>
                </a:solidFill>
                <a:latin typeface="Arial" charset="0"/>
                <a:cs typeface="Arial" charset="0"/>
              </a:rPr>
              <a:t>成子谦</a:t>
            </a:r>
            <a:r>
              <a:rPr lang="en-US" altLang="zh-CN" cap="none" dirty="0" smtClean="0">
                <a:latin typeface="Arial" charset="0"/>
                <a:cs typeface="Arial" charset="0"/>
              </a:rPr>
              <a:t/>
            </a:r>
            <a:br>
              <a:rPr lang="en-US" altLang="zh-CN" cap="none" dirty="0" smtClean="0">
                <a:latin typeface="Arial" charset="0"/>
                <a:cs typeface="Arial" charset="0"/>
              </a:rPr>
            </a:br>
            <a:r>
              <a:rPr lang="zh-CN" altLang="en-US" cap="none" dirty="0" smtClean="0">
                <a:latin typeface="Arial" charset="0"/>
                <a:cs typeface="Arial" charset="0"/>
              </a:rPr>
              <a:t>组员：</a:t>
            </a:r>
            <a:r>
              <a:rPr lang="zh-CN" altLang="en-US" cap="none" dirty="0" smtClean="0">
                <a:solidFill>
                  <a:srgbClr val="00B050"/>
                </a:solidFill>
                <a:latin typeface="Arial" charset="0"/>
                <a:cs typeface="Arial" charset="0"/>
              </a:rPr>
              <a:t>林嘉轩、曹隽逸、陈潮宇、陈嘉奖</a:t>
            </a:r>
            <a:endParaRPr lang="fr-FR" altLang="zh-CN" cap="none" dirty="0" smtClean="0">
              <a:solidFill>
                <a:srgbClr val="00B050"/>
              </a:solidFill>
              <a:latin typeface="Arial" charset="0"/>
              <a:cs typeface="Arial" charset="0"/>
            </a:endParaRPr>
          </a:p>
        </p:txBody>
      </p:sp>
      <p:sp>
        <p:nvSpPr>
          <p:cNvPr id="17410" name="Espace réservé de la date 1"/>
          <p:cNvSpPr>
            <a:spLocks noGrp="1"/>
          </p:cNvSpPr>
          <p:nvPr>
            <p:ph type="dt" sz="quarter" idx="10"/>
          </p:nvPr>
        </p:nvSpPr>
        <p:spPr bwMode="auto">
          <a:xfrm>
            <a:off x="1042988" y="2708275"/>
            <a:ext cx="2849562"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zh-CN" dirty="0" smtClean="0">
                <a:latin typeface="Arial" charset="0"/>
                <a:cs typeface="Arial" charset="0"/>
              </a:rPr>
              <a:t>2019.5.13</a:t>
            </a:r>
            <a:endParaRPr lang="fr-FR" altLang="zh-CN" dirty="0">
              <a:latin typeface="Arial" charset="0"/>
              <a:cs typeface="Arial" charset="0"/>
            </a:endParaRPr>
          </a:p>
        </p:txBody>
      </p:sp>
      <p:sp>
        <p:nvSpPr>
          <p:cNvPr id="3" name="ZoneTexte 2"/>
          <p:cNvSpPr txBox="1"/>
          <p:nvPr/>
        </p:nvSpPr>
        <p:spPr>
          <a:xfrm>
            <a:off x="7236296" y="5487860"/>
            <a:ext cx="1521920" cy="660144"/>
          </a:xfrm>
          <a:prstGeom prst="rect">
            <a:avLst/>
          </a:prstGeom>
          <a:noFill/>
          <a:ln w="38100">
            <a:solidFill>
              <a:schemeClr val="bg1">
                <a:lumMod val="75000"/>
              </a:schemeClr>
            </a:solidFill>
          </a:ln>
        </p:spPr>
        <p:txBody>
          <a:bodyPr wrap="none" lIns="144000" tIns="144000" rIns="144000" bIns="144000">
            <a:spAutoFit/>
          </a:bodyPr>
          <a:lstStyle/>
          <a:p>
            <a:pPr algn="ctr" fontAlgn="auto">
              <a:spcBef>
                <a:spcPts val="0"/>
              </a:spcBef>
              <a:spcAft>
                <a:spcPts val="0"/>
              </a:spcAft>
              <a:defRPr/>
            </a:pPr>
            <a:r>
              <a:rPr lang="zh-CN" altLang="en-US" sz="2400" cap="small" dirty="0" smtClean="0">
                <a:solidFill>
                  <a:srgbClr val="00204F"/>
                </a:solidFill>
                <a:latin typeface="Arial" pitchFamily="34" charset="0"/>
                <a:ea typeface="+mn-ea"/>
                <a:cs typeface="Arial" pitchFamily="34" charset="0"/>
              </a:rPr>
              <a:t>软件一班</a:t>
            </a:r>
            <a:endParaRPr lang="en-US" sz="2400" cap="small" dirty="0">
              <a:solidFill>
                <a:srgbClr val="00204F"/>
              </a:solidFill>
              <a:latin typeface="Arial" pitchFamily="34" charset="0"/>
              <a:ea typeface="+mn-ea"/>
              <a:cs typeface="Arial" pitchFamily="34" charset="0"/>
            </a:endParaRPr>
          </a:p>
        </p:txBody>
      </p:sp>
      <p:sp>
        <p:nvSpPr>
          <p:cNvPr id="7" name="矩形 6"/>
          <p:cNvSpPr/>
          <p:nvPr/>
        </p:nvSpPr>
        <p:spPr>
          <a:xfrm>
            <a:off x="5148263" y="6627813"/>
            <a:ext cx="719137" cy="230187"/>
          </a:xfrm>
          <a:prstGeom prst="rect">
            <a:avLst/>
          </a:prstGeom>
        </p:spPr>
        <p:txBody>
          <a:bodyPr>
            <a:spAutoFit/>
          </a:bodyPr>
          <a:lstStyle/>
          <a:p>
            <a:pPr fontAlgn="auto">
              <a:spcBef>
                <a:spcPts val="0"/>
              </a:spcBef>
              <a:spcAft>
                <a:spcPts val="0"/>
              </a:spcAft>
              <a:defRPr/>
            </a:pPr>
            <a:r>
              <a:rPr lang="en-US" altLang="zh-CN" sz="100" kern="0" dirty="0">
                <a:solidFill>
                  <a:schemeClr val="bg1">
                    <a:lumMod val="95000"/>
                  </a:schemeClr>
                </a:solidFill>
                <a:latin typeface="+mn-lt"/>
                <a:ea typeface="+mn-ea"/>
              </a:rPr>
              <a:t>PPT</a:t>
            </a:r>
            <a:r>
              <a:rPr lang="zh-CN" altLang="en-US" sz="100" kern="0" dirty="0">
                <a:solidFill>
                  <a:schemeClr val="bg1">
                    <a:lumMod val="95000"/>
                  </a:schemeClr>
                </a:solidFill>
                <a:latin typeface="+mn-lt"/>
                <a:ea typeface="+mn-ea"/>
              </a:rPr>
              <a:t>模板下载：</a:t>
            </a:r>
            <a:r>
              <a:rPr lang="en-US" altLang="zh-CN" sz="100" kern="0" dirty="0">
                <a:solidFill>
                  <a:schemeClr val="bg1">
                    <a:lumMod val="95000"/>
                  </a:schemeClr>
                </a:solidFill>
                <a:latin typeface="+mn-lt"/>
                <a:ea typeface="+mn-ea"/>
              </a:rPr>
              <a:t>www.1ppt.com/moban/     </a:t>
            </a:r>
            <a:r>
              <a:rPr lang="zh-CN" altLang="en-US" sz="100" kern="0" dirty="0">
                <a:solidFill>
                  <a:schemeClr val="bg1">
                    <a:lumMod val="95000"/>
                  </a:schemeClr>
                </a:solidFill>
                <a:latin typeface="+mn-lt"/>
                <a:ea typeface="+mn-ea"/>
              </a:rPr>
              <a:t>行业</a:t>
            </a:r>
            <a:r>
              <a:rPr lang="en-US" altLang="zh-CN" sz="100" kern="0" dirty="0">
                <a:solidFill>
                  <a:schemeClr val="bg1">
                    <a:lumMod val="95000"/>
                  </a:schemeClr>
                </a:solidFill>
                <a:latin typeface="+mn-lt"/>
                <a:ea typeface="+mn-ea"/>
              </a:rPr>
              <a:t>PPT</a:t>
            </a:r>
            <a:r>
              <a:rPr lang="zh-CN" altLang="en-US" sz="100" kern="0" dirty="0">
                <a:solidFill>
                  <a:schemeClr val="bg1">
                    <a:lumMod val="95000"/>
                  </a:schemeClr>
                </a:solidFill>
                <a:latin typeface="+mn-lt"/>
                <a:ea typeface="+mn-ea"/>
              </a:rPr>
              <a:t>模板：</a:t>
            </a:r>
            <a:r>
              <a:rPr lang="en-US" altLang="zh-CN" sz="100" kern="0" dirty="0">
                <a:solidFill>
                  <a:schemeClr val="bg1">
                    <a:lumMod val="95000"/>
                  </a:schemeClr>
                </a:solidFill>
                <a:latin typeface="+mn-lt"/>
                <a:ea typeface="+mn-ea"/>
              </a:rPr>
              <a:t>www.1ppt.com/hangye/ </a:t>
            </a:r>
          </a:p>
          <a:p>
            <a:pPr fontAlgn="auto">
              <a:spcBef>
                <a:spcPts val="0"/>
              </a:spcBef>
              <a:spcAft>
                <a:spcPts val="0"/>
              </a:spcAft>
              <a:defRPr/>
            </a:pPr>
            <a:r>
              <a:rPr lang="zh-CN" altLang="en-US" sz="100" kern="0" dirty="0">
                <a:solidFill>
                  <a:schemeClr val="bg1">
                    <a:lumMod val="95000"/>
                  </a:schemeClr>
                </a:solidFill>
                <a:latin typeface="+mn-lt"/>
                <a:ea typeface="+mn-ea"/>
              </a:rPr>
              <a:t>节日</a:t>
            </a:r>
            <a:r>
              <a:rPr lang="en-US" altLang="zh-CN" sz="100" kern="0" dirty="0">
                <a:solidFill>
                  <a:schemeClr val="bg1">
                    <a:lumMod val="95000"/>
                  </a:schemeClr>
                </a:solidFill>
                <a:latin typeface="+mn-lt"/>
                <a:ea typeface="+mn-ea"/>
              </a:rPr>
              <a:t>PPT</a:t>
            </a:r>
            <a:r>
              <a:rPr lang="zh-CN" altLang="en-US" sz="100" kern="0" dirty="0">
                <a:solidFill>
                  <a:schemeClr val="bg1">
                    <a:lumMod val="95000"/>
                  </a:schemeClr>
                </a:solidFill>
                <a:latin typeface="+mn-lt"/>
                <a:ea typeface="+mn-ea"/>
              </a:rPr>
              <a:t>模板：</a:t>
            </a:r>
            <a:r>
              <a:rPr lang="en-US" altLang="zh-CN" sz="100" kern="0" dirty="0">
                <a:solidFill>
                  <a:schemeClr val="bg1">
                    <a:lumMod val="95000"/>
                  </a:schemeClr>
                </a:solidFill>
                <a:latin typeface="+mn-lt"/>
                <a:ea typeface="+mn-ea"/>
              </a:rPr>
              <a:t>www.1ppt.com/jieri/           PPT</a:t>
            </a:r>
            <a:r>
              <a:rPr lang="zh-CN" altLang="en-US" sz="100" kern="0" dirty="0">
                <a:solidFill>
                  <a:schemeClr val="bg1">
                    <a:lumMod val="95000"/>
                  </a:schemeClr>
                </a:solidFill>
                <a:latin typeface="+mn-lt"/>
                <a:ea typeface="+mn-ea"/>
              </a:rPr>
              <a:t>素材下载：</a:t>
            </a:r>
            <a:r>
              <a:rPr lang="en-US" altLang="zh-CN" sz="100" kern="0" dirty="0">
                <a:solidFill>
                  <a:schemeClr val="bg1">
                    <a:lumMod val="95000"/>
                  </a:schemeClr>
                </a:solidFill>
                <a:latin typeface="+mn-lt"/>
                <a:ea typeface="+mn-ea"/>
              </a:rPr>
              <a:t>www.1ppt.com/sucai/</a:t>
            </a:r>
          </a:p>
          <a:p>
            <a:pPr fontAlgn="auto">
              <a:spcBef>
                <a:spcPts val="0"/>
              </a:spcBef>
              <a:spcAft>
                <a:spcPts val="0"/>
              </a:spcAft>
              <a:defRPr/>
            </a:pPr>
            <a:r>
              <a:rPr lang="en-US" altLang="zh-CN" sz="100" kern="0" dirty="0">
                <a:solidFill>
                  <a:schemeClr val="bg1">
                    <a:lumMod val="95000"/>
                  </a:schemeClr>
                </a:solidFill>
                <a:latin typeface="+mn-lt"/>
                <a:ea typeface="+mn-ea"/>
              </a:rPr>
              <a:t>PPT</a:t>
            </a:r>
            <a:r>
              <a:rPr lang="zh-CN" altLang="en-US" sz="100" kern="0" dirty="0">
                <a:solidFill>
                  <a:schemeClr val="bg1">
                    <a:lumMod val="95000"/>
                  </a:schemeClr>
                </a:solidFill>
                <a:latin typeface="+mn-lt"/>
                <a:ea typeface="+mn-ea"/>
              </a:rPr>
              <a:t>背景图片：</a:t>
            </a:r>
            <a:r>
              <a:rPr lang="en-US" altLang="zh-CN" sz="100" kern="0" dirty="0">
                <a:solidFill>
                  <a:schemeClr val="bg1">
                    <a:lumMod val="95000"/>
                  </a:schemeClr>
                </a:solidFill>
                <a:latin typeface="+mn-lt"/>
                <a:ea typeface="+mn-ea"/>
              </a:rPr>
              <a:t>www.1ppt.com/beijing/      PPT</a:t>
            </a:r>
            <a:r>
              <a:rPr lang="zh-CN" altLang="en-US" sz="100" kern="0" dirty="0">
                <a:solidFill>
                  <a:schemeClr val="bg1">
                    <a:lumMod val="95000"/>
                  </a:schemeClr>
                </a:solidFill>
                <a:latin typeface="+mn-lt"/>
                <a:ea typeface="+mn-ea"/>
              </a:rPr>
              <a:t>图表下载：</a:t>
            </a:r>
            <a:r>
              <a:rPr lang="en-US" altLang="zh-CN" sz="100" kern="0" dirty="0">
                <a:solidFill>
                  <a:schemeClr val="bg1">
                    <a:lumMod val="95000"/>
                  </a:schemeClr>
                </a:solidFill>
                <a:latin typeface="+mn-lt"/>
                <a:ea typeface="+mn-ea"/>
              </a:rPr>
              <a:t>www.1ppt.com/tubiao/      </a:t>
            </a:r>
          </a:p>
          <a:p>
            <a:pPr fontAlgn="auto">
              <a:spcBef>
                <a:spcPts val="0"/>
              </a:spcBef>
              <a:spcAft>
                <a:spcPts val="0"/>
              </a:spcAft>
              <a:defRPr/>
            </a:pPr>
            <a:r>
              <a:rPr lang="zh-CN" altLang="en-US" sz="100" kern="0" dirty="0">
                <a:solidFill>
                  <a:schemeClr val="bg1">
                    <a:lumMod val="95000"/>
                  </a:schemeClr>
                </a:solidFill>
                <a:latin typeface="+mn-lt"/>
                <a:ea typeface="+mn-ea"/>
              </a:rPr>
              <a:t>优秀</a:t>
            </a:r>
            <a:r>
              <a:rPr lang="en-US" altLang="zh-CN" sz="100" kern="0" dirty="0">
                <a:solidFill>
                  <a:schemeClr val="bg1">
                    <a:lumMod val="95000"/>
                  </a:schemeClr>
                </a:solidFill>
                <a:latin typeface="+mn-lt"/>
                <a:ea typeface="+mn-ea"/>
              </a:rPr>
              <a:t>PPT</a:t>
            </a:r>
            <a:r>
              <a:rPr lang="zh-CN" altLang="en-US" sz="100" kern="0" dirty="0">
                <a:solidFill>
                  <a:schemeClr val="bg1">
                    <a:lumMod val="95000"/>
                  </a:schemeClr>
                </a:solidFill>
                <a:latin typeface="+mn-lt"/>
                <a:ea typeface="+mn-ea"/>
              </a:rPr>
              <a:t>下载：</a:t>
            </a:r>
            <a:r>
              <a:rPr lang="en-US" altLang="zh-CN" sz="100" kern="0" dirty="0">
                <a:solidFill>
                  <a:schemeClr val="bg1">
                    <a:lumMod val="95000"/>
                  </a:schemeClr>
                </a:solidFill>
                <a:latin typeface="+mn-lt"/>
                <a:ea typeface="+mn-ea"/>
              </a:rPr>
              <a:t>www.1ppt.com/xiazai/        PPT</a:t>
            </a:r>
            <a:r>
              <a:rPr lang="zh-CN" altLang="en-US" sz="100" kern="0" dirty="0">
                <a:solidFill>
                  <a:schemeClr val="bg1">
                    <a:lumMod val="95000"/>
                  </a:schemeClr>
                </a:solidFill>
                <a:latin typeface="+mn-lt"/>
                <a:ea typeface="+mn-ea"/>
              </a:rPr>
              <a:t>教程： </a:t>
            </a:r>
            <a:r>
              <a:rPr lang="en-US" altLang="zh-CN" sz="100" kern="0" dirty="0">
                <a:solidFill>
                  <a:schemeClr val="bg1">
                    <a:lumMod val="95000"/>
                  </a:schemeClr>
                </a:solidFill>
                <a:latin typeface="+mn-lt"/>
                <a:ea typeface="+mn-ea"/>
              </a:rPr>
              <a:t>www.1ppt.com/powerpoint/      </a:t>
            </a:r>
          </a:p>
          <a:p>
            <a:pPr fontAlgn="auto">
              <a:spcBef>
                <a:spcPts val="0"/>
              </a:spcBef>
              <a:spcAft>
                <a:spcPts val="0"/>
              </a:spcAft>
              <a:defRPr/>
            </a:pPr>
            <a:r>
              <a:rPr lang="en-US" altLang="zh-CN" sz="100" kern="0" dirty="0">
                <a:solidFill>
                  <a:schemeClr val="bg1">
                    <a:lumMod val="95000"/>
                  </a:schemeClr>
                </a:solidFill>
                <a:latin typeface="+mn-lt"/>
                <a:ea typeface="+mn-ea"/>
              </a:rPr>
              <a:t>Word</a:t>
            </a:r>
            <a:r>
              <a:rPr lang="zh-CN" altLang="en-US" sz="100" kern="0" dirty="0">
                <a:solidFill>
                  <a:schemeClr val="bg1">
                    <a:lumMod val="95000"/>
                  </a:schemeClr>
                </a:solidFill>
                <a:latin typeface="+mn-lt"/>
                <a:ea typeface="+mn-ea"/>
              </a:rPr>
              <a:t>教程： </a:t>
            </a:r>
            <a:r>
              <a:rPr lang="en-US" altLang="zh-CN" sz="100" kern="0" dirty="0">
                <a:solidFill>
                  <a:schemeClr val="bg1">
                    <a:lumMod val="95000"/>
                  </a:schemeClr>
                </a:solidFill>
                <a:latin typeface="+mn-lt"/>
                <a:ea typeface="+mn-ea"/>
              </a:rPr>
              <a:t>www.1ppt.com/word/              Excel</a:t>
            </a:r>
            <a:r>
              <a:rPr lang="zh-CN" altLang="en-US" sz="100" kern="0" dirty="0">
                <a:solidFill>
                  <a:schemeClr val="bg1">
                    <a:lumMod val="95000"/>
                  </a:schemeClr>
                </a:solidFill>
                <a:latin typeface="+mn-lt"/>
                <a:ea typeface="+mn-ea"/>
              </a:rPr>
              <a:t>教程：</a:t>
            </a:r>
            <a:r>
              <a:rPr lang="en-US" altLang="zh-CN" sz="100" kern="0" dirty="0">
                <a:solidFill>
                  <a:schemeClr val="bg1">
                    <a:lumMod val="95000"/>
                  </a:schemeClr>
                </a:solidFill>
                <a:latin typeface="+mn-lt"/>
                <a:ea typeface="+mn-ea"/>
              </a:rPr>
              <a:t>www.1ppt.com/excel/  </a:t>
            </a:r>
          </a:p>
          <a:p>
            <a:pPr fontAlgn="auto">
              <a:spcBef>
                <a:spcPts val="0"/>
              </a:spcBef>
              <a:spcAft>
                <a:spcPts val="0"/>
              </a:spcAft>
              <a:defRPr/>
            </a:pPr>
            <a:r>
              <a:rPr lang="zh-CN" altLang="en-US" sz="100" kern="0" dirty="0">
                <a:solidFill>
                  <a:schemeClr val="bg1">
                    <a:lumMod val="95000"/>
                  </a:schemeClr>
                </a:solidFill>
                <a:latin typeface="+mn-lt"/>
                <a:ea typeface="+mn-ea"/>
              </a:rPr>
              <a:t>资料下载：</a:t>
            </a:r>
            <a:r>
              <a:rPr lang="en-US" altLang="zh-CN" sz="100" kern="0" dirty="0">
                <a:solidFill>
                  <a:schemeClr val="bg1">
                    <a:lumMod val="95000"/>
                  </a:schemeClr>
                </a:solidFill>
                <a:latin typeface="+mn-lt"/>
                <a:ea typeface="+mn-ea"/>
              </a:rPr>
              <a:t>www.1ppt.com/ziliao/                PPT</a:t>
            </a:r>
            <a:r>
              <a:rPr lang="zh-CN" altLang="en-US" sz="100" kern="0" dirty="0">
                <a:solidFill>
                  <a:schemeClr val="bg1">
                    <a:lumMod val="95000"/>
                  </a:schemeClr>
                </a:solidFill>
                <a:latin typeface="+mn-lt"/>
                <a:ea typeface="+mn-ea"/>
              </a:rPr>
              <a:t>课件下载：</a:t>
            </a:r>
            <a:r>
              <a:rPr lang="en-US" altLang="zh-CN" sz="100" kern="0" dirty="0">
                <a:solidFill>
                  <a:schemeClr val="bg1">
                    <a:lumMod val="95000"/>
                  </a:schemeClr>
                </a:solidFill>
                <a:latin typeface="+mn-lt"/>
                <a:ea typeface="+mn-ea"/>
              </a:rPr>
              <a:t>www.1ppt.com/kejian/ </a:t>
            </a:r>
          </a:p>
          <a:p>
            <a:pPr fontAlgn="auto">
              <a:spcBef>
                <a:spcPts val="0"/>
              </a:spcBef>
              <a:spcAft>
                <a:spcPts val="0"/>
              </a:spcAft>
              <a:defRPr/>
            </a:pPr>
            <a:r>
              <a:rPr lang="zh-CN" altLang="en-US" sz="100" kern="0" dirty="0">
                <a:solidFill>
                  <a:schemeClr val="bg1">
                    <a:lumMod val="95000"/>
                  </a:schemeClr>
                </a:solidFill>
                <a:latin typeface="+mn-lt"/>
                <a:ea typeface="+mn-ea"/>
              </a:rPr>
              <a:t>范文下载：</a:t>
            </a:r>
            <a:r>
              <a:rPr lang="en-US" altLang="zh-CN" sz="100" kern="0" dirty="0">
                <a:solidFill>
                  <a:schemeClr val="bg1">
                    <a:lumMod val="95000"/>
                  </a:schemeClr>
                </a:solidFill>
                <a:latin typeface="+mn-lt"/>
                <a:ea typeface="+mn-ea"/>
              </a:rPr>
              <a:t>www.1ppt.com/fanwen/             </a:t>
            </a:r>
            <a:r>
              <a:rPr lang="zh-CN" altLang="en-US" sz="100" kern="0" dirty="0">
                <a:solidFill>
                  <a:schemeClr val="bg1">
                    <a:lumMod val="95000"/>
                  </a:schemeClr>
                </a:solidFill>
                <a:latin typeface="+mn-lt"/>
                <a:ea typeface="+mn-ea"/>
              </a:rPr>
              <a:t>试卷下载：</a:t>
            </a:r>
            <a:r>
              <a:rPr lang="en-US" altLang="zh-CN" sz="100" kern="0" dirty="0">
                <a:solidFill>
                  <a:schemeClr val="bg1">
                    <a:lumMod val="95000"/>
                  </a:schemeClr>
                </a:solidFill>
                <a:latin typeface="+mn-lt"/>
                <a:ea typeface="+mn-ea"/>
              </a:rPr>
              <a:t>www.1ppt.com/shiti/  </a:t>
            </a:r>
          </a:p>
          <a:p>
            <a:pPr fontAlgn="auto">
              <a:spcBef>
                <a:spcPts val="0"/>
              </a:spcBef>
              <a:spcAft>
                <a:spcPts val="0"/>
              </a:spcAft>
              <a:defRPr/>
            </a:pPr>
            <a:r>
              <a:rPr lang="zh-CN" altLang="en-US" sz="100" kern="0" dirty="0">
                <a:solidFill>
                  <a:schemeClr val="bg1">
                    <a:lumMod val="95000"/>
                  </a:schemeClr>
                </a:solidFill>
                <a:latin typeface="+mn-lt"/>
                <a:ea typeface="+mn-ea"/>
              </a:rPr>
              <a:t>教案下载：</a:t>
            </a:r>
            <a:r>
              <a:rPr lang="en-US" altLang="zh-CN" sz="100" kern="0" dirty="0">
                <a:solidFill>
                  <a:schemeClr val="bg1">
                    <a:lumMod val="95000"/>
                  </a:schemeClr>
                </a:solidFill>
                <a:latin typeface="+mn-lt"/>
                <a:ea typeface="+mn-ea"/>
              </a:rPr>
              <a:t>www.1ppt.com/jiaoan/  </a:t>
            </a:r>
          </a:p>
          <a:p>
            <a:pPr fontAlgn="auto">
              <a:spcBef>
                <a:spcPts val="0"/>
              </a:spcBef>
              <a:spcAft>
                <a:spcPts val="0"/>
              </a:spcAft>
              <a:defRPr/>
            </a:pPr>
            <a:r>
              <a:rPr lang="en-US" altLang="zh-CN" sz="100" kern="0" dirty="0">
                <a:solidFill>
                  <a:schemeClr val="bg1">
                    <a:lumMod val="95000"/>
                  </a:schemeClr>
                </a:solidFill>
                <a:latin typeface="+mn-lt"/>
                <a:ea typeface="+mn-ea"/>
              </a:rPr>
              <a:t> </a:t>
            </a:r>
            <a:endParaRPr lang="zh-CN" altLang="en-US" sz="100" kern="0" dirty="0">
              <a:solidFill>
                <a:schemeClr val="bg1">
                  <a:lumMod val="95000"/>
                </a:schemeClr>
              </a:solidFill>
              <a:latin typeface="+mn-lt"/>
              <a:ea typeface="+mn-ea"/>
            </a:endParaRPr>
          </a:p>
        </p:txBody>
      </p:sp>
    </p:spTree>
    <p:extLst>
      <p:ext uri="{BB962C8B-B14F-4D97-AF65-F5344CB8AC3E}">
        <p14:creationId xmlns:p14="http://schemas.microsoft.com/office/powerpoint/2010/main" val="20999019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332656"/>
            <a:ext cx="8228497" cy="2308324"/>
          </a:xfrm>
          <a:prstGeom prst="rect">
            <a:avLst/>
          </a:prstGeom>
          <a:noFill/>
        </p:spPr>
        <p:txBody>
          <a:bodyPr wrap="square" rtlCol="0">
            <a:spAutoFit/>
          </a:bodyPr>
          <a:lstStyle/>
          <a:p>
            <a:r>
              <a:rPr lang="zh-CN" altLang="zh-CN" dirty="0" smtClean="0"/>
              <a:t>三</a:t>
            </a:r>
            <a:r>
              <a:rPr lang="zh-CN" altLang="zh-CN" dirty="0" smtClean="0"/>
              <a:t>、实验结果汇报</a:t>
            </a:r>
          </a:p>
          <a:p>
            <a:endParaRPr lang="en-US" altLang="zh-CN" dirty="0" smtClean="0"/>
          </a:p>
          <a:p>
            <a:r>
              <a:rPr lang="zh-CN" altLang="zh-CN" dirty="0"/>
              <a:t>实验结果</a:t>
            </a:r>
            <a:r>
              <a:rPr lang="en-US" altLang="zh-CN" dirty="0" smtClean="0"/>
              <a:t>4.4.1</a:t>
            </a:r>
            <a:r>
              <a:rPr lang="zh-CN" altLang="en-US" dirty="0" smtClean="0"/>
              <a:t>：</a:t>
            </a:r>
            <a:endParaRPr lang="en-US" altLang="zh-CN" dirty="0" smtClean="0"/>
          </a:p>
          <a:p>
            <a:endParaRPr lang="en-US" altLang="zh-CN" dirty="0" smtClean="0"/>
          </a:p>
          <a:p>
            <a:endParaRPr lang="en-US" altLang="zh-CN" dirty="0"/>
          </a:p>
          <a:p>
            <a:endParaRPr lang="en-US" altLang="zh-CN" dirty="0" smtClean="0"/>
          </a:p>
          <a:p>
            <a:endParaRPr lang="zh-CN" altLang="zh-CN" dirty="0" smtClean="0"/>
          </a:p>
          <a:p>
            <a:endParaRPr lang="en-US" altLang="zh-CN" dirty="0"/>
          </a:p>
        </p:txBody>
      </p:sp>
      <p:pic>
        <p:nvPicPr>
          <p:cNvPr id="6146" name="图片 8" descr="4.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590" y="1164987"/>
            <a:ext cx="7620410" cy="5673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34485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332656"/>
            <a:ext cx="8228497" cy="2308324"/>
          </a:xfrm>
          <a:prstGeom prst="rect">
            <a:avLst/>
          </a:prstGeom>
          <a:noFill/>
        </p:spPr>
        <p:txBody>
          <a:bodyPr wrap="square" rtlCol="0">
            <a:spAutoFit/>
          </a:bodyPr>
          <a:lstStyle/>
          <a:p>
            <a:r>
              <a:rPr lang="zh-CN" altLang="zh-CN" dirty="0" smtClean="0"/>
              <a:t>三</a:t>
            </a:r>
            <a:r>
              <a:rPr lang="zh-CN" altLang="zh-CN" dirty="0" smtClean="0"/>
              <a:t>、实验结果汇报</a:t>
            </a:r>
          </a:p>
          <a:p>
            <a:endParaRPr lang="en-US" altLang="zh-CN" dirty="0" smtClean="0"/>
          </a:p>
          <a:p>
            <a:r>
              <a:rPr lang="zh-CN" altLang="zh-CN" dirty="0"/>
              <a:t>实验结果</a:t>
            </a:r>
            <a:r>
              <a:rPr lang="en-US" altLang="zh-CN" dirty="0" smtClean="0"/>
              <a:t>4.4.2</a:t>
            </a:r>
            <a:r>
              <a:rPr lang="zh-CN" altLang="en-US" dirty="0" smtClean="0"/>
              <a:t>：</a:t>
            </a:r>
            <a:endParaRPr lang="en-US" altLang="zh-CN" dirty="0" smtClean="0"/>
          </a:p>
          <a:p>
            <a:endParaRPr lang="en-US" altLang="zh-CN" dirty="0" smtClean="0"/>
          </a:p>
          <a:p>
            <a:endParaRPr lang="en-US" altLang="zh-CN" dirty="0"/>
          </a:p>
          <a:p>
            <a:endParaRPr lang="en-US" altLang="zh-CN" dirty="0" smtClean="0"/>
          </a:p>
          <a:p>
            <a:endParaRPr lang="zh-CN" altLang="zh-CN" dirty="0" smtClean="0"/>
          </a:p>
          <a:p>
            <a:endParaRPr lang="en-US" altLang="zh-CN" dirty="0"/>
          </a:p>
        </p:txBody>
      </p:sp>
      <p:pic>
        <p:nvPicPr>
          <p:cNvPr id="7170" name="图片 9" descr="4.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68760"/>
            <a:ext cx="8496944" cy="5589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24718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332656"/>
            <a:ext cx="8228497" cy="4893647"/>
          </a:xfrm>
          <a:prstGeom prst="rect">
            <a:avLst/>
          </a:prstGeom>
          <a:noFill/>
        </p:spPr>
        <p:txBody>
          <a:bodyPr wrap="square" rtlCol="0">
            <a:spAutoFit/>
          </a:bodyPr>
          <a:lstStyle/>
          <a:p>
            <a:r>
              <a:rPr lang="zh-CN" altLang="zh-CN" sz="1200" dirty="0" smtClean="0"/>
              <a:t>三</a:t>
            </a:r>
            <a:r>
              <a:rPr lang="zh-CN" altLang="zh-CN" sz="1200" dirty="0" smtClean="0"/>
              <a:t>、实验结果汇报</a:t>
            </a:r>
          </a:p>
          <a:p>
            <a:endParaRPr lang="en-US" altLang="zh-CN" sz="1200" dirty="0" smtClean="0"/>
          </a:p>
          <a:p>
            <a:r>
              <a:rPr lang="zh-CN" altLang="zh-CN" sz="1200" dirty="0"/>
              <a:t>实验结果</a:t>
            </a:r>
            <a:r>
              <a:rPr lang="en-US" altLang="zh-CN" sz="1200" dirty="0" smtClean="0"/>
              <a:t>4.4.3</a:t>
            </a:r>
            <a:r>
              <a:rPr lang="zh-CN" altLang="en-US" sz="1200" dirty="0" smtClean="0"/>
              <a:t>：</a:t>
            </a:r>
            <a:endParaRPr lang="en-US" altLang="zh-CN" sz="1200" dirty="0" smtClean="0"/>
          </a:p>
          <a:p>
            <a:endParaRPr lang="en-US" altLang="zh-CN" sz="1200" dirty="0" smtClean="0"/>
          </a:p>
          <a:p>
            <a:r>
              <a:rPr lang="en-US" altLang="zh-CN" sz="1200" dirty="0"/>
              <a:t>public class </a:t>
            </a:r>
            <a:r>
              <a:rPr lang="en-US" altLang="zh-CN" sz="1200" dirty="0" err="1"/>
              <a:t>CardPlayed</a:t>
            </a:r>
            <a:r>
              <a:rPr lang="en-US" altLang="zh-CN" sz="1200" dirty="0"/>
              <a:t> extends </a:t>
            </a:r>
            <a:r>
              <a:rPr lang="en-US" altLang="zh-CN" sz="1200" dirty="0" err="1"/>
              <a:t>StateController</a:t>
            </a:r>
            <a:r>
              <a:rPr lang="en-US" altLang="zh-CN" sz="1200" dirty="0"/>
              <a:t> {</a:t>
            </a:r>
            <a:endParaRPr lang="zh-CN" altLang="zh-CN" sz="1200" dirty="0"/>
          </a:p>
          <a:p>
            <a:r>
              <a:rPr lang="en-US" altLang="zh-CN" sz="1200" dirty="0"/>
              <a:t>public void </a:t>
            </a:r>
            <a:r>
              <a:rPr lang="en-US" altLang="zh-CN" sz="1200" dirty="0" err="1"/>
              <a:t>handlePlayingCard</a:t>
            </a:r>
            <a:r>
              <a:rPr lang="en-US" altLang="zh-CN" sz="1200" dirty="0"/>
              <a:t>() {}</a:t>
            </a:r>
            <a:endParaRPr lang="zh-CN" altLang="zh-CN" sz="1200" dirty="0"/>
          </a:p>
          <a:p>
            <a:r>
              <a:rPr lang="en-US" altLang="zh-CN" sz="1200" dirty="0"/>
              <a:t>}</a:t>
            </a:r>
            <a:endParaRPr lang="zh-CN" altLang="zh-CN" sz="1200" dirty="0"/>
          </a:p>
          <a:p>
            <a:r>
              <a:rPr lang="en-US" altLang="zh-CN" sz="1200" dirty="0"/>
              <a:t>public class </a:t>
            </a:r>
            <a:r>
              <a:rPr lang="en-US" altLang="zh-CN" sz="1200" dirty="0" err="1"/>
              <a:t>GameEnded</a:t>
            </a:r>
            <a:r>
              <a:rPr lang="en-US" altLang="zh-CN" sz="1200" dirty="0"/>
              <a:t> extends </a:t>
            </a:r>
            <a:r>
              <a:rPr lang="en-US" altLang="zh-CN" sz="1200" dirty="0" err="1"/>
              <a:t>StateController</a:t>
            </a:r>
            <a:r>
              <a:rPr lang="en-US" altLang="zh-CN" sz="1200" dirty="0"/>
              <a:t> {</a:t>
            </a:r>
            <a:endParaRPr lang="zh-CN" altLang="zh-CN" sz="1200" dirty="0"/>
          </a:p>
          <a:p>
            <a:r>
              <a:rPr lang="en-US" altLang="zh-CN" sz="1200" dirty="0"/>
              <a:t>	public void </a:t>
            </a:r>
            <a:r>
              <a:rPr lang="en-US" altLang="zh-CN" sz="1200" dirty="0" err="1"/>
              <a:t>handleScoreCalculated</a:t>
            </a:r>
            <a:r>
              <a:rPr lang="en-US" altLang="zh-CN" sz="1200" dirty="0"/>
              <a:t>() {}</a:t>
            </a:r>
            <a:endParaRPr lang="zh-CN" altLang="zh-CN" sz="1200" dirty="0"/>
          </a:p>
          <a:p>
            <a:r>
              <a:rPr lang="en-US" altLang="zh-CN" sz="1200" dirty="0"/>
              <a:t>}</a:t>
            </a:r>
            <a:endParaRPr lang="zh-CN" altLang="zh-CN" sz="1200" dirty="0"/>
          </a:p>
          <a:p>
            <a:r>
              <a:rPr lang="en-US" altLang="zh-CN" sz="1200" dirty="0"/>
              <a:t>public class </a:t>
            </a:r>
            <a:r>
              <a:rPr lang="en-US" altLang="zh-CN" sz="1200" dirty="0" err="1"/>
              <a:t>GameQuited</a:t>
            </a:r>
            <a:r>
              <a:rPr lang="en-US" altLang="zh-CN" sz="1200" dirty="0"/>
              <a:t> extends </a:t>
            </a:r>
            <a:r>
              <a:rPr lang="en-US" altLang="zh-CN" sz="1200" dirty="0" err="1"/>
              <a:t>StateController</a:t>
            </a:r>
            <a:r>
              <a:rPr lang="en-US" altLang="zh-CN" sz="1200" dirty="0"/>
              <a:t> {</a:t>
            </a:r>
            <a:endParaRPr lang="zh-CN" altLang="zh-CN" sz="1200" dirty="0"/>
          </a:p>
          <a:p>
            <a:r>
              <a:rPr lang="en-US" altLang="zh-CN" sz="1200" dirty="0"/>
              <a:t>}</a:t>
            </a:r>
            <a:endParaRPr lang="zh-CN" altLang="zh-CN" sz="1200" dirty="0"/>
          </a:p>
          <a:p>
            <a:r>
              <a:rPr lang="en-US" altLang="zh-CN" sz="1200" dirty="0"/>
              <a:t>public class Initialized extends </a:t>
            </a:r>
            <a:r>
              <a:rPr lang="en-US" altLang="zh-CN" sz="1200" dirty="0" err="1"/>
              <a:t>StateController</a:t>
            </a:r>
            <a:r>
              <a:rPr lang="en-US" altLang="zh-CN" sz="1200" dirty="0"/>
              <a:t> {</a:t>
            </a:r>
            <a:endParaRPr lang="zh-CN" altLang="zh-CN" sz="1200" dirty="0"/>
          </a:p>
          <a:p>
            <a:r>
              <a:rPr lang="en-US" altLang="zh-CN" sz="1200" dirty="0"/>
              <a:t>}</a:t>
            </a:r>
            <a:endParaRPr lang="zh-CN" altLang="zh-CN" sz="1200" dirty="0"/>
          </a:p>
          <a:p>
            <a:r>
              <a:rPr lang="en-US" altLang="zh-CN" sz="1200" dirty="0"/>
              <a:t>public class </a:t>
            </a:r>
            <a:r>
              <a:rPr lang="en-US" altLang="zh-CN" sz="1200" dirty="0" err="1"/>
              <a:t>MusicSelected</a:t>
            </a:r>
            <a:r>
              <a:rPr lang="en-US" altLang="zh-CN" sz="1200" dirty="0"/>
              <a:t> extends </a:t>
            </a:r>
            <a:r>
              <a:rPr lang="en-US" altLang="zh-CN" sz="1200" dirty="0" err="1"/>
              <a:t>StateController</a:t>
            </a:r>
            <a:r>
              <a:rPr lang="en-US" altLang="zh-CN" sz="1200" dirty="0"/>
              <a:t> {</a:t>
            </a:r>
            <a:endParaRPr lang="zh-CN" altLang="zh-CN" sz="1200" dirty="0"/>
          </a:p>
          <a:p>
            <a:r>
              <a:rPr lang="en-US" altLang="zh-CN" sz="1200" dirty="0"/>
              <a:t>	public void </a:t>
            </a:r>
            <a:r>
              <a:rPr lang="en-US" altLang="zh-CN" sz="1200" dirty="0" err="1"/>
              <a:t>handleInitialCompleted</a:t>
            </a:r>
            <a:r>
              <a:rPr lang="en-US" altLang="zh-CN" sz="1200" dirty="0"/>
              <a:t>() {}</a:t>
            </a:r>
            <a:endParaRPr lang="zh-CN" altLang="zh-CN" sz="1200" dirty="0"/>
          </a:p>
          <a:p>
            <a:r>
              <a:rPr lang="en-US" altLang="zh-CN" sz="1200" dirty="0"/>
              <a:t>}</a:t>
            </a:r>
            <a:endParaRPr lang="zh-CN" altLang="zh-CN" sz="1200" dirty="0"/>
          </a:p>
          <a:p>
            <a:r>
              <a:rPr lang="en-US" altLang="zh-CN" sz="1200" dirty="0"/>
              <a:t>public class </a:t>
            </a:r>
            <a:r>
              <a:rPr lang="en-US" altLang="zh-CN" sz="1200" dirty="0" err="1"/>
              <a:t>PlayerSelected</a:t>
            </a:r>
            <a:r>
              <a:rPr lang="en-US" altLang="zh-CN" sz="1200" dirty="0"/>
              <a:t> extends </a:t>
            </a:r>
            <a:r>
              <a:rPr lang="en-US" altLang="zh-CN" sz="1200" dirty="0" err="1"/>
              <a:t>StateController</a:t>
            </a:r>
            <a:r>
              <a:rPr lang="en-US" altLang="zh-CN" sz="1200" dirty="0"/>
              <a:t> {</a:t>
            </a:r>
            <a:endParaRPr lang="zh-CN" altLang="zh-CN" sz="1200" dirty="0"/>
          </a:p>
          <a:p>
            <a:r>
              <a:rPr lang="en-US" altLang="zh-CN" sz="1200" dirty="0"/>
              <a:t>	public void </a:t>
            </a:r>
            <a:r>
              <a:rPr lang="en-US" altLang="zh-CN" sz="1200" dirty="0" err="1"/>
              <a:t>handleSelectingMusic</a:t>
            </a:r>
            <a:r>
              <a:rPr lang="en-US" altLang="zh-CN" sz="1200" dirty="0"/>
              <a:t>() {}</a:t>
            </a:r>
            <a:endParaRPr lang="zh-CN" altLang="zh-CN" sz="1200" dirty="0"/>
          </a:p>
          <a:p>
            <a:r>
              <a:rPr lang="en-US" altLang="zh-CN" sz="1200" dirty="0"/>
              <a:t>}</a:t>
            </a:r>
            <a:endParaRPr lang="zh-CN" altLang="zh-CN" sz="1200" dirty="0"/>
          </a:p>
          <a:p>
            <a:r>
              <a:rPr lang="en-US" altLang="zh-CN" sz="1200" dirty="0"/>
              <a:t>public class Ranking extends </a:t>
            </a:r>
            <a:r>
              <a:rPr lang="en-US" altLang="zh-CN" sz="1200" dirty="0" err="1"/>
              <a:t>StateController</a:t>
            </a:r>
            <a:r>
              <a:rPr lang="en-US" altLang="zh-CN" sz="1200" dirty="0"/>
              <a:t> {</a:t>
            </a:r>
            <a:endParaRPr lang="zh-CN" altLang="zh-CN" sz="1200" dirty="0"/>
          </a:p>
          <a:p>
            <a:r>
              <a:rPr lang="en-US" altLang="zh-CN" sz="1200" dirty="0"/>
              <a:t>	public void </a:t>
            </a:r>
            <a:r>
              <a:rPr lang="en-US" altLang="zh-CN" sz="1200" dirty="0" err="1"/>
              <a:t>handleChoosingToQuit</a:t>
            </a:r>
            <a:r>
              <a:rPr lang="en-US" altLang="zh-CN" sz="1200" dirty="0"/>
              <a:t>() {}</a:t>
            </a:r>
            <a:endParaRPr lang="zh-CN" altLang="zh-CN" sz="1200" dirty="0"/>
          </a:p>
          <a:p>
            <a:r>
              <a:rPr lang="en-US" altLang="zh-CN" sz="1200" dirty="0"/>
              <a:t>}</a:t>
            </a:r>
            <a:endParaRPr lang="zh-CN" altLang="zh-CN" sz="1200" dirty="0"/>
          </a:p>
          <a:p>
            <a:r>
              <a:rPr lang="en-US" altLang="zh-CN" sz="1200" dirty="0"/>
              <a:t>public class </a:t>
            </a:r>
            <a:r>
              <a:rPr lang="en-US" altLang="zh-CN" sz="1200" dirty="0" err="1"/>
              <a:t>Registed</a:t>
            </a:r>
            <a:r>
              <a:rPr lang="en-US" altLang="zh-CN" sz="1200" dirty="0"/>
              <a:t> extends </a:t>
            </a:r>
            <a:r>
              <a:rPr lang="en-US" altLang="zh-CN" sz="1200" dirty="0" err="1"/>
              <a:t>StateController</a:t>
            </a:r>
            <a:r>
              <a:rPr lang="en-US" altLang="zh-CN" sz="1200" dirty="0"/>
              <a:t> {</a:t>
            </a:r>
            <a:endParaRPr lang="zh-CN" altLang="zh-CN" sz="1200" dirty="0"/>
          </a:p>
          <a:p>
            <a:r>
              <a:rPr lang="en-US" altLang="zh-CN" sz="1200" dirty="0"/>
              <a:t>	public void </a:t>
            </a:r>
            <a:r>
              <a:rPr lang="en-US" altLang="zh-CN" sz="1200" dirty="0" err="1"/>
              <a:t>handleSelectingRobots</a:t>
            </a:r>
            <a:r>
              <a:rPr lang="en-US" altLang="zh-CN" sz="1200" dirty="0"/>
              <a:t>() {}</a:t>
            </a:r>
            <a:endParaRPr lang="zh-CN" altLang="zh-CN" sz="1200" dirty="0"/>
          </a:p>
          <a:p>
            <a:r>
              <a:rPr lang="en-US" altLang="zh-CN" sz="1200" dirty="0" smtClean="0"/>
              <a:t>}</a:t>
            </a:r>
            <a:endParaRPr lang="zh-CN" altLang="zh-CN" sz="1200" dirty="0"/>
          </a:p>
        </p:txBody>
      </p:sp>
      <p:sp>
        <p:nvSpPr>
          <p:cNvPr id="2" name="文本框 1"/>
          <p:cNvSpPr txBox="1"/>
          <p:nvPr/>
        </p:nvSpPr>
        <p:spPr>
          <a:xfrm>
            <a:off x="4139952" y="908720"/>
            <a:ext cx="3530518" cy="5847755"/>
          </a:xfrm>
          <a:prstGeom prst="rect">
            <a:avLst/>
          </a:prstGeom>
          <a:noFill/>
        </p:spPr>
        <p:txBody>
          <a:bodyPr wrap="none" rtlCol="0">
            <a:spAutoFit/>
          </a:bodyPr>
          <a:lstStyle/>
          <a:p>
            <a:r>
              <a:rPr lang="en-US" altLang="zh-CN" sz="1200" dirty="0"/>
              <a:t>public class </a:t>
            </a:r>
            <a:r>
              <a:rPr lang="en-US" altLang="zh-CN" sz="1200" dirty="0" err="1"/>
              <a:t>StateController</a:t>
            </a:r>
            <a:r>
              <a:rPr lang="en-US" altLang="zh-CN" sz="1200" dirty="0"/>
              <a:t> {</a:t>
            </a:r>
            <a:endParaRPr lang="zh-CN" altLang="zh-CN" sz="1200" dirty="0"/>
          </a:p>
          <a:p>
            <a:r>
              <a:rPr lang="en-US" altLang="zh-CN" sz="1200" dirty="0"/>
              <a:t>	public void </a:t>
            </a:r>
            <a:r>
              <a:rPr lang="en-US" altLang="zh-CN" sz="1200" dirty="0" err="1"/>
              <a:t>handleSettingNickname</a:t>
            </a:r>
            <a:r>
              <a:rPr lang="en-US" altLang="zh-CN" sz="1200" dirty="0"/>
              <a:t>() {}</a:t>
            </a:r>
            <a:endParaRPr lang="zh-CN" altLang="zh-CN" sz="1200" dirty="0"/>
          </a:p>
          <a:p>
            <a:r>
              <a:rPr lang="en-US" altLang="zh-CN" sz="1200" dirty="0"/>
              <a:t>	public void </a:t>
            </a:r>
            <a:r>
              <a:rPr lang="en-US" altLang="zh-CN" sz="1200" dirty="0" err="1"/>
              <a:t>handleSelectingRobots</a:t>
            </a:r>
            <a:r>
              <a:rPr lang="en-US" altLang="zh-CN" sz="1200" dirty="0"/>
              <a:t>() {}</a:t>
            </a:r>
            <a:endParaRPr lang="zh-CN" altLang="zh-CN" sz="1200" dirty="0"/>
          </a:p>
          <a:p>
            <a:r>
              <a:rPr lang="en-US" altLang="zh-CN" sz="1200" dirty="0"/>
              <a:t>	public void </a:t>
            </a:r>
            <a:r>
              <a:rPr lang="en-US" altLang="zh-CN" sz="1200" dirty="0" err="1"/>
              <a:t>handleSelectingMusic</a:t>
            </a:r>
            <a:r>
              <a:rPr lang="en-US" altLang="zh-CN" sz="1200" dirty="0"/>
              <a:t>() {}</a:t>
            </a:r>
            <a:endParaRPr lang="zh-CN" altLang="zh-CN" sz="1200" dirty="0"/>
          </a:p>
          <a:p>
            <a:r>
              <a:rPr lang="en-US" altLang="zh-CN" sz="1200" dirty="0"/>
              <a:t>	public void </a:t>
            </a:r>
            <a:r>
              <a:rPr lang="en-US" altLang="zh-CN" sz="1200" dirty="0" err="1"/>
              <a:t>handleInitialCompleted</a:t>
            </a:r>
            <a:r>
              <a:rPr lang="en-US" altLang="zh-CN" sz="1200" dirty="0"/>
              <a:t>() {}</a:t>
            </a:r>
            <a:endParaRPr lang="zh-CN" altLang="zh-CN" sz="1200" dirty="0"/>
          </a:p>
          <a:p>
            <a:r>
              <a:rPr lang="en-US" altLang="zh-CN" sz="1200" dirty="0"/>
              <a:t>	public void </a:t>
            </a:r>
            <a:r>
              <a:rPr lang="en-US" altLang="zh-CN" sz="1200" dirty="0" err="1"/>
              <a:t>handleGettingCards</a:t>
            </a:r>
            <a:r>
              <a:rPr lang="en-US" altLang="zh-CN" sz="1200" dirty="0"/>
              <a:t>() {}</a:t>
            </a:r>
            <a:endParaRPr lang="zh-CN" altLang="zh-CN" sz="1200" dirty="0"/>
          </a:p>
          <a:p>
            <a:r>
              <a:rPr lang="en-US" altLang="zh-CN" sz="1200" dirty="0"/>
              <a:t>	public void </a:t>
            </a:r>
            <a:r>
              <a:rPr lang="en-US" altLang="zh-CN" sz="1200" dirty="0" err="1"/>
              <a:t>handleTurnToPlay</a:t>
            </a:r>
            <a:r>
              <a:rPr lang="en-US" altLang="zh-CN" sz="1200" dirty="0"/>
              <a:t>() {}</a:t>
            </a:r>
            <a:endParaRPr lang="zh-CN" altLang="zh-CN" sz="1200" dirty="0"/>
          </a:p>
          <a:p>
            <a:r>
              <a:rPr lang="en-US" altLang="zh-CN" sz="1200" dirty="0"/>
              <a:t>	public void </a:t>
            </a:r>
            <a:r>
              <a:rPr lang="en-US" altLang="zh-CN" sz="1200" dirty="0" err="1"/>
              <a:t>handlePlayingCard</a:t>
            </a:r>
            <a:r>
              <a:rPr lang="en-US" altLang="zh-CN" sz="1200" dirty="0"/>
              <a:t>() {}</a:t>
            </a:r>
            <a:endParaRPr lang="zh-CN" altLang="zh-CN" sz="1200" dirty="0"/>
          </a:p>
          <a:p>
            <a:r>
              <a:rPr lang="en-US" altLang="zh-CN" sz="1200" dirty="0"/>
              <a:t>	public class </a:t>
            </a:r>
            <a:r>
              <a:rPr lang="en-US" altLang="zh-CN" sz="1200" dirty="0" err="1"/>
              <a:t>StateController</a:t>
            </a:r>
            <a:r>
              <a:rPr lang="en-US" altLang="zh-CN" sz="1200" dirty="0"/>
              <a:t> {}</a:t>
            </a:r>
            <a:endParaRPr lang="zh-CN" altLang="zh-CN" sz="1200" dirty="0"/>
          </a:p>
          <a:p>
            <a:r>
              <a:rPr lang="en-US" altLang="zh-CN" sz="1200" dirty="0"/>
              <a:t>	public void </a:t>
            </a:r>
            <a:r>
              <a:rPr lang="en-US" altLang="zh-CN" sz="1200" dirty="0" err="1"/>
              <a:t>handleSettingNickname</a:t>
            </a:r>
            <a:r>
              <a:rPr lang="en-US" altLang="zh-CN" sz="1200" dirty="0"/>
              <a:t>() {}</a:t>
            </a:r>
            <a:endParaRPr lang="zh-CN" altLang="zh-CN" sz="1200" dirty="0"/>
          </a:p>
          <a:p>
            <a:r>
              <a:rPr lang="en-US" altLang="zh-CN" sz="1200" dirty="0"/>
              <a:t>	public void </a:t>
            </a:r>
            <a:r>
              <a:rPr lang="en-US" altLang="zh-CN" sz="1200" dirty="0" err="1"/>
              <a:t>handleSelectingRobots</a:t>
            </a:r>
            <a:r>
              <a:rPr lang="en-US" altLang="zh-CN" sz="1200" dirty="0"/>
              <a:t>() {}</a:t>
            </a:r>
            <a:endParaRPr lang="zh-CN" altLang="zh-CN" sz="1200" dirty="0"/>
          </a:p>
          <a:p>
            <a:r>
              <a:rPr lang="en-US" altLang="zh-CN" sz="1200" dirty="0"/>
              <a:t>	public void </a:t>
            </a:r>
            <a:r>
              <a:rPr lang="en-US" altLang="zh-CN" sz="1200" dirty="0" err="1"/>
              <a:t>handleSelectingMusic</a:t>
            </a:r>
            <a:r>
              <a:rPr lang="en-US" altLang="zh-CN" sz="1200" dirty="0"/>
              <a:t>() {}</a:t>
            </a:r>
            <a:endParaRPr lang="zh-CN" altLang="zh-CN" sz="1200" dirty="0"/>
          </a:p>
          <a:p>
            <a:r>
              <a:rPr lang="en-US" altLang="zh-CN" sz="1200" dirty="0"/>
              <a:t>	public void </a:t>
            </a:r>
            <a:r>
              <a:rPr lang="en-US" altLang="zh-CN" sz="1200" dirty="0" err="1"/>
              <a:t>handleInitialCompleted</a:t>
            </a:r>
            <a:r>
              <a:rPr lang="en-US" altLang="zh-CN" sz="1200" dirty="0"/>
              <a:t>() {}</a:t>
            </a:r>
            <a:endParaRPr lang="zh-CN" altLang="zh-CN" sz="1200" dirty="0"/>
          </a:p>
          <a:p>
            <a:r>
              <a:rPr lang="en-US" altLang="zh-CN" sz="1200" dirty="0"/>
              <a:t>	public void </a:t>
            </a:r>
            <a:r>
              <a:rPr lang="en-US" altLang="zh-CN" sz="1200" dirty="0" err="1"/>
              <a:t>handleGettingCards</a:t>
            </a:r>
            <a:r>
              <a:rPr lang="en-US" altLang="zh-CN" sz="1200" dirty="0"/>
              <a:t>() {}</a:t>
            </a:r>
            <a:endParaRPr lang="zh-CN" altLang="zh-CN" sz="1200" dirty="0"/>
          </a:p>
          <a:p>
            <a:r>
              <a:rPr lang="en-US" altLang="zh-CN" sz="1200" dirty="0"/>
              <a:t>	public void </a:t>
            </a:r>
            <a:r>
              <a:rPr lang="en-US" altLang="zh-CN" sz="1200" dirty="0" err="1"/>
              <a:t>handleTurnToPlay</a:t>
            </a:r>
            <a:r>
              <a:rPr lang="en-US" altLang="zh-CN" sz="1200" dirty="0"/>
              <a:t>() {}</a:t>
            </a:r>
            <a:endParaRPr lang="zh-CN" altLang="zh-CN" sz="1200" dirty="0"/>
          </a:p>
          <a:p>
            <a:r>
              <a:rPr lang="en-US" altLang="zh-CN" sz="1200" dirty="0"/>
              <a:t>	public void </a:t>
            </a:r>
            <a:r>
              <a:rPr lang="en-US" altLang="zh-CN" sz="1200" dirty="0" err="1"/>
              <a:t>handlePlayingCard</a:t>
            </a:r>
            <a:r>
              <a:rPr lang="en-US" altLang="zh-CN" sz="1200" dirty="0"/>
              <a:t>() {}</a:t>
            </a:r>
            <a:endParaRPr lang="zh-CN" altLang="zh-CN" sz="1200" dirty="0"/>
          </a:p>
          <a:p>
            <a:r>
              <a:rPr lang="en-US" altLang="zh-CN" sz="1200" dirty="0"/>
              <a:t>	public void </a:t>
            </a:r>
            <a:r>
              <a:rPr lang="en-US" altLang="zh-CN" sz="1200" dirty="0" err="1"/>
              <a:t>handleChoosingToQuit</a:t>
            </a:r>
            <a:r>
              <a:rPr lang="en-US" altLang="zh-CN" sz="1200" dirty="0"/>
              <a:t>() {}</a:t>
            </a:r>
            <a:endParaRPr lang="zh-CN" altLang="zh-CN" sz="1200" dirty="0"/>
          </a:p>
          <a:p>
            <a:r>
              <a:rPr lang="en-US" altLang="zh-CN" sz="1200" dirty="0"/>
              <a:t>	public void </a:t>
            </a:r>
            <a:r>
              <a:rPr lang="en-US" altLang="zh-CN" sz="1200" dirty="0" err="1"/>
              <a:t>handleScoreCalculated</a:t>
            </a:r>
            <a:r>
              <a:rPr lang="en-US" altLang="zh-CN" sz="1200" dirty="0"/>
              <a:t>() {}</a:t>
            </a:r>
            <a:endParaRPr lang="zh-CN" altLang="zh-CN" sz="1200" dirty="0"/>
          </a:p>
          <a:p>
            <a:r>
              <a:rPr lang="en-US" altLang="zh-CN" sz="1200" dirty="0"/>
              <a:t>	public void </a:t>
            </a:r>
            <a:r>
              <a:rPr lang="en-US" altLang="zh-CN" sz="1200" dirty="0" err="1"/>
              <a:t>changeStateTo</a:t>
            </a:r>
            <a:r>
              <a:rPr lang="en-US" altLang="zh-CN" sz="1200" dirty="0"/>
              <a:t>() {}</a:t>
            </a:r>
            <a:endParaRPr lang="zh-CN" altLang="zh-CN" sz="1200" dirty="0"/>
          </a:p>
          <a:p>
            <a:r>
              <a:rPr lang="en-US" altLang="zh-CN" sz="1200" dirty="0"/>
              <a:t>	public void </a:t>
            </a:r>
            <a:r>
              <a:rPr lang="en-US" altLang="zh-CN" sz="1200" dirty="0" err="1"/>
              <a:t>handleChoosingToQuit</a:t>
            </a:r>
            <a:r>
              <a:rPr lang="en-US" altLang="zh-CN" sz="1200" dirty="0"/>
              <a:t>() {}</a:t>
            </a:r>
            <a:endParaRPr lang="zh-CN" altLang="zh-CN" sz="1200" dirty="0"/>
          </a:p>
          <a:p>
            <a:r>
              <a:rPr lang="en-US" altLang="zh-CN" sz="1200" dirty="0"/>
              <a:t>	public void </a:t>
            </a:r>
            <a:r>
              <a:rPr lang="en-US" altLang="zh-CN" sz="1200" dirty="0" err="1"/>
              <a:t>handleScoreCalculated</a:t>
            </a:r>
            <a:r>
              <a:rPr lang="en-US" altLang="zh-CN" sz="1200" dirty="0"/>
              <a:t>() {}</a:t>
            </a:r>
            <a:endParaRPr lang="zh-CN" altLang="zh-CN" sz="1200" dirty="0"/>
          </a:p>
          <a:p>
            <a:r>
              <a:rPr lang="en-US" altLang="zh-CN" sz="1200" dirty="0"/>
              <a:t>	public void </a:t>
            </a:r>
            <a:r>
              <a:rPr lang="en-US" altLang="zh-CN" sz="1200" dirty="0" err="1"/>
              <a:t>changeStateTo</a:t>
            </a:r>
            <a:r>
              <a:rPr lang="en-US" altLang="zh-CN" sz="1200" dirty="0"/>
              <a:t>() {}</a:t>
            </a:r>
            <a:endParaRPr lang="zh-CN" altLang="zh-CN" sz="1200" dirty="0"/>
          </a:p>
          <a:p>
            <a:r>
              <a:rPr lang="en-US" altLang="zh-CN" sz="1200" dirty="0"/>
              <a:t>}</a:t>
            </a:r>
            <a:endParaRPr lang="zh-CN" altLang="zh-CN" sz="1200" dirty="0"/>
          </a:p>
          <a:p>
            <a:endParaRPr lang="en-US" altLang="zh-CN" sz="2000" dirty="0"/>
          </a:p>
          <a:p>
            <a:endParaRPr lang="en-US" altLang="zh-CN" sz="2000" dirty="0"/>
          </a:p>
          <a:p>
            <a:endParaRPr lang="zh-CN" altLang="zh-CN" sz="2000" dirty="0"/>
          </a:p>
          <a:p>
            <a:endParaRPr lang="en-US" altLang="zh-CN" sz="2000" dirty="0"/>
          </a:p>
          <a:p>
            <a:endParaRPr lang="zh-CN" altLang="en-US" sz="2000" dirty="0"/>
          </a:p>
        </p:txBody>
      </p:sp>
    </p:spTree>
    <p:extLst>
      <p:ext uri="{BB962C8B-B14F-4D97-AF65-F5344CB8AC3E}">
        <p14:creationId xmlns:p14="http://schemas.microsoft.com/office/powerpoint/2010/main" val="12483461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332656"/>
            <a:ext cx="8228497" cy="461665"/>
          </a:xfrm>
          <a:prstGeom prst="rect">
            <a:avLst/>
          </a:prstGeom>
          <a:noFill/>
        </p:spPr>
        <p:txBody>
          <a:bodyPr wrap="square" rtlCol="0">
            <a:spAutoFit/>
          </a:bodyPr>
          <a:lstStyle/>
          <a:p>
            <a:pPr lvl="0"/>
            <a:r>
              <a:rPr lang="zh-CN" altLang="en-US" sz="1200" dirty="0"/>
              <a:t>四</a:t>
            </a:r>
            <a:r>
              <a:rPr lang="zh-CN" altLang="zh-CN" sz="1200" dirty="0" smtClean="0"/>
              <a:t>、</a:t>
            </a:r>
            <a:r>
              <a:rPr lang="zh-CN" altLang="zh-CN" sz="1200" b="1" dirty="0"/>
              <a:t>小组任务</a:t>
            </a:r>
            <a:r>
              <a:rPr lang="zh-CN" altLang="zh-CN" sz="1200" b="1" dirty="0" smtClean="0"/>
              <a:t>分工</a:t>
            </a:r>
            <a:endParaRPr lang="zh-CN" altLang="zh-CN" sz="1200" b="1" dirty="0"/>
          </a:p>
          <a:p>
            <a:endParaRPr lang="en-US" altLang="zh-CN" sz="1200" dirty="0" smtClean="0"/>
          </a:p>
        </p:txBody>
      </p:sp>
      <p:graphicFrame>
        <p:nvGraphicFramePr>
          <p:cNvPr id="3" name="表格 2"/>
          <p:cNvGraphicFramePr>
            <a:graphicFrameLocks noGrp="1"/>
          </p:cNvGraphicFramePr>
          <p:nvPr>
            <p:extLst>
              <p:ext uri="{D42A27DB-BD31-4B8C-83A1-F6EECF244321}">
                <p14:modId xmlns:p14="http://schemas.microsoft.com/office/powerpoint/2010/main" val="941127890"/>
              </p:ext>
            </p:extLst>
          </p:nvPr>
        </p:nvGraphicFramePr>
        <p:xfrm>
          <a:off x="310742" y="888696"/>
          <a:ext cx="8169275" cy="2390331"/>
        </p:xfrm>
        <a:graphic>
          <a:graphicData uri="http://schemas.openxmlformats.org/drawingml/2006/table">
            <a:tbl>
              <a:tblPr>
                <a:tableStyleId>{5C22544A-7EE6-4342-B048-85BDC9FD1C3A}</a:tableStyleId>
              </a:tblPr>
              <a:tblGrid>
                <a:gridCol w="722630"/>
                <a:gridCol w="902335"/>
                <a:gridCol w="3272155"/>
                <a:gridCol w="3272155"/>
              </a:tblGrid>
              <a:tr h="354330">
                <a:tc>
                  <a:txBody>
                    <a:bodyPr/>
                    <a:lstStyle/>
                    <a:p>
                      <a:pPr algn="ctr">
                        <a:lnSpc>
                          <a:spcPct val="150000"/>
                        </a:lnSpc>
                        <a:spcAft>
                          <a:spcPts val="0"/>
                        </a:spcAft>
                      </a:pPr>
                      <a:r>
                        <a:rPr lang="zh-CN" sz="1200" dirty="0">
                          <a:effectLst/>
                        </a:rPr>
                        <a:t>角色</a:t>
                      </a:r>
                      <a:endParaRPr lang="zh-CN" sz="10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zh-CN" sz="1200">
                          <a:effectLst/>
                        </a:rPr>
                        <a:t>姓名</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zh-CN" sz="1200" dirty="0">
                          <a:effectLst/>
                        </a:rPr>
                        <a:t>组内互评分</a:t>
                      </a:r>
                      <a:endParaRPr lang="zh-CN" sz="1000" dirty="0">
                        <a:effectLst/>
                      </a:endParaRPr>
                    </a:p>
                    <a:p>
                      <a:pPr algn="ctr">
                        <a:lnSpc>
                          <a:spcPct val="150000"/>
                        </a:lnSpc>
                        <a:spcAft>
                          <a:spcPts val="0"/>
                        </a:spcAft>
                      </a:pPr>
                      <a:r>
                        <a:rPr lang="zh-CN" sz="1200" dirty="0">
                          <a:effectLst/>
                        </a:rPr>
                        <a:t>（百分制）</a:t>
                      </a:r>
                      <a:endParaRPr lang="zh-CN" sz="10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200">
                          <a:effectLst/>
                        </a:rPr>
                        <a:t>任务分工</a:t>
                      </a:r>
                      <a:endParaRPr lang="zh-CN" sz="1000">
                        <a:effectLst/>
                        <a:latin typeface="Times New Roman" panose="02020603050405020304" pitchFamily="18" charset="0"/>
                        <a:ea typeface="宋体" panose="02010600030101010101" pitchFamily="2" charset="-122"/>
                      </a:endParaRPr>
                    </a:p>
                  </a:txBody>
                  <a:tcPr marL="68580" marR="68580" marT="0" marB="0" anchor="ctr"/>
                </a:tc>
              </a:tr>
              <a:tr h="378460">
                <a:tc>
                  <a:txBody>
                    <a:bodyPr/>
                    <a:lstStyle/>
                    <a:p>
                      <a:pPr algn="ctr">
                        <a:lnSpc>
                          <a:spcPct val="150000"/>
                        </a:lnSpc>
                        <a:spcAft>
                          <a:spcPts val="0"/>
                        </a:spcAft>
                      </a:pPr>
                      <a:r>
                        <a:rPr lang="zh-CN" sz="1200">
                          <a:effectLst/>
                        </a:rPr>
                        <a:t>组长</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zh-CN" sz="1200">
                          <a:effectLst/>
                        </a:rPr>
                        <a:t>成子谦</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0" algn="ctr" defTabSz="914400" rtl="0" eaLnBrk="1" latinLnBrk="0" hangingPunct="1">
                        <a:lnSpc>
                          <a:spcPct val="150000"/>
                        </a:lnSpc>
                        <a:spcAft>
                          <a:spcPts val="0"/>
                        </a:spcAft>
                      </a:pPr>
                      <a:r>
                        <a:rPr lang="en-US" altLang="zh-CN" sz="1400" kern="1200" dirty="0" smtClean="0">
                          <a:solidFill>
                            <a:schemeClr val="dk1"/>
                          </a:solidFill>
                          <a:effectLst/>
                          <a:latin typeface="+mn-lt"/>
                          <a:ea typeface="+mn-ea"/>
                          <a:cs typeface="+mn-cs"/>
                        </a:rPr>
                        <a:t>93</a:t>
                      </a:r>
                      <a:endParaRPr lang="zh-CN" sz="1400" kern="1200" dirty="0">
                        <a:solidFill>
                          <a:schemeClr val="dk1"/>
                        </a:solidFill>
                        <a:effectLst/>
                        <a:latin typeface="+mn-lt"/>
                        <a:ea typeface="+mn-ea"/>
                        <a:cs typeface="+mn-cs"/>
                      </a:endParaRPr>
                    </a:p>
                  </a:txBody>
                  <a:tcPr marL="68580" marR="68580" marT="0" marB="0"/>
                </a:tc>
                <a:tc>
                  <a:txBody>
                    <a:bodyPr/>
                    <a:lstStyle/>
                    <a:p>
                      <a:pPr algn="ctr">
                        <a:lnSpc>
                          <a:spcPct val="150000"/>
                        </a:lnSpc>
                        <a:spcAft>
                          <a:spcPts val="0"/>
                        </a:spcAft>
                      </a:pPr>
                      <a:r>
                        <a:rPr lang="en-US" sz="1200">
                          <a:effectLst/>
                        </a:rPr>
                        <a:t>4.1.3</a:t>
                      </a:r>
                      <a:r>
                        <a:rPr lang="zh-CN" sz="1200">
                          <a:effectLst/>
                        </a:rPr>
                        <a:t>、</a:t>
                      </a:r>
                      <a:r>
                        <a:rPr lang="en-US" sz="1200">
                          <a:effectLst/>
                        </a:rPr>
                        <a:t>4.3.1</a:t>
                      </a:r>
                      <a:r>
                        <a:rPr lang="zh-CN" sz="1200">
                          <a:effectLst/>
                        </a:rPr>
                        <a:t>、</a:t>
                      </a:r>
                      <a:r>
                        <a:rPr lang="en-US" sz="1200">
                          <a:effectLst/>
                        </a:rPr>
                        <a:t>4.4.3</a:t>
                      </a:r>
                      <a:r>
                        <a:rPr lang="zh-CN" sz="1200">
                          <a:effectLst/>
                        </a:rPr>
                        <a:t>、整理实验报告和</a:t>
                      </a:r>
                      <a:r>
                        <a:rPr lang="en-US" sz="1200">
                          <a:effectLst/>
                        </a:rPr>
                        <a:t>ppt</a:t>
                      </a:r>
                      <a:endParaRPr lang="zh-CN" sz="1000">
                        <a:effectLst/>
                        <a:latin typeface="Times New Roman" panose="02020603050405020304" pitchFamily="18" charset="0"/>
                        <a:ea typeface="宋体" panose="02010600030101010101" pitchFamily="2" charset="-122"/>
                      </a:endParaRPr>
                    </a:p>
                  </a:txBody>
                  <a:tcPr marL="68580" marR="68580" marT="0" marB="0" anchor="ctr"/>
                </a:tc>
              </a:tr>
              <a:tr h="372110">
                <a:tc rowSpan="4">
                  <a:txBody>
                    <a:bodyPr/>
                    <a:lstStyle/>
                    <a:p>
                      <a:pPr algn="ctr">
                        <a:lnSpc>
                          <a:spcPct val="150000"/>
                        </a:lnSpc>
                        <a:spcAft>
                          <a:spcPts val="0"/>
                        </a:spcAft>
                      </a:pPr>
                      <a:r>
                        <a:rPr lang="zh-CN" sz="1200" dirty="0">
                          <a:effectLst/>
                        </a:rPr>
                        <a:t>组员</a:t>
                      </a:r>
                      <a:endParaRPr lang="zh-CN" sz="10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spcAft>
                          <a:spcPts val="0"/>
                        </a:spcAft>
                      </a:pPr>
                      <a:r>
                        <a:rPr lang="zh-CN" sz="1200" dirty="0" smtClean="0">
                          <a:effectLst/>
                        </a:rPr>
                        <a:t>曹</a:t>
                      </a:r>
                      <a:r>
                        <a:rPr lang="zh-CN" altLang="en-US" sz="1200" dirty="0" smtClean="0">
                          <a:effectLst/>
                        </a:rPr>
                        <a:t>隽</a:t>
                      </a:r>
                      <a:r>
                        <a:rPr lang="zh-CN" sz="1200" dirty="0" smtClean="0">
                          <a:effectLst/>
                        </a:rPr>
                        <a:t>逸</a:t>
                      </a:r>
                      <a:endParaRPr lang="zh-CN" sz="10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0" algn="ctr" defTabSz="914400" rtl="0" eaLnBrk="1" latinLnBrk="0" hangingPunct="1">
                        <a:lnSpc>
                          <a:spcPct val="150000"/>
                        </a:lnSpc>
                        <a:spcAft>
                          <a:spcPts val="0"/>
                        </a:spcAft>
                      </a:pPr>
                      <a:r>
                        <a:rPr lang="en-US" altLang="zh-CN" sz="1400" kern="1200" dirty="0" smtClean="0">
                          <a:solidFill>
                            <a:schemeClr val="dk1"/>
                          </a:solidFill>
                          <a:effectLst/>
                          <a:latin typeface="+mn-lt"/>
                          <a:ea typeface="+mn-ea"/>
                          <a:cs typeface="+mn-cs"/>
                        </a:rPr>
                        <a:t>94</a:t>
                      </a:r>
                      <a:endParaRPr lang="zh-CN" sz="1400" kern="1200" dirty="0">
                        <a:solidFill>
                          <a:schemeClr val="dk1"/>
                        </a:solidFill>
                        <a:effectLst/>
                        <a:latin typeface="+mn-lt"/>
                        <a:ea typeface="+mn-ea"/>
                        <a:cs typeface="+mn-cs"/>
                      </a:endParaRPr>
                    </a:p>
                  </a:txBody>
                  <a:tcPr marL="68580" marR="68580" marT="0" marB="0"/>
                </a:tc>
                <a:tc>
                  <a:txBody>
                    <a:bodyPr/>
                    <a:lstStyle/>
                    <a:p>
                      <a:pPr algn="ctr">
                        <a:lnSpc>
                          <a:spcPct val="150000"/>
                        </a:lnSpc>
                        <a:spcAft>
                          <a:spcPts val="0"/>
                        </a:spcAft>
                      </a:pPr>
                      <a:r>
                        <a:rPr lang="en-US" sz="1200">
                          <a:effectLst/>
                        </a:rPr>
                        <a:t>4.1.3</a:t>
                      </a:r>
                      <a:r>
                        <a:rPr lang="zh-CN" sz="1200">
                          <a:effectLst/>
                        </a:rPr>
                        <a:t>、</a:t>
                      </a:r>
                      <a:r>
                        <a:rPr lang="en-US" sz="1200">
                          <a:effectLst/>
                        </a:rPr>
                        <a:t>4.2</a:t>
                      </a:r>
                      <a:r>
                        <a:rPr lang="zh-CN" sz="1200">
                          <a:effectLst/>
                        </a:rPr>
                        <a:t>、</a:t>
                      </a:r>
                      <a:r>
                        <a:rPr lang="en-US" sz="1200">
                          <a:effectLst/>
                        </a:rPr>
                        <a:t>4.3.1</a:t>
                      </a:r>
                      <a:r>
                        <a:rPr lang="zh-CN" sz="1200">
                          <a:effectLst/>
                        </a:rPr>
                        <a:t>、</a:t>
                      </a:r>
                      <a:r>
                        <a:rPr lang="en-US" sz="1200">
                          <a:effectLst/>
                        </a:rPr>
                        <a:t>4.4.2</a:t>
                      </a:r>
                      <a:endParaRPr lang="zh-CN" sz="1000">
                        <a:effectLst/>
                        <a:latin typeface="Times New Roman" panose="02020603050405020304" pitchFamily="18" charset="0"/>
                        <a:ea typeface="宋体" panose="02010600030101010101" pitchFamily="2" charset="-122"/>
                      </a:endParaRPr>
                    </a:p>
                  </a:txBody>
                  <a:tcPr marL="68580" marR="68580" marT="0" marB="0" anchor="ctr"/>
                </a:tc>
              </a:tr>
              <a:tr h="375285">
                <a:tc vMerge="1">
                  <a:txBody>
                    <a:bodyPr/>
                    <a:lstStyle/>
                    <a:p>
                      <a:endParaRPr lang="zh-CN" altLang="en-US"/>
                    </a:p>
                  </a:txBody>
                  <a:tcPr/>
                </a:tc>
                <a:tc>
                  <a:txBody>
                    <a:bodyPr/>
                    <a:lstStyle/>
                    <a:p>
                      <a:pPr algn="ctr">
                        <a:lnSpc>
                          <a:spcPct val="150000"/>
                        </a:lnSpc>
                        <a:spcAft>
                          <a:spcPts val="0"/>
                        </a:spcAft>
                      </a:pPr>
                      <a:r>
                        <a:rPr lang="zh-CN" sz="1200">
                          <a:effectLst/>
                        </a:rPr>
                        <a:t>陈潮宇</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0" algn="ctr" defTabSz="914400" rtl="0" eaLnBrk="1" latinLnBrk="0" hangingPunct="1">
                        <a:lnSpc>
                          <a:spcPct val="150000"/>
                        </a:lnSpc>
                        <a:spcAft>
                          <a:spcPts val="0"/>
                        </a:spcAft>
                      </a:pPr>
                      <a:r>
                        <a:rPr lang="en-US" sz="1400" kern="1200" dirty="0">
                          <a:solidFill>
                            <a:schemeClr val="dk1"/>
                          </a:solidFill>
                          <a:effectLst/>
                          <a:latin typeface="+mn-lt"/>
                          <a:ea typeface="+mn-ea"/>
                          <a:cs typeface="+mn-cs"/>
                        </a:rPr>
                        <a:t> </a:t>
                      </a:r>
                      <a:r>
                        <a:rPr lang="en-US" altLang="zh-CN" sz="1400" kern="1200" dirty="0" smtClean="0">
                          <a:solidFill>
                            <a:schemeClr val="dk1"/>
                          </a:solidFill>
                          <a:effectLst/>
                          <a:latin typeface="+mn-lt"/>
                          <a:ea typeface="+mn-ea"/>
                          <a:cs typeface="+mn-cs"/>
                        </a:rPr>
                        <a:t>95</a:t>
                      </a:r>
                      <a:endParaRPr lang="zh-CN" sz="1400" kern="1200" dirty="0">
                        <a:solidFill>
                          <a:schemeClr val="dk1"/>
                        </a:solidFill>
                        <a:effectLst/>
                        <a:latin typeface="+mn-lt"/>
                        <a:ea typeface="+mn-ea"/>
                        <a:cs typeface="+mn-cs"/>
                      </a:endParaRPr>
                    </a:p>
                  </a:txBody>
                  <a:tcPr marL="68580" marR="68580" marT="0" marB="0"/>
                </a:tc>
                <a:tc>
                  <a:txBody>
                    <a:bodyPr/>
                    <a:lstStyle/>
                    <a:p>
                      <a:pPr algn="ctr">
                        <a:lnSpc>
                          <a:spcPct val="150000"/>
                        </a:lnSpc>
                        <a:spcAft>
                          <a:spcPts val="0"/>
                        </a:spcAft>
                      </a:pPr>
                      <a:r>
                        <a:rPr lang="en-US" sz="1200">
                          <a:effectLst/>
                        </a:rPr>
                        <a:t>4.1.3</a:t>
                      </a:r>
                      <a:r>
                        <a:rPr lang="zh-CN" sz="1200">
                          <a:effectLst/>
                        </a:rPr>
                        <a:t>、</a:t>
                      </a:r>
                      <a:r>
                        <a:rPr lang="en-US" sz="1200">
                          <a:effectLst/>
                        </a:rPr>
                        <a:t>4.2</a:t>
                      </a:r>
                      <a:r>
                        <a:rPr lang="zh-CN" sz="1200">
                          <a:effectLst/>
                        </a:rPr>
                        <a:t>、</a:t>
                      </a:r>
                      <a:r>
                        <a:rPr lang="en-US" sz="1200">
                          <a:effectLst/>
                        </a:rPr>
                        <a:t>4.3.2</a:t>
                      </a:r>
                      <a:r>
                        <a:rPr lang="zh-CN" sz="1200">
                          <a:effectLst/>
                        </a:rPr>
                        <a:t>、</a:t>
                      </a:r>
                      <a:r>
                        <a:rPr lang="en-US" sz="1200">
                          <a:effectLst/>
                        </a:rPr>
                        <a:t>4.4.1</a:t>
                      </a:r>
                      <a:endParaRPr lang="zh-CN" sz="1000">
                        <a:effectLst/>
                        <a:latin typeface="Times New Roman" panose="02020603050405020304" pitchFamily="18" charset="0"/>
                        <a:ea typeface="宋体" panose="02010600030101010101" pitchFamily="2" charset="-122"/>
                      </a:endParaRPr>
                    </a:p>
                  </a:txBody>
                  <a:tcPr marL="68580" marR="68580" marT="0" marB="0" anchor="ctr"/>
                </a:tc>
              </a:tr>
              <a:tr h="375285">
                <a:tc vMerge="1">
                  <a:txBody>
                    <a:bodyPr/>
                    <a:lstStyle/>
                    <a:p>
                      <a:endParaRPr lang="zh-CN" altLang="en-US"/>
                    </a:p>
                  </a:txBody>
                  <a:tcPr/>
                </a:tc>
                <a:tc>
                  <a:txBody>
                    <a:bodyPr/>
                    <a:lstStyle/>
                    <a:p>
                      <a:pPr algn="ctr">
                        <a:lnSpc>
                          <a:spcPct val="150000"/>
                        </a:lnSpc>
                        <a:spcAft>
                          <a:spcPts val="0"/>
                        </a:spcAft>
                      </a:pPr>
                      <a:r>
                        <a:rPr lang="zh-CN" sz="1200">
                          <a:effectLst/>
                        </a:rPr>
                        <a:t>林嘉轩</a:t>
                      </a:r>
                      <a:endParaRPr lang="zh-CN" sz="100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0" algn="ctr" defTabSz="914400" rtl="0" eaLnBrk="1" latinLnBrk="0" hangingPunct="1">
                        <a:lnSpc>
                          <a:spcPct val="150000"/>
                        </a:lnSpc>
                        <a:spcAft>
                          <a:spcPts val="0"/>
                        </a:spcAft>
                      </a:pPr>
                      <a:r>
                        <a:rPr lang="en-US" sz="1400" kern="1200" dirty="0">
                          <a:solidFill>
                            <a:schemeClr val="dk1"/>
                          </a:solidFill>
                          <a:effectLst/>
                          <a:latin typeface="+mn-lt"/>
                          <a:ea typeface="+mn-ea"/>
                          <a:cs typeface="+mn-cs"/>
                        </a:rPr>
                        <a:t> </a:t>
                      </a:r>
                      <a:r>
                        <a:rPr lang="en-US" altLang="zh-CN" sz="1400" kern="1200" dirty="0" smtClean="0">
                          <a:solidFill>
                            <a:schemeClr val="dk1"/>
                          </a:solidFill>
                          <a:effectLst/>
                          <a:latin typeface="+mn-lt"/>
                          <a:ea typeface="+mn-ea"/>
                          <a:cs typeface="+mn-cs"/>
                        </a:rPr>
                        <a:t>96</a:t>
                      </a:r>
                      <a:endParaRPr lang="zh-CN" sz="1400" kern="1200" dirty="0">
                        <a:solidFill>
                          <a:schemeClr val="dk1"/>
                        </a:solidFill>
                        <a:effectLst/>
                        <a:latin typeface="+mn-lt"/>
                        <a:ea typeface="+mn-ea"/>
                        <a:cs typeface="+mn-cs"/>
                      </a:endParaRPr>
                    </a:p>
                  </a:txBody>
                  <a:tcPr marL="68580" marR="68580" marT="0" marB="0"/>
                </a:tc>
                <a:tc>
                  <a:txBody>
                    <a:bodyPr/>
                    <a:lstStyle/>
                    <a:p>
                      <a:pPr algn="ctr">
                        <a:lnSpc>
                          <a:spcPct val="150000"/>
                        </a:lnSpc>
                        <a:spcAft>
                          <a:spcPts val="0"/>
                        </a:spcAft>
                      </a:pPr>
                      <a:r>
                        <a:rPr lang="en-US" sz="1200">
                          <a:effectLst/>
                        </a:rPr>
                        <a:t>4.1.1</a:t>
                      </a:r>
                      <a:r>
                        <a:rPr lang="zh-CN" sz="1200">
                          <a:effectLst/>
                        </a:rPr>
                        <a:t>、</a:t>
                      </a:r>
                      <a:r>
                        <a:rPr lang="en-US" sz="1200">
                          <a:effectLst/>
                        </a:rPr>
                        <a:t>4.1.2</a:t>
                      </a:r>
                      <a:r>
                        <a:rPr lang="zh-CN" sz="1200">
                          <a:effectLst/>
                        </a:rPr>
                        <a:t>、</a:t>
                      </a:r>
                      <a:r>
                        <a:rPr lang="en-US" sz="1200">
                          <a:effectLst/>
                        </a:rPr>
                        <a:t>4.3.1</a:t>
                      </a:r>
                      <a:r>
                        <a:rPr lang="zh-CN" sz="1200">
                          <a:effectLst/>
                        </a:rPr>
                        <a:t>、</a:t>
                      </a:r>
                      <a:r>
                        <a:rPr lang="en-US" sz="1200">
                          <a:effectLst/>
                        </a:rPr>
                        <a:t>4.4.2</a:t>
                      </a:r>
                      <a:endParaRPr lang="zh-CN" sz="1000">
                        <a:effectLst/>
                        <a:latin typeface="Times New Roman" panose="02020603050405020304" pitchFamily="18" charset="0"/>
                        <a:ea typeface="宋体" panose="02010600030101010101" pitchFamily="2" charset="-122"/>
                      </a:endParaRPr>
                    </a:p>
                  </a:txBody>
                  <a:tcPr marL="68580" marR="68580" marT="0" marB="0" anchor="ctr"/>
                </a:tc>
              </a:tr>
              <a:tr h="375285">
                <a:tc vMerge="1">
                  <a:txBody>
                    <a:bodyPr/>
                    <a:lstStyle/>
                    <a:p>
                      <a:endParaRPr lang="zh-CN" altLang="en-US"/>
                    </a:p>
                  </a:txBody>
                  <a:tcPr/>
                </a:tc>
                <a:tc>
                  <a:txBody>
                    <a:bodyPr/>
                    <a:lstStyle/>
                    <a:p>
                      <a:pPr algn="ctr">
                        <a:lnSpc>
                          <a:spcPct val="150000"/>
                        </a:lnSpc>
                        <a:spcAft>
                          <a:spcPts val="0"/>
                        </a:spcAft>
                      </a:pPr>
                      <a:r>
                        <a:rPr lang="zh-CN" sz="1200" dirty="0">
                          <a:effectLst/>
                        </a:rPr>
                        <a:t>陈嘉奖</a:t>
                      </a:r>
                      <a:endParaRPr lang="zh-CN" sz="10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0" algn="ctr" defTabSz="914400" rtl="0" eaLnBrk="1" latinLnBrk="0" hangingPunct="1">
                        <a:lnSpc>
                          <a:spcPct val="150000"/>
                        </a:lnSpc>
                        <a:spcAft>
                          <a:spcPts val="0"/>
                        </a:spcAft>
                      </a:pPr>
                      <a:r>
                        <a:rPr lang="en-US" sz="1400" kern="1200" dirty="0" smtClean="0">
                          <a:solidFill>
                            <a:schemeClr val="dk1"/>
                          </a:solidFill>
                          <a:effectLst/>
                          <a:latin typeface="+mn-lt"/>
                          <a:ea typeface="+mn-ea"/>
                          <a:cs typeface="+mn-cs"/>
                        </a:rPr>
                        <a:t>92</a:t>
                      </a:r>
                      <a:endParaRPr lang="zh-CN" sz="1400" kern="1200" dirty="0">
                        <a:solidFill>
                          <a:schemeClr val="dk1"/>
                        </a:solidFill>
                        <a:effectLst/>
                        <a:latin typeface="+mn-lt"/>
                        <a:ea typeface="+mn-ea"/>
                        <a:cs typeface="+mn-cs"/>
                      </a:endParaRPr>
                    </a:p>
                  </a:txBody>
                  <a:tcPr marL="68580" marR="68580" marT="0" marB="0"/>
                </a:tc>
                <a:tc>
                  <a:txBody>
                    <a:bodyPr/>
                    <a:lstStyle/>
                    <a:p>
                      <a:pPr algn="ctr">
                        <a:lnSpc>
                          <a:spcPct val="150000"/>
                        </a:lnSpc>
                        <a:spcAft>
                          <a:spcPts val="0"/>
                        </a:spcAft>
                      </a:pPr>
                      <a:r>
                        <a:rPr lang="en-US" sz="1200" dirty="0">
                          <a:effectLst/>
                        </a:rPr>
                        <a:t>4.1.3</a:t>
                      </a:r>
                      <a:r>
                        <a:rPr lang="zh-CN" sz="1200" dirty="0">
                          <a:effectLst/>
                        </a:rPr>
                        <a:t>、</a:t>
                      </a:r>
                      <a:r>
                        <a:rPr lang="en-US" sz="1200" dirty="0">
                          <a:effectLst/>
                        </a:rPr>
                        <a:t>4.2</a:t>
                      </a:r>
                      <a:r>
                        <a:rPr lang="zh-CN" sz="1200" dirty="0">
                          <a:effectLst/>
                        </a:rPr>
                        <a:t>、</a:t>
                      </a:r>
                      <a:r>
                        <a:rPr lang="en-US" sz="1200" dirty="0">
                          <a:effectLst/>
                        </a:rPr>
                        <a:t>4.3.2</a:t>
                      </a:r>
                      <a:r>
                        <a:rPr lang="zh-CN" sz="1200" dirty="0">
                          <a:effectLst/>
                        </a:rPr>
                        <a:t>、</a:t>
                      </a:r>
                      <a:r>
                        <a:rPr lang="en-US" sz="1200" dirty="0">
                          <a:effectLst/>
                        </a:rPr>
                        <a:t>4.4.1</a:t>
                      </a:r>
                      <a:endParaRPr lang="zh-CN" sz="10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Tree>
    <p:extLst>
      <p:ext uri="{BB962C8B-B14F-4D97-AF65-F5344CB8AC3E}">
        <p14:creationId xmlns:p14="http://schemas.microsoft.com/office/powerpoint/2010/main" val="35301738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251520" y="188640"/>
            <a:ext cx="8228497" cy="6186309"/>
          </a:xfrm>
          <a:prstGeom prst="rect">
            <a:avLst/>
          </a:prstGeom>
          <a:noFill/>
        </p:spPr>
        <p:txBody>
          <a:bodyPr wrap="square" rtlCol="0">
            <a:spAutoFit/>
          </a:bodyPr>
          <a:lstStyle/>
          <a:p>
            <a:pPr lvl="0"/>
            <a:r>
              <a:rPr lang="zh-CN" altLang="en-US" sz="1200" dirty="0" smtClean="0"/>
              <a:t>五</a:t>
            </a:r>
            <a:r>
              <a:rPr lang="zh-CN" altLang="zh-CN" sz="1200" dirty="0" smtClean="0"/>
              <a:t>、</a:t>
            </a:r>
            <a:r>
              <a:rPr lang="zh-CN" altLang="en-US" sz="1200" b="1" dirty="0" smtClean="0"/>
              <a:t>讨论与总结</a:t>
            </a:r>
            <a:endParaRPr lang="en-US" altLang="zh-CN" sz="1200" b="1" dirty="0" smtClean="0"/>
          </a:p>
          <a:p>
            <a:pPr lvl="0"/>
            <a:endParaRPr lang="zh-CN" altLang="zh-CN" sz="1200" b="1" dirty="0" smtClean="0"/>
          </a:p>
          <a:p>
            <a:pPr lvl="1"/>
            <a:r>
              <a:rPr lang="zh-CN" altLang="zh-CN" sz="1600" b="1" dirty="0"/>
              <a:t>成子谦（学号：</a:t>
            </a:r>
            <a:r>
              <a:rPr lang="en-US" altLang="zh-CN" sz="1600" b="1" dirty="0"/>
              <a:t>201730681303</a:t>
            </a:r>
            <a:r>
              <a:rPr lang="zh-CN" altLang="zh-CN" sz="1600" b="1" dirty="0"/>
              <a:t>）实验总结</a:t>
            </a:r>
          </a:p>
          <a:p>
            <a:r>
              <a:rPr lang="zh-CN" altLang="zh-CN" sz="1600" dirty="0"/>
              <a:t>通过这次实验，我体会了一个大致的软件建模分析流程。对分析软件功能、实现和</a:t>
            </a:r>
            <a:r>
              <a:rPr lang="en-US" altLang="zh-CN" sz="1600" dirty="0"/>
              <a:t>up</a:t>
            </a:r>
            <a:r>
              <a:rPr lang="zh-CN" altLang="zh-CN" sz="1600" dirty="0"/>
              <a:t>的准备阶段有了更深的理解。实验的内容不算困难，但内容繁多，对我们小组团队合作能力有很大挑战。但我们都一一克服了困难。</a:t>
            </a:r>
            <a:endParaRPr lang="zh-CN" altLang="zh-CN" sz="1100" dirty="0"/>
          </a:p>
          <a:p>
            <a:pPr lvl="1"/>
            <a:r>
              <a:rPr lang="zh-CN" altLang="zh-CN" sz="1600" b="1" dirty="0"/>
              <a:t>曹隽逸</a:t>
            </a:r>
            <a:r>
              <a:rPr lang="zh-CN" altLang="zh-CN" b="1" dirty="0"/>
              <a:t>（</a:t>
            </a:r>
            <a:r>
              <a:rPr lang="en-US" altLang="zh-CN" sz="1600" b="1" dirty="0"/>
              <a:t>201730681105</a:t>
            </a:r>
            <a:r>
              <a:rPr lang="zh-CN" altLang="zh-CN" b="1" dirty="0"/>
              <a:t>）实验总结</a:t>
            </a:r>
          </a:p>
          <a:p>
            <a:r>
              <a:rPr lang="zh-CN" altLang="zh-CN" sz="1600" dirty="0"/>
              <a:t>通过此次实验，我对</a:t>
            </a:r>
            <a:r>
              <a:rPr lang="en-US" altLang="zh-CN" sz="1600" dirty="0"/>
              <a:t>UML</a:t>
            </a:r>
            <a:r>
              <a:rPr lang="zh-CN" altLang="zh-CN" sz="1600" dirty="0"/>
              <a:t>建模的用例图、类图、对象图、状态图、顺序图、活动图、组件图等有了更深入的了解。在小组合作进行</a:t>
            </a:r>
            <a:r>
              <a:rPr lang="en-US" altLang="zh-CN" sz="1600" dirty="0"/>
              <a:t>UML</a:t>
            </a:r>
            <a:r>
              <a:rPr lang="zh-CN" altLang="zh-CN" sz="1600" dirty="0"/>
              <a:t>建模设计的过程中，我们广泛讨论，各种方案和设计思想在讨论中被提出。最终我们确定了一系列设计方案。这种团队合作的方式给我很多启发，也让我从其他小组成员处学到了很多有关</a:t>
            </a:r>
            <a:r>
              <a:rPr lang="en-US" altLang="zh-CN" sz="1600" dirty="0"/>
              <a:t>UML</a:t>
            </a:r>
            <a:r>
              <a:rPr lang="zh-CN" altLang="zh-CN" sz="1600" dirty="0"/>
              <a:t>建模的知识。</a:t>
            </a:r>
            <a:endParaRPr lang="zh-CN" altLang="zh-CN" sz="1100" dirty="0"/>
          </a:p>
          <a:p>
            <a:pPr lvl="1"/>
            <a:r>
              <a:rPr lang="zh-CN" altLang="zh-CN" sz="1600" b="1" dirty="0"/>
              <a:t>陈潮宇</a:t>
            </a:r>
            <a:r>
              <a:rPr lang="zh-CN" altLang="zh-CN" b="1" dirty="0"/>
              <a:t>（学号：</a:t>
            </a:r>
            <a:r>
              <a:rPr lang="en-US" altLang="zh-CN" sz="1600" b="1" dirty="0"/>
              <a:t>201730681112</a:t>
            </a:r>
            <a:r>
              <a:rPr lang="zh-CN" altLang="zh-CN" b="1" dirty="0"/>
              <a:t>）实验总结</a:t>
            </a:r>
          </a:p>
          <a:p>
            <a:r>
              <a:rPr lang="zh-CN" altLang="zh-CN" sz="1600" dirty="0"/>
              <a:t>本次实验学到了如何根据需求分析，设计出用例图，活动图，类图，时序图，状态图等。分析和设计是整个实验最难的部分，要求读懂需求，搞清楚哪些是用例哪些是场景。类图是站在类的角度考虑问题，根据用例设计的有哪些类，各自负责什么。而活动图则是站在用户的角度考虑问题，用户要完成哪些动作，有哪些分支，初始状态结束状态是什么。时序图则是完成一个特定场景需要的步骤。</a:t>
            </a:r>
            <a:endParaRPr lang="zh-CN" altLang="zh-CN" sz="1100" dirty="0"/>
          </a:p>
          <a:p>
            <a:pPr lvl="1"/>
            <a:r>
              <a:rPr lang="zh-CN" altLang="zh-CN" sz="1600" b="1" dirty="0"/>
              <a:t>林嘉轩</a:t>
            </a:r>
            <a:r>
              <a:rPr lang="zh-CN" altLang="zh-CN" b="1" dirty="0"/>
              <a:t>（学号：</a:t>
            </a:r>
            <a:r>
              <a:rPr lang="en-US" altLang="zh-CN" sz="1600" b="1" dirty="0"/>
              <a:t>201730682454</a:t>
            </a:r>
            <a:r>
              <a:rPr lang="zh-CN" altLang="zh-CN" b="1" dirty="0"/>
              <a:t>）实验总结</a:t>
            </a:r>
          </a:p>
          <a:p>
            <a:r>
              <a:rPr lang="zh-CN" altLang="zh-CN" sz="1600" dirty="0"/>
              <a:t>这次实验是对这个学期对软件设计与建模这门课程的总结。通过这次实验，我学会了制作各种</a:t>
            </a:r>
            <a:r>
              <a:rPr lang="en-US" altLang="zh-CN" sz="1600" dirty="0" err="1"/>
              <a:t>uml</a:t>
            </a:r>
            <a:r>
              <a:rPr lang="zh-CN" altLang="zh-CN" sz="1600" dirty="0"/>
              <a:t>图、类图等。了解到设计软件的详细步骤。同时，由于这次实验内容较多，能够提升我们小组的合作能力，促进我们之间的交流。</a:t>
            </a:r>
            <a:endParaRPr lang="zh-CN" altLang="zh-CN" sz="1100" dirty="0"/>
          </a:p>
          <a:p>
            <a:pPr lvl="1"/>
            <a:r>
              <a:rPr lang="zh-CN" altLang="zh-CN" sz="1600" b="1" dirty="0"/>
              <a:t>陈嘉奖</a:t>
            </a:r>
            <a:r>
              <a:rPr lang="zh-CN" altLang="zh-CN" b="1" dirty="0"/>
              <a:t>（学号：</a:t>
            </a:r>
            <a:r>
              <a:rPr lang="en-US" altLang="zh-CN" sz="1600" b="1" dirty="0"/>
              <a:t>201736681130</a:t>
            </a:r>
            <a:r>
              <a:rPr lang="zh-CN" altLang="zh-CN" b="1" dirty="0"/>
              <a:t>）实验总结</a:t>
            </a:r>
          </a:p>
          <a:p>
            <a:r>
              <a:rPr lang="zh-CN" altLang="zh-CN" sz="1600" dirty="0"/>
              <a:t>通过这次实验，初步对设计软件有基本的了解，并且也从中复习</a:t>
            </a:r>
            <a:r>
              <a:rPr lang="en-US" altLang="zh-CN" sz="1600" dirty="0" err="1"/>
              <a:t>uml</a:t>
            </a:r>
            <a:r>
              <a:rPr lang="zh-CN" altLang="zh-CN" sz="1600" dirty="0"/>
              <a:t>中老师上课教授的内容，通过实验课的实践，使自己对</a:t>
            </a:r>
            <a:r>
              <a:rPr lang="en-US" altLang="zh-CN" sz="1600" dirty="0" err="1"/>
              <a:t>uml</a:t>
            </a:r>
            <a:r>
              <a:rPr lang="zh-CN" altLang="zh-CN" sz="1600" dirty="0"/>
              <a:t>许多知识有了更深的印象。</a:t>
            </a:r>
            <a:endParaRPr lang="zh-CN" altLang="zh-CN" sz="1100" dirty="0"/>
          </a:p>
          <a:p>
            <a:endParaRPr lang="en-US" altLang="zh-CN" sz="1200" dirty="0" smtClean="0"/>
          </a:p>
        </p:txBody>
      </p:sp>
    </p:spTree>
    <p:extLst>
      <p:ext uri="{BB962C8B-B14F-4D97-AF65-F5344CB8AC3E}">
        <p14:creationId xmlns:p14="http://schemas.microsoft.com/office/powerpoint/2010/main" val="14859006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3528" y="260648"/>
            <a:ext cx="7772400" cy="1037977"/>
          </a:xfrm>
        </p:spPr>
        <p:txBody>
          <a:bodyPr>
            <a:normAutofit/>
          </a:bodyPr>
          <a:lstStyle/>
          <a:p>
            <a:r>
              <a:rPr lang="zh-CN" altLang="en-US" sz="3200" b="1" dirty="0" smtClean="0">
                <a:solidFill>
                  <a:schemeClr val="accent2">
                    <a:lumMod val="75000"/>
                  </a:schemeClr>
                </a:solidFill>
              </a:rPr>
              <a:t>实验报告目录</a:t>
            </a:r>
            <a:endParaRPr lang="zh-CN" altLang="en-US" sz="3200" b="1" dirty="0">
              <a:solidFill>
                <a:schemeClr val="accent2">
                  <a:lumMod val="75000"/>
                </a:schemeClr>
              </a:solidFill>
            </a:endParaRPr>
          </a:p>
        </p:txBody>
      </p:sp>
      <p:sp>
        <p:nvSpPr>
          <p:cNvPr id="4" name="TextBox 3"/>
          <p:cNvSpPr txBox="1"/>
          <p:nvPr/>
        </p:nvSpPr>
        <p:spPr>
          <a:xfrm>
            <a:off x="539552" y="1246875"/>
            <a:ext cx="8228497" cy="6463308"/>
          </a:xfrm>
          <a:prstGeom prst="rect">
            <a:avLst/>
          </a:prstGeom>
          <a:noFill/>
        </p:spPr>
        <p:txBody>
          <a:bodyPr wrap="square" rtlCol="0">
            <a:spAutoFit/>
          </a:bodyPr>
          <a:lstStyle/>
          <a:p>
            <a:pPr lvl="0"/>
            <a:r>
              <a:rPr lang="zh-CN" altLang="en-US" dirty="0" smtClean="0"/>
              <a:t>一、</a:t>
            </a:r>
            <a:r>
              <a:rPr lang="zh-CN" altLang="zh-CN" dirty="0" smtClean="0"/>
              <a:t>实验</a:t>
            </a:r>
            <a:r>
              <a:rPr lang="zh-CN" altLang="zh-CN" dirty="0"/>
              <a:t>详细内容</a:t>
            </a:r>
          </a:p>
          <a:p>
            <a:pPr lvl="0"/>
            <a:r>
              <a:rPr lang="en-US" altLang="zh-CN" dirty="0" smtClean="0"/>
              <a:t> </a:t>
            </a:r>
            <a:endParaRPr lang="zh-CN" altLang="zh-CN" dirty="0" smtClean="0"/>
          </a:p>
          <a:p>
            <a:r>
              <a:rPr lang="en-US" altLang="zh-CN" dirty="0"/>
              <a:t> Suppose we are planning an offline poke game system with a name of </a:t>
            </a:r>
            <a:r>
              <a:rPr lang="en-US" altLang="zh-CN" dirty="0" err="1"/>
              <a:t>CDDGame</a:t>
            </a:r>
            <a:r>
              <a:rPr lang="en-US" altLang="zh-CN" dirty="0"/>
              <a:t>. A player and 3 robot playmates play the game with 52 cards (without 2 jokers) on a board. A player could select 3 robot playmates and start to play the game. Also, a player could exit the game or register himself by giving a nick name, select a nick name, set the background music to initiate the game. </a:t>
            </a:r>
            <a:endParaRPr lang="zh-CN" altLang="zh-CN" dirty="0"/>
          </a:p>
          <a:p>
            <a:r>
              <a:rPr lang="en-US" altLang="zh-CN" dirty="0"/>
              <a:t>When a player and the 3 selected robots play the game, each of them is distributed with 13 cards at random. When the player takes the turn to show cards, the player selects a group of cards and show it. The group of cards should be validated by the type of card, which is established by the rules of CDD game. When one of the players has showed all of the cards on hand, the game is over and the system will calculate the score of each player according to the game rules. Players can decide to leave or continue the game. If a player leaves the game before the end of the game, he or she would be given penalty. All of the registered players are ranked with the scores they have won.</a:t>
            </a:r>
            <a:endParaRPr lang="zh-CN" altLang="zh-CN" dirty="0"/>
          </a:p>
          <a:p>
            <a:r>
              <a:rPr lang="en-US" altLang="zh-CN" dirty="0"/>
              <a:t>Please answer the following questions with the approaches of OOA and OOD using the UML notations.</a:t>
            </a:r>
            <a:endParaRPr lang="zh-CN" altLang="zh-CN" dirty="0"/>
          </a:p>
          <a:p>
            <a:r>
              <a:rPr lang="en-US" altLang="zh-CN" dirty="0"/>
              <a:t>Please draw the following diagrams with the approach of OOA and OOD.</a:t>
            </a:r>
            <a:endParaRPr lang="zh-CN" altLang="zh-CN" dirty="0"/>
          </a:p>
          <a:p>
            <a:pPr lvl="0"/>
            <a:endParaRPr lang="zh-CN" altLang="zh-CN" dirty="0"/>
          </a:p>
          <a:p>
            <a:pPr lvl="0"/>
            <a:r>
              <a:rPr lang="en-US" altLang="zh-CN" dirty="0"/>
              <a:t> </a:t>
            </a:r>
            <a:endParaRPr lang="zh-CN" altLang="zh-CN" dirty="0"/>
          </a:p>
          <a:p>
            <a:pPr lvl="0"/>
            <a:r>
              <a:rPr lang="en-US" altLang="zh-CN" dirty="0"/>
              <a:t> </a:t>
            </a:r>
            <a:endParaRPr lang="zh-CN" altLang="zh-CN" dirty="0"/>
          </a:p>
          <a:p>
            <a:pPr lvl="0"/>
            <a:r>
              <a:rPr lang="en-US" altLang="zh-CN" dirty="0"/>
              <a:t> </a:t>
            </a:r>
          </a:p>
        </p:txBody>
      </p:sp>
    </p:spTree>
    <p:extLst>
      <p:ext uri="{BB962C8B-B14F-4D97-AF65-F5344CB8AC3E}">
        <p14:creationId xmlns:p14="http://schemas.microsoft.com/office/powerpoint/2010/main" val="19665582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32656"/>
            <a:ext cx="8228497" cy="3693319"/>
          </a:xfrm>
          <a:prstGeom prst="rect">
            <a:avLst/>
          </a:prstGeom>
          <a:noFill/>
        </p:spPr>
        <p:txBody>
          <a:bodyPr wrap="square" rtlCol="0">
            <a:spAutoFit/>
          </a:bodyPr>
          <a:lstStyle/>
          <a:p>
            <a:r>
              <a:rPr lang="zh-CN" altLang="zh-CN" dirty="0" smtClean="0"/>
              <a:t>二、实验环境与步骤</a:t>
            </a:r>
          </a:p>
          <a:p>
            <a:pPr lvl="0"/>
            <a:endParaRPr lang="en-US" altLang="zh-CN" dirty="0"/>
          </a:p>
          <a:p>
            <a:pPr lvl="0"/>
            <a:r>
              <a:rPr lang="zh-CN" altLang="zh-CN" dirty="0" smtClean="0"/>
              <a:t>软件环境</a:t>
            </a:r>
            <a:r>
              <a:rPr lang="zh-CN" altLang="zh-CN" dirty="0"/>
              <a:t>：</a:t>
            </a:r>
            <a:r>
              <a:rPr lang="en-US" altLang="zh-CN" dirty="0" err="1"/>
              <a:t>StarUML</a:t>
            </a:r>
            <a:r>
              <a:rPr lang="en-US" altLang="zh-CN" dirty="0"/>
              <a:t> 5.0</a:t>
            </a:r>
            <a:r>
              <a:rPr lang="zh-CN" altLang="zh-CN" dirty="0"/>
              <a:t>或以上版本；</a:t>
            </a:r>
            <a:r>
              <a:rPr lang="en-US" altLang="zh-CN" dirty="0"/>
              <a:t>Windows 7</a:t>
            </a:r>
            <a:r>
              <a:rPr lang="zh-CN" altLang="zh-CN" dirty="0"/>
              <a:t>或以上版本。</a:t>
            </a:r>
          </a:p>
          <a:p>
            <a:pPr lvl="0"/>
            <a:r>
              <a:rPr lang="zh-CN" altLang="zh-CN" dirty="0"/>
              <a:t>硬件环境：</a:t>
            </a:r>
            <a:r>
              <a:rPr lang="en-US" altLang="zh-CN" dirty="0"/>
              <a:t>CPU 2.0GHz</a:t>
            </a:r>
            <a:r>
              <a:rPr lang="zh-CN" altLang="zh-CN" dirty="0"/>
              <a:t>或以上；</a:t>
            </a:r>
            <a:r>
              <a:rPr lang="en-US" altLang="zh-CN" dirty="0"/>
              <a:t>4G</a:t>
            </a:r>
            <a:r>
              <a:rPr lang="zh-CN" altLang="zh-CN" dirty="0"/>
              <a:t>以上内存；</a:t>
            </a:r>
            <a:r>
              <a:rPr lang="en-US" altLang="zh-CN" dirty="0"/>
              <a:t>80G</a:t>
            </a:r>
            <a:r>
              <a:rPr lang="zh-CN" altLang="zh-CN" dirty="0"/>
              <a:t>以上硬盘空间</a:t>
            </a:r>
            <a:r>
              <a:rPr lang="zh-CN" altLang="zh-CN" dirty="0" smtClean="0"/>
              <a:t>。</a:t>
            </a:r>
          </a:p>
          <a:p>
            <a:r>
              <a:rPr lang="en-US" altLang="zh-CN" dirty="0" smtClean="0"/>
              <a:t> </a:t>
            </a:r>
            <a:endParaRPr lang="zh-CN" altLang="zh-CN" dirty="0" smtClean="0"/>
          </a:p>
          <a:p>
            <a:r>
              <a:rPr lang="zh-CN" altLang="zh-CN" dirty="0" smtClean="0"/>
              <a:t>三、实验结果汇报</a:t>
            </a:r>
          </a:p>
          <a:p>
            <a:endParaRPr lang="en-US" altLang="zh-CN" dirty="0" smtClean="0"/>
          </a:p>
          <a:p>
            <a:r>
              <a:rPr lang="zh-CN" altLang="zh-CN" dirty="0"/>
              <a:t>实验结果</a:t>
            </a:r>
            <a:r>
              <a:rPr lang="en-US" altLang="zh-CN" dirty="0" smtClean="0"/>
              <a:t>4.1.1</a:t>
            </a:r>
            <a:r>
              <a:rPr lang="zh-CN" altLang="en-US" dirty="0" smtClean="0"/>
              <a:t>：</a:t>
            </a:r>
            <a:endParaRPr lang="en-US" altLang="zh-CN" dirty="0" smtClean="0"/>
          </a:p>
          <a:p>
            <a:endParaRPr lang="en-US" altLang="zh-CN" dirty="0" smtClean="0"/>
          </a:p>
          <a:p>
            <a:endParaRPr lang="en-US" altLang="zh-CN" dirty="0"/>
          </a:p>
          <a:p>
            <a:endParaRPr lang="en-US" altLang="zh-CN" dirty="0" smtClean="0"/>
          </a:p>
          <a:p>
            <a:endParaRPr lang="zh-CN" altLang="zh-CN" dirty="0" smtClean="0"/>
          </a:p>
          <a:p>
            <a:endParaRPr lang="en-US" altLang="zh-CN" dirty="0"/>
          </a:p>
        </p:txBody>
      </p:sp>
      <p:pic>
        <p:nvPicPr>
          <p:cNvPr id="1028" name="图片 2"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2301950"/>
            <a:ext cx="6964128" cy="455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08502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332656"/>
            <a:ext cx="8228497" cy="2308324"/>
          </a:xfrm>
          <a:prstGeom prst="rect">
            <a:avLst/>
          </a:prstGeom>
          <a:noFill/>
        </p:spPr>
        <p:txBody>
          <a:bodyPr wrap="square" rtlCol="0">
            <a:spAutoFit/>
          </a:bodyPr>
          <a:lstStyle/>
          <a:p>
            <a:r>
              <a:rPr lang="zh-CN" altLang="zh-CN" dirty="0" smtClean="0"/>
              <a:t>三</a:t>
            </a:r>
            <a:r>
              <a:rPr lang="zh-CN" altLang="zh-CN" dirty="0" smtClean="0"/>
              <a:t>、实验结果汇报</a:t>
            </a:r>
          </a:p>
          <a:p>
            <a:endParaRPr lang="en-US" altLang="zh-CN" dirty="0" smtClean="0"/>
          </a:p>
          <a:p>
            <a:r>
              <a:rPr lang="zh-CN" altLang="zh-CN" dirty="0"/>
              <a:t>实验结果</a:t>
            </a:r>
            <a:r>
              <a:rPr lang="en-US" altLang="zh-CN" dirty="0" smtClean="0"/>
              <a:t>4.1.2</a:t>
            </a:r>
            <a:r>
              <a:rPr lang="zh-CN" altLang="en-US" dirty="0" smtClean="0"/>
              <a:t>：</a:t>
            </a:r>
            <a:endParaRPr lang="en-US" altLang="zh-CN" dirty="0" smtClean="0"/>
          </a:p>
          <a:p>
            <a:endParaRPr lang="en-US" altLang="zh-CN" dirty="0" smtClean="0"/>
          </a:p>
          <a:p>
            <a:endParaRPr lang="en-US" altLang="zh-CN" dirty="0"/>
          </a:p>
          <a:p>
            <a:endParaRPr lang="en-US" altLang="zh-CN" dirty="0" smtClean="0"/>
          </a:p>
          <a:p>
            <a:endParaRPr lang="zh-CN" altLang="zh-CN" dirty="0" smtClean="0"/>
          </a:p>
          <a:p>
            <a:endParaRPr lang="en-US" altLang="zh-CN" dirty="0"/>
          </a:p>
        </p:txBody>
      </p:sp>
      <p:pic>
        <p:nvPicPr>
          <p:cNvPr id="2052" name="图片 3" descr="4.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908720"/>
            <a:ext cx="4464496" cy="5755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23091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9703" y="332656"/>
            <a:ext cx="3910249" cy="7786747"/>
          </a:xfrm>
          <a:prstGeom prst="rect">
            <a:avLst/>
          </a:prstGeom>
          <a:noFill/>
        </p:spPr>
        <p:txBody>
          <a:bodyPr wrap="square" rtlCol="0">
            <a:spAutoFit/>
          </a:bodyPr>
          <a:lstStyle/>
          <a:p>
            <a:r>
              <a:rPr lang="zh-CN" altLang="zh-CN" sz="1000" dirty="0" smtClean="0"/>
              <a:t>三</a:t>
            </a:r>
            <a:r>
              <a:rPr lang="zh-CN" altLang="zh-CN" sz="1000" dirty="0" smtClean="0"/>
              <a:t>、实验结果</a:t>
            </a:r>
            <a:r>
              <a:rPr lang="zh-CN" altLang="zh-CN" sz="1000" dirty="0" smtClean="0"/>
              <a:t>汇报</a:t>
            </a:r>
            <a:endParaRPr lang="en-US" altLang="zh-CN" sz="1000" dirty="0" smtClean="0"/>
          </a:p>
          <a:p>
            <a:r>
              <a:rPr lang="zh-CN" altLang="zh-CN" sz="1000" dirty="0"/>
              <a:t>实验结果</a:t>
            </a:r>
            <a:r>
              <a:rPr lang="en-US" altLang="zh-CN" sz="1000" dirty="0" smtClean="0"/>
              <a:t>4.1.3</a:t>
            </a:r>
            <a:r>
              <a:rPr lang="zh-CN" altLang="en-US" sz="1000" dirty="0" smtClean="0"/>
              <a:t>：</a:t>
            </a:r>
            <a:endParaRPr lang="en-US" altLang="zh-CN" sz="1000" dirty="0" smtClean="0"/>
          </a:p>
          <a:p>
            <a:r>
              <a:rPr lang="en-US" altLang="zh-CN" sz="1000" b="1" dirty="0"/>
              <a:t>UC1 game </a:t>
            </a:r>
            <a:r>
              <a:rPr lang="en-US" altLang="zh-CN" sz="1000" b="1" dirty="0" err="1"/>
              <a:t>init</a:t>
            </a:r>
            <a:endParaRPr lang="zh-CN" altLang="zh-CN" sz="1000" dirty="0"/>
          </a:p>
          <a:p>
            <a:r>
              <a:rPr lang="zh-CN" altLang="zh-CN" sz="1000" b="1" dirty="0"/>
              <a:t>用例描述</a:t>
            </a:r>
            <a:endParaRPr lang="zh-CN" altLang="zh-CN" sz="1000" dirty="0"/>
          </a:p>
          <a:p>
            <a:r>
              <a:rPr lang="en-US" altLang="zh-CN" sz="1000" dirty="0"/>
              <a:t>Player</a:t>
            </a:r>
            <a:r>
              <a:rPr lang="zh-CN" altLang="zh-CN" sz="1000" dirty="0"/>
              <a:t>在游戏初始化阶段给自己的账号挑选昵称、自定义昵称或选择</a:t>
            </a:r>
            <a:r>
              <a:rPr lang="zh-CN" altLang="zh-CN" sz="1000" dirty="0" smtClean="0"/>
              <a:t>游戏</a:t>
            </a:r>
            <a:endParaRPr lang="en-US" altLang="zh-CN" sz="1000" dirty="0" smtClean="0"/>
          </a:p>
          <a:p>
            <a:r>
              <a:rPr lang="zh-CN" altLang="zh-CN" sz="1000" dirty="0" smtClean="0"/>
              <a:t>背景音乐</a:t>
            </a:r>
            <a:r>
              <a:rPr lang="zh-CN" altLang="zh-CN" sz="1000" dirty="0"/>
              <a:t>。</a:t>
            </a:r>
          </a:p>
          <a:p>
            <a:r>
              <a:rPr lang="zh-CN" altLang="zh-CN" sz="1000" b="1" dirty="0"/>
              <a:t>参与者</a:t>
            </a:r>
            <a:endParaRPr lang="zh-CN" altLang="zh-CN" sz="1000" dirty="0"/>
          </a:p>
          <a:p>
            <a:r>
              <a:rPr lang="en-US" altLang="zh-CN" sz="1000" dirty="0"/>
              <a:t>Player</a:t>
            </a:r>
            <a:endParaRPr lang="zh-CN" altLang="zh-CN" sz="1000" dirty="0"/>
          </a:p>
          <a:p>
            <a:r>
              <a:rPr lang="zh-CN" altLang="zh-CN" sz="1000" b="1" dirty="0"/>
              <a:t>前置条件</a:t>
            </a:r>
            <a:endParaRPr lang="zh-CN" altLang="zh-CN" sz="1000" dirty="0"/>
          </a:p>
          <a:p>
            <a:r>
              <a:rPr lang="en-US" altLang="zh-CN" sz="1000" dirty="0"/>
              <a:t>Player</a:t>
            </a:r>
            <a:r>
              <a:rPr lang="zh-CN" altLang="zh-CN" sz="1000" dirty="0"/>
              <a:t>选择</a:t>
            </a:r>
            <a:r>
              <a:rPr lang="en-US" altLang="zh-CN" sz="1000" dirty="0"/>
              <a:t>game </a:t>
            </a:r>
            <a:r>
              <a:rPr lang="en-US" altLang="zh-CN" sz="1000" dirty="0" err="1"/>
              <a:t>init</a:t>
            </a:r>
            <a:endParaRPr lang="zh-CN" altLang="zh-CN" sz="1000" dirty="0"/>
          </a:p>
          <a:p>
            <a:r>
              <a:rPr lang="zh-CN" altLang="zh-CN" sz="1000" b="1" dirty="0"/>
              <a:t>后置条件</a:t>
            </a:r>
            <a:endParaRPr lang="zh-CN" altLang="zh-CN" sz="1000" dirty="0"/>
          </a:p>
          <a:p>
            <a:r>
              <a:rPr lang="en-US" altLang="zh-CN" sz="1000" dirty="0"/>
              <a:t>   game </a:t>
            </a:r>
            <a:r>
              <a:rPr lang="en-US" altLang="zh-CN" sz="1000" dirty="0" err="1"/>
              <a:t>init</a:t>
            </a:r>
            <a:r>
              <a:rPr lang="zh-CN" altLang="zh-CN" sz="1000" dirty="0"/>
              <a:t>结束</a:t>
            </a:r>
          </a:p>
          <a:p>
            <a:r>
              <a:rPr lang="zh-CN" altLang="zh-CN" sz="1000" b="1" dirty="0"/>
              <a:t>基本路径</a:t>
            </a:r>
            <a:endParaRPr lang="zh-CN" altLang="zh-CN" sz="1000" dirty="0"/>
          </a:p>
          <a:p>
            <a:pPr lvl="0"/>
            <a:r>
              <a:rPr lang="en-US" altLang="zh-CN" sz="1000" dirty="0"/>
              <a:t>Player</a:t>
            </a:r>
            <a:r>
              <a:rPr lang="zh-CN" altLang="zh-CN" sz="1000" dirty="0"/>
              <a:t>选择</a:t>
            </a:r>
            <a:r>
              <a:rPr lang="en-US" altLang="zh-CN" sz="1000" dirty="0"/>
              <a:t>game </a:t>
            </a:r>
            <a:r>
              <a:rPr lang="en-US" altLang="zh-CN" sz="1000" dirty="0" err="1"/>
              <a:t>init</a:t>
            </a:r>
            <a:endParaRPr lang="zh-CN" altLang="zh-CN" sz="1000" dirty="0"/>
          </a:p>
          <a:p>
            <a:pPr lvl="0"/>
            <a:r>
              <a:rPr lang="en-US" altLang="zh-CN" sz="1000" dirty="0"/>
              <a:t>Player</a:t>
            </a:r>
            <a:r>
              <a:rPr lang="zh-CN" altLang="zh-CN" sz="1000" dirty="0"/>
              <a:t>选择给自己的账号挑选昵称、自定义昵称或选择游戏背景音乐。</a:t>
            </a:r>
          </a:p>
          <a:p>
            <a:pPr lvl="0"/>
            <a:r>
              <a:rPr lang="zh-CN" altLang="zh-CN" sz="1000" dirty="0"/>
              <a:t>选择完毕，</a:t>
            </a:r>
            <a:r>
              <a:rPr lang="en-US" altLang="zh-CN" sz="1000" dirty="0"/>
              <a:t>game </a:t>
            </a:r>
            <a:r>
              <a:rPr lang="en-US" altLang="zh-CN" sz="1000" dirty="0" err="1"/>
              <a:t>init</a:t>
            </a:r>
            <a:r>
              <a:rPr lang="zh-CN" altLang="zh-CN" sz="1000" dirty="0"/>
              <a:t>完成</a:t>
            </a:r>
          </a:p>
          <a:p>
            <a:r>
              <a:rPr lang="zh-CN" altLang="zh-CN" sz="1000" b="1" dirty="0"/>
              <a:t>扩展点</a:t>
            </a:r>
            <a:endParaRPr lang="zh-CN" altLang="zh-CN" sz="1000" dirty="0"/>
          </a:p>
          <a:p>
            <a:r>
              <a:rPr lang="en-US" altLang="zh-CN" sz="1000" dirty="0"/>
              <a:t>  2a  Player</a:t>
            </a:r>
            <a:r>
              <a:rPr lang="zh-CN" altLang="zh-CN" sz="1000" dirty="0"/>
              <a:t>自定义的昵称不合法</a:t>
            </a:r>
            <a:r>
              <a:rPr lang="en-US" altLang="zh-CN" sz="1000" dirty="0"/>
              <a:t>(</a:t>
            </a:r>
            <a:r>
              <a:rPr lang="zh-CN" altLang="zh-CN" sz="1000" dirty="0"/>
              <a:t>包含非法字符、敏感词汇</a:t>
            </a:r>
            <a:r>
              <a:rPr lang="en-US" altLang="zh-CN" sz="1000" dirty="0"/>
              <a:t>)</a:t>
            </a:r>
            <a:endParaRPr lang="zh-CN" altLang="zh-CN" sz="1000" dirty="0"/>
          </a:p>
          <a:p>
            <a:r>
              <a:rPr lang="en-US" altLang="zh-CN" sz="1000" dirty="0"/>
              <a:t>2a1. </a:t>
            </a:r>
            <a:r>
              <a:rPr lang="zh-CN" altLang="zh-CN" sz="1000" dirty="0"/>
              <a:t>系统显示“昵称不合法，请更换昵称”</a:t>
            </a:r>
          </a:p>
          <a:p>
            <a:r>
              <a:rPr lang="zh-CN" altLang="zh-CN" sz="1000" b="1" dirty="0"/>
              <a:t>补充说明</a:t>
            </a:r>
            <a:endParaRPr lang="zh-CN" altLang="zh-CN" sz="1000" dirty="0"/>
          </a:p>
          <a:p>
            <a:r>
              <a:rPr lang="en-US" altLang="zh-CN" sz="1000" dirty="0"/>
              <a:t>Player</a:t>
            </a:r>
            <a:r>
              <a:rPr lang="zh-CN" altLang="zh-CN" sz="1000" dirty="0"/>
              <a:t>挑选昵称前，系统随机生成好昵称。选择游戏背景音乐前，系统</a:t>
            </a:r>
            <a:r>
              <a:rPr lang="zh-CN" altLang="zh-CN" sz="1000" dirty="0" smtClean="0"/>
              <a:t>读取</a:t>
            </a:r>
            <a:r>
              <a:rPr lang="zh-CN" altLang="zh-CN" sz="1000" dirty="0"/>
              <a:t>本地音乐数据库并获取歌曲信息。</a:t>
            </a:r>
            <a:r>
              <a:rPr lang="en-US" altLang="zh-CN" sz="1000" dirty="0"/>
              <a:t>Player</a:t>
            </a:r>
            <a:r>
              <a:rPr lang="zh-CN" altLang="zh-CN" sz="1000" dirty="0"/>
              <a:t>自定义昵称后，系统要判断</a:t>
            </a:r>
            <a:r>
              <a:rPr lang="zh-CN" altLang="zh-CN" sz="1000" dirty="0" smtClean="0"/>
              <a:t>昵称</a:t>
            </a:r>
            <a:r>
              <a:rPr lang="zh-CN" altLang="zh-CN" sz="1000" dirty="0"/>
              <a:t>是否合法</a:t>
            </a:r>
            <a:r>
              <a:rPr lang="zh-CN" altLang="zh-CN" sz="1000" dirty="0" smtClean="0"/>
              <a:t>。</a:t>
            </a:r>
            <a:endParaRPr lang="en-US" altLang="zh-CN" sz="1000" dirty="0" smtClean="0"/>
          </a:p>
          <a:p>
            <a:endParaRPr lang="zh-CN" altLang="zh-CN" sz="1000" dirty="0"/>
          </a:p>
          <a:p>
            <a:r>
              <a:rPr lang="en-US" altLang="zh-CN" sz="1000" b="1" dirty="0"/>
              <a:t>UC2 Select robot </a:t>
            </a:r>
            <a:endParaRPr lang="zh-CN" altLang="zh-CN" sz="1000" dirty="0"/>
          </a:p>
          <a:p>
            <a:r>
              <a:rPr lang="zh-CN" altLang="zh-CN" sz="1000" b="1" dirty="0"/>
              <a:t>用例描述</a:t>
            </a:r>
            <a:endParaRPr lang="zh-CN" altLang="zh-CN" sz="1000" dirty="0"/>
          </a:p>
          <a:p>
            <a:r>
              <a:rPr lang="en-US" altLang="zh-CN" sz="1000" dirty="0"/>
              <a:t>Player</a:t>
            </a:r>
            <a:r>
              <a:rPr lang="zh-CN" altLang="zh-CN" sz="1000" dirty="0"/>
              <a:t>在进行游戏前根据喜好在系统提供的机器人库中选择三个机器人。</a:t>
            </a:r>
          </a:p>
          <a:p>
            <a:r>
              <a:rPr lang="zh-CN" altLang="zh-CN" sz="1000" b="1" dirty="0"/>
              <a:t>参与者</a:t>
            </a:r>
            <a:endParaRPr lang="zh-CN" altLang="zh-CN" sz="1000" dirty="0"/>
          </a:p>
          <a:p>
            <a:r>
              <a:rPr lang="en-US" altLang="zh-CN" sz="1000" dirty="0"/>
              <a:t>Player</a:t>
            </a:r>
            <a:endParaRPr lang="zh-CN" altLang="zh-CN" sz="1000" dirty="0"/>
          </a:p>
          <a:p>
            <a:r>
              <a:rPr lang="zh-CN" altLang="zh-CN" sz="1000" b="1" dirty="0"/>
              <a:t>前置条件</a:t>
            </a:r>
            <a:endParaRPr lang="zh-CN" altLang="zh-CN" sz="1000" dirty="0"/>
          </a:p>
          <a:p>
            <a:r>
              <a:rPr lang="en-US" altLang="zh-CN" sz="1000" dirty="0"/>
              <a:t>Player</a:t>
            </a:r>
            <a:r>
              <a:rPr lang="zh-CN" altLang="zh-CN" sz="1000" dirty="0"/>
              <a:t>开始游戏</a:t>
            </a:r>
          </a:p>
          <a:p>
            <a:r>
              <a:rPr lang="zh-CN" altLang="zh-CN" sz="1000" b="1" dirty="0"/>
              <a:t>后置条件</a:t>
            </a:r>
            <a:endParaRPr lang="zh-CN" altLang="zh-CN" sz="1000" dirty="0"/>
          </a:p>
          <a:p>
            <a:r>
              <a:rPr lang="en-US" altLang="zh-CN" sz="1000" dirty="0"/>
              <a:t>   	Player</a:t>
            </a:r>
            <a:r>
              <a:rPr lang="zh-CN" altLang="zh-CN" sz="1000" dirty="0"/>
              <a:t>选择完所有机器人</a:t>
            </a:r>
          </a:p>
          <a:p>
            <a:r>
              <a:rPr lang="zh-CN" altLang="zh-CN" sz="1000" b="1" dirty="0"/>
              <a:t>基本路径</a:t>
            </a:r>
            <a:endParaRPr lang="zh-CN" altLang="zh-CN" sz="1000" dirty="0"/>
          </a:p>
          <a:p>
            <a:pPr lvl="0"/>
            <a:r>
              <a:rPr lang="zh-CN" altLang="zh-CN" sz="1000" dirty="0"/>
              <a:t>系统提供机器人库</a:t>
            </a:r>
          </a:p>
          <a:p>
            <a:pPr lvl="0"/>
            <a:r>
              <a:rPr lang="en-US" altLang="zh-CN" sz="1000" dirty="0"/>
              <a:t>Player</a:t>
            </a:r>
            <a:r>
              <a:rPr lang="zh-CN" altLang="zh-CN" sz="1000" dirty="0"/>
              <a:t>挑选三个机器人</a:t>
            </a:r>
          </a:p>
          <a:p>
            <a:pPr lvl="0"/>
            <a:r>
              <a:rPr lang="zh-CN" altLang="zh-CN" sz="1000" dirty="0"/>
              <a:t>系统把机器人加入游戏对局</a:t>
            </a:r>
          </a:p>
          <a:p>
            <a:endParaRPr lang="en-US" altLang="zh-CN" sz="1000" dirty="0"/>
          </a:p>
          <a:p>
            <a:endParaRPr lang="en-US" altLang="zh-CN" sz="1000" dirty="0"/>
          </a:p>
          <a:p>
            <a:endParaRPr lang="en-US" altLang="zh-CN" sz="1000" dirty="0"/>
          </a:p>
          <a:p>
            <a:endParaRPr lang="en-US" altLang="zh-CN" sz="1000" dirty="0"/>
          </a:p>
          <a:p>
            <a:endParaRPr lang="zh-CN" altLang="zh-CN" sz="1000" dirty="0"/>
          </a:p>
          <a:p>
            <a:endParaRPr lang="en-US" altLang="zh-CN" sz="1000" dirty="0"/>
          </a:p>
          <a:p>
            <a:pPr lvl="0"/>
            <a:endParaRPr lang="zh-CN" altLang="zh-CN" sz="1000" dirty="0"/>
          </a:p>
          <a:p>
            <a:r>
              <a:rPr lang="en-US" altLang="zh-CN" sz="1000" dirty="0"/>
              <a:t> </a:t>
            </a:r>
            <a:endParaRPr lang="zh-CN" altLang="zh-CN" sz="1000" dirty="0" smtClean="0"/>
          </a:p>
          <a:p>
            <a:endParaRPr lang="zh-CN" altLang="zh-CN" sz="1000" dirty="0"/>
          </a:p>
          <a:p>
            <a:r>
              <a:rPr lang="en-US" altLang="zh-CN" sz="1000" dirty="0"/>
              <a:t> </a:t>
            </a:r>
            <a:endParaRPr lang="zh-CN" altLang="zh-CN" sz="1000" dirty="0"/>
          </a:p>
        </p:txBody>
      </p:sp>
      <p:sp>
        <p:nvSpPr>
          <p:cNvPr id="5" name="文本框 4"/>
          <p:cNvSpPr txBox="1"/>
          <p:nvPr/>
        </p:nvSpPr>
        <p:spPr>
          <a:xfrm>
            <a:off x="4355976" y="620688"/>
            <a:ext cx="4156907" cy="4370427"/>
          </a:xfrm>
          <a:prstGeom prst="rect">
            <a:avLst/>
          </a:prstGeom>
          <a:noFill/>
        </p:spPr>
        <p:txBody>
          <a:bodyPr wrap="none" rtlCol="0">
            <a:spAutoFit/>
          </a:bodyPr>
          <a:lstStyle/>
          <a:p>
            <a:r>
              <a:rPr lang="zh-CN" altLang="zh-CN" sz="1000" dirty="0"/>
              <a:t>扩展点</a:t>
            </a:r>
          </a:p>
          <a:p>
            <a:r>
              <a:rPr lang="en-US" altLang="zh-CN" sz="1000" dirty="0"/>
              <a:t>  2a  Player</a:t>
            </a:r>
            <a:r>
              <a:rPr lang="zh-CN" altLang="zh-CN" sz="1000" dirty="0"/>
              <a:t>挑选机器人不足三个</a:t>
            </a:r>
          </a:p>
          <a:p>
            <a:r>
              <a:rPr lang="en-US" altLang="zh-CN" sz="1000" dirty="0"/>
              <a:t>2a1. </a:t>
            </a:r>
            <a:r>
              <a:rPr lang="zh-CN" altLang="zh-CN" sz="1000" dirty="0"/>
              <a:t>系统显示“机器人选择数量不足三个，请继续选择或按默认设置”</a:t>
            </a:r>
          </a:p>
          <a:p>
            <a:r>
              <a:rPr lang="zh-CN" altLang="zh-CN" sz="1000" dirty="0"/>
              <a:t>补充说明</a:t>
            </a:r>
          </a:p>
          <a:p>
            <a:pPr lvl="0"/>
            <a:r>
              <a:rPr lang="zh-CN" altLang="zh-CN" sz="1000" dirty="0"/>
              <a:t>机器人库包括由系统提供的各类机器人，和对应机器人的详细信息。</a:t>
            </a:r>
            <a:endParaRPr lang="en-US" altLang="zh-CN" sz="1000" dirty="0"/>
          </a:p>
          <a:p>
            <a:r>
              <a:rPr lang="en-US" altLang="zh-CN" sz="1000" b="1" dirty="0"/>
              <a:t>UC7 show cards</a:t>
            </a:r>
            <a:endParaRPr lang="zh-CN" altLang="zh-CN" sz="1000" b="1" dirty="0"/>
          </a:p>
          <a:p>
            <a:r>
              <a:rPr lang="zh-CN" altLang="zh-CN" sz="1000" dirty="0"/>
              <a:t>用例描述</a:t>
            </a:r>
          </a:p>
          <a:p>
            <a:r>
              <a:rPr lang="zh-CN" altLang="zh-CN" sz="1000" dirty="0"/>
              <a:t>玩家、机器人根据一定策略，做出出牌的选择</a:t>
            </a:r>
          </a:p>
          <a:p>
            <a:r>
              <a:rPr lang="zh-CN" altLang="zh-CN" sz="1000" dirty="0"/>
              <a:t>参与者</a:t>
            </a:r>
          </a:p>
          <a:p>
            <a:r>
              <a:rPr lang="en-US" altLang="zh-CN" sz="1000" dirty="0"/>
              <a:t>Player</a:t>
            </a:r>
            <a:r>
              <a:rPr lang="zh-CN" altLang="zh-CN" sz="1000" dirty="0"/>
              <a:t>，</a:t>
            </a:r>
            <a:r>
              <a:rPr lang="en-US" altLang="zh-CN" sz="1000" dirty="0"/>
              <a:t>Robot</a:t>
            </a:r>
            <a:endParaRPr lang="zh-CN" altLang="zh-CN" sz="1000" dirty="0"/>
          </a:p>
          <a:p>
            <a:r>
              <a:rPr lang="zh-CN" altLang="zh-CN" sz="1000" dirty="0"/>
              <a:t>前置条件</a:t>
            </a:r>
          </a:p>
          <a:p>
            <a:r>
              <a:rPr lang="zh-CN" altLang="zh-CN" sz="1000" dirty="0"/>
              <a:t>该回合轮到参与者</a:t>
            </a:r>
          </a:p>
          <a:p>
            <a:r>
              <a:rPr lang="zh-CN" altLang="zh-CN" sz="1000" dirty="0"/>
              <a:t>后置条件</a:t>
            </a:r>
          </a:p>
          <a:p>
            <a:r>
              <a:rPr lang="en-US" altLang="zh-CN" sz="1000" dirty="0"/>
              <a:t>   </a:t>
            </a:r>
            <a:r>
              <a:rPr lang="zh-CN" altLang="zh-CN" sz="1000" dirty="0"/>
              <a:t>参与者做出选择</a:t>
            </a:r>
          </a:p>
          <a:p>
            <a:r>
              <a:rPr lang="zh-CN" altLang="zh-CN" sz="1000" dirty="0"/>
              <a:t>基本路径</a:t>
            </a:r>
          </a:p>
          <a:p>
            <a:pPr lvl="0"/>
            <a:r>
              <a:rPr lang="zh-CN" altLang="zh-CN" sz="1000" dirty="0"/>
              <a:t>回合轮到参与者</a:t>
            </a:r>
          </a:p>
          <a:p>
            <a:pPr lvl="0"/>
            <a:r>
              <a:rPr lang="zh-CN" altLang="zh-CN" sz="1000" dirty="0"/>
              <a:t>参与者做出出牌选择</a:t>
            </a:r>
          </a:p>
          <a:p>
            <a:pPr lvl="0"/>
            <a:r>
              <a:rPr lang="zh-CN" altLang="zh-CN" sz="1000" dirty="0"/>
              <a:t>系统判断是否符合规则</a:t>
            </a:r>
          </a:p>
          <a:p>
            <a:pPr lvl="0"/>
            <a:r>
              <a:rPr lang="zh-CN" altLang="zh-CN" sz="1000" dirty="0"/>
              <a:t>参与者该回合结束</a:t>
            </a:r>
          </a:p>
          <a:p>
            <a:r>
              <a:rPr lang="zh-CN" altLang="zh-CN" sz="1000" dirty="0"/>
              <a:t>扩展点</a:t>
            </a:r>
          </a:p>
          <a:p>
            <a:r>
              <a:rPr lang="en-US" altLang="zh-CN" sz="1000" dirty="0"/>
              <a:t>  2a  </a:t>
            </a:r>
            <a:r>
              <a:rPr lang="zh-CN" altLang="zh-CN" sz="1000" dirty="0"/>
              <a:t>参与者在一定时间内没有做出选择</a:t>
            </a:r>
          </a:p>
          <a:p>
            <a:r>
              <a:rPr lang="en-US" altLang="zh-CN" sz="1000" dirty="0"/>
              <a:t>2a1. </a:t>
            </a:r>
            <a:r>
              <a:rPr lang="zh-CN" altLang="zh-CN" sz="1000" dirty="0"/>
              <a:t>系统惩罚参与者，并强制进行下一轮回合</a:t>
            </a:r>
          </a:p>
          <a:p>
            <a:r>
              <a:rPr lang="en-US" altLang="zh-CN" sz="1000" dirty="0"/>
              <a:t>  3a  </a:t>
            </a:r>
            <a:r>
              <a:rPr lang="zh-CN" altLang="zh-CN" sz="1000" dirty="0"/>
              <a:t>若不符合出牌规则</a:t>
            </a:r>
          </a:p>
          <a:p>
            <a:r>
              <a:rPr lang="en-US" altLang="zh-CN" sz="1000" dirty="0"/>
              <a:t>	3a1  </a:t>
            </a:r>
            <a:r>
              <a:rPr lang="zh-CN" altLang="zh-CN" sz="1000" dirty="0"/>
              <a:t>系统提示“不符合出牌规则，请重新出牌”</a:t>
            </a:r>
          </a:p>
          <a:p>
            <a:r>
              <a:rPr lang="zh-CN" altLang="zh-CN" sz="1000" dirty="0"/>
              <a:t>补充说明</a:t>
            </a:r>
          </a:p>
          <a:p>
            <a:r>
              <a:rPr lang="en-US" altLang="zh-CN" sz="1000" dirty="0"/>
              <a:t>1. </a:t>
            </a:r>
            <a:r>
              <a:rPr lang="zh-CN" altLang="zh-CN" sz="1000" dirty="0"/>
              <a:t>描述出牌规则</a:t>
            </a:r>
          </a:p>
          <a:p>
            <a:endParaRPr lang="zh-CN" altLang="en-US" dirty="0"/>
          </a:p>
        </p:txBody>
      </p:sp>
    </p:spTree>
    <p:extLst>
      <p:ext uri="{BB962C8B-B14F-4D97-AF65-F5344CB8AC3E}">
        <p14:creationId xmlns:p14="http://schemas.microsoft.com/office/powerpoint/2010/main" val="35822720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9703" y="260648"/>
            <a:ext cx="8228497" cy="6186309"/>
          </a:xfrm>
          <a:prstGeom prst="rect">
            <a:avLst/>
          </a:prstGeom>
          <a:noFill/>
        </p:spPr>
        <p:txBody>
          <a:bodyPr wrap="square" rtlCol="0">
            <a:spAutoFit/>
          </a:bodyPr>
          <a:lstStyle/>
          <a:p>
            <a:r>
              <a:rPr lang="en-US" altLang="zh-CN" sz="900" dirty="0" smtClean="0"/>
              <a:t> </a:t>
            </a:r>
            <a:r>
              <a:rPr lang="zh-CN" altLang="zh-CN" sz="900" dirty="0" smtClean="0"/>
              <a:t>三</a:t>
            </a:r>
            <a:r>
              <a:rPr lang="zh-CN" altLang="zh-CN" sz="900" dirty="0" smtClean="0"/>
              <a:t>、实验结果汇报</a:t>
            </a:r>
          </a:p>
          <a:p>
            <a:r>
              <a:rPr lang="en-US" altLang="zh-CN" sz="900" dirty="0" smtClean="0"/>
              <a:t>	</a:t>
            </a:r>
            <a:endParaRPr lang="zh-CN" altLang="zh-CN" sz="900" dirty="0" smtClean="0"/>
          </a:p>
          <a:p>
            <a:r>
              <a:rPr lang="en-US" altLang="zh-CN" sz="900" dirty="0" smtClean="0"/>
              <a:t> </a:t>
            </a:r>
            <a:r>
              <a:rPr lang="en-US" altLang="zh-CN" sz="900" b="1" dirty="0"/>
              <a:t>UC3 start game</a:t>
            </a:r>
            <a:br>
              <a:rPr lang="en-US" altLang="zh-CN" sz="900" b="1" dirty="0"/>
            </a:br>
            <a:r>
              <a:rPr lang="zh-CN" altLang="zh-CN" sz="900" b="1" dirty="0"/>
              <a:t>用例描述</a:t>
            </a:r>
            <a:r>
              <a:rPr lang="en-US" altLang="zh-CN" sz="900" b="1" dirty="0"/>
              <a:t/>
            </a:r>
            <a:br>
              <a:rPr lang="en-US" altLang="zh-CN" sz="900" b="1" dirty="0"/>
            </a:br>
            <a:r>
              <a:rPr lang="en-US" altLang="zh-CN" sz="900" dirty="0"/>
              <a:t>Player</a:t>
            </a:r>
            <a:r>
              <a:rPr lang="zh-CN" altLang="zh-CN" sz="900" dirty="0"/>
              <a:t>选择开始游戏，准备进入游戏状态。</a:t>
            </a:r>
            <a:r>
              <a:rPr lang="en-US" altLang="zh-CN" sz="900" dirty="0"/>
              <a:t/>
            </a:r>
            <a:br>
              <a:rPr lang="en-US" altLang="zh-CN" sz="900" dirty="0"/>
            </a:br>
            <a:r>
              <a:rPr lang="zh-CN" altLang="zh-CN" sz="900" b="1" dirty="0"/>
              <a:t>参与者</a:t>
            </a:r>
            <a:r>
              <a:rPr lang="en-US" altLang="zh-CN" sz="900" dirty="0"/>
              <a:t/>
            </a:r>
            <a:br>
              <a:rPr lang="en-US" altLang="zh-CN" sz="900" dirty="0"/>
            </a:br>
            <a:r>
              <a:rPr lang="en-US" altLang="zh-CN" sz="900" dirty="0"/>
              <a:t>Player</a:t>
            </a:r>
            <a:br>
              <a:rPr lang="en-US" altLang="zh-CN" sz="900" dirty="0"/>
            </a:br>
            <a:r>
              <a:rPr lang="zh-CN" altLang="zh-CN" sz="900" b="1" dirty="0"/>
              <a:t>前置条件</a:t>
            </a:r>
            <a:r>
              <a:rPr lang="en-US" altLang="zh-CN" sz="900" dirty="0"/>
              <a:t/>
            </a:r>
            <a:br>
              <a:rPr lang="en-US" altLang="zh-CN" sz="900" dirty="0"/>
            </a:br>
            <a:r>
              <a:rPr lang="en-US" altLang="zh-CN" sz="900" dirty="0"/>
              <a:t>game </a:t>
            </a:r>
            <a:r>
              <a:rPr lang="en-US" altLang="zh-CN" sz="900" dirty="0" err="1"/>
              <a:t>init</a:t>
            </a:r>
            <a:r>
              <a:rPr lang="en-US" altLang="zh-CN" sz="900" dirty="0"/>
              <a:t/>
            </a:r>
            <a:br>
              <a:rPr lang="en-US" altLang="zh-CN" sz="900" dirty="0"/>
            </a:br>
            <a:r>
              <a:rPr lang="zh-CN" altLang="zh-CN" sz="900" b="1" dirty="0"/>
              <a:t>后置条件</a:t>
            </a:r>
            <a:r>
              <a:rPr lang="en-US" altLang="zh-CN" sz="900" b="1" dirty="0"/>
              <a:t/>
            </a:r>
            <a:br>
              <a:rPr lang="en-US" altLang="zh-CN" sz="900" b="1" dirty="0"/>
            </a:br>
            <a:r>
              <a:rPr lang="en-US" altLang="zh-CN" sz="900" dirty="0"/>
              <a:t>    Player</a:t>
            </a:r>
            <a:r>
              <a:rPr lang="zh-CN" altLang="zh-CN" sz="900" dirty="0"/>
              <a:t>进入游戏状态</a:t>
            </a:r>
            <a:r>
              <a:rPr lang="en-US" altLang="zh-CN" sz="900" dirty="0"/>
              <a:t/>
            </a:r>
            <a:br>
              <a:rPr lang="en-US" altLang="zh-CN" sz="900" dirty="0"/>
            </a:br>
            <a:r>
              <a:rPr lang="zh-CN" altLang="zh-CN" sz="900" b="1" dirty="0"/>
              <a:t>基本路径</a:t>
            </a:r>
            <a:r>
              <a:rPr lang="en-US" altLang="zh-CN" sz="900" dirty="0"/>
              <a:t/>
            </a:r>
            <a:br>
              <a:rPr lang="en-US" altLang="zh-CN" sz="900" dirty="0"/>
            </a:br>
            <a:r>
              <a:rPr lang="en-US" altLang="zh-CN" sz="900" dirty="0"/>
              <a:t>1. Player</a:t>
            </a:r>
            <a:r>
              <a:rPr lang="zh-CN" altLang="zh-CN" sz="900" dirty="0"/>
              <a:t>选择开始游戏</a:t>
            </a:r>
            <a:r>
              <a:rPr lang="en-US" altLang="zh-CN" sz="900" dirty="0"/>
              <a:t/>
            </a:r>
            <a:br>
              <a:rPr lang="en-US" altLang="zh-CN" sz="900" dirty="0"/>
            </a:br>
            <a:r>
              <a:rPr lang="en-US" altLang="zh-CN" sz="900" dirty="0"/>
              <a:t>2. </a:t>
            </a:r>
            <a:r>
              <a:rPr lang="zh-CN" altLang="zh-CN" sz="900" dirty="0"/>
              <a:t>系统提供游戏对局画面</a:t>
            </a:r>
            <a:r>
              <a:rPr lang="en-US" altLang="zh-CN" sz="900" dirty="0"/>
              <a:t/>
            </a:r>
            <a:br>
              <a:rPr lang="en-US" altLang="zh-CN" sz="900" dirty="0"/>
            </a:br>
            <a:r>
              <a:rPr lang="en-US" altLang="zh-CN" sz="900" dirty="0"/>
              <a:t>3. Player</a:t>
            </a:r>
            <a:r>
              <a:rPr lang="zh-CN" altLang="zh-CN" sz="900" dirty="0"/>
              <a:t>进入游戏状态</a:t>
            </a:r>
            <a:r>
              <a:rPr lang="en-US" altLang="zh-CN" sz="900" dirty="0"/>
              <a:t/>
            </a:r>
            <a:br>
              <a:rPr lang="en-US" altLang="zh-CN" sz="900" dirty="0"/>
            </a:br>
            <a:r>
              <a:rPr lang="zh-CN" altLang="zh-CN" sz="900" b="1" dirty="0"/>
              <a:t>扩展点</a:t>
            </a:r>
            <a:r>
              <a:rPr lang="en-US" altLang="zh-CN" sz="900" b="1" dirty="0"/>
              <a:t/>
            </a:r>
            <a:br>
              <a:rPr lang="en-US" altLang="zh-CN" sz="900" b="1" dirty="0"/>
            </a:br>
            <a:r>
              <a:rPr lang="en-US" altLang="zh-CN" sz="900" dirty="0"/>
              <a:t>  1a Player</a:t>
            </a:r>
            <a:r>
              <a:rPr lang="zh-CN" altLang="zh-CN" sz="900" dirty="0"/>
              <a:t>选择机器人</a:t>
            </a:r>
            <a:r>
              <a:rPr lang="en-US" altLang="zh-CN" sz="900" dirty="0"/>
              <a:t/>
            </a:r>
            <a:br>
              <a:rPr lang="en-US" altLang="zh-CN" sz="900" dirty="0"/>
            </a:br>
            <a:r>
              <a:rPr lang="en-US" altLang="zh-CN" sz="900" dirty="0"/>
              <a:t> 	1a1. </a:t>
            </a:r>
            <a:r>
              <a:rPr lang="zh-CN" altLang="zh-CN" sz="900" dirty="0"/>
              <a:t>系统显示选择机器人页面</a:t>
            </a:r>
            <a:r>
              <a:rPr lang="en-US" altLang="zh-CN" sz="900" dirty="0"/>
              <a:t/>
            </a:r>
            <a:br>
              <a:rPr lang="en-US" altLang="zh-CN" sz="900" dirty="0"/>
            </a:br>
            <a:r>
              <a:rPr lang="zh-CN" altLang="zh-CN" sz="900" b="1" dirty="0"/>
              <a:t>补充说明</a:t>
            </a:r>
            <a:r>
              <a:rPr lang="en-US" altLang="zh-CN" sz="900" b="1" dirty="0"/>
              <a:t/>
            </a:r>
            <a:br>
              <a:rPr lang="en-US" altLang="zh-CN" sz="900" b="1" dirty="0"/>
            </a:br>
            <a:r>
              <a:rPr lang="en-US" altLang="zh-CN" sz="900" dirty="0"/>
              <a:t>1. Player</a:t>
            </a:r>
            <a:r>
              <a:rPr lang="zh-CN" altLang="zh-CN" sz="900" dirty="0"/>
              <a:t>必须选择完成机器人后才能进入游戏状态</a:t>
            </a:r>
          </a:p>
          <a:p>
            <a:r>
              <a:rPr lang="en-US" altLang="zh-CN" sz="900" dirty="0"/>
              <a:t> </a:t>
            </a:r>
            <a:endParaRPr lang="zh-CN" altLang="zh-CN" sz="900" dirty="0"/>
          </a:p>
          <a:p>
            <a:r>
              <a:rPr lang="en-US" altLang="zh-CN" sz="900" b="1" dirty="0"/>
              <a:t>UC4 Quit game</a:t>
            </a:r>
            <a:endParaRPr lang="zh-CN" altLang="zh-CN" sz="900" dirty="0"/>
          </a:p>
          <a:p>
            <a:r>
              <a:rPr lang="zh-CN" altLang="zh-CN" sz="900" b="1" dirty="0"/>
              <a:t>用例描述</a:t>
            </a:r>
            <a:endParaRPr lang="zh-CN" altLang="zh-CN" sz="900" dirty="0"/>
          </a:p>
          <a:p>
            <a:r>
              <a:rPr lang="en-US" altLang="zh-CN" sz="900" dirty="0"/>
              <a:t>Player</a:t>
            </a:r>
            <a:r>
              <a:rPr lang="zh-CN" altLang="zh-CN" sz="900" dirty="0"/>
              <a:t>中途退出游戏，系统惩罚玩家，游戏结束。</a:t>
            </a:r>
          </a:p>
          <a:p>
            <a:r>
              <a:rPr lang="zh-CN" altLang="zh-CN" sz="900" b="1" dirty="0"/>
              <a:t>参与者</a:t>
            </a:r>
            <a:endParaRPr lang="zh-CN" altLang="zh-CN" sz="900" dirty="0"/>
          </a:p>
          <a:p>
            <a:r>
              <a:rPr lang="en-US" altLang="zh-CN" sz="900" dirty="0"/>
              <a:t>Player</a:t>
            </a:r>
            <a:endParaRPr lang="zh-CN" altLang="zh-CN" sz="900" dirty="0"/>
          </a:p>
          <a:p>
            <a:r>
              <a:rPr lang="zh-CN" altLang="zh-CN" sz="900" b="1" dirty="0"/>
              <a:t>前置条件</a:t>
            </a:r>
            <a:endParaRPr lang="zh-CN" altLang="zh-CN" sz="900" dirty="0"/>
          </a:p>
          <a:p>
            <a:r>
              <a:rPr lang="en-US" altLang="zh-CN" sz="900" dirty="0"/>
              <a:t>Player</a:t>
            </a:r>
            <a:r>
              <a:rPr lang="zh-CN" altLang="zh-CN" sz="900" dirty="0"/>
              <a:t>点击退出游戏按钮</a:t>
            </a:r>
          </a:p>
          <a:p>
            <a:r>
              <a:rPr lang="zh-CN" altLang="zh-CN" sz="900" b="1" dirty="0"/>
              <a:t>后置条件</a:t>
            </a:r>
            <a:endParaRPr lang="zh-CN" altLang="zh-CN" sz="900" dirty="0"/>
          </a:p>
          <a:p>
            <a:r>
              <a:rPr lang="en-US" altLang="zh-CN" sz="900" dirty="0"/>
              <a:t>    Player</a:t>
            </a:r>
            <a:r>
              <a:rPr lang="zh-CN" altLang="zh-CN" sz="900" dirty="0"/>
              <a:t>成功退出游戏</a:t>
            </a:r>
          </a:p>
          <a:p>
            <a:r>
              <a:rPr lang="zh-CN" altLang="zh-CN" sz="900" b="1" dirty="0"/>
              <a:t>基本路径</a:t>
            </a:r>
            <a:endParaRPr lang="zh-CN" altLang="zh-CN" sz="900" dirty="0"/>
          </a:p>
          <a:p>
            <a:pPr lvl="0"/>
            <a:r>
              <a:rPr lang="en-US" altLang="zh-CN" sz="900" dirty="0"/>
              <a:t>Player</a:t>
            </a:r>
            <a:r>
              <a:rPr lang="zh-CN" altLang="zh-CN" sz="900" dirty="0"/>
              <a:t>点击退出游戏</a:t>
            </a:r>
          </a:p>
          <a:p>
            <a:pPr lvl="0"/>
            <a:r>
              <a:rPr lang="zh-CN" altLang="zh-CN" sz="900" dirty="0"/>
              <a:t>系统暂停游戏对局</a:t>
            </a:r>
          </a:p>
          <a:p>
            <a:pPr lvl="0"/>
            <a:r>
              <a:rPr lang="zh-CN" altLang="zh-CN" sz="900" dirty="0"/>
              <a:t>系统弹出提醒“中途退出游戏，会受到积分惩罚，是否继续，确定</a:t>
            </a:r>
            <a:r>
              <a:rPr lang="en-US" altLang="zh-CN" sz="900" dirty="0"/>
              <a:t>/</a:t>
            </a:r>
            <a:r>
              <a:rPr lang="zh-CN" altLang="zh-CN" sz="900" dirty="0"/>
              <a:t>取消”</a:t>
            </a:r>
          </a:p>
          <a:p>
            <a:pPr lvl="0"/>
            <a:r>
              <a:rPr lang="en-US" altLang="zh-CN" sz="900" dirty="0"/>
              <a:t>Player</a:t>
            </a:r>
            <a:r>
              <a:rPr lang="zh-CN" altLang="zh-CN" sz="900" dirty="0"/>
              <a:t>点击确定</a:t>
            </a:r>
          </a:p>
          <a:p>
            <a:pPr lvl="0"/>
            <a:r>
              <a:rPr lang="zh-CN" altLang="zh-CN" sz="900" dirty="0"/>
              <a:t>系统对玩家进行积分惩罚</a:t>
            </a:r>
          </a:p>
          <a:p>
            <a:pPr lvl="0"/>
            <a:r>
              <a:rPr lang="zh-CN" altLang="zh-CN" sz="900" dirty="0"/>
              <a:t>系统结束游戏</a:t>
            </a:r>
          </a:p>
          <a:p>
            <a:r>
              <a:rPr lang="zh-CN" altLang="zh-CN" sz="900" b="1" dirty="0"/>
              <a:t>扩展点</a:t>
            </a:r>
            <a:endParaRPr lang="zh-CN" altLang="zh-CN" sz="900" dirty="0"/>
          </a:p>
          <a:p>
            <a:r>
              <a:rPr lang="en-US" altLang="zh-CN" sz="900" dirty="0"/>
              <a:t>  4a  Player</a:t>
            </a:r>
            <a:r>
              <a:rPr lang="zh-CN" altLang="zh-CN" sz="900" dirty="0"/>
              <a:t>点击取消</a:t>
            </a:r>
          </a:p>
          <a:p>
            <a:r>
              <a:rPr lang="en-US" altLang="zh-CN" sz="900" dirty="0"/>
              <a:t>4a1. </a:t>
            </a:r>
            <a:r>
              <a:rPr lang="zh-CN" altLang="zh-CN" sz="900" dirty="0"/>
              <a:t>游戏继续</a:t>
            </a:r>
          </a:p>
          <a:p>
            <a:r>
              <a:rPr lang="zh-CN" altLang="zh-CN" sz="900" b="1" dirty="0"/>
              <a:t>补充说明</a:t>
            </a:r>
            <a:endParaRPr lang="zh-CN" altLang="zh-CN" sz="900" dirty="0"/>
          </a:p>
          <a:p>
            <a:pPr lvl="0"/>
            <a:r>
              <a:rPr lang="zh-CN" altLang="zh-CN" sz="900" dirty="0"/>
              <a:t>积分惩罚为扣掉当前</a:t>
            </a:r>
            <a:r>
              <a:rPr lang="en-US" altLang="zh-CN" sz="900" dirty="0"/>
              <a:t>nickname</a:t>
            </a:r>
            <a:r>
              <a:rPr lang="zh-CN" altLang="zh-CN" sz="900" dirty="0"/>
              <a:t>对应的用户一定积分。</a:t>
            </a:r>
          </a:p>
          <a:p>
            <a:r>
              <a:rPr lang="en-US" altLang="zh-CN" sz="900" dirty="0"/>
              <a:t> </a:t>
            </a:r>
            <a:endParaRPr lang="zh-CN" altLang="zh-CN" sz="900" dirty="0"/>
          </a:p>
          <a:p>
            <a:endParaRPr lang="en-US" altLang="zh-CN" sz="900" dirty="0"/>
          </a:p>
        </p:txBody>
      </p:sp>
      <p:sp>
        <p:nvSpPr>
          <p:cNvPr id="3" name="文本框 2"/>
          <p:cNvSpPr txBox="1"/>
          <p:nvPr/>
        </p:nvSpPr>
        <p:spPr>
          <a:xfrm>
            <a:off x="4499992" y="188640"/>
            <a:ext cx="4248472" cy="6601807"/>
          </a:xfrm>
          <a:prstGeom prst="rect">
            <a:avLst/>
          </a:prstGeom>
          <a:noFill/>
        </p:spPr>
        <p:txBody>
          <a:bodyPr wrap="square" rtlCol="0">
            <a:spAutoFit/>
          </a:bodyPr>
          <a:lstStyle/>
          <a:p>
            <a:r>
              <a:rPr lang="en-US" altLang="zh-CN" sz="900" b="1" dirty="0"/>
              <a:t>UC5</a:t>
            </a:r>
            <a:r>
              <a:rPr lang="zh-CN" altLang="zh-CN" sz="900" b="1" dirty="0"/>
              <a:t>：</a:t>
            </a:r>
            <a:r>
              <a:rPr lang="en-US" altLang="zh-CN" sz="900" b="1" dirty="0"/>
              <a:t>End game</a:t>
            </a:r>
            <a:endParaRPr lang="zh-CN" altLang="zh-CN" sz="900" dirty="0"/>
          </a:p>
          <a:p>
            <a:r>
              <a:rPr lang="zh-CN" altLang="zh-CN" sz="900" dirty="0"/>
              <a:t>用例描述</a:t>
            </a:r>
          </a:p>
          <a:p>
            <a:r>
              <a:rPr lang="en-US" altLang="zh-CN" sz="900" dirty="0"/>
              <a:t>    Player/Robot</a:t>
            </a:r>
            <a:r>
              <a:rPr lang="zh-CN" altLang="zh-CN" sz="900" dirty="0"/>
              <a:t>展示完最后一张手牌，对局正常结束，系统进行</a:t>
            </a:r>
            <a:r>
              <a:rPr lang="zh-CN" altLang="zh-CN" sz="900" dirty="0" smtClean="0"/>
              <a:t>积</a:t>
            </a:r>
            <a:endParaRPr lang="en-US" altLang="zh-CN" sz="900" dirty="0" smtClean="0"/>
          </a:p>
          <a:p>
            <a:r>
              <a:rPr lang="zh-CN" altLang="zh-CN" sz="900" dirty="0" smtClean="0"/>
              <a:t>分</a:t>
            </a:r>
            <a:r>
              <a:rPr lang="zh-CN" altLang="zh-CN" sz="900" dirty="0"/>
              <a:t>统计，按积分排名，并让玩家决定是否继续游戏</a:t>
            </a:r>
          </a:p>
          <a:p>
            <a:r>
              <a:rPr lang="zh-CN" altLang="zh-CN" sz="900" dirty="0"/>
              <a:t>参与者</a:t>
            </a:r>
          </a:p>
          <a:p>
            <a:r>
              <a:rPr lang="en-US" altLang="zh-CN" sz="900" dirty="0"/>
              <a:t>    Player</a:t>
            </a:r>
            <a:r>
              <a:rPr lang="zh-CN" altLang="zh-CN" sz="900" dirty="0"/>
              <a:t>，</a:t>
            </a:r>
            <a:r>
              <a:rPr lang="en-US" altLang="zh-CN" sz="900" dirty="0"/>
              <a:t>Robot</a:t>
            </a:r>
            <a:endParaRPr lang="zh-CN" altLang="zh-CN" sz="900" dirty="0"/>
          </a:p>
          <a:p>
            <a:r>
              <a:rPr lang="zh-CN" altLang="zh-CN" sz="900" dirty="0"/>
              <a:t>前置条件</a:t>
            </a:r>
          </a:p>
          <a:p>
            <a:r>
              <a:rPr lang="en-US" altLang="zh-CN" sz="900" dirty="0"/>
              <a:t>    Player/Robot</a:t>
            </a:r>
            <a:r>
              <a:rPr lang="zh-CN" altLang="zh-CN" sz="900" dirty="0"/>
              <a:t>展示完最后一张手牌</a:t>
            </a:r>
          </a:p>
          <a:p>
            <a:r>
              <a:rPr lang="zh-CN" altLang="zh-CN" sz="900" dirty="0"/>
              <a:t>后置条件</a:t>
            </a:r>
          </a:p>
          <a:p>
            <a:r>
              <a:rPr lang="en-US" altLang="zh-CN" sz="900" dirty="0"/>
              <a:t>    </a:t>
            </a:r>
            <a:r>
              <a:rPr lang="zh-CN" altLang="zh-CN" sz="900" dirty="0"/>
              <a:t>游戏结束或开始新的对局</a:t>
            </a:r>
          </a:p>
          <a:p>
            <a:r>
              <a:rPr lang="zh-CN" altLang="zh-CN" sz="900" dirty="0"/>
              <a:t>基本路径</a:t>
            </a:r>
          </a:p>
          <a:p>
            <a:pPr lvl="0"/>
            <a:r>
              <a:rPr lang="en-US" altLang="zh-CN" sz="900" dirty="0"/>
              <a:t>Player/Robot</a:t>
            </a:r>
            <a:r>
              <a:rPr lang="zh-CN" altLang="zh-CN" sz="900" dirty="0"/>
              <a:t>展示完最后一张手牌</a:t>
            </a:r>
          </a:p>
          <a:p>
            <a:pPr lvl="0"/>
            <a:r>
              <a:rPr lang="zh-CN" altLang="zh-CN" sz="900" dirty="0"/>
              <a:t>系统结束当前对局</a:t>
            </a:r>
          </a:p>
          <a:p>
            <a:pPr lvl="0"/>
            <a:r>
              <a:rPr lang="zh-CN" altLang="zh-CN" sz="900" dirty="0"/>
              <a:t>系统进行积分统计</a:t>
            </a:r>
          </a:p>
          <a:p>
            <a:pPr lvl="0"/>
            <a:r>
              <a:rPr lang="zh-CN" altLang="zh-CN" sz="900" dirty="0"/>
              <a:t>系统按玩家积分排名</a:t>
            </a:r>
          </a:p>
          <a:p>
            <a:pPr lvl="0"/>
            <a:r>
              <a:rPr lang="zh-CN" altLang="zh-CN" sz="900" dirty="0"/>
              <a:t>系统展示排名</a:t>
            </a:r>
          </a:p>
          <a:p>
            <a:pPr lvl="0"/>
            <a:r>
              <a:rPr lang="zh-CN" altLang="zh-CN" sz="900" dirty="0"/>
              <a:t>系统弹出提示“是否重新开始对局，是</a:t>
            </a:r>
            <a:r>
              <a:rPr lang="en-US" altLang="zh-CN" sz="900" dirty="0"/>
              <a:t>/</a:t>
            </a:r>
            <a:r>
              <a:rPr lang="zh-CN" altLang="zh-CN" sz="900" dirty="0"/>
              <a:t>否”</a:t>
            </a:r>
          </a:p>
          <a:p>
            <a:pPr lvl="0"/>
            <a:r>
              <a:rPr lang="en-US" altLang="zh-CN" sz="900" dirty="0"/>
              <a:t>Player</a:t>
            </a:r>
            <a:r>
              <a:rPr lang="zh-CN" altLang="zh-CN" sz="900" dirty="0"/>
              <a:t>选择“否”，游戏结束</a:t>
            </a:r>
          </a:p>
          <a:p>
            <a:r>
              <a:rPr lang="zh-CN" altLang="zh-CN" sz="900" dirty="0"/>
              <a:t>扩展点</a:t>
            </a:r>
          </a:p>
          <a:p>
            <a:r>
              <a:rPr lang="en-US" altLang="zh-CN" sz="900" dirty="0"/>
              <a:t>  7a. Player</a:t>
            </a:r>
            <a:r>
              <a:rPr lang="zh-CN" altLang="zh-CN" sz="900" dirty="0"/>
              <a:t>选择“是”</a:t>
            </a:r>
          </a:p>
          <a:p>
            <a:r>
              <a:rPr lang="en-US" altLang="zh-CN" sz="900" dirty="0"/>
              <a:t>     7a1. </a:t>
            </a:r>
            <a:r>
              <a:rPr lang="zh-CN" altLang="zh-CN" sz="900" dirty="0"/>
              <a:t>系统重新游戏</a:t>
            </a:r>
          </a:p>
          <a:p>
            <a:r>
              <a:rPr lang="zh-CN" altLang="zh-CN" sz="900" dirty="0"/>
              <a:t>补充说明</a:t>
            </a:r>
          </a:p>
          <a:p>
            <a:pPr lvl="0"/>
            <a:r>
              <a:rPr lang="zh-CN" altLang="zh-CN" sz="900" dirty="0"/>
              <a:t>展示排名时长为</a:t>
            </a:r>
            <a:r>
              <a:rPr lang="en-US" altLang="zh-CN" sz="900" dirty="0"/>
              <a:t>10</a:t>
            </a:r>
            <a:r>
              <a:rPr lang="zh-CN" altLang="zh-CN" sz="900" dirty="0"/>
              <a:t>秒（</a:t>
            </a:r>
            <a:r>
              <a:rPr lang="en-US" altLang="zh-CN" sz="900" dirty="0"/>
              <a:t>10</a:t>
            </a:r>
            <a:r>
              <a:rPr lang="zh-CN" altLang="zh-CN" sz="900" dirty="0"/>
              <a:t>秒后弹出提醒），玩家可自行关闭展示。</a:t>
            </a:r>
          </a:p>
          <a:p>
            <a:pPr lvl="0"/>
            <a:r>
              <a:rPr lang="zh-CN" altLang="zh-CN" sz="900" dirty="0"/>
              <a:t>系统重新开始游戏，玩家可以重新选择</a:t>
            </a:r>
            <a:r>
              <a:rPr lang="en-US" altLang="zh-CN" sz="900" dirty="0"/>
              <a:t>robot</a:t>
            </a:r>
            <a:r>
              <a:rPr lang="zh-CN" altLang="zh-CN" sz="900" dirty="0"/>
              <a:t>。</a:t>
            </a:r>
          </a:p>
          <a:p>
            <a:r>
              <a:rPr lang="en-US" altLang="zh-CN" sz="900" b="1" dirty="0"/>
              <a:t>UC6 play game</a:t>
            </a:r>
            <a:endParaRPr lang="zh-CN" altLang="zh-CN" sz="900" dirty="0"/>
          </a:p>
          <a:p>
            <a:r>
              <a:rPr lang="zh-CN" altLang="zh-CN" sz="900" b="1" dirty="0"/>
              <a:t>用例描述</a:t>
            </a:r>
            <a:endParaRPr lang="zh-CN" altLang="zh-CN" sz="900" dirty="0"/>
          </a:p>
          <a:p>
            <a:r>
              <a:rPr lang="zh-CN" altLang="zh-CN" sz="900" dirty="0"/>
              <a:t>玩家、机器人根据一定策略，做出出牌以或跳过的选择</a:t>
            </a:r>
          </a:p>
          <a:p>
            <a:r>
              <a:rPr lang="zh-CN" altLang="zh-CN" sz="900" b="1" dirty="0"/>
              <a:t>参与者</a:t>
            </a:r>
            <a:endParaRPr lang="zh-CN" altLang="zh-CN" sz="900" dirty="0"/>
          </a:p>
          <a:p>
            <a:r>
              <a:rPr lang="en-US" altLang="zh-CN" sz="900" dirty="0"/>
              <a:t>Player</a:t>
            </a:r>
            <a:r>
              <a:rPr lang="zh-CN" altLang="zh-CN" sz="900" dirty="0"/>
              <a:t>，</a:t>
            </a:r>
            <a:r>
              <a:rPr lang="en-US" altLang="zh-CN" sz="900" dirty="0"/>
              <a:t>Robot</a:t>
            </a:r>
            <a:endParaRPr lang="zh-CN" altLang="zh-CN" sz="900" dirty="0"/>
          </a:p>
          <a:p>
            <a:r>
              <a:rPr lang="zh-CN" altLang="zh-CN" sz="900" b="1" dirty="0"/>
              <a:t>前置条件</a:t>
            </a:r>
            <a:endParaRPr lang="zh-CN" altLang="zh-CN" sz="900" dirty="0"/>
          </a:p>
          <a:p>
            <a:r>
              <a:rPr lang="zh-CN" altLang="zh-CN" sz="900" dirty="0"/>
              <a:t>该回合轮到参与者</a:t>
            </a:r>
          </a:p>
          <a:p>
            <a:r>
              <a:rPr lang="zh-CN" altLang="zh-CN" sz="900" b="1" dirty="0"/>
              <a:t>后置条件</a:t>
            </a:r>
            <a:endParaRPr lang="zh-CN" altLang="zh-CN" sz="900" dirty="0"/>
          </a:p>
          <a:p>
            <a:r>
              <a:rPr lang="en-US" altLang="zh-CN" sz="900" dirty="0"/>
              <a:t>   </a:t>
            </a:r>
            <a:r>
              <a:rPr lang="zh-CN" altLang="zh-CN" sz="900" dirty="0"/>
              <a:t>参与者做出选择</a:t>
            </a:r>
          </a:p>
          <a:p>
            <a:r>
              <a:rPr lang="zh-CN" altLang="zh-CN" sz="900" b="1" dirty="0"/>
              <a:t>基本路径</a:t>
            </a:r>
            <a:endParaRPr lang="zh-CN" altLang="zh-CN" sz="900" dirty="0"/>
          </a:p>
          <a:p>
            <a:pPr lvl="0"/>
            <a:r>
              <a:rPr lang="zh-CN" altLang="zh-CN" sz="900" dirty="0"/>
              <a:t>回合轮到参与者</a:t>
            </a:r>
          </a:p>
          <a:p>
            <a:pPr lvl="0"/>
            <a:r>
              <a:rPr lang="zh-CN" altLang="zh-CN" sz="900" dirty="0"/>
              <a:t>参与者做出打牌选择</a:t>
            </a:r>
          </a:p>
          <a:p>
            <a:pPr lvl="0"/>
            <a:r>
              <a:rPr lang="zh-CN" altLang="zh-CN" sz="900" dirty="0"/>
              <a:t>若选择出牌，则系统判断是否符合规则</a:t>
            </a:r>
          </a:p>
          <a:p>
            <a:pPr lvl="0"/>
            <a:r>
              <a:rPr lang="zh-CN" altLang="zh-CN" sz="900" dirty="0"/>
              <a:t>若选择跳过，则进入下一回合，轮到下一个参与者</a:t>
            </a:r>
          </a:p>
          <a:p>
            <a:pPr lvl="0"/>
            <a:r>
              <a:rPr lang="zh-CN" altLang="zh-CN" sz="900" dirty="0"/>
              <a:t>参与者该回合结束</a:t>
            </a:r>
          </a:p>
          <a:p>
            <a:r>
              <a:rPr lang="zh-CN" altLang="zh-CN" sz="900" b="1" dirty="0"/>
              <a:t>扩展点</a:t>
            </a:r>
            <a:endParaRPr lang="zh-CN" altLang="zh-CN" sz="900" dirty="0"/>
          </a:p>
          <a:p>
            <a:r>
              <a:rPr lang="en-US" altLang="zh-CN" sz="900" dirty="0"/>
              <a:t>  2a  </a:t>
            </a:r>
            <a:r>
              <a:rPr lang="zh-CN" altLang="zh-CN" sz="900" dirty="0"/>
              <a:t>参与者在一定时间内没有做出选择</a:t>
            </a:r>
          </a:p>
          <a:p>
            <a:r>
              <a:rPr lang="en-US" altLang="zh-CN" sz="900" dirty="0"/>
              <a:t>2a1. </a:t>
            </a:r>
            <a:r>
              <a:rPr lang="zh-CN" altLang="zh-CN" sz="900" dirty="0"/>
              <a:t>系统惩罚参与者，并强制进行下一轮回合</a:t>
            </a:r>
          </a:p>
          <a:p>
            <a:r>
              <a:rPr lang="en-US" altLang="zh-CN" sz="900" dirty="0"/>
              <a:t>3a  </a:t>
            </a:r>
            <a:r>
              <a:rPr lang="zh-CN" altLang="zh-CN" sz="900" dirty="0"/>
              <a:t>若不符合出牌规则</a:t>
            </a:r>
          </a:p>
          <a:p>
            <a:r>
              <a:rPr lang="en-US" altLang="zh-CN" sz="900" dirty="0"/>
              <a:t>    3a1  </a:t>
            </a:r>
            <a:r>
              <a:rPr lang="zh-CN" altLang="zh-CN" sz="900" dirty="0"/>
              <a:t>系统提示“不符合出牌规则，请重新出牌”</a:t>
            </a:r>
          </a:p>
          <a:p>
            <a:r>
              <a:rPr lang="zh-CN" altLang="zh-CN" sz="900" b="1" dirty="0"/>
              <a:t>补充说明</a:t>
            </a:r>
            <a:endParaRPr lang="zh-CN" altLang="zh-CN" sz="900" dirty="0"/>
          </a:p>
          <a:p>
            <a:pPr lvl="0"/>
            <a:r>
              <a:rPr lang="zh-CN" altLang="zh-CN" sz="900" dirty="0"/>
              <a:t>描述出牌规则</a:t>
            </a:r>
          </a:p>
          <a:p>
            <a:r>
              <a:rPr lang="en-US" altLang="zh-CN" sz="900" dirty="0"/>
              <a:t> </a:t>
            </a:r>
            <a:endParaRPr lang="zh-CN" altLang="en-US" sz="900" dirty="0"/>
          </a:p>
        </p:txBody>
      </p:sp>
    </p:spTree>
    <p:extLst>
      <p:ext uri="{BB962C8B-B14F-4D97-AF65-F5344CB8AC3E}">
        <p14:creationId xmlns:p14="http://schemas.microsoft.com/office/powerpoint/2010/main" val="18454315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332656"/>
            <a:ext cx="8228497" cy="2308324"/>
          </a:xfrm>
          <a:prstGeom prst="rect">
            <a:avLst/>
          </a:prstGeom>
          <a:noFill/>
        </p:spPr>
        <p:txBody>
          <a:bodyPr wrap="square" rtlCol="0">
            <a:spAutoFit/>
          </a:bodyPr>
          <a:lstStyle/>
          <a:p>
            <a:r>
              <a:rPr lang="zh-CN" altLang="zh-CN" dirty="0" smtClean="0"/>
              <a:t>三</a:t>
            </a:r>
            <a:r>
              <a:rPr lang="zh-CN" altLang="zh-CN" dirty="0" smtClean="0"/>
              <a:t>、实验结果汇报</a:t>
            </a:r>
          </a:p>
          <a:p>
            <a:endParaRPr lang="en-US" altLang="zh-CN" dirty="0" smtClean="0"/>
          </a:p>
          <a:p>
            <a:r>
              <a:rPr lang="zh-CN" altLang="zh-CN" dirty="0"/>
              <a:t>实验结果</a:t>
            </a:r>
            <a:r>
              <a:rPr lang="en-US" altLang="zh-CN" dirty="0" smtClean="0"/>
              <a:t>4.2.1</a:t>
            </a:r>
            <a:r>
              <a:rPr lang="zh-CN" altLang="en-US" dirty="0" smtClean="0"/>
              <a:t>：</a:t>
            </a:r>
            <a:endParaRPr lang="en-US" altLang="zh-CN" dirty="0" smtClean="0"/>
          </a:p>
          <a:p>
            <a:endParaRPr lang="en-US" altLang="zh-CN" dirty="0" smtClean="0"/>
          </a:p>
          <a:p>
            <a:endParaRPr lang="en-US" altLang="zh-CN" dirty="0"/>
          </a:p>
          <a:p>
            <a:endParaRPr lang="en-US" altLang="zh-CN" dirty="0" smtClean="0"/>
          </a:p>
          <a:p>
            <a:endParaRPr lang="zh-CN" altLang="zh-CN" dirty="0" smtClean="0"/>
          </a:p>
          <a:p>
            <a:endParaRPr lang="en-US" altLang="zh-CN" dirty="0"/>
          </a:p>
        </p:txBody>
      </p:sp>
      <p:pic>
        <p:nvPicPr>
          <p:cNvPr id="3075" name="图片 7" descr="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412776"/>
            <a:ext cx="7811086" cy="4752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07929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332656"/>
            <a:ext cx="8228497" cy="2308324"/>
          </a:xfrm>
          <a:prstGeom prst="rect">
            <a:avLst/>
          </a:prstGeom>
          <a:noFill/>
        </p:spPr>
        <p:txBody>
          <a:bodyPr wrap="square" rtlCol="0">
            <a:spAutoFit/>
          </a:bodyPr>
          <a:lstStyle/>
          <a:p>
            <a:r>
              <a:rPr lang="zh-CN" altLang="zh-CN" dirty="0" smtClean="0"/>
              <a:t>三</a:t>
            </a:r>
            <a:r>
              <a:rPr lang="zh-CN" altLang="zh-CN" dirty="0" smtClean="0"/>
              <a:t>、实验结果汇报</a:t>
            </a:r>
          </a:p>
          <a:p>
            <a:endParaRPr lang="en-US" altLang="zh-CN" dirty="0" smtClean="0"/>
          </a:p>
          <a:p>
            <a:r>
              <a:rPr lang="zh-CN" altLang="zh-CN" dirty="0"/>
              <a:t>实验结果</a:t>
            </a:r>
            <a:r>
              <a:rPr lang="en-US" altLang="zh-CN" dirty="0" smtClean="0"/>
              <a:t>4.3.1</a:t>
            </a:r>
            <a:r>
              <a:rPr lang="zh-CN" altLang="en-US" dirty="0" smtClean="0"/>
              <a:t>：</a:t>
            </a:r>
            <a:endParaRPr lang="en-US" altLang="zh-CN" dirty="0" smtClean="0"/>
          </a:p>
          <a:p>
            <a:endParaRPr lang="en-US" altLang="zh-CN" dirty="0" smtClean="0"/>
          </a:p>
          <a:p>
            <a:endParaRPr lang="en-US" altLang="zh-CN" dirty="0"/>
          </a:p>
          <a:p>
            <a:endParaRPr lang="en-US" altLang="zh-CN" dirty="0" smtClean="0"/>
          </a:p>
          <a:p>
            <a:endParaRPr lang="zh-CN" altLang="zh-CN" dirty="0" smtClean="0"/>
          </a:p>
          <a:p>
            <a:endParaRPr lang="en-US" altLang="zh-CN" dirty="0"/>
          </a:p>
        </p:txBody>
      </p:sp>
      <p:pic>
        <p:nvPicPr>
          <p:cNvPr id="4098" name="图片 5" descr="4.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340768"/>
            <a:ext cx="8583922" cy="496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88134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332656"/>
            <a:ext cx="8228497" cy="2308324"/>
          </a:xfrm>
          <a:prstGeom prst="rect">
            <a:avLst/>
          </a:prstGeom>
          <a:noFill/>
        </p:spPr>
        <p:txBody>
          <a:bodyPr wrap="square" rtlCol="0">
            <a:spAutoFit/>
          </a:bodyPr>
          <a:lstStyle/>
          <a:p>
            <a:r>
              <a:rPr lang="zh-CN" altLang="zh-CN" dirty="0" smtClean="0"/>
              <a:t>三</a:t>
            </a:r>
            <a:r>
              <a:rPr lang="zh-CN" altLang="zh-CN" dirty="0" smtClean="0"/>
              <a:t>、实验结果汇报</a:t>
            </a:r>
          </a:p>
          <a:p>
            <a:endParaRPr lang="en-US" altLang="zh-CN" dirty="0" smtClean="0"/>
          </a:p>
          <a:p>
            <a:r>
              <a:rPr lang="zh-CN" altLang="zh-CN" dirty="0"/>
              <a:t>实验结果</a:t>
            </a:r>
            <a:r>
              <a:rPr lang="en-US" altLang="zh-CN" dirty="0" smtClean="0"/>
              <a:t>4.3.2</a:t>
            </a:r>
            <a:r>
              <a:rPr lang="zh-CN" altLang="en-US" dirty="0" smtClean="0"/>
              <a:t>：</a:t>
            </a:r>
            <a:endParaRPr lang="en-US" altLang="zh-CN" dirty="0" smtClean="0"/>
          </a:p>
          <a:p>
            <a:endParaRPr lang="en-US" altLang="zh-CN" dirty="0" smtClean="0"/>
          </a:p>
          <a:p>
            <a:endParaRPr lang="en-US" altLang="zh-CN" dirty="0"/>
          </a:p>
          <a:p>
            <a:endParaRPr lang="en-US" altLang="zh-CN" dirty="0" smtClean="0"/>
          </a:p>
          <a:p>
            <a:endParaRPr lang="zh-CN" altLang="zh-CN" dirty="0" smtClean="0"/>
          </a:p>
          <a:p>
            <a:endParaRPr lang="en-US" altLang="zh-CN" dirty="0"/>
          </a:p>
        </p:txBody>
      </p:sp>
      <p:pic>
        <p:nvPicPr>
          <p:cNvPr id="5123" name="图片 6" descr="4.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919" y="1412776"/>
            <a:ext cx="8624861"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39982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TotalTime>
  <Words>1321</Words>
  <Application>Microsoft Office PowerPoint</Application>
  <PresentationFormat>全屏显示(4:3)</PresentationFormat>
  <Paragraphs>301</Paragraphs>
  <Slides>14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宋体</vt:lpstr>
      <vt:lpstr>Arial</vt:lpstr>
      <vt:lpstr>Calibri</vt:lpstr>
      <vt:lpstr>Times New Roman</vt:lpstr>
      <vt:lpstr>Office 主题</vt:lpstr>
      <vt:lpstr>OOSAD实验三汇报  组长：成子谦 组员：林嘉轩、曹隽逸、陈潮宇、陈嘉奖</vt:lpstr>
      <vt:lpstr>实验报告目录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CDIO教学大纲——              工程教育的学习成果</dc:title>
  <dc:creator>ming xiao</dc:creator>
  <cp:lastModifiedBy>pc</cp:lastModifiedBy>
  <cp:revision>50</cp:revision>
  <dcterms:created xsi:type="dcterms:W3CDTF">2015-03-09T10:41:17Z</dcterms:created>
  <dcterms:modified xsi:type="dcterms:W3CDTF">2019-05-13T03:19:11Z</dcterms:modified>
</cp:coreProperties>
</file>