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74" r:id="rId2"/>
    <p:sldId id="292" r:id="rId3"/>
    <p:sldId id="293" r:id="rId4"/>
    <p:sldId id="281" r:id="rId5"/>
    <p:sldId id="275" r:id="rId6"/>
    <p:sldId id="276" r:id="rId7"/>
    <p:sldId id="278" r:id="rId8"/>
    <p:sldId id="277" r:id="rId9"/>
    <p:sldId id="279" r:id="rId10"/>
    <p:sldId id="280" r:id="rId11"/>
    <p:sldId id="264" r:id="rId12"/>
    <p:sldId id="271" r:id="rId13"/>
    <p:sldId id="272" r:id="rId14"/>
    <p:sldId id="273" r:id="rId15"/>
    <p:sldId id="286" r:id="rId16"/>
    <p:sldId id="287" r:id="rId17"/>
    <p:sldId id="288" r:id="rId18"/>
    <p:sldId id="289" r:id="rId19"/>
    <p:sldId id="290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70" r:id="rId28"/>
    <p:sldId id="282" r:id="rId29"/>
    <p:sldId id="283" r:id="rId30"/>
    <p:sldId id="284" r:id="rId31"/>
    <p:sldId id="285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69268-85D6-6C8B-2E5B-2F1ABB336E17}" v="1" dt="2025-04-27T16:11:05.449"/>
    <p1510:client id="{1B21DCF6-C151-509C-CB6F-67DB89397F1A}" v="132" dt="2025-04-27T14:21:35.805"/>
    <p1510:client id="{2E501762-1567-91C2-DD66-AF236D668CFF}" v="3" dt="2025-04-27T10:10:42.288"/>
    <p1510:client id="{38C56C74-ADCA-C964-17F3-884E025683FA}" v="126" dt="2025-04-27T17:51:08.042"/>
    <p1510:client id="{67CFA83E-F025-31CA-00DE-19704DE09D10}" v="3" dt="2025-04-27T02:37:32.015"/>
    <p1510:client id="{8A268D6F-97B1-1A9F-799B-E69ABC361F5D}" v="407" dt="2025-04-27T19:51:23.510"/>
    <p1510:client id="{8D0CB1E1-A558-ADA6-BF73-E332F5F72B6F}" v="11" dt="2025-04-26T21:51:58.235"/>
    <p1510:client id="{AC9FCCFD-BB82-8F64-74BB-24F798DCBE5C}" v="382" dt="2025-04-27T04:38:05.736"/>
    <p1510:client id="{C4907F90-66C7-E2C4-657E-93E86FF8362E}" v="491" dt="2025-04-27T17:15:37.376"/>
    <p1510:client id="{E0654501-3A57-13A9-9D8B-437C08F0B16E}" v="194" dt="2025-04-28T01:48:07.112"/>
    <p1510:client id="{FE483105-E7DE-1EB9-CBF6-CA5B94EA390D}" v="2" dt="2025-04-27T22:17:09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953CC-9F19-4B10-B6D4-05EFF45FBBC4}" type="datetimeFigureOut"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0D747-3A48-4641-917D-76AA32952E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FB5406-7AA2-C7BE-D354-696E2639DB0E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DCA3C9-D466-5E04-5437-32EC551BEF49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D5DDCD-3EF5-2272-452C-A6E9053CF204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E65CB-E1DE-F84F-F4F8-EAE129C005F6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8BD78C-838D-7270-B337-EC7A65E330D6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04019C-5D1A-2A63-331A-B537210FE919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D38710-C675-5779-2822-AA4FCE6357C3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04B64A-7861-E161-66A3-2FF818198DDE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6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4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677196" name="TextBox 1"/>
          <p:cNvSpPr txBox="1"/>
          <p:nvPr/>
        </p:nvSpPr>
        <p:spPr bwMode="auto">
          <a:xfrm>
            <a:off x="879518" y="848959"/>
            <a:ext cx="9450713" cy="173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sz="5400" b="1">
                <a:solidFill>
                  <a:srgbClr val="FFFFFF"/>
                </a:solidFill>
              </a:rPr>
              <a:t>Sentiment Analysis &amp; Text Mining</a:t>
            </a:r>
            <a:endParaRPr sz="1800"/>
          </a:p>
        </p:txBody>
      </p:sp>
      <p:sp>
        <p:nvSpPr>
          <p:cNvPr id="289614496" name="TextBox 2"/>
          <p:cNvSpPr txBox="1"/>
          <p:nvPr/>
        </p:nvSpPr>
        <p:spPr bwMode="auto">
          <a:xfrm>
            <a:off x="1496158" y="2967682"/>
            <a:ext cx="85318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>
                <a:solidFill>
                  <a:srgbClr val="C8C8C8"/>
                </a:solidFill>
              </a:rPr>
              <a:t>"</a:t>
            </a:r>
            <a:r>
              <a:rPr sz="2400">
                <a:solidFill>
                  <a:srgbClr val="C8C8C8"/>
                </a:solidFill>
              </a:rPr>
              <a:t>Cleaning Twitter sentiment to predict Nvidia’s next move</a:t>
            </a:r>
            <a:r>
              <a:rPr lang="en-US" sz="2400">
                <a:solidFill>
                  <a:srgbClr val="C8C8C8"/>
                </a:solidFill>
              </a:rPr>
              <a:t>"</a:t>
            </a:r>
            <a:endParaRPr sz="1800"/>
          </a:p>
        </p:txBody>
      </p:sp>
      <p:sp>
        <p:nvSpPr>
          <p:cNvPr id="1081199147" name="TextBox 2"/>
          <p:cNvSpPr txBox="1"/>
          <p:nvPr/>
        </p:nvSpPr>
        <p:spPr bwMode="auto">
          <a:xfrm>
            <a:off x="2878586" y="4812477"/>
            <a:ext cx="54639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sz="2400">
                <a:solidFill>
                  <a:srgbClr val="C8C8C8"/>
                </a:solidFill>
              </a:rPr>
              <a:t>Rafael </a:t>
            </a:r>
            <a:r>
              <a:rPr lang="en-US" sz="2400" b="0" i="0" u="none" strike="noStrike" cap="none" spc="0">
                <a:solidFill>
                  <a:srgbClr val="C8C8C8"/>
                </a:solidFill>
                <a:latin typeface="Calibri"/>
                <a:ea typeface="Calibri"/>
                <a:cs typeface="Calibri"/>
              </a:rPr>
              <a:t>Condé</a:t>
            </a:r>
            <a:r>
              <a:rPr sz="2400">
                <a:solidFill>
                  <a:srgbClr val="C8C8C8"/>
                </a:solidFill>
              </a:rPr>
              <a:t> Gomes</a:t>
            </a:r>
            <a:r>
              <a:rPr lang="en-US" sz="2400">
                <a:solidFill>
                  <a:srgbClr val="C8C8C8"/>
                </a:solidFill>
              </a:rPr>
              <a:t>, Travis Race, James Angeles, Anthony Nance, Matthew Humphreys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4954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52645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Add Market Memory</a:t>
            </a:r>
          </a:p>
        </p:txBody>
      </p:sp>
      <p:sp>
        <p:nvSpPr>
          <p:cNvPr id="788686541" name="TextBox 2"/>
          <p:cNvSpPr txBox="1"/>
          <p:nvPr/>
        </p:nvSpPr>
        <p:spPr bwMode="auto">
          <a:xfrm>
            <a:off x="778138" y="1371600"/>
            <a:ext cx="906690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Added yesterday’s sentiment, return and volume.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Short‑term context often lifts accuracy.</a:t>
            </a:r>
          </a:p>
        </p:txBody>
      </p:sp>
    </p:spTree>
    <p:extLst>
      <p:ext uri="{BB962C8B-B14F-4D97-AF65-F5344CB8AC3E}">
        <p14:creationId xmlns:p14="http://schemas.microsoft.com/office/powerpoint/2010/main" val="10571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698183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Ready for Modelling</a:t>
            </a:r>
          </a:p>
        </p:txBody>
      </p:sp>
      <p:sp>
        <p:nvSpPr>
          <p:cNvPr id="1143920534" name="TextBox 2"/>
          <p:cNvSpPr txBox="1"/>
          <p:nvPr/>
        </p:nvSpPr>
        <p:spPr bwMode="auto">
          <a:xfrm>
            <a:off x="796067" y="1371600"/>
            <a:ext cx="9048973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Dataset is numeric, compact, error‑free.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Anthony trains the SVM, Travis builds visuals.</a:t>
            </a:r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Hand‑off to Anthony on next slide.</a:t>
            </a:r>
          </a:p>
        </p:txBody>
      </p:sp>
      <p:pic>
        <p:nvPicPr>
          <p:cNvPr id="1818082834" name="Picture 181808283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51183" y="3368598"/>
            <a:ext cx="8398192" cy="1619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9614-9D22-85A7-20B5-2B4AE9FCC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78C27-86FE-0BA4-AFE4-A67ECEDB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103D-E728-45DB-B937-3CCA75D97620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24B5-B32D-2285-A50F-C508533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E6CE-8D6C-5911-3345-2B1D1C5E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44CD-4198-69D4-BBDD-207793EB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29" y="620202"/>
            <a:ext cx="9026305" cy="829180"/>
          </a:xfrm>
        </p:spPr>
        <p:txBody>
          <a:bodyPr>
            <a:normAutofit/>
          </a:bodyPr>
          <a:lstStyle/>
          <a:p>
            <a:r>
              <a:rPr lang="en-US" sz="360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100-68F8-54E7-234F-F81BB243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79" y="1798781"/>
            <a:ext cx="3776080" cy="3700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IMPORTANCE:</a:t>
            </a:r>
          </a:p>
          <a:p>
            <a:r>
              <a:rPr lang="en-US"/>
              <a:t>Provides a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Clear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Concise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Understandable</a:t>
            </a:r>
          </a:p>
          <a:p>
            <a:pPr marL="228600" lvl="1" indent="0">
              <a:buNone/>
            </a:pPr>
            <a:r>
              <a:rPr lang="en-US"/>
              <a:t>Visual representation of possible patterns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E0DA-C605-7919-279C-6EE8ADBA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F118-EFF2-4E77-BC50-A02B71813001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AF51-3CA4-98AD-2085-F8094BCC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1B97-77AC-A393-D64F-88F05AD4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7995E-E910-F328-BB9E-94AC928DC213}"/>
              </a:ext>
            </a:extLst>
          </p:cNvPr>
          <p:cNvSpPr txBox="1"/>
          <p:nvPr/>
        </p:nvSpPr>
        <p:spPr>
          <a:xfrm>
            <a:off x="327377" y="5497688"/>
            <a:ext cx="57460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REMINDER: </a:t>
            </a:r>
          </a:p>
          <a:p>
            <a:r>
              <a:rPr lang="en-US"/>
              <a:t>Correlation does not mean causation!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E600A-3C59-DB60-681C-B438CCB9B2D0}"/>
              </a:ext>
            </a:extLst>
          </p:cNvPr>
          <p:cNvSpPr txBox="1"/>
          <p:nvPr/>
        </p:nvSpPr>
        <p:spPr>
          <a:xfrm>
            <a:off x="4097866" y="2286000"/>
            <a:ext cx="26303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There may happen to be a common factor between NVidia stock prices and twitter tweet sentiments.</a:t>
            </a:r>
          </a:p>
        </p:txBody>
      </p:sp>
    </p:spTree>
    <p:extLst>
      <p:ext uri="{BB962C8B-B14F-4D97-AF65-F5344CB8AC3E}">
        <p14:creationId xmlns:p14="http://schemas.microsoft.com/office/powerpoint/2010/main" val="402871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7694-2336-7EAC-4347-8FD32844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B6D8BF-600D-E61B-A9BE-9E58364D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02" y="2306781"/>
            <a:ext cx="6263877" cy="38701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EC0D-2DED-33C2-57CC-C20A30BA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833A6-5670-46F5-B581-A6FCC3D7D67B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0949-6908-7913-6D27-B096E917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E271-1CCA-EBA9-ED7C-9688CF8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8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D73-70D8-15BA-244A-8D57D2CF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Daily Mean Sentiment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BD72AF-E399-AD2B-A99A-3FDC01B8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02" y="2306781"/>
            <a:ext cx="6263877" cy="38701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C8D1-5E0A-83B6-D0D7-DC18136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52D-0793-4C6C-97EE-42B79FEF0A48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5524-4257-8B91-0FB1-EA5240DC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AD21-ECA0-DAA8-62CF-6F6E624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1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0A24-800D-EFFD-AC22-AF7E39D9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of Daily Returns</a:t>
            </a:r>
          </a:p>
        </p:txBody>
      </p:sp>
      <p:pic>
        <p:nvPicPr>
          <p:cNvPr id="7" name="Content Placeholder 6" descr="A graph of daily arithmetic returns&#10;&#10;AI-generated content may be incorrect.">
            <a:extLst>
              <a:ext uri="{FF2B5EF4-FFF2-40B4-BE49-F238E27FC236}">
                <a16:creationId xmlns:a16="http://schemas.microsoft.com/office/drawing/2014/main" id="{4B228D4A-F35E-5B30-0175-5CC0DD7FE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902" y="2306781"/>
            <a:ext cx="6263877" cy="38701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A7FEE-A7EF-B00A-14EB-592A4624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FFB8-F07D-41DB-9A38-DBF985650761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CC7D-A433-731C-C550-54C9851E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33A76-F363-E5AE-CC64-F70C2EDE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6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D628-C71D-E4E5-F7C8-9F54B4BA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</p:spPr>
        <p:txBody>
          <a:bodyPr anchor="b">
            <a:normAutofit/>
          </a:bodyPr>
          <a:lstStyle/>
          <a:p>
            <a:r>
              <a:rPr lang="en-US"/>
              <a:t>PACF</a:t>
            </a:r>
          </a:p>
        </p:txBody>
      </p:sp>
      <p:pic>
        <p:nvPicPr>
          <p:cNvPr id="7" name="Content Placeholder 6" descr="A graph with a line&#10;&#10;AI-generated content may be incorrect.">
            <a:extLst>
              <a:ext uri="{FF2B5EF4-FFF2-40B4-BE49-F238E27FC236}">
                <a16:creationId xmlns:a16="http://schemas.microsoft.com/office/drawing/2014/main" id="{6D4B4878-B07D-9EEF-AC7A-17F58167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2180090" y="2306781"/>
            <a:ext cx="6267500" cy="387018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72BC-43B3-9D8B-9687-2946CA3A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17D083-5713-40A0-831C-680BC7D0C4B5}" type="datetime1">
              <a:pPr>
                <a:spcAft>
                  <a:spcPts val="600"/>
                </a:spcAft>
              </a:pPr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2D5F-A2BA-B9E4-0907-936737E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A059-F72D-18EE-F412-67072028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C0AA-87F8-6C84-125C-31F70F81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&amp; Returns by day</a:t>
            </a:r>
          </a:p>
        </p:txBody>
      </p:sp>
      <p:pic>
        <p:nvPicPr>
          <p:cNvPr id="7" name="Content Placeholder 6" descr="A graph with a number of squares&#10;&#10;AI-generated content may be incorrect.">
            <a:extLst>
              <a:ext uri="{FF2B5EF4-FFF2-40B4-BE49-F238E27FC236}">
                <a16:creationId xmlns:a16="http://schemas.microsoft.com/office/drawing/2014/main" id="{3B6AB8D6-8FE5-C580-7C17-A44BAEC59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98" y="2572069"/>
            <a:ext cx="5947788" cy="38532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49AD-83C7-4402-3DD0-01924711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C700-2DAC-4DF9-AEC3-8C4DE0619FA8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7628-0775-EFF7-0BAE-5D8ECDCE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1A621-37B5-E7A4-B8F6-21CF0D1C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C148B-012D-A150-1ED8-C68DFD0D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194" y="2573867"/>
            <a:ext cx="6234144" cy="384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2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0FAD-B863-3453-7392-27641B53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 from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BABC-8F03-5954-1C14-2E9B333F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Cross series correlation test for tweet volume and </a:t>
            </a:r>
            <a:r>
              <a:rPr lang="en-US" err="1"/>
              <a:t>nvidia</a:t>
            </a:r>
            <a:r>
              <a:rPr lang="en-US"/>
              <a:t> volume has r ~ 0.6</a:t>
            </a:r>
          </a:p>
          <a:p>
            <a:r>
              <a:rPr lang="en-US"/>
              <a:t>Cross series correlation test on mean sentiment and returns has r &lt; 0.1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F1A6-1651-D3B7-8AB3-CEE3B0C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CC97B-698A-4F18-9523-86E35A504F7F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4F79-38E7-6537-6649-D9B23C1D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6B560-4D29-FB0E-518A-EF8BD4F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736F-A107-0E2C-0821-282D42D3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Introduction: Predicting Nvidia's Moves with Twitter Sentiment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610B-3877-2067-74D8-89D59BBE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67" y="2306781"/>
            <a:ext cx="9956747" cy="43146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>
                <a:ea typeface="+mn-lt"/>
                <a:cs typeface="+mn-lt"/>
              </a:rPr>
              <a:t>Project Goal:</a:t>
            </a:r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Predict NVDA stock movement (Up/Down) using Twitter sentiment.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Frame it as a </a:t>
            </a:r>
            <a:r>
              <a:rPr lang="en-US" sz="1600" b="1">
                <a:ea typeface="+mn-lt"/>
                <a:cs typeface="+mn-lt"/>
              </a:rPr>
              <a:t>binary classification</a:t>
            </a:r>
            <a:r>
              <a:rPr lang="en-US" sz="1600">
                <a:ea typeface="+mn-lt"/>
                <a:cs typeface="+mn-lt"/>
              </a:rPr>
              <a:t> problem.</a:t>
            </a:r>
            <a:endParaRPr lang="en-US" sz="1600"/>
          </a:p>
          <a:p>
            <a:pPr>
              <a:buNone/>
            </a:pPr>
            <a:r>
              <a:rPr lang="en-US" sz="1600" b="1">
                <a:ea typeface="+mn-lt"/>
                <a:cs typeface="+mn-lt"/>
              </a:rPr>
              <a:t>Data Collection &amp; Cleaning: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Pulled ~90,000 tweets ("Nvidia" or "NVDA").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Dropped blanks, promos, mass retweets.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Standardized timestamps (YY-MM-DD).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Class References:</a:t>
            </a:r>
          </a:p>
          <a:p>
            <a:r>
              <a:rPr lang="en-US" sz="1600">
                <a:ea typeface="+mn-lt"/>
                <a:cs typeface="+mn-lt"/>
              </a:rPr>
              <a:t>Week 6:  Introduction to Text Analysis</a:t>
            </a:r>
          </a:p>
          <a:p>
            <a:r>
              <a:rPr lang="en-US" sz="1600"/>
              <a:t>Week 3: Visualizing our data</a:t>
            </a:r>
          </a:p>
          <a:p>
            <a:r>
              <a:rPr lang="en-US" sz="1600">
                <a:ea typeface="+mn-lt"/>
                <a:cs typeface="+mn-lt"/>
              </a:rPr>
              <a:t>Week 8: Lining Up Our Models</a:t>
            </a:r>
            <a:endParaRPr lang="en-US" sz="1600"/>
          </a:p>
          <a:p>
            <a:r>
              <a:rPr lang="en-US" sz="1600"/>
              <a:t>Week 11: Using Shiny Apps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2D4E4-D6B2-CF14-EE41-3420F41E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E0FB-F4AE-4443-90A5-B4D389B40E03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0971-C8C7-FB58-BD52-AF2E048C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4C4A-7A78-6126-F194-E4BE693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7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55BA-4E25-794A-C00A-87EEE190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Using SVM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840D-4DD2-3C7B-F910-3D231CA0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E8B1-6CDA-C612-48AC-8A0B1D64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Goal of the Mining (In relation to SVM)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8476-7B27-0BE1-658D-520CDD4E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Objective:</a:t>
            </a:r>
            <a:r>
              <a:rPr lang="en-US">
                <a:ea typeface="+mn-lt"/>
                <a:cs typeface="+mn-lt"/>
              </a:rPr>
              <a:t> Predict the direction (Up/Down) of NVDA stock prices using public sentiment from tweets.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Approach:</a:t>
            </a:r>
            <a:r>
              <a:rPr lang="en-US">
                <a:ea typeface="+mn-lt"/>
                <a:cs typeface="+mn-lt"/>
              </a:rPr>
              <a:t> Combine social media sentiment analysis with stock market data to frame a </a:t>
            </a:r>
            <a:r>
              <a:rPr lang="en-US" b="1">
                <a:ea typeface="+mn-lt"/>
                <a:cs typeface="+mn-lt"/>
              </a:rPr>
              <a:t>binary classification</a:t>
            </a:r>
            <a:r>
              <a:rPr lang="en-US">
                <a:ea typeface="+mn-lt"/>
                <a:cs typeface="+mn-lt"/>
              </a:rPr>
              <a:t> problem.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Tools Used:</a:t>
            </a:r>
            <a:r>
              <a:rPr lang="en-US">
                <a:ea typeface="+mn-lt"/>
                <a:cs typeface="+mn-lt"/>
              </a:rPr>
              <a:t> Sentiment lexicon analysis, stock price return calculations, SVM modeling; both linear and radial, to test predictions within the dataset and beyond.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04B9-CCAA-869A-48BF-9401CE7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Patterns and Insights Found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43967-B69B-7397-18F9-F23989659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Sentiment Data: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EA15-7C14-9C87-2F0D-C07CC10E6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During the study period, tweets showed </a:t>
            </a:r>
            <a:r>
              <a:rPr lang="en-US" b="1">
                <a:ea typeface="+mn-lt"/>
                <a:cs typeface="+mn-lt"/>
              </a:rPr>
              <a:t>no net negative sentiment</a:t>
            </a:r>
            <a:r>
              <a:rPr lang="en-US">
                <a:ea typeface="+mn-lt"/>
                <a:cs typeface="+mn-lt"/>
              </a:rPr>
              <a:t> across days.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Public perception of NVDA remained </a:t>
            </a:r>
            <a:r>
              <a:rPr lang="en-US" b="1">
                <a:ea typeface="+mn-lt"/>
                <a:cs typeface="+mn-lt"/>
              </a:rPr>
              <a:t>consistently positive</a:t>
            </a:r>
            <a:r>
              <a:rPr lang="en-US">
                <a:ea typeface="+mn-lt"/>
                <a:cs typeface="+mn-lt"/>
              </a:rPr>
              <a:t>, limiting sentiment diversity.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2E50-651A-2DC7-B05F-541AF8DB6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Stock Behavior vs. Sentiment: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6C73A-FC80-0600-C5EF-0CA003FCAB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Despite real fluctuations in NVDA’s stock price, </a:t>
            </a:r>
            <a:r>
              <a:rPr lang="en-US" b="1">
                <a:ea typeface="+mn-lt"/>
                <a:cs typeface="+mn-lt"/>
              </a:rPr>
              <a:t>sentiment data remained one-sided</a:t>
            </a:r>
            <a:r>
              <a:rPr lang="en-US">
                <a:ea typeface="+mn-lt"/>
                <a:cs typeface="+mn-lt"/>
              </a:rPr>
              <a:t>, reducing predictive power.</a:t>
            </a:r>
          </a:p>
          <a:p>
            <a:r>
              <a:rPr lang="en-US" b="1">
                <a:ea typeface="+mn-lt"/>
                <a:cs typeface="+mn-lt"/>
              </a:rPr>
              <a:t>Static daily analysis</a:t>
            </a:r>
            <a:r>
              <a:rPr lang="en-US">
                <a:ea typeface="+mn-lt"/>
                <a:cs typeface="+mn-lt"/>
              </a:rPr>
              <a:t> missed momentum or volatility trends often seen in real market movements.</a:t>
            </a:r>
          </a:p>
          <a:p>
            <a:pPr marL="457200" indent="-457200"/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14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E9BE-D03C-3902-2FD1-17A117A3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Modeling 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F4E8-D76F-A874-3C67-CD28384C4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Linear SVM: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0E4E6-7D4F-17D3-8940-8269B08DF9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Accuracy was </a:t>
            </a:r>
            <a:r>
              <a:rPr lang="en-US" b="1">
                <a:ea typeface="+mn-lt"/>
                <a:cs typeface="+mn-lt"/>
              </a:rPr>
              <a:t>lower than random guessing</a:t>
            </a:r>
            <a:r>
              <a:rPr lang="en-US">
                <a:ea typeface="+mn-lt"/>
                <a:cs typeface="+mn-lt"/>
              </a:rPr>
              <a:t>; model biased towards predicting stock price would go Up.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D081-CADF-CEE7-F9D6-DF117FBE9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Radial SVM (after tuning):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E9BC8-350C-BA80-4806-F7A9A75A73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Accuracy matched random guessing; still failed to predict price decreases.</a:t>
            </a:r>
          </a:p>
          <a:p>
            <a:r>
              <a:rPr lang="en-US"/>
              <a:t>Due to the only-positive sentiment, as the radial models progressed, they only predicted the stock prices to increase.</a:t>
            </a:r>
          </a:p>
        </p:txBody>
      </p:sp>
    </p:spTree>
    <p:extLst>
      <p:ext uri="{BB962C8B-B14F-4D97-AF65-F5344CB8AC3E}">
        <p14:creationId xmlns:p14="http://schemas.microsoft.com/office/powerpoint/2010/main" val="295830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D972-FBA0-918E-DADB-C04607A6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Why the Findings Matter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EFAE1-A7F4-C105-2E16-2492918E4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Highlights that </a:t>
            </a:r>
            <a:r>
              <a:rPr lang="en-US" b="1">
                <a:ea typeface="+mn-lt"/>
                <a:cs typeface="+mn-lt"/>
              </a:rPr>
              <a:t>social sentiment</a:t>
            </a:r>
            <a:r>
              <a:rPr lang="en-US">
                <a:ea typeface="+mn-lt"/>
                <a:cs typeface="+mn-lt"/>
              </a:rPr>
              <a:t>, when overly positive or lacking diversity, is </a:t>
            </a:r>
            <a:r>
              <a:rPr lang="en-US" b="1">
                <a:ea typeface="+mn-lt"/>
                <a:cs typeface="+mn-lt"/>
              </a:rPr>
              <a:t>not sufficient</a:t>
            </a:r>
            <a:r>
              <a:rPr lang="en-US">
                <a:ea typeface="+mn-lt"/>
                <a:cs typeface="+mn-lt"/>
              </a:rPr>
              <a:t> for predicting financial markets.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Shows that </a:t>
            </a:r>
            <a:r>
              <a:rPr lang="en-US" b="1">
                <a:ea typeface="+mn-lt"/>
                <a:cs typeface="+mn-lt"/>
              </a:rPr>
              <a:t>market movements are driven by multiple factors</a:t>
            </a:r>
            <a:r>
              <a:rPr lang="en-US">
                <a:ea typeface="+mn-lt"/>
                <a:cs typeface="+mn-lt"/>
              </a:rPr>
              <a:t>, not just public opinion.</a:t>
            </a:r>
            <a:endParaRPr lang="en-US"/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354D2-1693-43B9-D424-2C3148A02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Demonstrates the importance of checking for </a:t>
            </a:r>
            <a:r>
              <a:rPr lang="en-US" b="1"/>
              <a:t>class imbalance</a:t>
            </a:r>
            <a:r>
              <a:rPr lang="en-US"/>
              <a:t> and understanding when models are simply </a:t>
            </a:r>
            <a:r>
              <a:rPr lang="en-US" b="1"/>
              <a:t>guessing the majority class</a:t>
            </a:r>
            <a:r>
              <a:rPr lang="en-US"/>
              <a:t>.</a:t>
            </a:r>
          </a:p>
          <a:p>
            <a:r>
              <a:rPr lang="en-US"/>
              <a:t>Encourages </a:t>
            </a:r>
            <a:r>
              <a:rPr lang="en-US" b="1"/>
              <a:t>critical evaluation</a:t>
            </a:r>
            <a:r>
              <a:rPr lang="en-US"/>
              <a:t> of machine learning models beyond just reported accuracy.</a:t>
            </a:r>
          </a:p>
        </p:txBody>
      </p:sp>
    </p:spTree>
    <p:extLst>
      <p:ext uri="{BB962C8B-B14F-4D97-AF65-F5344CB8AC3E}">
        <p14:creationId xmlns:p14="http://schemas.microsoft.com/office/powerpoint/2010/main" val="229933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BB79-01B7-4FB5-FF3C-BE41634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506965"/>
            <a:ext cx="10764271" cy="10253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Real-World Application of This Knowledge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3A60-4E81-1457-0ABF-C7C79E3A9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Investment Strategy Design: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D026-C706-2309-6060-AD80DD04C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Caution against relying </a:t>
            </a:r>
            <a:r>
              <a:rPr lang="en-US" b="1">
                <a:ea typeface="+mn-lt"/>
                <a:cs typeface="+mn-lt"/>
              </a:rPr>
              <a:t>solely on social media sentiment</a:t>
            </a:r>
            <a:r>
              <a:rPr lang="en-US">
                <a:ea typeface="+mn-lt"/>
                <a:cs typeface="+mn-lt"/>
              </a:rPr>
              <a:t> for stock prediction models.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Better models should incorporate </a:t>
            </a:r>
            <a:r>
              <a:rPr lang="en-US" b="1">
                <a:ea typeface="+mn-lt"/>
                <a:cs typeface="+mn-lt"/>
              </a:rPr>
              <a:t>financial indicators, market trends, and news events</a:t>
            </a:r>
            <a:r>
              <a:rPr lang="en-US">
                <a:ea typeface="+mn-lt"/>
                <a:cs typeface="+mn-lt"/>
              </a:rPr>
              <a:t> alongside sentiment.</a:t>
            </a:r>
            <a:endParaRPr lang="en-US"/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6191E-A9C3-DCBE-7939-AF5638212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>
                <a:ea typeface="+mn-lt"/>
                <a:cs typeface="+mn-lt"/>
              </a:rPr>
              <a:t>Social Media Monitoring: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68396-5A76-BC4E-A228-13444DA037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While limited for direct price prediction, </a:t>
            </a:r>
            <a:r>
              <a:rPr lang="en-US" b="1">
                <a:ea typeface="+mn-lt"/>
                <a:cs typeface="+mn-lt"/>
              </a:rPr>
              <a:t>trend tracking</a:t>
            </a:r>
            <a:r>
              <a:rPr lang="en-US">
                <a:ea typeface="+mn-lt"/>
                <a:cs typeface="+mn-lt"/>
              </a:rPr>
              <a:t> of sentiment can still inform investor sentiment analysis and risk assessment.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A4F7-4491-9129-B104-17D5F872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Conclusions to SVM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9F630-F799-40A4-D03D-300D3156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Single-source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positively skewed</a:t>
            </a:r>
            <a:r>
              <a:rPr lang="en-US">
                <a:ea typeface="+mn-lt"/>
                <a:cs typeface="+mn-lt"/>
              </a:rPr>
              <a:t> sentiment data limited the ability to predict stock movement accurately.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 positively skewed sentiment data caused the predictive models to </a:t>
            </a:r>
            <a:r>
              <a:rPr lang="en-US" b="1">
                <a:ea typeface="+mn-lt"/>
                <a:cs typeface="+mn-lt"/>
              </a:rPr>
              <a:t>overcompensate</a:t>
            </a:r>
            <a:r>
              <a:rPr lang="en-US">
                <a:ea typeface="+mn-lt"/>
                <a:cs typeface="+mn-lt"/>
              </a:rPr>
              <a:t>, leading to the conclusion that markets may only go up when there is a positive sentiment; which, in this case, is 100% of the time, causing the low accuracy rate.</a:t>
            </a:r>
          </a:p>
          <a:p>
            <a:r>
              <a:rPr lang="en-US">
                <a:ea typeface="+mn-lt"/>
                <a:cs typeface="+mn-lt"/>
              </a:rPr>
              <a:t>For future success, stock prediction models must include </a:t>
            </a:r>
            <a:r>
              <a:rPr lang="en-US" b="1">
                <a:ea typeface="+mn-lt"/>
                <a:cs typeface="+mn-lt"/>
              </a:rPr>
              <a:t>richer data sources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time-aware modeling techniques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8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FF11-A4FF-787D-8449-FF44A614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FCA4-2B17-FE23-A18D-2BEB9FD2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D282-CE04-F950-BF7B-BE64556C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8188-DE23-4A55-B442-75FB329C0A43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8DA2-224E-3723-2339-695E26FB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B367-CA9D-23D6-BD14-806790D7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7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D887-7FB9-22C0-9037-71E204BA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Purpose of the Shiny App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00703-82EC-0F6F-7695-27022271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Explore relationship between Twitter sentiment and Nvidia stock prices</a:t>
            </a:r>
          </a:p>
          <a:p>
            <a:r>
              <a:rPr lang="en-US">
                <a:ea typeface="+mn-lt"/>
                <a:cs typeface="+mn-lt"/>
              </a:rPr>
              <a:t>Allow dynamic filtering and visualization</a:t>
            </a:r>
          </a:p>
          <a:p>
            <a:r>
              <a:rPr lang="en-US">
                <a:ea typeface="+mn-lt"/>
                <a:cs typeface="+mn-lt"/>
              </a:rPr>
              <a:t>Support financial analysis through interactive tools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B1C8-BE28-F775-2DB7-874F7E93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856E-7A89-4291-8E8C-530170D04C44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E5CD-9258-3FD1-E5A7-E8CB51E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B757-E987-6CC7-9E34-76F81466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4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C459-EB6D-AC1C-CA77-F45E611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Key Features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03D1-CFBA-06DC-6DDE-51462E4B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Date range selector</a:t>
            </a:r>
          </a:p>
          <a:p>
            <a:r>
              <a:rPr lang="en-US">
                <a:ea typeface="+mn-lt"/>
                <a:cs typeface="+mn-lt"/>
              </a:rPr>
              <a:t>Sentiment type filter: Positive, Negative, All</a:t>
            </a:r>
          </a:p>
          <a:p>
            <a:r>
              <a:rPr lang="en-US">
                <a:ea typeface="+mn-lt"/>
                <a:cs typeface="+mn-lt"/>
              </a:rPr>
              <a:t>Three main plots: Sentiment, Stock Price, Combined View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C0C8-553A-FA90-7062-76E30E37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C90-56AF-4EEB-9AA2-28EFC55E657A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5BBF-0D7C-BD9E-3F54-75206210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184FA-911B-23EB-25B9-09C8FD38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79AD-F691-6137-4434-6C39A0C4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67" y="592281"/>
            <a:ext cx="9982147" cy="55846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Text Processing: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Lowercased words, stripped punctuation/hashtags/URLs.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Removed stop words (Week 7 list).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Tokenized sentences and scored sentiment using </a:t>
            </a:r>
            <a:r>
              <a:rPr lang="en-US" b="1">
                <a:ea typeface="+mn-lt"/>
                <a:cs typeface="+mn-lt"/>
              </a:rPr>
              <a:t>Bing lexicon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Merging with Stock Data: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Pulled NVDA daily OHLC and volume from Yahoo Finance.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Merged tweet sentiment stats with stock returns and volumes.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a </a:t>
            </a:r>
            <a:r>
              <a:rPr lang="en-US" b="1">
                <a:ea typeface="+mn-lt"/>
                <a:cs typeface="+mn-lt"/>
              </a:rPr>
              <a:t>compact, numeric dataset</a:t>
            </a:r>
            <a:r>
              <a:rPr lang="en-US">
                <a:ea typeface="+mn-lt"/>
                <a:cs typeface="+mn-lt"/>
              </a:rPr>
              <a:t> (78 rows × 26 columns).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Modeling Approach: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Support Vector Machine (SVM) models: linear and radial kernels.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Trained on combined sentiment and stock data.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Importance: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 clear, understandable, and visual representation.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Explores real-world links between social sentiment and stock prices.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63E3-DB76-BA52-81C4-4EC1FD1D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7AA8-567A-4045-9FDF-C5142C7191B6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CD05-4F71-517C-A1D5-452AF65A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10B-80E3-133E-FF98-14B785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7C37-0D3C-CD2A-A846-4789AE83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>
            <a:normAutofit/>
          </a:bodyPr>
          <a:lstStyle/>
          <a:p>
            <a:r>
              <a:rPr lang="en-US" b="0"/>
              <a:t>Visual Outputs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1BEA-1FBE-7B8C-19CE-D8BDF784F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Sentiment over time (green line)</a:t>
            </a:r>
          </a:p>
          <a:p>
            <a:r>
              <a:rPr lang="en-US"/>
              <a:t>Stock closing price over time (blue line)</a:t>
            </a:r>
          </a:p>
          <a:p>
            <a:r>
              <a:rPr lang="en-US"/>
              <a:t>Combined stock price and sentiment (blue + red lines)</a:t>
            </a:r>
            <a:br>
              <a:rPr lang="en-US"/>
            </a:br>
            <a:endParaRPr lang="en-US"/>
          </a:p>
          <a:p>
            <a:endParaRPr lang="en-US"/>
          </a:p>
        </p:txBody>
      </p:sp>
      <p:pic>
        <p:nvPicPr>
          <p:cNvPr id="7" name="Picture 6" descr="A graph on a screen&#10;&#10;AI-generated content may be incorrect.">
            <a:extLst>
              <a:ext uri="{FF2B5EF4-FFF2-40B4-BE49-F238E27FC236}">
                <a16:creationId xmlns:a16="http://schemas.microsoft.com/office/drawing/2014/main" id="{AA8FC60D-8090-6CC2-E59F-C029C37DB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60" y="3148636"/>
            <a:ext cx="4770191" cy="2814412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D5974-B035-3C23-4989-2CFFDA1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23644D-D151-4D00-B8CB-8AC94FAD5E7F}" type="datetime1">
              <a:pPr>
                <a:spcAft>
                  <a:spcPts val="600"/>
                </a:spcAft>
              </a:pPr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C8FB-3B36-517C-0D30-BF9EAEB0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7B1C-A960-485E-FFD5-F3B49E2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8" name="Picture 7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13F74ED3-6D47-9E35-E8A0-BF2F2F97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08" y="206253"/>
            <a:ext cx="4767385" cy="26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9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E808-B08B-572E-8833-050A23A2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Insights Gained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5137-A94E-ECCA-79D4-9EBF345C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 Positive sentiment sometimes aligns with stock increases</a:t>
            </a:r>
          </a:p>
          <a:p>
            <a:r>
              <a:rPr lang="en-US">
                <a:ea typeface="+mn-lt"/>
                <a:cs typeface="+mn-lt"/>
              </a:rPr>
              <a:t>Stock prices influenced by multiple factors beyond sentiment</a:t>
            </a:r>
          </a:p>
          <a:p>
            <a:r>
              <a:rPr lang="en-US">
                <a:ea typeface="+mn-lt"/>
                <a:cs typeface="+mn-lt"/>
              </a:rPr>
              <a:t>Visualization helps reveal hidden patterns and exceptions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C952-ABD0-50B3-B75A-245B1EA4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51DF-01BB-4606-860B-9E514AE18156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494B-B192-8068-6C18-12F082E9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0B91-4AD8-3C4A-A8A9-737C50F8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84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861E-67B3-12B3-8C12-84145490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7" y="-294198"/>
            <a:ext cx="9956747" cy="143878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7B79-BAE6-AE64-C7E2-1D6F586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252681"/>
            <a:ext cx="9956747" cy="4987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Key Findings: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Positive Twitter sentiment </a:t>
            </a:r>
            <a:r>
              <a:rPr lang="en-US" b="1">
                <a:ea typeface="+mn-lt"/>
                <a:cs typeface="+mn-lt"/>
              </a:rPr>
              <a:t>sometimes</a:t>
            </a:r>
            <a:r>
              <a:rPr lang="en-US">
                <a:ea typeface="+mn-lt"/>
                <a:cs typeface="+mn-lt"/>
              </a:rPr>
              <a:t> aligned with stock price increases.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However, stock prices are influenced by </a:t>
            </a:r>
            <a:r>
              <a:rPr lang="en-US" b="1">
                <a:ea typeface="+mn-lt"/>
                <a:cs typeface="+mn-lt"/>
              </a:rPr>
              <a:t>multiple factors beyond sentiment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Single-source, positively skewed sentiment </a:t>
            </a:r>
            <a:r>
              <a:rPr lang="en-US" b="1">
                <a:ea typeface="+mn-lt"/>
                <a:cs typeface="+mn-lt"/>
              </a:rPr>
              <a:t>limited prediction accuracy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Challenges Identified: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Class imbalance:</a:t>
            </a:r>
            <a:r>
              <a:rPr lang="en-US">
                <a:ea typeface="+mn-lt"/>
                <a:cs typeface="+mn-lt"/>
              </a:rPr>
              <a:t> Sentiment data was overwhelmingly positive (~100%), biasing the models.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Model performance:</a:t>
            </a:r>
            <a:endParaRPr lang="en-US"/>
          </a:p>
          <a:p>
            <a:pPr marL="742950" lvl="1" indent="-285750">
              <a:buFont typeface="Neue Haas Grotesk Text Pro"/>
              <a:buChar char="+"/>
            </a:pPr>
            <a:r>
              <a:rPr lang="en-US">
                <a:ea typeface="+mn-lt"/>
                <a:cs typeface="+mn-lt"/>
              </a:rPr>
              <a:t>Accuracy was </a:t>
            </a:r>
            <a:r>
              <a:rPr lang="en-US" b="1">
                <a:ea typeface="+mn-lt"/>
                <a:cs typeface="+mn-lt"/>
              </a:rPr>
              <a:t>lower than random guessing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742950" lvl="1" indent="-285750">
              <a:buFont typeface="Neue Haas Grotesk Text Pro"/>
              <a:buChar char="+"/>
            </a:pPr>
            <a:r>
              <a:rPr lang="en-US">
                <a:ea typeface="+mn-lt"/>
                <a:cs typeface="+mn-lt"/>
              </a:rPr>
              <a:t>SVM models </a:t>
            </a:r>
            <a:r>
              <a:rPr lang="en-US" b="1">
                <a:ea typeface="+mn-lt"/>
                <a:cs typeface="+mn-lt"/>
              </a:rPr>
              <a:t>overpredicted "Up" movements</a:t>
            </a:r>
            <a:r>
              <a:rPr lang="en-US">
                <a:ea typeface="+mn-lt"/>
                <a:cs typeface="+mn-lt"/>
              </a:rPr>
              <a:t> due to lack of sentiment diversity.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Static daily analysis missed</a:t>
            </a:r>
            <a:r>
              <a:rPr lang="en-US">
                <a:ea typeface="+mn-lt"/>
                <a:cs typeface="+mn-lt"/>
              </a:rPr>
              <a:t> market momentum and volatility trends.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3B76-0F3A-DFB3-DB80-C3A9A412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BFCA-5BAC-4E98-8470-AD87ED82B8AD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46057-EC16-5860-2AD1-553AFBBB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6E17-74C5-B8A9-9ED0-507241FA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48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B706-8153-54FD-FB7B-8CA5A3720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706581"/>
            <a:ext cx="10883847" cy="5470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Lessons Learned: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Social media sentiment alone is insufficient</a:t>
            </a:r>
            <a:r>
              <a:rPr lang="en-US">
                <a:ea typeface="+mn-lt"/>
                <a:cs typeface="+mn-lt"/>
              </a:rPr>
              <a:t> for accurate stock prediction.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Stronger models require</a:t>
            </a:r>
            <a:r>
              <a:rPr lang="en-US">
                <a:ea typeface="+mn-lt"/>
                <a:cs typeface="+mn-lt"/>
              </a:rPr>
              <a:t> combining sentiment with financial indicators, market trends, and news events.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Critical evaluation is essential:</a:t>
            </a:r>
            <a:r>
              <a:rPr lang="en-US">
                <a:ea typeface="+mn-lt"/>
                <a:cs typeface="+mn-lt"/>
              </a:rPr>
              <a:t> Always check for class imbalance and avoid relying solely on accuracy metrics.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Practical Implications: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Sentiment analysis is still valuable for </a:t>
            </a:r>
            <a:r>
              <a:rPr lang="en-US" b="1">
                <a:ea typeface="+mn-lt"/>
                <a:cs typeface="+mn-lt"/>
              </a:rPr>
              <a:t>investor mood tracking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risk assessment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Encourages </a:t>
            </a:r>
            <a:r>
              <a:rPr lang="en-US" b="1">
                <a:ea typeface="+mn-lt"/>
                <a:cs typeface="+mn-lt"/>
              </a:rPr>
              <a:t>richer, multi-source data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time-aware modeling</a:t>
            </a:r>
            <a:r>
              <a:rPr lang="en-US">
                <a:ea typeface="+mn-lt"/>
                <a:cs typeface="+mn-lt"/>
              </a:rPr>
              <a:t> for better financial forecasting.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Reminds analysts to stay cautious when </a:t>
            </a:r>
            <a:r>
              <a:rPr lang="en-US" b="1">
                <a:ea typeface="+mn-lt"/>
                <a:cs typeface="+mn-lt"/>
              </a:rPr>
              <a:t>interpreting machine learning models</a:t>
            </a:r>
            <a:r>
              <a:rPr lang="en-US">
                <a:ea typeface="+mn-lt"/>
                <a:cs typeface="+mn-lt"/>
              </a:rPr>
              <a:t> in real-world applications.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250A8-384A-61C8-0DC5-027BC0BF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CB43-71C7-469F-AA3D-CB58DCEE8E54}" type="datetime1"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24F5-DF6A-FD3E-32D9-665FC5D1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4A53E-D4E0-31A3-840D-26871FD9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D4191-1A5A-8ADA-3613-E7BB0FDB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27FE-5D1B-4109-A985-D76F4A99C9CB}" type="datetime1"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035EF-E581-7640-BA10-CEEF156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39B1B-0E7F-0CF6-E26B-646E5183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9505C4B-811A-29CC-08AF-2C079A6D5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46" y="187699"/>
            <a:ext cx="7772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8CFC5-0EBF-7CC7-7FB1-855DB78C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0" y="3424939"/>
            <a:ext cx="3857625" cy="45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62190-32BD-75A9-9FF0-CF1E80CBF3C9}"/>
              </a:ext>
            </a:extLst>
          </p:cNvPr>
          <p:cNvSpPr txBox="1"/>
          <p:nvPr/>
        </p:nvSpPr>
        <p:spPr>
          <a:xfrm>
            <a:off x="1358652" y="1109108"/>
            <a:ext cx="954208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Pulled every post with "Nvidia" or "NVDA"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Dropped blanks immediately – keep mood gauge honest.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Resulted in approximately 90,000 tweets</a:t>
            </a:r>
          </a:p>
        </p:txBody>
      </p:sp>
    </p:spTree>
    <p:extLst>
      <p:ext uri="{BB962C8B-B14F-4D97-AF65-F5344CB8AC3E}">
        <p14:creationId xmlns:p14="http://schemas.microsoft.com/office/powerpoint/2010/main" val="120910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300228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Eliminate Duplicates</a:t>
            </a:r>
          </a:p>
        </p:txBody>
      </p:sp>
      <p:sp>
        <p:nvSpPr>
          <p:cNvPr id="2137541748" name="TextBox 2"/>
          <p:cNvSpPr txBox="1"/>
          <p:nvPr/>
        </p:nvSpPr>
        <p:spPr bwMode="auto">
          <a:xfrm>
            <a:off x="831926" y="1371600"/>
            <a:ext cx="9013114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Removed copy‑pasted promos and mass retweets.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One unique opinion counts once – prevents loud retweets skew.</a:t>
            </a:r>
          </a:p>
        </p:txBody>
      </p:sp>
    </p:spTree>
    <p:extLst>
      <p:ext uri="{BB962C8B-B14F-4D97-AF65-F5344CB8AC3E}">
        <p14:creationId xmlns:p14="http://schemas.microsoft.com/office/powerpoint/2010/main" val="10900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643504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Timestamp Refinement</a:t>
            </a:r>
          </a:p>
        </p:txBody>
      </p:sp>
      <p:sp>
        <p:nvSpPr>
          <p:cNvPr id="288927934" name="TextBox 2"/>
          <p:cNvSpPr txBox="1"/>
          <p:nvPr/>
        </p:nvSpPr>
        <p:spPr bwMode="auto">
          <a:xfrm>
            <a:off x="975360" y="1371601"/>
            <a:ext cx="8942906" cy="11890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Separated calendar date from clock time:</a:t>
            </a:r>
            <a:endParaRPr lang="en-US"/>
          </a:p>
          <a:p>
            <a:pPr marL="749935" lvl="1" indent="-349885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Standardized time —&gt; YY-MM-DD</a:t>
            </a:r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Alignment is critical before matching with prices.</a:t>
            </a:r>
          </a:p>
        </p:txBody>
      </p:sp>
    </p:spTree>
    <p:extLst>
      <p:ext uri="{BB962C8B-B14F-4D97-AF65-F5344CB8AC3E}">
        <p14:creationId xmlns:p14="http://schemas.microsoft.com/office/powerpoint/2010/main" val="366630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927469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Clean &amp; Tokenize Text</a:t>
            </a:r>
          </a:p>
        </p:txBody>
      </p:sp>
      <p:sp>
        <p:nvSpPr>
          <p:cNvPr id="899797862" name="TextBox 2"/>
          <p:cNvSpPr txBox="1"/>
          <p:nvPr/>
        </p:nvSpPr>
        <p:spPr bwMode="auto">
          <a:xfrm>
            <a:off x="993291" y="1371600"/>
            <a:ext cx="8851749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Lower‑cased words, stripped punctuation, hashtags, URLs.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Removed filler like “the”, “and” using Week 7 stop‑word list.</a:t>
            </a:r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Split sentences into single tokens ready for scoring.</a:t>
            </a:r>
          </a:p>
        </p:txBody>
      </p:sp>
    </p:spTree>
    <p:extLst>
      <p:ext uri="{BB962C8B-B14F-4D97-AF65-F5344CB8AC3E}">
        <p14:creationId xmlns:p14="http://schemas.microsoft.com/office/powerpoint/2010/main" val="408160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034985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Score Daily Sentiment</a:t>
            </a:r>
          </a:p>
        </p:txBody>
      </p:sp>
      <p:sp>
        <p:nvSpPr>
          <p:cNvPr id="1011889737" name="TextBox 2"/>
          <p:cNvSpPr txBox="1"/>
          <p:nvPr/>
        </p:nvSpPr>
        <p:spPr bwMode="auto">
          <a:xfrm>
            <a:off x="867785" y="1371600"/>
            <a:ext cx="897725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Tagged each token positive/negative via Bing lexicon.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Averaged tags to one daily mood index.</a:t>
            </a:r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Stored tweet count and positive‑to‑negative ratio.</a:t>
            </a:r>
          </a:p>
        </p:txBody>
      </p:sp>
    </p:spTree>
    <p:extLst>
      <p:ext uri="{BB962C8B-B14F-4D97-AF65-F5344CB8AC3E}">
        <p14:creationId xmlns:p14="http://schemas.microsoft.com/office/powerpoint/2010/main" val="413032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973097" name="TextBox 1"/>
          <p:cNvSpPr txBox="1"/>
          <p:nvPr/>
        </p:nvSpPr>
        <p:spPr bwMode="auto">
          <a:xfrm>
            <a:off x="2164080" y="457200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sz="4000"/>
              <a:t>Load &amp; Shape Market Data</a:t>
            </a:r>
          </a:p>
        </p:txBody>
      </p:sp>
      <p:sp>
        <p:nvSpPr>
          <p:cNvPr id="2025556001" name="TextBox 2"/>
          <p:cNvSpPr txBox="1"/>
          <p:nvPr/>
        </p:nvSpPr>
        <p:spPr bwMode="auto">
          <a:xfrm>
            <a:off x="993291" y="1371600"/>
            <a:ext cx="949720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Pulled daily OHLC and volume for NVDA from Yahoo Finance.</a:t>
            </a:r>
            <a:endParaRPr lang="en-US"/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Calculated percent return.</a:t>
            </a:r>
          </a:p>
          <a:p>
            <a:pPr marL="342900" indent="-342900"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rPr sz="2400"/>
              <a:t>Merged tweet stats with prices — 78 rows × 26 columns.</a:t>
            </a:r>
          </a:p>
        </p:txBody>
      </p:sp>
    </p:spTree>
    <p:extLst>
      <p:ext uri="{BB962C8B-B14F-4D97-AF65-F5344CB8AC3E}">
        <p14:creationId xmlns:p14="http://schemas.microsoft.com/office/powerpoint/2010/main" val="163661282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DylanVTI</vt:lpstr>
      <vt:lpstr>PowerPoint Presentation</vt:lpstr>
      <vt:lpstr>Introduction: Predicting Nvidia's Moves with Twitter Sentiment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Exploring the data</vt:lpstr>
      <vt:lpstr>Correlation Matrix</vt:lpstr>
      <vt:lpstr>Daily Mean Sentiment</vt:lpstr>
      <vt:lpstr>Histogram of Daily Returns</vt:lpstr>
      <vt:lpstr>PACF</vt:lpstr>
      <vt:lpstr>Sentiment &amp; Returns by day</vt:lpstr>
      <vt:lpstr>Takeaway from data analysis</vt:lpstr>
      <vt:lpstr>Exploring Using SVM Modelling</vt:lpstr>
      <vt:lpstr>Goal of the Mining (In relation to SVM)</vt:lpstr>
      <vt:lpstr>Patterns and Insights Found</vt:lpstr>
      <vt:lpstr>Modeling Results</vt:lpstr>
      <vt:lpstr>Why the Findings Matter</vt:lpstr>
      <vt:lpstr>Real-World Application of This Knowledge</vt:lpstr>
      <vt:lpstr>Final Conclusions to SVM Analysis</vt:lpstr>
      <vt:lpstr>Shiny App</vt:lpstr>
      <vt:lpstr>Purpose of the Shiny App</vt:lpstr>
      <vt:lpstr>Key Features</vt:lpstr>
      <vt:lpstr>Visual Outputs</vt:lpstr>
      <vt:lpstr>Insights Gained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2025-04-26T21:41:53Z</dcterms:created>
  <dcterms:modified xsi:type="dcterms:W3CDTF">2025-04-28T01:59:46Z</dcterms:modified>
</cp:coreProperties>
</file>