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erif"/>
      <p:regular r:id="rId19"/>
      <p:bold r:id="rId20"/>
      <p:italic r:id="rId21"/>
      <p:boldItalic r:id="rId22"/>
    </p:embeddedFon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cIQOYvtmsznHTog4/MHY6VPd/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fntdata"/><Relationship Id="rId22" Type="http://schemas.openxmlformats.org/officeDocument/2006/relationships/font" Target="fonts/RobotoSerif-boldItalic.fntdata"/><Relationship Id="rId21" Type="http://schemas.openxmlformats.org/officeDocument/2006/relationships/font" Target="fonts/RobotoSerif-italic.fntdata"/><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979da82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979da82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979da82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979da82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979da82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979da82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979da82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979da82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cceb0e3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4cceb0e3e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665"/>
              <a:buFont typeface="Arial"/>
              <a:buNone/>
            </a:pPr>
            <a:r>
              <a:rPr lang="es-419" sz="100">
                <a:solidFill>
                  <a:schemeClr val="dk1"/>
                </a:solidFill>
                <a:highlight>
                  <a:schemeClr val="lt1"/>
                </a:highlight>
                <a:latin typeface="Roboto"/>
                <a:ea typeface="Roboto"/>
                <a:cs typeface="Roboto"/>
                <a:sym typeface="Roboto"/>
              </a:rPr>
              <a:t>Opción 4: Implementar un sitio web que mejore la calidad de servicio de las barberías.</a:t>
            </a:r>
            <a:endParaRPr sz="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cceb0e3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cceb0e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cceb0e3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cceb0e3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979da82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979da82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7"/>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7"/>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7"/>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6"/>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6"/>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9"/>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9"/>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9"/>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10"/>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0"/>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12"/>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4"/>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1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14"/>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14"/>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5"/>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forms/d/e/1FAIpQLSeaAGUfpOqCjaQkH68xLD8kF1OJ7Goxd8JzuMl7XrGkir6Khw/viewform?usp=shari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document/d/1YK6qYLXG1lfvwjp6oqr1yyZn5dWvtYXf/edit?usp=sharing&amp;ouid=100473130435634615345&amp;rtpof=true&amp;sd=true" TargetMode="External"/><Relationship Id="rId4" Type="http://schemas.openxmlformats.org/officeDocument/2006/relationships/hyperlink" Target="https://docs.google.com/document/d/1_7qoEO_NKwkfbP_KEScNiANhL9B4ADuV/edit?usp=sharing&amp;ouid=100473130435634615345&amp;rtpof=true&amp;sd=true"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G_3smcGX9rs0f7W0sY47JeuGpTMLD8Fv/view?usp=sharing" TargetMode="External"/><Relationship Id="rId4" Type="http://schemas.openxmlformats.org/officeDocument/2006/relationships/hyperlink" Target="https://docs.google.com/document/d/10qJFH0xoT7ffqhkdm-z7RtM9vqZslcfb/edit?usp=sharing&amp;ouid=100473130435634615345&amp;rtpof=true&amp;sd=true"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spreadsheets/d/1tZW1WczyRKxbDe-Qe-3s0uSziDIt8hW7/edit?usp=sharing&amp;ouid=100473130435634615345&amp;rtpof=true&amp;sd=true" TargetMode="External"/><Relationship Id="rId4" Type="http://schemas.openxmlformats.org/officeDocument/2006/relationships/hyperlink" Target="https://docs.google.com/document/d/1CJAK25ZN-yjwhwAzNictY8kDocx8n2dL/edit?usp=sharing&amp;ouid=100473130435634615345&amp;rtpof=true&amp;sd=true" TargetMode="External"/><Relationship Id="rId5" Type="http://schemas.openxmlformats.org/officeDocument/2006/relationships/hyperlink" Target="https://docs.google.com/document/d/1CJAK25ZN-yjwhwAzNictY8kDocx8n2dL/edit?usp=sharing&amp;ouid=100473130435634615345&amp;rtpof=true&amp;sd=true"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7SwWFDGRz87TrFzm7KFhBDJYXVhb94dF/view?usp=shari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2892900" y="3312525"/>
            <a:ext cx="335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419">
                <a:latin typeface="Roboto"/>
                <a:ea typeface="Roboto"/>
                <a:cs typeface="Roboto"/>
                <a:sym typeface="Roboto"/>
              </a:rPr>
              <a:t>“Tu servicio, tus comodidades y tus gustos” </a:t>
            </a:r>
            <a:endParaRPr i="1">
              <a:latin typeface="Roboto"/>
              <a:ea typeface="Roboto"/>
              <a:cs typeface="Roboto"/>
              <a:sym typeface="Roboto"/>
            </a:endParaRPr>
          </a:p>
        </p:txBody>
      </p:sp>
      <p:pic>
        <p:nvPicPr>
          <p:cNvPr id="63" name="Google Shape;63;p1"/>
          <p:cNvPicPr preferRelativeResize="0"/>
          <p:nvPr/>
        </p:nvPicPr>
        <p:blipFill rotWithShape="1">
          <a:blip r:embed="rId3">
            <a:alphaModFix/>
          </a:blip>
          <a:srcRect b="9399" l="0" r="0" t="-9400"/>
          <a:stretch/>
        </p:blipFill>
        <p:spPr>
          <a:xfrm>
            <a:off x="3100050" y="1405872"/>
            <a:ext cx="2943900" cy="18220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a979da824f_0_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419" sz="3380">
                <a:latin typeface="Roboto Serif"/>
                <a:ea typeface="Roboto Serif"/>
                <a:cs typeface="Roboto Serif"/>
                <a:sym typeface="Roboto Serif"/>
              </a:rPr>
              <a:t>Tecnicas de recoleccion de datos:</a:t>
            </a:r>
            <a:endParaRPr b="1" sz="3380">
              <a:latin typeface="Roboto Serif"/>
              <a:ea typeface="Roboto Serif"/>
              <a:cs typeface="Roboto Serif"/>
              <a:sym typeface="Roboto Serif"/>
            </a:endParaRPr>
          </a:p>
        </p:txBody>
      </p:sp>
      <p:sp>
        <p:nvSpPr>
          <p:cNvPr id="121" name="Google Shape;121;g1a979da824f_0_1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a:t>
            </a:r>
            <a:r>
              <a:rPr lang="es-419"/>
              <a:t>técnica</a:t>
            </a:r>
            <a:r>
              <a:rPr lang="es-419"/>
              <a:t> que usamos fue:</a:t>
            </a:r>
            <a:endParaRPr/>
          </a:p>
          <a:p>
            <a:pPr indent="-342900" lvl="0" marL="457200" rtl="0" algn="l">
              <a:spcBef>
                <a:spcPts val="0"/>
              </a:spcBef>
              <a:spcAft>
                <a:spcPts val="0"/>
              </a:spcAft>
              <a:buSzPts val="1800"/>
              <a:buChar char="●"/>
            </a:pPr>
            <a:r>
              <a:rPr lang="es-419" u="sng">
                <a:solidFill>
                  <a:schemeClr val="hlink"/>
                </a:solidFill>
                <a:hlinkClick r:id="rId3"/>
              </a:rPr>
              <a:t>Formulario.</a:t>
            </a:r>
            <a:endParaRPr/>
          </a:p>
        </p:txBody>
      </p:sp>
      <p:pic>
        <p:nvPicPr>
          <p:cNvPr id="122" name="Google Shape;122;g1a979da824f_0_10"/>
          <p:cNvPicPr preferRelativeResize="0"/>
          <p:nvPr/>
        </p:nvPicPr>
        <p:blipFill rotWithShape="1">
          <a:blip r:embed="rId4">
            <a:alphaModFix/>
          </a:blip>
          <a:srcRect b="9399" l="0" r="0" t="-9400"/>
          <a:stretch/>
        </p:blipFill>
        <p:spPr>
          <a:xfrm>
            <a:off x="3100050" y="2035397"/>
            <a:ext cx="2943900" cy="182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a979da824f_0_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419" sz="3280">
                <a:latin typeface="Roboto Serif"/>
                <a:ea typeface="Roboto Serif"/>
                <a:cs typeface="Roboto Serif"/>
                <a:sym typeface="Roboto Serif"/>
              </a:rPr>
              <a:t>Formato IEE e historias de usuario</a:t>
            </a:r>
            <a:endParaRPr b="1" sz="3280">
              <a:latin typeface="Roboto Serif"/>
              <a:ea typeface="Roboto Serif"/>
              <a:cs typeface="Roboto Serif"/>
              <a:sym typeface="Roboto Serif"/>
            </a:endParaRPr>
          </a:p>
        </p:txBody>
      </p:sp>
      <p:sp>
        <p:nvSpPr>
          <p:cNvPr id="128" name="Google Shape;128;g1a979da824f_0_16"/>
          <p:cNvSpPr txBox="1"/>
          <p:nvPr>
            <p:ph idx="1" type="body"/>
          </p:nvPr>
        </p:nvSpPr>
        <p:spPr>
          <a:xfrm>
            <a:off x="1413775" y="2014300"/>
            <a:ext cx="2084700" cy="44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u="sng">
                <a:solidFill>
                  <a:schemeClr val="hlink"/>
                </a:solidFill>
                <a:hlinkClick r:id="rId3"/>
              </a:rPr>
              <a:t>Formato IEEE830</a:t>
            </a:r>
            <a:endParaRPr/>
          </a:p>
        </p:txBody>
      </p:sp>
      <p:sp>
        <p:nvSpPr>
          <p:cNvPr id="129" name="Google Shape;129;g1a979da824f_0_16"/>
          <p:cNvSpPr txBox="1"/>
          <p:nvPr>
            <p:ph idx="1" type="body"/>
          </p:nvPr>
        </p:nvSpPr>
        <p:spPr>
          <a:xfrm>
            <a:off x="4271100" y="2014300"/>
            <a:ext cx="601800" cy="448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419"/>
              <a:t>o</a:t>
            </a:r>
            <a:endParaRPr/>
          </a:p>
        </p:txBody>
      </p:sp>
      <p:sp>
        <p:nvSpPr>
          <p:cNvPr id="130" name="Google Shape;130;g1a979da824f_0_16"/>
          <p:cNvSpPr txBox="1"/>
          <p:nvPr>
            <p:ph idx="1" type="body"/>
          </p:nvPr>
        </p:nvSpPr>
        <p:spPr>
          <a:xfrm>
            <a:off x="5645525" y="2014300"/>
            <a:ext cx="2402400" cy="44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u="sng">
                <a:solidFill>
                  <a:schemeClr val="hlink"/>
                </a:solidFill>
                <a:hlinkClick r:id="rId4"/>
              </a:rPr>
              <a:t>Historias de usuario</a:t>
            </a:r>
            <a:endParaRPr/>
          </a:p>
        </p:txBody>
      </p:sp>
      <p:pic>
        <p:nvPicPr>
          <p:cNvPr id="131" name="Google Shape;131;g1a979da824f_0_16"/>
          <p:cNvPicPr preferRelativeResize="0"/>
          <p:nvPr/>
        </p:nvPicPr>
        <p:blipFill rotWithShape="1">
          <a:blip r:embed="rId5">
            <a:alphaModFix/>
          </a:blip>
          <a:srcRect b="9399" l="0" r="0" t="-9400"/>
          <a:stretch/>
        </p:blipFill>
        <p:spPr>
          <a:xfrm>
            <a:off x="3100050" y="2686372"/>
            <a:ext cx="2943900" cy="182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a979da824f_0_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419" sz="4100">
                <a:latin typeface="Roboto Serif"/>
                <a:ea typeface="Roboto Serif"/>
                <a:cs typeface="Roboto Serif"/>
                <a:sym typeface="Roboto Serif"/>
              </a:rPr>
              <a:t>Formato de casos de uso</a:t>
            </a:r>
            <a:endParaRPr b="1" sz="4100">
              <a:latin typeface="Roboto Serif"/>
              <a:ea typeface="Roboto Serif"/>
              <a:cs typeface="Roboto Serif"/>
              <a:sym typeface="Roboto Serif"/>
            </a:endParaRPr>
          </a:p>
        </p:txBody>
      </p:sp>
      <p:sp>
        <p:nvSpPr>
          <p:cNvPr id="137" name="Google Shape;137;g1a979da824f_0_23"/>
          <p:cNvSpPr txBox="1"/>
          <p:nvPr>
            <p:ph idx="1" type="body"/>
          </p:nvPr>
        </p:nvSpPr>
        <p:spPr>
          <a:xfrm>
            <a:off x="891125" y="2151525"/>
            <a:ext cx="2692800" cy="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u="sng">
                <a:solidFill>
                  <a:schemeClr val="hlink"/>
                </a:solidFill>
                <a:hlinkClick r:id="rId3"/>
              </a:rPr>
              <a:t>Diagrama caso de uso</a:t>
            </a:r>
            <a:endParaRPr/>
          </a:p>
        </p:txBody>
      </p:sp>
      <p:sp>
        <p:nvSpPr>
          <p:cNvPr id="138" name="Google Shape;138;g1a979da824f_0_23"/>
          <p:cNvSpPr txBox="1"/>
          <p:nvPr/>
        </p:nvSpPr>
        <p:spPr>
          <a:xfrm>
            <a:off x="3929250" y="2112900"/>
            <a:ext cx="12855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latin typeface="Open Sans"/>
                <a:ea typeface="Open Sans"/>
                <a:cs typeface="Open Sans"/>
                <a:sym typeface="Open Sans"/>
              </a:rPr>
              <a:t>o</a:t>
            </a:r>
            <a:endParaRPr sz="1800">
              <a:solidFill>
                <a:schemeClr val="dk1"/>
              </a:solidFill>
              <a:latin typeface="Open Sans"/>
              <a:ea typeface="Open Sans"/>
              <a:cs typeface="Open Sans"/>
              <a:sym typeface="Open Sans"/>
            </a:endParaRPr>
          </a:p>
        </p:txBody>
      </p:sp>
      <p:sp>
        <p:nvSpPr>
          <p:cNvPr id="139" name="Google Shape;139;g1a979da824f_0_23"/>
          <p:cNvSpPr txBox="1"/>
          <p:nvPr/>
        </p:nvSpPr>
        <p:spPr>
          <a:xfrm>
            <a:off x="5469775" y="21486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u="sng">
                <a:solidFill>
                  <a:schemeClr val="hlink"/>
                </a:solidFill>
                <a:latin typeface="Open Sans"/>
                <a:ea typeface="Open Sans"/>
                <a:cs typeface="Open Sans"/>
                <a:sym typeface="Open Sans"/>
                <a:hlinkClick r:id="rId4"/>
              </a:rPr>
              <a:t>Formato Extendido</a:t>
            </a:r>
            <a:endParaRPr sz="1800">
              <a:solidFill>
                <a:schemeClr val="dk1"/>
              </a:solidFill>
              <a:latin typeface="Open Sans"/>
              <a:ea typeface="Open Sans"/>
              <a:cs typeface="Open Sans"/>
              <a:sym typeface="Open Sans"/>
            </a:endParaRPr>
          </a:p>
        </p:txBody>
      </p:sp>
      <p:pic>
        <p:nvPicPr>
          <p:cNvPr id="140" name="Google Shape;140;g1a979da824f_0_23"/>
          <p:cNvPicPr preferRelativeResize="0"/>
          <p:nvPr/>
        </p:nvPicPr>
        <p:blipFill rotWithShape="1">
          <a:blip r:embed="rId5">
            <a:alphaModFix/>
          </a:blip>
          <a:srcRect b="9399" l="0" r="0" t="-9400"/>
          <a:stretch/>
        </p:blipFill>
        <p:spPr>
          <a:xfrm>
            <a:off x="3100050" y="2850922"/>
            <a:ext cx="2943900" cy="182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a979da824f_0_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sz="4100">
                <a:latin typeface="Roboto Serif"/>
                <a:ea typeface="Roboto Serif"/>
                <a:cs typeface="Roboto Serif"/>
                <a:sym typeface="Roboto Serif"/>
              </a:rPr>
              <a:t>Ficha </a:t>
            </a:r>
            <a:r>
              <a:rPr b="1" lang="es-419" sz="4100">
                <a:latin typeface="Roboto Serif"/>
                <a:ea typeface="Roboto Serif"/>
                <a:cs typeface="Roboto Serif"/>
                <a:sym typeface="Roboto Serif"/>
              </a:rPr>
              <a:t>técnica</a:t>
            </a:r>
            <a:endParaRPr b="1" sz="4100">
              <a:latin typeface="Roboto Serif"/>
              <a:ea typeface="Roboto Serif"/>
              <a:cs typeface="Roboto Serif"/>
              <a:sym typeface="Roboto Serif"/>
            </a:endParaRPr>
          </a:p>
        </p:txBody>
      </p:sp>
      <p:sp>
        <p:nvSpPr>
          <p:cNvPr id="146" name="Google Shape;146;g1a979da824f_0_32"/>
          <p:cNvSpPr txBox="1"/>
          <p:nvPr>
            <p:ph idx="1" type="body"/>
          </p:nvPr>
        </p:nvSpPr>
        <p:spPr>
          <a:xfrm>
            <a:off x="1613675" y="1931500"/>
            <a:ext cx="1984500" cy="4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3"/>
              </a:rPr>
              <a:t>Proveedores</a:t>
            </a:r>
            <a:endParaRPr/>
          </a:p>
        </p:txBody>
      </p:sp>
      <p:sp>
        <p:nvSpPr>
          <p:cNvPr id="147" name="Google Shape;147;g1a979da824f_0_32"/>
          <p:cNvSpPr txBox="1"/>
          <p:nvPr>
            <p:ph idx="1" type="body"/>
          </p:nvPr>
        </p:nvSpPr>
        <p:spPr>
          <a:xfrm>
            <a:off x="4484475" y="1931500"/>
            <a:ext cx="473100" cy="4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a:t>
            </a:r>
            <a:endParaRPr/>
          </a:p>
        </p:txBody>
      </p:sp>
      <p:sp>
        <p:nvSpPr>
          <p:cNvPr id="148" name="Google Shape;148;g1a979da824f_0_32"/>
          <p:cNvSpPr txBox="1"/>
          <p:nvPr>
            <p:ph idx="1" type="body"/>
          </p:nvPr>
        </p:nvSpPr>
        <p:spPr>
          <a:xfrm>
            <a:off x="6081900" y="1931500"/>
            <a:ext cx="1984500" cy="4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4"/>
              </a:rPr>
              <a:t>Ficha </a:t>
            </a:r>
            <a:r>
              <a:rPr lang="es-419" u="sng">
                <a:solidFill>
                  <a:schemeClr val="hlink"/>
                </a:solidFill>
                <a:hlinkClick r:id="rId5"/>
              </a:rPr>
              <a:t>técnica</a:t>
            </a:r>
            <a:endParaRPr/>
          </a:p>
        </p:txBody>
      </p:sp>
      <p:pic>
        <p:nvPicPr>
          <p:cNvPr id="149" name="Google Shape;149;g1a979da824f_0_32"/>
          <p:cNvPicPr preferRelativeResize="0"/>
          <p:nvPr/>
        </p:nvPicPr>
        <p:blipFill rotWithShape="1">
          <a:blip r:embed="rId6">
            <a:alphaModFix/>
          </a:blip>
          <a:srcRect b="9399" l="0" r="0" t="-9400"/>
          <a:stretch/>
        </p:blipFill>
        <p:spPr>
          <a:xfrm>
            <a:off x="3249075" y="2650622"/>
            <a:ext cx="2943900" cy="182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s-419" sz="4000">
                <a:latin typeface="Roboto Serif"/>
                <a:ea typeface="Roboto Serif"/>
                <a:cs typeface="Roboto Serif"/>
                <a:sym typeface="Roboto Serif"/>
              </a:rPr>
              <a:t>Planteamiento del problema</a:t>
            </a:r>
            <a:endParaRPr b="1" sz="4000">
              <a:latin typeface="Roboto Serif"/>
              <a:ea typeface="Roboto Serif"/>
              <a:cs typeface="Roboto Serif"/>
              <a:sym typeface="Roboto Serif"/>
            </a:endParaRPr>
          </a:p>
        </p:txBody>
      </p:sp>
      <p:sp>
        <p:nvSpPr>
          <p:cNvPr id="69" name="Google Shape;69;p2"/>
          <p:cNvSpPr txBox="1"/>
          <p:nvPr>
            <p:ph idx="1" type="body"/>
          </p:nvPr>
        </p:nvSpPr>
        <p:spPr>
          <a:xfrm>
            <a:off x="311700" y="1225225"/>
            <a:ext cx="73929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419" sz="2100">
                <a:latin typeface="Roboto"/>
                <a:ea typeface="Roboto"/>
                <a:cs typeface="Roboto"/>
                <a:sym typeface="Roboto"/>
              </a:rPr>
              <a:t>Muchas barberías no cuentan con el agendamiento de citas de manera presencial y local, tampoco tienen su catálogo digital, y es por ello que se necesita gestionar los agendamientos e incluir los productos a un catálogo digital, mediante un sistema de información para incluir a quienes tengan un impedimento físico, o quienes deseen optimizar su tiempo al máximo.</a:t>
            </a:r>
            <a:endParaRPr sz="2100">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cceb0e3e1_1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s-419" sz="4000">
                <a:latin typeface="Roboto Serif"/>
                <a:ea typeface="Roboto Serif"/>
                <a:cs typeface="Roboto Serif"/>
                <a:sym typeface="Roboto Serif"/>
              </a:rPr>
              <a:t>Pregunta</a:t>
            </a:r>
            <a:endParaRPr b="1" sz="4000">
              <a:latin typeface="Roboto Serif"/>
              <a:ea typeface="Roboto Serif"/>
              <a:cs typeface="Roboto Serif"/>
              <a:sym typeface="Roboto Serif"/>
            </a:endParaRPr>
          </a:p>
        </p:txBody>
      </p:sp>
      <p:sp>
        <p:nvSpPr>
          <p:cNvPr id="75" name="Google Shape;75;g14cceb0e3e1_1_0"/>
          <p:cNvSpPr txBox="1"/>
          <p:nvPr>
            <p:ph idx="1" type="body"/>
          </p:nvPr>
        </p:nvSpPr>
        <p:spPr>
          <a:xfrm>
            <a:off x="311700" y="1225225"/>
            <a:ext cx="73929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419" sz="2100">
                <a:latin typeface="Roboto"/>
                <a:ea typeface="Roboto"/>
                <a:cs typeface="Roboto"/>
                <a:sym typeface="Roboto"/>
              </a:rPr>
              <a:t>¿</a:t>
            </a:r>
            <a:r>
              <a:rPr lang="es-419" sz="2100">
                <a:latin typeface="Roboto"/>
                <a:ea typeface="Roboto"/>
                <a:cs typeface="Roboto"/>
                <a:sym typeface="Roboto"/>
              </a:rPr>
              <a:t>Cómo gestionar el agendamiento de citas y añadir un catálogo digital </a:t>
            </a:r>
            <a:r>
              <a:rPr lang="es-419" sz="2100">
                <a:latin typeface="Roboto"/>
                <a:ea typeface="Roboto"/>
                <a:cs typeface="Roboto"/>
                <a:sym typeface="Roboto"/>
              </a:rPr>
              <a:t>mediante un sistema de información</a:t>
            </a:r>
            <a:r>
              <a:rPr lang="es-419" sz="2100">
                <a:latin typeface="Roboto"/>
                <a:ea typeface="Roboto"/>
                <a:cs typeface="Roboto"/>
                <a:sym typeface="Roboto"/>
              </a:rPr>
              <a:t> para las </a:t>
            </a:r>
            <a:r>
              <a:rPr lang="es-419" sz="2100">
                <a:latin typeface="Roboto"/>
                <a:ea typeface="Roboto"/>
                <a:cs typeface="Roboto"/>
                <a:sym typeface="Roboto"/>
              </a:rPr>
              <a:t>barberías,</a:t>
            </a:r>
            <a:r>
              <a:rPr lang="es-419" sz="2100">
                <a:latin typeface="Roboto"/>
                <a:ea typeface="Roboto"/>
                <a:cs typeface="Roboto"/>
                <a:sym typeface="Roboto"/>
              </a:rPr>
              <a:t> incluyendo a personas que buscan el domicilio por incapacidad física, o personas que buscan optimizar su tiempo?</a:t>
            </a:r>
            <a:endParaRPr sz="2100">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75650"/>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419">
                <a:latin typeface="Roboto Serif"/>
                <a:ea typeface="Roboto Serif"/>
                <a:cs typeface="Roboto Serif"/>
                <a:sym typeface="Roboto Serif"/>
              </a:rPr>
              <a:t>Objetivo General</a:t>
            </a:r>
            <a:endParaRPr b="1">
              <a:latin typeface="Roboto Serif"/>
              <a:ea typeface="Roboto Serif"/>
              <a:cs typeface="Roboto Serif"/>
              <a:sym typeface="Roboto Serif"/>
            </a:endParaRPr>
          </a:p>
        </p:txBody>
      </p:sp>
      <p:pic>
        <p:nvPicPr>
          <p:cNvPr id="81" name="Google Shape;81;p3"/>
          <p:cNvPicPr preferRelativeResize="0"/>
          <p:nvPr/>
        </p:nvPicPr>
        <p:blipFill rotWithShape="1">
          <a:blip r:embed="rId3">
            <a:alphaModFix/>
          </a:blip>
          <a:srcRect b="4649" l="34327" r="35518" t="14490"/>
          <a:stretch/>
        </p:blipFill>
        <p:spPr>
          <a:xfrm>
            <a:off x="5492650" y="1225220"/>
            <a:ext cx="2909899" cy="3067167"/>
          </a:xfrm>
          <a:prstGeom prst="rect">
            <a:avLst/>
          </a:prstGeom>
          <a:noFill/>
          <a:ln>
            <a:noFill/>
          </a:ln>
        </p:spPr>
      </p:pic>
      <p:sp>
        <p:nvSpPr>
          <p:cNvPr id="82" name="Google Shape;82;p3"/>
          <p:cNvSpPr txBox="1"/>
          <p:nvPr>
            <p:ph idx="1" type="body"/>
          </p:nvPr>
        </p:nvSpPr>
        <p:spPr>
          <a:xfrm>
            <a:off x="426175" y="1081800"/>
            <a:ext cx="4487100" cy="3354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65"/>
              <a:buNone/>
            </a:pPr>
            <a:r>
              <a:rPr lang="es-419" sz="1835">
                <a:highlight>
                  <a:schemeClr val="lt1"/>
                </a:highlight>
                <a:latin typeface="Roboto"/>
                <a:ea typeface="Roboto"/>
                <a:cs typeface="Roboto"/>
                <a:sym typeface="Roboto"/>
              </a:rPr>
              <a:t>Ampliar el mercado de las barberías de forma online y aumentar las opciones al cliente del servicio de las barberías.</a:t>
            </a:r>
            <a:endParaRPr sz="1835">
              <a:highlight>
                <a:schemeClr val="lt1"/>
              </a:highlight>
              <a:latin typeface="Roboto"/>
              <a:ea typeface="Roboto"/>
              <a:cs typeface="Roboto"/>
              <a:sym typeface="Roboto"/>
            </a:endParaRPr>
          </a:p>
          <a:p>
            <a:pPr indent="0" lvl="0" marL="0" rtl="0" algn="l">
              <a:lnSpc>
                <a:spcPct val="80000"/>
              </a:lnSpc>
              <a:spcBef>
                <a:spcPts val="0"/>
              </a:spcBef>
              <a:spcAft>
                <a:spcPts val="0"/>
              </a:spcAft>
              <a:buSzPts val="1665"/>
              <a:buNone/>
            </a:pPr>
            <a:r>
              <a:t/>
            </a:r>
            <a:endParaRPr sz="1835">
              <a:highlight>
                <a:schemeClr val="lt1"/>
              </a:highlight>
              <a:latin typeface="Roboto"/>
              <a:ea typeface="Roboto"/>
              <a:cs typeface="Roboto"/>
              <a:sym typeface="Roboto"/>
            </a:endParaRPr>
          </a:p>
          <a:p>
            <a:pPr indent="0" lvl="0" marL="0" rtl="0" algn="l">
              <a:lnSpc>
                <a:spcPct val="80000"/>
              </a:lnSpc>
              <a:spcBef>
                <a:spcPts val="0"/>
              </a:spcBef>
              <a:spcAft>
                <a:spcPts val="0"/>
              </a:spcAft>
              <a:buSzPts val="1665"/>
              <a:buNone/>
            </a:pPr>
            <a:r>
              <a:t/>
            </a:r>
            <a:endParaRPr sz="1835">
              <a:highlight>
                <a:schemeClr val="lt1"/>
              </a:highlight>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s-419">
                <a:latin typeface="Roboto Serif"/>
                <a:ea typeface="Roboto Serif"/>
                <a:cs typeface="Roboto Serif"/>
                <a:sym typeface="Roboto Serif"/>
              </a:rPr>
              <a:t>Objetivos Específicos:</a:t>
            </a:r>
            <a:endParaRPr b="1">
              <a:latin typeface="Roboto Serif"/>
              <a:ea typeface="Roboto Serif"/>
              <a:cs typeface="Roboto Serif"/>
              <a:sym typeface="Roboto Serif"/>
            </a:endParaRPr>
          </a:p>
        </p:txBody>
      </p:sp>
      <p:sp>
        <p:nvSpPr>
          <p:cNvPr id="88" name="Google Shape;88;p4"/>
          <p:cNvSpPr txBox="1"/>
          <p:nvPr>
            <p:ph idx="1" type="body"/>
          </p:nvPr>
        </p:nvSpPr>
        <p:spPr>
          <a:xfrm>
            <a:off x="311700" y="1225225"/>
            <a:ext cx="5600400" cy="349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Roboto"/>
              <a:ea typeface="Roboto"/>
              <a:cs typeface="Roboto"/>
              <a:sym typeface="Roboto"/>
            </a:endParaRPr>
          </a:p>
          <a:p>
            <a:pPr indent="-342900" lvl="0" marL="457200" rtl="0" algn="l">
              <a:lnSpc>
                <a:spcPct val="100000"/>
              </a:lnSpc>
              <a:spcBef>
                <a:spcPts val="0"/>
              </a:spcBef>
              <a:spcAft>
                <a:spcPts val="0"/>
              </a:spcAft>
              <a:buSzPts val="1800"/>
              <a:buFont typeface="Roboto"/>
              <a:buAutoNum type="arabicPeriod"/>
            </a:pPr>
            <a:r>
              <a:rPr lang="es-419">
                <a:latin typeface="Roboto"/>
                <a:ea typeface="Roboto"/>
                <a:cs typeface="Roboto"/>
                <a:sym typeface="Roboto"/>
              </a:rPr>
              <a:t>Mejorar la comunicación entre cliente y barbero.</a:t>
            </a:r>
            <a:endParaRPr sz="2000">
              <a:latin typeface="Roboto"/>
              <a:ea typeface="Roboto"/>
              <a:cs typeface="Roboto"/>
              <a:sym typeface="Roboto"/>
            </a:endParaRPr>
          </a:p>
          <a:p>
            <a:pPr indent="-342900" lvl="0" marL="457200" rtl="0" algn="l">
              <a:lnSpc>
                <a:spcPct val="100000"/>
              </a:lnSpc>
              <a:spcBef>
                <a:spcPts val="0"/>
              </a:spcBef>
              <a:spcAft>
                <a:spcPts val="0"/>
              </a:spcAft>
              <a:buSzPts val="1800"/>
              <a:buFont typeface="Roboto"/>
              <a:buAutoNum type="arabicPeriod"/>
            </a:pPr>
            <a:r>
              <a:rPr lang="es-419">
                <a:latin typeface="Roboto"/>
                <a:ea typeface="Roboto"/>
                <a:cs typeface="Roboto"/>
                <a:sym typeface="Roboto"/>
              </a:rPr>
              <a:t>Asociar iBarber con </a:t>
            </a:r>
            <a:r>
              <a:rPr lang="es-419">
                <a:latin typeface="Roboto"/>
                <a:ea typeface="Roboto"/>
                <a:cs typeface="Roboto"/>
                <a:sym typeface="Roboto"/>
              </a:rPr>
              <a:t>barberías.</a:t>
            </a:r>
            <a:endParaRPr>
              <a:latin typeface="Roboto"/>
              <a:ea typeface="Roboto"/>
              <a:cs typeface="Roboto"/>
              <a:sym typeface="Roboto"/>
            </a:endParaRPr>
          </a:p>
          <a:p>
            <a:pPr indent="-342900" lvl="0" marL="457200" rtl="0" algn="l">
              <a:lnSpc>
                <a:spcPct val="100000"/>
              </a:lnSpc>
              <a:spcBef>
                <a:spcPts val="0"/>
              </a:spcBef>
              <a:spcAft>
                <a:spcPts val="0"/>
              </a:spcAft>
              <a:buSzPts val="1800"/>
              <a:buFont typeface="Roboto"/>
              <a:buAutoNum type="arabicPeriod"/>
            </a:pPr>
            <a:r>
              <a:rPr lang="es-419">
                <a:latin typeface="Roboto"/>
                <a:ea typeface="Roboto"/>
                <a:cs typeface="Roboto"/>
                <a:sym typeface="Roboto"/>
              </a:rPr>
              <a:t>Reducir tiempos de espera mediante los agendamientos de citas.</a:t>
            </a:r>
            <a:endParaRPr>
              <a:latin typeface="Roboto"/>
              <a:ea typeface="Roboto"/>
              <a:cs typeface="Roboto"/>
              <a:sym typeface="Roboto"/>
            </a:endParaRPr>
          </a:p>
          <a:p>
            <a:pPr indent="0" lvl="0" marL="45720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pic>
        <p:nvPicPr>
          <p:cNvPr id="89" name="Google Shape;89;p4"/>
          <p:cNvPicPr preferRelativeResize="0"/>
          <p:nvPr/>
        </p:nvPicPr>
        <p:blipFill rotWithShape="1">
          <a:blip r:embed="rId3">
            <a:alphaModFix/>
          </a:blip>
          <a:srcRect b="0" l="0" r="0" t="0"/>
          <a:stretch/>
        </p:blipFill>
        <p:spPr>
          <a:xfrm>
            <a:off x="6064500" y="1299625"/>
            <a:ext cx="2767800" cy="31400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4cceb0e3e1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419">
                <a:latin typeface="Roboto Serif"/>
                <a:ea typeface="Roboto Serif"/>
                <a:cs typeface="Roboto Serif"/>
                <a:sym typeface="Roboto Serif"/>
              </a:rPr>
              <a:t>Justificación:</a:t>
            </a:r>
            <a:endParaRPr b="1">
              <a:latin typeface="Roboto Serif"/>
              <a:ea typeface="Roboto Serif"/>
              <a:cs typeface="Roboto Serif"/>
              <a:sym typeface="Roboto Serif"/>
            </a:endParaRPr>
          </a:p>
        </p:txBody>
      </p:sp>
      <p:sp>
        <p:nvSpPr>
          <p:cNvPr id="95" name="Google Shape;95;g14cceb0e3e1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 lograr un mejor rendimiento calidad-servicio en la prestación de servicios de las barberías, se es necesario crear un sistema de información que logre apoyar los procesos realizados en las barberías, lo cual resultará en beneficios para los locales, los clientes y los empleados (Barberos), al contar con agendamientos eficaces, ya sea de forma domiciliaria o de forma  presencial. También se contará  con un catálogo de venta, el cual permitirá aumentar ganancias dentro de los respectivos locales. Para así lograr una optimización del servicio de barberías.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4cceb0e3e1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419">
                <a:latin typeface="Roboto Serif"/>
                <a:ea typeface="Roboto Serif"/>
                <a:cs typeface="Roboto Serif"/>
                <a:sym typeface="Roboto Serif"/>
              </a:rPr>
              <a:t>Delimitación:</a:t>
            </a:r>
            <a:endParaRPr b="1">
              <a:latin typeface="Roboto Serif"/>
              <a:ea typeface="Roboto Serif"/>
              <a:cs typeface="Roboto Serif"/>
              <a:sym typeface="Roboto Serif"/>
            </a:endParaRPr>
          </a:p>
        </p:txBody>
      </p:sp>
      <p:sp>
        <p:nvSpPr>
          <p:cNvPr id="101" name="Google Shape;101;g14cceb0e3e1_0_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latin typeface="Roboto"/>
                <a:ea typeface="Roboto"/>
                <a:cs typeface="Roboto"/>
                <a:sym typeface="Roboto"/>
              </a:rPr>
              <a:t>iBarber</a:t>
            </a:r>
            <a:r>
              <a:rPr lang="es-419">
                <a:latin typeface="Roboto"/>
                <a:ea typeface="Roboto"/>
                <a:cs typeface="Roboto"/>
                <a:sym typeface="Roboto"/>
              </a:rPr>
              <a:t> e</a:t>
            </a:r>
            <a:r>
              <a:rPr lang="es-419">
                <a:latin typeface="Roboto"/>
                <a:ea typeface="Roboto"/>
                <a:cs typeface="Roboto"/>
                <a:sym typeface="Roboto"/>
              </a:rPr>
              <a:t>stá</a:t>
            </a:r>
            <a:r>
              <a:rPr lang="es-419">
                <a:latin typeface="Roboto"/>
                <a:ea typeface="Roboto"/>
                <a:cs typeface="Roboto"/>
                <a:sym typeface="Roboto"/>
              </a:rPr>
              <a:t> </a:t>
            </a:r>
            <a:r>
              <a:rPr lang="es-419">
                <a:latin typeface="Roboto"/>
                <a:ea typeface="Roboto"/>
                <a:cs typeface="Roboto"/>
                <a:sym typeface="Roboto"/>
              </a:rPr>
              <a:t>desarrollada</a:t>
            </a:r>
            <a:r>
              <a:rPr lang="es-419">
                <a:latin typeface="Roboto"/>
                <a:ea typeface="Roboto"/>
                <a:cs typeface="Roboto"/>
                <a:sym typeface="Roboto"/>
              </a:rPr>
              <a:t> para  los servicios de </a:t>
            </a:r>
            <a:r>
              <a:rPr lang="es-419">
                <a:latin typeface="Roboto"/>
                <a:ea typeface="Roboto"/>
                <a:cs typeface="Roboto"/>
                <a:sym typeface="Roboto"/>
              </a:rPr>
              <a:t>barbería. Además, se estima que en 21 meses esté completado. El sistema de información no tendrá el alcance de poder observar los domicilios, solo se podrá contar con la observación/calificación  que haga el cliente, para tener referencias de barbería/barbero.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419">
                <a:latin typeface="Roboto"/>
                <a:ea typeface="Roboto"/>
                <a:cs typeface="Roboto"/>
                <a:sym typeface="Roboto"/>
              </a:rPr>
              <a:t>Sin embargo, las funcionalidades principales de este sistema de información: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s-419">
                <a:latin typeface="Roboto"/>
                <a:ea typeface="Roboto"/>
                <a:cs typeface="Roboto"/>
                <a:sym typeface="Roboto"/>
              </a:rPr>
              <a:t>Agendamiento de citas.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s-419">
                <a:latin typeface="Roboto"/>
                <a:ea typeface="Roboto"/>
                <a:cs typeface="Roboto"/>
                <a:sym typeface="Roboto"/>
              </a:rPr>
              <a:t>Venta de productos en la página web.</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s-419">
                <a:latin typeface="Roboto Serif"/>
                <a:ea typeface="Roboto Serif"/>
                <a:cs typeface="Roboto Serif"/>
                <a:sym typeface="Roboto Serif"/>
              </a:rPr>
              <a:t>Alcance</a:t>
            </a:r>
            <a:endParaRPr b="1">
              <a:latin typeface="Roboto Serif"/>
              <a:ea typeface="Roboto Serif"/>
              <a:cs typeface="Roboto Serif"/>
              <a:sym typeface="Roboto Serif"/>
            </a:endParaRPr>
          </a:p>
        </p:txBody>
      </p:sp>
      <p:sp>
        <p:nvSpPr>
          <p:cNvPr id="107" name="Google Shape;107;p5"/>
          <p:cNvSpPr txBox="1"/>
          <p:nvPr>
            <p:ph idx="1" type="body"/>
          </p:nvPr>
        </p:nvSpPr>
        <p:spPr>
          <a:xfrm>
            <a:off x="311700" y="1225225"/>
            <a:ext cx="4260300" cy="33540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Roboto"/>
              <a:buAutoNum type="arabicPeriod"/>
            </a:pPr>
            <a:r>
              <a:rPr lang="es-419" sz="1900">
                <a:latin typeface="Roboto"/>
                <a:ea typeface="Roboto"/>
                <a:cs typeface="Roboto"/>
                <a:sym typeface="Roboto"/>
              </a:rPr>
              <a:t>iBarber tendrá como objetivo los locales que busquen extender su servicio de manera digital. </a:t>
            </a:r>
            <a:endParaRPr sz="1900">
              <a:latin typeface="Roboto"/>
              <a:ea typeface="Roboto"/>
              <a:cs typeface="Roboto"/>
              <a:sym typeface="Roboto"/>
            </a:endParaRPr>
          </a:p>
        </p:txBody>
      </p:sp>
      <p:pic>
        <p:nvPicPr>
          <p:cNvPr id="108" name="Google Shape;108;p5"/>
          <p:cNvPicPr preferRelativeResize="0"/>
          <p:nvPr/>
        </p:nvPicPr>
        <p:blipFill rotWithShape="1">
          <a:blip r:embed="rId3">
            <a:alphaModFix/>
          </a:blip>
          <a:srcRect b="0" l="0" r="0" t="0"/>
          <a:stretch/>
        </p:blipFill>
        <p:spPr>
          <a:xfrm>
            <a:off x="5001454" y="1225225"/>
            <a:ext cx="3627496" cy="3274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a979da824f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419">
                <a:latin typeface="Roboto Serif"/>
                <a:ea typeface="Roboto Serif"/>
                <a:cs typeface="Roboto Serif"/>
                <a:sym typeface="Roboto Serif"/>
              </a:rPr>
              <a:t>Mapa de procesos</a:t>
            </a:r>
            <a:endParaRPr b="1">
              <a:latin typeface="Roboto Serif"/>
              <a:ea typeface="Roboto Serif"/>
              <a:cs typeface="Roboto Serif"/>
              <a:sym typeface="Roboto Serif"/>
            </a:endParaRPr>
          </a:p>
        </p:txBody>
      </p:sp>
      <p:sp>
        <p:nvSpPr>
          <p:cNvPr id="114" name="Google Shape;114;g1a979da824f_0_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3"/>
              </a:rPr>
              <a:t>Bpmn.</a:t>
            </a:r>
            <a:endParaRPr/>
          </a:p>
        </p:txBody>
      </p:sp>
      <p:pic>
        <p:nvPicPr>
          <p:cNvPr id="115" name="Google Shape;115;g1a979da824f_0_5"/>
          <p:cNvPicPr preferRelativeResize="0"/>
          <p:nvPr/>
        </p:nvPicPr>
        <p:blipFill rotWithShape="1">
          <a:blip r:embed="rId4">
            <a:alphaModFix/>
          </a:blip>
          <a:srcRect b="9399" l="0" r="0" t="-9400"/>
          <a:stretch/>
        </p:blipFill>
        <p:spPr>
          <a:xfrm>
            <a:off x="3100050" y="1720647"/>
            <a:ext cx="2943900" cy="182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