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66" r:id="rId4"/>
    <p:sldId id="267" r:id="rId5"/>
    <p:sldId id="270" r:id="rId6"/>
    <p:sldId id="271" r:id="rId7"/>
    <p:sldId id="273" r:id="rId8"/>
    <p:sldId id="272" r:id="rId9"/>
    <p:sldId id="257" r:id="rId10"/>
    <p:sldId id="274" r:id="rId11"/>
    <p:sldId id="275" r:id="rId12"/>
    <p:sldId id="277" r:id="rId13"/>
    <p:sldId id="278" r:id="rId14"/>
    <p:sldId id="269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60" r:id="rId23"/>
    <p:sldId id="285" r:id="rId24"/>
    <p:sldId id="262" r:id="rId25"/>
    <p:sldId id="263" r:id="rId26"/>
    <p:sldId id="264" r:id="rId27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2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9DD530F-D579-4F2E-85B0-B0B4E17B74DA}" type="slidenum">
              <a:rPr lang="en-US" altLang="en-US" sz="1200" b="0" smtClean="0">
                <a:latin typeface="Times New Roman" pitchFamily="18" charset="0"/>
              </a:rPr>
              <a:pPr algn="r" eaLnBrk="1" hangingPunct="1"/>
              <a:t>9</a:t>
            </a:fld>
            <a:endParaRPr lang="en-US" altLang="en-US" sz="1200" b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F5CFBDA8-4914-42B4-BAB8-C199C38EA4B5}" type="slidenum">
              <a:rPr lang="en-US" altLang="en-US" sz="1200" b="0" smtClean="0">
                <a:latin typeface="Times New Roman" pitchFamily="18" charset="0"/>
              </a:rPr>
              <a:pPr algn="r" eaLnBrk="1" hangingPunct="1"/>
              <a:t>22</a:t>
            </a:fld>
            <a:endParaRPr lang="en-US" altLang="en-US" sz="1200" b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24/11/2013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bulletphysics.org/Bullet/phpBB3/viewtopic.php?f=9&amp;t=210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5426" y="764704"/>
            <a:ext cx="7152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 Engines 1</a:t>
            </a:r>
          </a:p>
          <a:p>
            <a:pPr algn="ctr"/>
            <a:r>
              <a:rPr lang="en-GB" sz="6000" dirty="0" smtClean="0"/>
              <a:t>Using a Physics Engine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Bullet </a:t>
            </a:r>
            <a:r>
              <a:rPr lang="en-GB" dirty="0" err="1" smtClean="0"/>
              <a:t>RigidBodies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Dynamic</a:t>
            </a:r>
          </a:p>
          <a:p>
            <a:pPr lvl="1"/>
            <a:r>
              <a:rPr lang="en-GB" dirty="0" smtClean="0"/>
              <a:t>Positive mass</a:t>
            </a:r>
          </a:p>
          <a:p>
            <a:pPr lvl="1"/>
            <a:r>
              <a:rPr lang="en-GB" dirty="0" smtClean="0"/>
              <a:t>Every frame has it’s position and quaternion recalculated</a:t>
            </a:r>
          </a:p>
          <a:p>
            <a:pPr lvl="1"/>
            <a:r>
              <a:rPr lang="en-GB" dirty="0" smtClean="0"/>
              <a:t>Example next…</a:t>
            </a:r>
          </a:p>
          <a:p>
            <a:r>
              <a:rPr lang="en-GB" dirty="0" smtClean="0"/>
              <a:t>Static</a:t>
            </a:r>
          </a:p>
          <a:p>
            <a:pPr lvl="1"/>
            <a:r>
              <a:rPr lang="en-GB" dirty="0" smtClean="0"/>
              <a:t>0 mass</a:t>
            </a:r>
          </a:p>
          <a:p>
            <a:pPr lvl="1"/>
            <a:r>
              <a:rPr lang="en-GB" dirty="0" smtClean="0"/>
              <a:t>Cannot move, but other things can collide with this</a:t>
            </a:r>
          </a:p>
          <a:p>
            <a:r>
              <a:rPr lang="en-GB" dirty="0" smtClean="0"/>
              <a:t>Kinematic</a:t>
            </a:r>
          </a:p>
          <a:p>
            <a:pPr lvl="1"/>
            <a:r>
              <a:rPr lang="en-GB" dirty="0" smtClean="0"/>
              <a:t>Zero mass</a:t>
            </a:r>
          </a:p>
          <a:p>
            <a:pPr lvl="1"/>
            <a:r>
              <a:rPr lang="en-GB" dirty="0" smtClean="0"/>
              <a:t>Can be animated by the user</a:t>
            </a:r>
          </a:p>
          <a:p>
            <a:pPr lvl="1"/>
            <a:r>
              <a:rPr lang="en-GB" dirty="0" smtClean="0"/>
              <a:t>Will affect other rigid bodies in the </a:t>
            </a:r>
            <a:r>
              <a:rPr lang="en-GB" dirty="0" err="1" smtClean="0"/>
              <a:t>sim</a:t>
            </a:r>
            <a:endParaRPr lang="en-GB" dirty="0" smtClean="0"/>
          </a:p>
          <a:p>
            <a:pPr lvl="1"/>
            <a:r>
              <a:rPr lang="en-GB" dirty="0" smtClean="0"/>
              <a:t>Will not be affected by other rigid bodies in the </a:t>
            </a:r>
            <a:r>
              <a:rPr lang="en-GB" dirty="0" err="1" smtClean="0"/>
              <a:t>sim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969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PhysicsFactory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8000"/>
                </a:solidFill>
                <a:latin typeface="Consolas"/>
              </a:rPr>
              <a:t>// Create the </a:t>
            </a:r>
            <a:r>
              <a:rPr lang="en-IE" sz="1100" dirty="0" smtClean="0">
                <a:solidFill>
                  <a:srgbClr val="008000"/>
                </a:solidFill>
                <a:latin typeface="Consolas"/>
              </a:rPr>
              <a:t>shape used for collision detection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btCollisionShape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 * 0.50);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btScalar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1;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boxInertia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(0,0,0);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calculateLocalInertia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mass</a:t>
            </a:r>
            <a:r>
              <a:rPr lang="en-IE" sz="11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boxInertia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srgbClr val="008000"/>
                </a:solidFill>
                <a:latin typeface="Consolas"/>
              </a:rPr>
              <a:t>// This is a container for the box </a:t>
            </a:r>
            <a:r>
              <a:rPr lang="en-IE" sz="1100" dirty="0" smtClean="0">
                <a:solidFill>
                  <a:srgbClr val="008000"/>
                </a:solidFill>
                <a:latin typeface="Consolas"/>
              </a:rPr>
              <a:t>model. Used for drawing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make_shared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worldMode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 err="1">
                <a:solidFill>
                  <a:srgbClr val="A000A0"/>
                </a:solidFill>
                <a:latin typeface="Consolas"/>
              </a:rPr>
              <a:t>from_child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FF"/>
                </a:solidFill>
                <a:latin typeface="Consolas"/>
              </a:rPr>
              <a:t>Game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>
                <a:solidFill>
                  <a:srgbClr val="880000"/>
                </a:solidFill>
                <a:latin typeface="Consolas"/>
              </a:rPr>
              <a:t>Instance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()-&gt;</a:t>
            </a:r>
            <a:r>
              <a:rPr lang="en-IE" sz="1100" dirty="0">
                <a:solidFill>
                  <a:srgbClr val="880000"/>
                </a:solidFill>
                <a:latin typeface="Consolas"/>
              </a:rPr>
              <a:t>Attach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srgbClr val="008000"/>
                </a:solidFill>
                <a:latin typeface="Consolas"/>
              </a:rPr>
              <a:t>// Create the rigid body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btDefaultMotionState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btDefaultMotionState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GLToBtQuat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GLToBtVector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btRigidBody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btRigidBodyConstructionInfo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fallRigidBodyCI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boxInertia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btRigidBody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btRigidBody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fallRigidBodyCI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setFriction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(567);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addRigidBody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srgbClr val="008000"/>
                </a:solidFill>
                <a:latin typeface="Consolas"/>
              </a:rPr>
              <a:t>// Create the physics component and add it to the </a:t>
            </a:r>
            <a:r>
              <a:rPr lang="en-IE" sz="1100" dirty="0" smtClean="0">
                <a:solidFill>
                  <a:srgbClr val="008000"/>
                </a:solidFill>
                <a:latin typeface="Consolas"/>
              </a:rPr>
              <a:t>box. This links Bullet with BGE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make_shared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boxMotionState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tag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100" dirty="0">
                <a:solidFill>
                  <a:srgbClr val="A31515"/>
                </a:solidFill>
                <a:latin typeface="Consolas"/>
              </a:rPr>
              <a:t>"Box"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setUserPointer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get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setCollisionFlags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getCollisionFlags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() | </a:t>
            </a:r>
            <a:r>
              <a:rPr lang="en-IE" sz="1100" dirty="0" err="1">
                <a:solidFill>
                  <a:srgbClr val="0000FF"/>
                </a:solidFill>
                <a:latin typeface="Consolas"/>
              </a:rPr>
              <a:t>btCollisionObject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CF_CUSTOM_MATERIAL_CALLBACK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100" dirty="0">
                <a:solidFill>
                  <a:srgbClr val="880000"/>
                </a:solidFill>
                <a:latin typeface="Consolas"/>
              </a:rPr>
              <a:t>Attach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249856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PhysicsController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sz="2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9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2900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29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endParaRPr lang="en-IE" sz="2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2900" dirty="0" err="1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900" dirty="0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2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getMotionState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()-&gt;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getWorldTransform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2900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BtToGLVector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29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getOrigin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IE" sz="2900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BtToGLQuat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trans</a:t>
            </a:r>
            <a:r>
              <a:rPr lang="en-IE" sz="29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2900" dirty="0" err="1">
                <a:solidFill>
                  <a:srgbClr val="880000"/>
                </a:solidFill>
                <a:latin typeface="Consolas"/>
              </a:rPr>
              <a:t>getRotation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endParaRPr lang="en-IE" sz="2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2900" dirty="0">
                <a:solidFill>
                  <a:srgbClr val="008000"/>
                </a:solidFill>
                <a:latin typeface="Consolas"/>
              </a:rPr>
              <a:t>// Calculate the world transform </a:t>
            </a:r>
            <a:endParaRPr lang="en-IE" sz="2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29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2900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29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2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2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26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Bullet Shapes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subclasses including:</a:t>
            </a:r>
          </a:p>
          <a:p>
            <a:pPr lvl="1"/>
            <a:r>
              <a:rPr lang="en-GB" dirty="0" err="1" smtClean="0"/>
              <a:t>btBoxShape</a:t>
            </a:r>
            <a:endParaRPr lang="en-GB" dirty="0" smtClean="0"/>
          </a:p>
          <a:p>
            <a:pPr lvl="1"/>
            <a:r>
              <a:rPr lang="en-GB" dirty="0" err="1" smtClean="0"/>
              <a:t>btConeShape</a:t>
            </a:r>
            <a:endParaRPr lang="en-GB" dirty="0" smtClean="0"/>
          </a:p>
          <a:p>
            <a:pPr lvl="1"/>
            <a:r>
              <a:rPr lang="en-GB" dirty="0" err="1" smtClean="0"/>
              <a:t>btCylinderShape</a:t>
            </a:r>
            <a:endParaRPr lang="en-GB" dirty="0" smtClean="0"/>
          </a:p>
          <a:p>
            <a:pPr lvl="1"/>
            <a:r>
              <a:rPr lang="en-GB" dirty="0" err="1" smtClean="0"/>
              <a:t>btCapsuleShape</a:t>
            </a:r>
            <a:endParaRPr lang="en-GB" dirty="0" smtClean="0"/>
          </a:p>
          <a:p>
            <a:pPr lvl="1"/>
            <a:r>
              <a:rPr lang="en-GB" dirty="0" err="1" smtClean="0"/>
              <a:t>btPlaneShape</a:t>
            </a:r>
            <a:endParaRPr lang="en-GB" dirty="0" smtClean="0"/>
          </a:p>
          <a:p>
            <a:pPr lvl="1"/>
            <a:r>
              <a:rPr lang="en-IE" dirty="0" err="1" smtClean="0"/>
              <a:t>btConvexHullShape</a:t>
            </a:r>
            <a:r>
              <a:rPr lang="en-IE" dirty="0" smtClean="0"/>
              <a:t> – for </a:t>
            </a:r>
            <a:r>
              <a:rPr lang="en-IE" dirty="0" err="1" smtClean="0"/>
              <a:t>trimesh</a:t>
            </a:r>
            <a:r>
              <a:rPr lang="en-IE" dirty="0" smtClean="0"/>
              <a:t> shapes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814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Joints/constraints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Limit the movement of rigid bodies relative to other rigid bodies or the world</a:t>
            </a:r>
          </a:p>
          <a:p>
            <a:r>
              <a:rPr lang="en-IE" dirty="0"/>
              <a:t>Point-to-Point (Ball socket)</a:t>
            </a:r>
          </a:p>
          <a:p>
            <a:r>
              <a:rPr lang="en-IE" dirty="0"/>
              <a:t>Hinge</a:t>
            </a:r>
          </a:p>
          <a:p>
            <a:r>
              <a:rPr lang="en-IE" dirty="0"/>
              <a:t>Slider</a:t>
            </a:r>
          </a:p>
          <a:p>
            <a:r>
              <a:rPr lang="en-IE" dirty="0"/>
              <a:t>Cone Twist</a:t>
            </a:r>
          </a:p>
          <a:p>
            <a:r>
              <a:rPr lang="en-IE" dirty="0"/>
              <a:t>Generic 6 Degrees of Freedom (</a:t>
            </a:r>
            <a:r>
              <a:rPr lang="en-IE" dirty="0" err="1"/>
              <a:t>DoF</a:t>
            </a:r>
            <a:r>
              <a:rPr lang="en-IE" dirty="0"/>
              <a:t>) Constraint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614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419872" y="3462099"/>
            <a:ext cx="4896544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 To Point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3846215" cy="162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462099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btPoint2PointConstraint (</a:t>
            </a:r>
            <a:r>
              <a:rPr lang="en-IE" sz="2400" dirty="0" err="1"/>
              <a:t>btRigidBody</a:t>
            </a:r>
            <a:r>
              <a:rPr lang="en-IE" sz="2400" dirty="0"/>
              <a:t> &amp;</a:t>
            </a:r>
            <a:r>
              <a:rPr lang="en-IE" sz="2400" dirty="0" err="1"/>
              <a:t>rbA</a:t>
            </a:r>
            <a:r>
              <a:rPr lang="en-IE" sz="2400" dirty="0"/>
              <a:t>, </a:t>
            </a:r>
            <a:r>
              <a:rPr lang="en-IE" sz="2400" dirty="0" err="1"/>
              <a:t>btRigidBody</a:t>
            </a:r>
            <a:r>
              <a:rPr lang="en-IE" sz="2400" dirty="0"/>
              <a:t> &amp;</a:t>
            </a:r>
            <a:r>
              <a:rPr lang="en-IE" sz="2400" dirty="0" err="1"/>
              <a:t>rbB</a:t>
            </a:r>
            <a:r>
              <a:rPr lang="en-IE" sz="2400" dirty="0"/>
              <a:t>, </a:t>
            </a:r>
            <a:r>
              <a:rPr lang="en-IE" sz="2400" dirty="0" err="1"/>
              <a:t>const</a:t>
            </a:r>
            <a:r>
              <a:rPr lang="en-IE" sz="2400" dirty="0"/>
              <a:t> btVector3 &amp;</a:t>
            </a:r>
            <a:r>
              <a:rPr lang="en-IE" sz="2400" dirty="0" err="1"/>
              <a:t>pivotInA</a:t>
            </a:r>
            <a:r>
              <a:rPr lang="en-IE" sz="2400" dirty="0"/>
              <a:t>, </a:t>
            </a:r>
            <a:r>
              <a:rPr lang="en-IE" sz="2400" dirty="0" err="1"/>
              <a:t>const</a:t>
            </a:r>
            <a:r>
              <a:rPr lang="en-IE" sz="2400" dirty="0"/>
              <a:t> btVector3 &amp;</a:t>
            </a:r>
            <a:r>
              <a:rPr lang="en-IE" sz="2400" dirty="0" err="1"/>
              <a:t>pivotInB</a:t>
            </a:r>
            <a:r>
              <a:rPr lang="en-IE" sz="2400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56176" y="2381979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8144" y="4869160"/>
            <a:ext cx="324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centre point of the constraint relative to the local space of each of the rigid bodies</a:t>
            </a:r>
            <a:endParaRPr lang="en-IE" dirty="0"/>
          </a:p>
        </p:txBody>
      </p:sp>
      <p:sp>
        <p:nvSpPr>
          <p:cNvPr id="12" name="Oval 11"/>
          <p:cNvSpPr/>
          <p:nvPr/>
        </p:nvSpPr>
        <p:spPr>
          <a:xfrm>
            <a:off x="179512" y="3858252"/>
            <a:ext cx="7128792" cy="578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995936" y="4437112"/>
            <a:ext cx="18722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0169" y="1983085"/>
            <a:ext cx="231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bodies to constrain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861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933056"/>
            <a:ext cx="8229600" cy="2160240"/>
          </a:xfrm>
        </p:spPr>
        <p:txBody>
          <a:bodyPr>
            <a:normAutofit/>
          </a:bodyPr>
          <a:lstStyle/>
          <a:p>
            <a:r>
              <a:rPr lang="en-IE" sz="2000" dirty="0" err="1"/>
              <a:t>btHingeConstraint</a:t>
            </a:r>
            <a:r>
              <a:rPr lang="en-IE" sz="2000" dirty="0"/>
              <a:t> (</a:t>
            </a:r>
            <a:r>
              <a:rPr lang="en-IE" sz="2000" dirty="0" err="1"/>
              <a:t>btRigidBody</a:t>
            </a:r>
            <a:r>
              <a:rPr lang="en-IE" sz="2000" dirty="0"/>
              <a:t> &amp;</a:t>
            </a:r>
            <a:r>
              <a:rPr lang="en-IE" sz="2000" dirty="0" err="1"/>
              <a:t>rbA</a:t>
            </a:r>
            <a:r>
              <a:rPr lang="en-IE" sz="2000" dirty="0"/>
              <a:t>, </a:t>
            </a:r>
            <a:r>
              <a:rPr lang="en-IE" sz="2000" dirty="0" err="1"/>
              <a:t>btRigidBody</a:t>
            </a:r>
            <a:r>
              <a:rPr lang="en-IE" sz="2000" dirty="0"/>
              <a:t> &amp;</a:t>
            </a:r>
            <a:r>
              <a:rPr lang="en-IE" sz="2000" dirty="0" err="1"/>
              <a:t>rbB</a:t>
            </a:r>
            <a:r>
              <a:rPr lang="en-IE" sz="2000" dirty="0"/>
              <a:t>, </a:t>
            </a:r>
            <a:r>
              <a:rPr lang="en-IE" sz="2000" dirty="0" err="1"/>
              <a:t>const</a:t>
            </a:r>
            <a:r>
              <a:rPr lang="en-IE" sz="2000" dirty="0"/>
              <a:t> btVector3 &amp;</a:t>
            </a:r>
            <a:r>
              <a:rPr lang="en-IE" sz="2000" dirty="0" err="1"/>
              <a:t>pivotInA</a:t>
            </a:r>
            <a:r>
              <a:rPr lang="en-IE" sz="2000" dirty="0"/>
              <a:t>, </a:t>
            </a:r>
            <a:r>
              <a:rPr lang="en-IE" sz="2000" dirty="0" err="1"/>
              <a:t>const</a:t>
            </a:r>
            <a:r>
              <a:rPr lang="en-IE" sz="2000" dirty="0"/>
              <a:t> btVector3 &amp;</a:t>
            </a:r>
            <a:r>
              <a:rPr lang="en-IE" sz="2000" dirty="0" err="1"/>
              <a:t>pivotInB</a:t>
            </a:r>
            <a:r>
              <a:rPr lang="en-IE" sz="2000" dirty="0"/>
              <a:t>, </a:t>
            </a:r>
            <a:r>
              <a:rPr lang="en-IE" sz="2000" dirty="0" err="1"/>
              <a:t>const</a:t>
            </a:r>
            <a:r>
              <a:rPr lang="en-IE" sz="2000" dirty="0"/>
              <a:t> btVector3 &amp;</a:t>
            </a:r>
            <a:r>
              <a:rPr lang="en-IE" sz="2000" dirty="0" err="1"/>
              <a:t>axisInA</a:t>
            </a:r>
            <a:r>
              <a:rPr lang="en-IE" sz="2000" dirty="0"/>
              <a:t>, </a:t>
            </a:r>
            <a:r>
              <a:rPr lang="en-IE" sz="2000" dirty="0" err="1"/>
              <a:t>const</a:t>
            </a:r>
            <a:r>
              <a:rPr lang="en-IE" sz="2000" dirty="0"/>
              <a:t> btVector3 &amp;</a:t>
            </a:r>
            <a:r>
              <a:rPr lang="en-IE" sz="2000" dirty="0" err="1"/>
              <a:t>axisInB</a:t>
            </a:r>
            <a:r>
              <a:rPr lang="en-IE" sz="2000" dirty="0"/>
              <a:t>, bool </a:t>
            </a:r>
            <a:r>
              <a:rPr lang="en-IE" sz="2000" dirty="0" err="1"/>
              <a:t>useReferenceFrameA</a:t>
            </a:r>
            <a:r>
              <a:rPr lang="en-IE" sz="2000" dirty="0"/>
              <a:t>=false)</a:t>
            </a:r>
          </a:p>
          <a:p>
            <a:endParaRPr lang="en-IE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143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339752" y="4509120"/>
            <a:ext cx="4176464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6804249" y="5095670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axis around which you want to rotate. This should be the same for both unless one is rotated!</a:t>
            </a:r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33317" y="5015574"/>
            <a:ext cx="2370931" cy="57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9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Example…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484784"/>
            <a:ext cx="76485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01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70000" lnSpcReduction="20000"/>
          </a:bodyPr>
          <a:lstStyle/>
          <a:p>
            <a:r>
              <a:rPr lang="en-IE" dirty="0">
                <a:solidFill>
                  <a:srgbClr val="000080"/>
                </a:solidFill>
                <a:latin typeface="Consolas"/>
              </a:rPr>
              <a:t>box1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physicsFactory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(6,1,2,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(15, 5, 0),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IE" dirty="0" err="1">
                <a:solidFill>
                  <a:srgbClr val="000080"/>
                </a:solidFill>
                <a:latin typeface="Consolas"/>
              </a:rPr>
              <a:t>cyl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physicsFactory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CreateCylinder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(2, 1,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(15, 5, -5),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angleAxis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(90.0f,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(1,0,0)));</a:t>
            </a:r>
          </a:p>
          <a:p>
            <a:r>
              <a:rPr lang="en-IE" dirty="0">
                <a:solidFill>
                  <a:srgbClr val="000080"/>
                </a:solidFill>
                <a:latin typeface="Consolas"/>
              </a:rPr>
              <a:t>hinge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btHingeConstraint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box1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*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cyl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(0,0,-2),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(0,2,0),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(0,0,1),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(0,1,0),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IE" dirty="0" err="1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hinge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827584" y="4653136"/>
            <a:ext cx="5688632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6660232" y="2754794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axis for the wheel </a:t>
            </a:r>
            <a:r>
              <a:rPr lang="en-GB" b="1" dirty="0" smtClean="0"/>
              <a:t>is rotated </a:t>
            </a:r>
            <a:r>
              <a:rPr lang="en-GB" dirty="0" smtClean="0"/>
              <a:t>because the cylinder  is rotated from it’s default. This is still the correct axis relative to default orientation of the cylinder</a:t>
            </a:r>
            <a:endParaRPr lang="en-IE" dirty="0"/>
          </a:p>
        </p:txBody>
      </p:sp>
      <p:cxnSp>
        <p:nvCxnSpPr>
          <p:cNvPr id="6" name="Straight Arrow Connector 5"/>
          <p:cNvCxnSpPr>
            <a:stCxn id="5" idx="1"/>
            <a:endCxn id="4" idx="7"/>
          </p:cNvCxnSpPr>
          <p:nvPr/>
        </p:nvCxnSpPr>
        <p:spPr>
          <a:xfrm flipH="1">
            <a:off x="5683135" y="4185955"/>
            <a:ext cx="977097" cy="53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4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4392488" cy="6110139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This is a strange constraint to set up, but easy once you understand that the constraint will attempt to keep the x-axis of both rigid bodies aligned</a:t>
            </a:r>
          </a:p>
          <a:p>
            <a:r>
              <a:rPr lang="en-GB" sz="2400" dirty="0" smtClean="0"/>
              <a:t>So the parameter </a:t>
            </a:r>
            <a:r>
              <a:rPr lang="en-GB" sz="2400" dirty="0" err="1" smtClean="0"/>
              <a:t>btTransform</a:t>
            </a:r>
            <a:r>
              <a:rPr lang="en-GB" sz="2400" dirty="0" smtClean="0"/>
              <a:t> for each rigid body should rotate the X-Axis to the axis along which you want to slide</a:t>
            </a:r>
          </a:p>
          <a:p>
            <a:r>
              <a:rPr lang="en-GB" sz="2400" dirty="0" smtClean="0"/>
              <a:t>Simple! See:</a:t>
            </a:r>
          </a:p>
          <a:p>
            <a:r>
              <a:rPr lang="en-IE" sz="2400" dirty="0">
                <a:hlinkClick r:id="rId2"/>
              </a:rPr>
              <a:t>http://www.bulletphysics.org/Bullet/phpBB3/viewtopic.php?f=9&amp;t=2106</a:t>
            </a:r>
            <a:endParaRPr lang="en-GB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2936"/>
            <a:ext cx="3240360" cy="160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35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brilliant </a:t>
            </a:r>
            <a:r>
              <a:rPr lang="en-GB" dirty="0" smtClean="0"/>
              <a:t>book! (does not cover physics though </a:t>
            </a:r>
            <a:r>
              <a:rPr lang="en-GB" dirty="0" smtClean="0">
                <a:sym typeface="Wingdings" panose="05000000000000000000" pitchFamily="2" charset="2"/>
              </a:rPr>
              <a:t>)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3168352" cy="389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548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95" y="1277491"/>
            <a:ext cx="2703317" cy="337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04048" y="4701803"/>
            <a:ext cx="6831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02980" y="5104234"/>
            <a:ext cx="200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Z Axis is the axis along which to slide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521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A Slider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box1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physicsFactory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(1,1,4,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(25, 5, 0),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()); 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box2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physicsFactory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(1,1,4,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(25, 5, 5),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()); 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box1Transform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box2Transform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box1Transform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setIdentity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box2Transform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setIdentity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You have to make the x axis rotate to the axis you want to </a:t>
            </a:r>
            <a:r>
              <a:rPr lang="en-IE" dirty="0" smtClean="0">
                <a:solidFill>
                  <a:srgbClr val="008000"/>
                </a:solidFill>
                <a:latin typeface="Consolas"/>
              </a:rPr>
              <a:t>slide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8000"/>
                </a:solidFill>
                <a:latin typeface="Consolas"/>
              </a:rPr>
              <a:t>// So a 90 </a:t>
            </a:r>
            <a:r>
              <a:rPr lang="en-GB" dirty="0" err="1" smtClean="0">
                <a:solidFill>
                  <a:srgbClr val="008000"/>
                </a:solidFill>
                <a:latin typeface="Consolas"/>
              </a:rPr>
              <a:t>Deg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 rotation around the Y axis will do it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8000"/>
                </a:solidFill>
                <a:latin typeface="Consolas"/>
              </a:rPr>
              <a:t>// This makes the X axis into the Z axis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box1Transform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setRotation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GLToBtQuat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angleAxis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(90.0f,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(0,1,0))));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box2Transform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setRotation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GLToBtQuat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angleAxis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(90.0f,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(0,1,0))));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btSliderConstraint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slider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btSliderConstraint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box1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box2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rigidBody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box1Transform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box2Transform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addConstraint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slider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562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Integration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 fontScale="92500" lnSpcReduction="10000"/>
          </a:bodyPr>
          <a:lstStyle/>
          <a:p>
            <a:r>
              <a:rPr lang="en-IE" altLang="en-US" dirty="0" smtClean="0"/>
              <a:t>The process of simulating the rigid body system through time</a:t>
            </a:r>
          </a:p>
          <a:p>
            <a:r>
              <a:rPr lang="en-IE" altLang="en-US" dirty="0" smtClean="0"/>
              <a:t>Each integration step advances the current time by a given step size, adjusting the state of all the rigid bodies for the new time </a:t>
            </a:r>
            <a:r>
              <a:rPr lang="en-IE" altLang="en-US" dirty="0" smtClean="0"/>
              <a:t>value</a:t>
            </a:r>
          </a:p>
          <a:p>
            <a:endParaRPr lang="en-IE" dirty="0" smtClean="0">
              <a:solidFill>
                <a:srgbClr val="000080"/>
              </a:solidFill>
              <a:latin typeface="Consolas"/>
            </a:endParaRPr>
          </a:p>
          <a:p>
            <a:r>
              <a:rPr lang="en-IE" dirty="0" err="1" smtClean="0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IE" dirty="0" err="1" smtClean="0">
                <a:solidFill>
                  <a:srgbClr val="880000"/>
                </a:solidFill>
                <a:latin typeface="Consolas"/>
              </a:rPr>
              <a:t>stepSimulation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smtClean="0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,100, 0.01f);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alt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95936" y="5129610"/>
            <a:ext cx="2304256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6316141" y="393305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timeDelta</a:t>
            </a:r>
            <a:r>
              <a:rPr lang="en-GB" dirty="0" smtClean="0"/>
              <a:t> in seconds</a:t>
            </a:r>
            <a:endParaRPr lang="en-IE" dirty="0"/>
          </a:p>
        </p:txBody>
      </p:sp>
      <p:cxnSp>
        <p:nvCxnSpPr>
          <p:cNvPr id="6" name="Straight Arrow Connector 5"/>
          <p:cNvCxnSpPr>
            <a:stCxn id="5" idx="1"/>
            <a:endCxn id="4" idx="7"/>
          </p:cNvCxnSpPr>
          <p:nvPr/>
        </p:nvCxnSpPr>
        <p:spPr>
          <a:xfrm flipH="1">
            <a:off x="5962742" y="4256222"/>
            <a:ext cx="353399" cy="944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89848" y="5129610"/>
            <a:ext cx="730424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66874" y="5673395"/>
            <a:ext cx="497414" cy="131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7960" y="561711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Max steps to perform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755576" y="5593701"/>
            <a:ext cx="1368152" cy="48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1079612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fixed time step</a:t>
            </a:r>
            <a:endParaRPr lang="en-IE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439652" y="6081208"/>
            <a:ext cx="248707" cy="30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9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stepSimulation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try to perform as many steps as necessary in the </a:t>
            </a:r>
            <a:r>
              <a:rPr lang="en-GB" dirty="0" err="1" smtClean="0"/>
              <a:t>timeDelta</a:t>
            </a:r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If </a:t>
            </a:r>
            <a:r>
              <a:rPr lang="en-GB" dirty="0" err="1" smtClean="0"/>
              <a:t>timeDelta</a:t>
            </a:r>
            <a:r>
              <a:rPr lang="en-GB" dirty="0" smtClean="0"/>
              <a:t> was 0.5 then 500 steps with a fixed time delta of 0.01</a:t>
            </a:r>
          </a:p>
          <a:p>
            <a:r>
              <a:rPr lang="en-GB" dirty="0" smtClean="0"/>
              <a:t>If it cant keep up then the simulation will appear to slow down as not enough </a:t>
            </a:r>
            <a:r>
              <a:rPr lang="en-GB" smtClean="0"/>
              <a:t>steps will be taken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751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Bullet in BGE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PhysicsGame1 / </a:t>
            </a:r>
            <a:r>
              <a:rPr lang="en-GB" dirty="0" err="1" smtClean="0"/>
              <a:t>VRGame</a:t>
            </a:r>
            <a:endParaRPr lang="en-GB" dirty="0" smtClean="0"/>
          </a:p>
          <a:p>
            <a:pPr lvl="1"/>
            <a:r>
              <a:rPr lang="en-GB" dirty="0" smtClean="0"/>
              <a:t>A container for the game components</a:t>
            </a:r>
          </a:p>
          <a:p>
            <a:r>
              <a:rPr lang="en-GB" dirty="0" err="1" smtClean="0"/>
              <a:t>PhysicsController</a:t>
            </a:r>
            <a:endParaRPr lang="en-GB" dirty="0" smtClean="0"/>
          </a:p>
          <a:p>
            <a:pPr lvl="1"/>
            <a:r>
              <a:rPr lang="en-GB" dirty="0" smtClean="0"/>
              <a:t>Attached to a component using </a:t>
            </a:r>
            <a:r>
              <a:rPr lang="en-GB" dirty="0" err="1" smtClean="0"/>
              <a:t>world_modes</a:t>
            </a:r>
            <a:r>
              <a:rPr lang="en-GB" dirty="0" smtClean="0"/>
              <a:t>::</a:t>
            </a:r>
            <a:r>
              <a:rPr lang="en-GB" dirty="0" err="1" smtClean="0"/>
              <a:t>to_parent</a:t>
            </a:r>
            <a:endParaRPr lang="en-GB" dirty="0" smtClean="0"/>
          </a:p>
          <a:p>
            <a:pPr lvl="1"/>
            <a:r>
              <a:rPr lang="en-IE" dirty="0" err="1"/>
              <a:t>btCollisionShape</a:t>
            </a:r>
            <a:r>
              <a:rPr lang="en-IE" dirty="0"/>
              <a:t> * shape</a:t>
            </a:r>
            <a:r>
              <a:rPr lang="en-IE" dirty="0" smtClean="0"/>
              <a:t>;</a:t>
            </a:r>
          </a:p>
          <a:p>
            <a:pPr lvl="2"/>
            <a:r>
              <a:rPr lang="en-GB" dirty="0" smtClean="0"/>
              <a:t>Describes the shape of the body</a:t>
            </a:r>
          </a:p>
          <a:p>
            <a:pPr lvl="2"/>
            <a:r>
              <a:rPr lang="en-GB" dirty="0" smtClean="0"/>
              <a:t>Used for collision detection</a:t>
            </a:r>
            <a:endParaRPr lang="en-IE" dirty="0"/>
          </a:p>
          <a:p>
            <a:pPr lvl="1"/>
            <a:r>
              <a:rPr lang="en-IE" dirty="0" err="1"/>
              <a:t>btRigidBody</a:t>
            </a:r>
            <a:r>
              <a:rPr lang="en-IE" dirty="0"/>
              <a:t> * </a:t>
            </a:r>
            <a:r>
              <a:rPr lang="en-IE" dirty="0" err="1"/>
              <a:t>rigidBody</a:t>
            </a:r>
            <a:r>
              <a:rPr lang="en-IE" dirty="0" smtClean="0"/>
              <a:t>;</a:t>
            </a:r>
          </a:p>
          <a:p>
            <a:pPr lvl="2"/>
            <a:r>
              <a:rPr lang="en-GB" dirty="0" smtClean="0"/>
              <a:t>Has position, quaternion etc.</a:t>
            </a:r>
            <a:endParaRPr lang="en-IE" dirty="0"/>
          </a:p>
          <a:p>
            <a:pPr lvl="1"/>
            <a:r>
              <a:rPr lang="en-IE" dirty="0" err="1"/>
              <a:t>btMotionState</a:t>
            </a:r>
            <a:r>
              <a:rPr lang="en-IE" dirty="0"/>
              <a:t> * </a:t>
            </a:r>
            <a:r>
              <a:rPr lang="en-IE" dirty="0" err="1"/>
              <a:t>motionState</a:t>
            </a:r>
            <a:r>
              <a:rPr lang="en-IE" dirty="0" smtClean="0"/>
              <a:t>;</a:t>
            </a:r>
          </a:p>
          <a:p>
            <a:pPr lvl="2"/>
            <a:r>
              <a:rPr lang="en-GB" dirty="0" smtClean="0"/>
              <a:t>Sets the default position &amp; quaternion</a:t>
            </a:r>
          </a:p>
          <a:p>
            <a:pPr lvl="2"/>
            <a:r>
              <a:rPr lang="en-GB" dirty="0" smtClean="0"/>
              <a:t>Must be freed</a:t>
            </a:r>
            <a:endParaRPr lang="en-IE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191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PhysicsCamera</a:t>
            </a:r>
            <a:endParaRPr lang="en-GB" dirty="0" smtClean="0"/>
          </a:p>
          <a:p>
            <a:pPr lvl="1"/>
            <a:r>
              <a:rPr lang="en-GB" dirty="0" smtClean="0"/>
              <a:t>A Kinematic object (gets updated from the camera)</a:t>
            </a:r>
          </a:p>
          <a:p>
            <a:pPr lvl="1"/>
            <a:r>
              <a:rPr lang="en-GB" dirty="0" smtClean="0"/>
              <a:t>Implements the Gravity Gun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5147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Gravity Gun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dirty="0" smtClean="0"/>
              <a:t>Check for a key press or mouse click</a:t>
            </a:r>
          </a:p>
          <a:p>
            <a:r>
              <a:rPr lang="en-GB" sz="1600" dirty="0" smtClean="0"/>
              <a:t>If there </a:t>
            </a:r>
            <a:r>
              <a:rPr lang="en-GB" sz="1600" dirty="0" err="1" smtClean="0"/>
              <a:t>isnt</a:t>
            </a:r>
            <a:r>
              <a:rPr lang="en-GB" sz="1600" dirty="0" smtClean="0"/>
              <a:t> already a pick up</a:t>
            </a:r>
          </a:p>
          <a:p>
            <a:pPr lvl="1"/>
            <a:r>
              <a:rPr lang="en-GB" sz="1600" dirty="0" smtClean="0"/>
              <a:t>Perform a ray cast</a:t>
            </a:r>
          </a:p>
          <a:p>
            <a:pPr lvl="1"/>
            <a:r>
              <a:rPr lang="en-GB" sz="1600" dirty="0" smtClean="0"/>
              <a:t>If it picks up something (check if the picked up object is != null)</a:t>
            </a:r>
          </a:p>
          <a:p>
            <a:pPr lvl="2"/>
            <a:r>
              <a:rPr lang="en-GB" sz="1600" dirty="0" smtClean="0"/>
              <a:t>(not the world itself or the camera)</a:t>
            </a:r>
          </a:p>
          <a:p>
            <a:pPr lvl="2"/>
            <a:r>
              <a:rPr lang="en-GB" sz="1600" dirty="0" smtClean="0"/>
              <a:t>Pick something up</a:t>
            </a:r>
          </a:p>
          <a:p>
            <a:pPr lvl="1"/>
            <a:r>
              <a:rPr lang="en-GB" sz="1600" dirty="0" smtClean="0"/>
              <a:t>Calculate the hold </a:t>
            </a:r>
            <a:r>
              <a:rPr lang="en-GB" sz="1600" dirty="0" err="1" smtClean="0"/>
              <a:t>pos</a:t>
            </a:r>
            <a:r>
              <a:rPr lang="en-GB" sz="1600" dirty="0" smtClean="0"/>
              <a:t> (some units in front of the camera)</a:t>
            </a:r>
          </a:p>
          <a:p>
            <a:pPr lvl="1"/>
            <a:r>
              <a:rPr lang="en-GB" sz="1600" dirty="0" smtClean="0"/>
              <a:t>Calculate velocity</a:t>
            </a:r>
          </a:p>
          <a:p>
            <a:pPr lvl="2"/>
            <a:r>
              <a:rPr lang="en-GB" sz="1600" dirty="0" smtClean="0"/>
              <a:t>Calculate direction = </a:t>
            </a:r>
            <a:r>
              <a:rPr lang="en-GB" sz="1600" dirty="0" err="1" smtClean="0"/>
              <a:t>holdPos</a:t>
            </a:r>
            <a:r>
              <a:rPr lang="en-GB" sz="1600" dirty="0" smtClean="0"/>
              <a:t> – </a:t>
            </a:r>
            <a:r>
              <a:rPr lang="en-GB" sz="1600" dirty="0" err="1" smtClean="0"/>
              <a:t>pickedUpPos</a:t>
            </a:r>
            <a:endParaRPr lang="en-GB" sz="1600" dirty="0" smtClean="0"/>
          </a:p>
          <a:p>
            <a:pPr lvl="2"/>
            <a:r>
              <a:rPr lang="en-GB" sz="1600" dirty="0" smtClean="0"/>
              <a:t>Scale by power factor</a:t>
            </a:r>
          </a:p>
          <a:p>
            <a:pPr lvl="2"/>
            <a:r>
              <a:rPr lang="en-GB" sz="1600" dirty="0" smtClean="0"/>
              <a:t>Normalise</a:t>
            </a:r>
          </a:p>
          <a:p>
            <a:pPr lvl="2"/>
            <a:r>
              <a:rPr lang="en-GB" sz="1600" dirty="0" smtClean="0"/>
              <a:t>Scale by max velocity</a:t>
            </a:r>
          </a:p>
          <a:p>
            <a:pPr lvl="1"/>
            <a:r>
              <a:rPr lang="en-GB" sz="1600" dirty="0" smtClean="0"/>
              <a:t>Set the velocity of the picked up rigid body (which will move it to the hold </a:t>
            </a:r>
            <a:r>
              <a:rPr lang="en-GB" sz="1600" dirty="0" err="1" smtClean="0"/>
              <a:t>pos</a:t>
            </a:r>
            <a:r>
              <a:rPr lang="en-GB" sz="1600" dirty="0" smtClean="0"/>
              <a:t>)</a:t>
            </a:r>
          </a:p>
          <a:p>
            <a:pPr lvl="1"/>
            <a:r>
              <a:rPr lang="en-GB" sz="1600" dirty="0" smtClean="0"/>
              <a:t>If the </a:t>
            </a:r>
            <a:r>
              <a:rPr lang="en-GB" sz="1600" dirty="0" err="1" smtClean="0"/>
              <a:t>raycast</a:t>
            </a:r>
            <a:r>
              <a:rPr lang="en-GB" sz="1600" dirty="0" smtClean="0"/>
              <a:t> is unsuccessful</a:t>
            </a:r>
          </a:p>
          <a:p>
            <a:pPr lvl="2"/>
            <a:r>
              <a:rPr lang="en-GB" sz="1600" dirty="0" smtClean="0"/>
              <a:t>Set the picked up object to be null</a:t>
            </a:r>
          </a:p>
        </p:txBody>
      </p:sp>
    </p:spTree>
    <p:extLst>
      <p:ext uri="{BB962C8B-B14F-4D97-AF65-F5344CB8AC3E}">
        <p14:creationId xmlns:p14="http://schemas.microsoft.com/office/powerpoint/2010/main" val="40967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Physics Engines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Simulation </a:t>
            </a:r>
            <a:r>
              <a:rPr lang="en-IE" dirty="0"/>
              <a:t>of certain physical systems, such as </a:t>
            </a:r>
            <a:endParaRPr lang="en-IE" dirty="0" smtClean="0"/>
          </a:p>
          <a:p>
            <a:pPr lvl="1"/>
            <a:r>
              <a:rPr lang="en-IE" dirty="0" smtClean="0"/>
              <a:t>Rigid </a:t>
            </a:r>
            <a:r>
              <a:rPr lang="en-IE" dirty="0"/>
              <a:t>body dynamics </a:t>
            </a:r>
            <a:r>
              <a:rPr lang="en-IE" dirty="0" smtClean="0"/>
              <a:t>(bodies can never deform)</a:t>
            </a:r>
          </a:p>
          <a:p>
            <a:pPr lvl="1"/>
            <a:r>
              <a:rPr lang="en-IE" dirty="0" smtClean="0"/>
              <a:t>Collision detection (geometric primitives &amp; tri-meshes)</a:t>
            </a:r>
          </a:p>
          <a:p>
            <a:pPr lvl="1"/>
            <a:r>
              <a:rPr lang="en-IE" dirty="0"/>
              <a:t>S</a:t>
            </a:r>
            <a:r>
              <a:rPr lang="en-IE" dirty="0" smtClean="0"/>
              <a:t>oft </a:t>
            </a:r>
            <a:r>
              <a:rPr lang="en-IE" dirty="0"/>
              <a:t>body </a:t>
            </a:r>
            <a:r>
              <a:rPr lang="en-IE" dirty="0" smtClean="0"/>
              <a:t>dynamics </a:t>
            </a:r>
            <a:r>
              <a:rPr lang="en-IE" dirty="0" smtClean="0"/>
              <a:t>(cloth </a:t>
            </a:r>
            <a:r>
              <a:rPr lang="en-IE" dirty="0"/>
              <a:t>and deformable objects)</a:t>
            </a:r>
            <a:endParaRPr lang="en-IE" dirty="0" smtClean="0"/>
          </a:p>
          <a:p>
            <a:pPr lvl="1"/>
            <a:r>
              <a:rPr lang="en-IE" dirty="0" smtClean="0"/>
              <a:t>Fluid dynamics </a:t>
            </a:r>
            <a:r>
              <a:rPr lang="en-IE" dirty="0" smtClean="0"/>
              <a:t>(smoke</a:t>
            </a:r>
            <a:r>
              <a:rPr lang="en-IE" dirty="0" smtClean="0"/>
              <a:t>, water)</a:t>
            </a:r>
          </a:p>
          <a:p>
            <a:pPr lvl="1"/>
            <a:r>
              <a:rPr lang="en-GB" dirty="0" smtClean="0"/>
              <a:t>Real-time </a:t>
            </a:r>
            <a:r>
              <a:rPr lang="en-GB" dirty="0" smtClean="0"/>
              <a:t>(sacrifices </a:t>
            </a:r>
            <a:r>
              <a:rPr lang="en-GB" dirty="0" smtClean="0"/>
              <a:t>accuracy for speed, but will anybody notice?)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301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of the </a:t>
            </a:r>
            <a:r>
              <a:rPr lang="en-GB" dirty="0" smtClean="0"/>
              <a:t>major players</a:t>
            </a:r>
            <a:endParaRPr lang="en-IE" dirty="0"/>
          </a:p>
        </p:txBody>
      </p:sp>
      <p:pic>
        <p:nvPicPr>
          <p:cNvPr id="4" name="Picture 2" descr="Real-Time Physics Sim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2879416" cy="11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nigma-dev.org/docs/wiki/images/a/ab/Box2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18" y="1568413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gamedevelopers.ie/features/images/150_Havok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9" y="2708920"/>
            <a:ext cx="3600400" cy="12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3/35/NVIDIA_PhysX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04797"/>
            <a:ext cx="2205507" cy="7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en Dynamics En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2952328" cy="8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bepu-games.com/forum/styles/prosilver/imageset/bepu%20physics%20logo%20small%20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71" y="3950381"/>
            <a:ext cx="2141274" cy="14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arseer Physics En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149649"/>
            <a:ext cx="5619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2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 will use Bullet Physics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100% Free and Open Source</a:t>
            </a:r>
          </a:p>
          <a:p>
            <a:pPr lvl="1"/>
            <a:r>
              <a:rPr lang="en-GB" dirty="0" smtClean="0"/>
              <a:t>In fact you have to compile from sources</a:t>
            </a:r>
          </a:p>
          <a:p>
            <a:r>
              <a:rPr lang="en-GB" dirty="0" smtClean="0"/>
              <a:t>Android, PC, Mac, Linux, XBOX, PS3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IE" dirty="0"/>
              <a:t>3D collision </a:t>
            </a:r>
            <a:r>
              <a:rPr lang="en-IE" dirty="0" smtClean="0"/>
              <a:t>detection</a:t>
            </a:r>
          </a:p>
          <a:p>
            <a:r>
              <a:rPr lang="en-IE" dirty="0" smtClean="0"/>
              <a:t>Soft </a:t>
            </a:r>
            <a:r>
              <a:rPr lang="en-IE" dirty="0"/>
              <a:t>body </a:t>
            </a:r>
            <a:r>
              <a:rPr lang="en-IE" dirty="0" smtClean="0"/>
              <a:t>dynamics</a:t>
            </a:r>
          </a:p>
          <a:p>
            <a:r>
              <a:rPr lang="en-IE" dirty="0"/>
              <a:t>R</a:t>
            </a:r>
            <a:r>
              <a:rPr lang="en-IE" dirty="0" smtClean="0"/>
              <a:t>igid </a:t>
            </a:r>
            <a:r>
              <a:rPr lang="en-IE" dirty="0"/>
              <a:t>body </a:t>
            </a:r>
            <a:r>
              <a:rPr lang="en-IE" dirty="0" smtClean="0"/>
              <a:t>dynamics</a:t>
            </a:r>
          </a:p>
          <a:p>
            <a:r>
              <a:rPr lang="en-GB" dirty="0" smtClean="0"/>
              <a:t>GPU Backend on Bullet 3</a:t>
            </a:r>
          </a:p>
          <a:p>
            <a:r>
              <a:rPr lang="en-GB" dirty="0" smtClean="0"/>
              <a:t>Important! Performance is poor unless you compile in release mode</a:t>
            </a:r>
            <a:endParaRPr lang="en-IE" dirty="0" smtClean="0"/>
          </a:p>
          <a:p>
            <a:r>
              <a:rPr lang="en-GB" dirty="0"/>
              <a:t>Games </a:t>
            </a:r>
            <a:r>
              <a:rPr lang="en-GB" dirty="0" smtClean="0"/>
              <a:t>&amp; movies that </a:t>
            </a:r>
            <a:r>
              <a:rPr lang="en-GB" dirty="0"/>
              <a:t>use </a:t>
            </a:r>
            <a:r>
              <a:rPr lang="en-GB" dirty="0" smtClean="0"/>
              <a:t>Bullet…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429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y Story 3 Cover 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24288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nd Theft Auto 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5696"/>
            <a:ext cx="2381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eson, Cooper, Jackson, and Copley stand in a line facing the vie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5696"/>
            <a:ext cx="2095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obert Downey, Jr. and Jude Law, in-character. The background is a window display, featuring shelves containing miscellaneous objects relating to the story. The poster reads &quot;Sherlock Holmes&quot; across the top, with the tagline &quot;Holmes for the holiday&quot; centered at the bottom. The poster is predominately turquoise coloured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43" y="3181771"/>
            <a:ext cx="2406352" cy="35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ulletphysics.org/wordpress/wp-content/uploads/2011/06/RiptideGP_Launch_2011-04-13-300x16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05" y="365730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ulletphysics.org/wordpress/wp-content/uploads/2011/01/3DMark11_logo_mediu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06" y="5661248"/>
            <a:ext cx="3888432" cy="10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bulletphysics.org/wordpress/wp-content/uploads/2010/10/dragon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62078"/>
            <a:ext cx="20383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use Bullet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You must compile in </a:t>
            </a:r>
            <a:br>
              <a:rPr lang="en-GB" dirty="0" smtClean="0"/>
            </a:br>
            <a:r>
              <a:rPr lang="en-GB" dirty="0" smtClean="0"/>
              <a:t>three projects</a:t>
            </a:r>
          </a:p>
          <a:p>
            <a:r>
              <a:rPr lang="en-GB" dirty="0" smtClean="0"/>
              <a:t>Add the header </a:t>
            </a:r>
            <a:br>
              <a:rPr lang="en-GB" dirty="0" smtClean="0"/>
            </a:br>
            <a:r>
              <a:rPr lang="en-GB" dirty="0" smtClean="0"/>
              <a:t>search path </a:t>
            </a:r>
            <a:br>
              <a:rPr lang="en-GB" dirty="0" smtClean="0"/>
            </a:br>
            <a:r>
              <a:rPr lang="en-GB" dirty="0" smtClean="0"/>
              <a:t>(no lib required)</a:t>
            </a:r>
          </a:p>
          <a:p>
            <a:r>
              <a:rPr lang="en-GB" dirty="0" smtClean="0"/>
              <a:t>Add:</a:t>
            </a:r>
          </a:p>
          <a:p>
            <a:r>
              <a:rPr lang="en-IE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IE" dirty="0" err="1">
                <a:solidFill>
                  <a:srgbClr val="A31515"/>
                </a:solidFill>
                <a:latin typeface="Consolas"/>
              </a:rPr>
              <a:t>btBulletDynamicsCommon.h</a:t>
            </a:r>
            <a:r>
              <a:rPr lang="en-IE" dirty="0">
                <a:solidFill>
                  <a:srgbClr val="A31515"/>
                </a:solidFill>
                <a:latin typeface="Consolas"/>
              </a:rPr>
              <a:t>&gt;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15530"/>
            <a:ext cx="40386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27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your Initialise function: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18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Boilerplate code</a:t>
            </a:r>
            <a:endParaRPr lang="en-IE" sz="1800" dirty="0" smtClean="0">
              <a:solidFill>
                <a:srgbClr val="000080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err="1" smtClean="0">
                <a:solidFill>
                  <a:srgbClr val="000080"/>
                </a:solidFill>
                <a:latin typeface="Consolas"/>
              </a:rPr>
              <a:t>collisionConfiguration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btDefaultCollisionConfiguration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800" dirty="0">
                <a:solidFill>
                  <a:srgbClr val="000080"/>
                </a:solidFill>
                <a:latin typeface="Consolas"/>
              </a:rPr>
              <a:t>dispatcher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btCollisionDispatcher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collisionConfiguration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IE" sz="1800" dirty="0">
                <a:solidFill>
                  <a:srgbClr val="008000"/>
                </a:solidFill>
                <a:latin typeface="Consolas"/>
              </a:rPr>
              <a:t>The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world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worldMin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(-1000,-1000,-1000);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worldMax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(1000,1000,1000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What </a:t>
            </a:r>
            <a:r>
              <a:rPr lang="en-IE" sz="1800" dirty="0" err="1" smtClean="0">
                <a:solidFill>
                  <a:srgbClr val="008000"/>
                </a:solidFill>
                <a:latin typeface="Consolas"/>
              </a:rPr>
              <a:t>broadphase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 algorithm to use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err="1">
                <a:solidFill>
                  <a:srgbClr val="000080"/>
                </a:solidFill>
                <a:latin typeface="Consolas"/>
              </a:rPr>
              <a:t>broadphase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btAxisSweep3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worldMin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worldMax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8000"/>
                </a:solidFill>
                <a:latin typeface="Consolas"/>
              </a:rPr>
              <a:t>// What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solver algorithm </a:t>
            </a:r>
            <a:r>
              <a:rPr lang="en-IE" sz="1800" dirty="0">
                <a:solidFill>
                  <a:srgbClr val="008000"/>
                </a:solidFill>
                <a:latin typeface="Consolas"/>
              </a:rPr>
              <a:t>to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use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>
                <a:solidFill>
                  <a:srgbClr val="000080"/>
                </a:solidFill>
                <a:latin typeface="Consolas"/>
              </a:rPr>
              <a:t>solver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btSequentialImpulseConstraintSolver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IE" sz="1800" dirty="0" smtClean="0">
                <a:solidFill>
                  <a:srgbClr val="008000"/>
                </a:solidFill>
                <a:latin typeface="Consolas"/>
              </a:rPr>
              <a:t>You create a world object and add rigid bodies to it</a:t>
            </a:r>
            <a:endParaRPr lang="en-IE" sz="1800" dirty="0" smtClean="0">
              <a:solidFill>
                <a:srgbClr val="000080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 err="1" smtClean="0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btDiscreteDynamicsWorld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dispatcher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broadphase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solver</a:t>
            </a:r>
            <a:r>
              <a:rPr lang="en-IE" sz="18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collisionConfiguration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1800" dirty="0" err="1">
                <a:solidFill>
                  <a:srgbClr val="880000"/>
                </a:solidFill>
                <a:latin typeface="Consolas"/>
              </a:rPr>
              <a:t>setGravity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(0,0,0));</a:t>
            </a: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64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Rigid bodies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7544" y="1268760"/>
            <a:ext cx="8003232" cy="5141168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1300" dirty="0" smtClean="0"/>
              <a:t>Never deform</a:t>
            </a:r>
          </a:p>
          <a:p>
            <a:pPr eaLnBrk="1" hangingPunct="1"/>
            <a:r>
              <a:rPr lang="en-GB" altLang="en-US" sz="1300" dirty="0" smtClean="0"/>
              <a:t>Constant</a:t>
            </a:r>
          </a:p>
          <a:p>
            <a:pPr lvl="1"/>
            <a:r>
              <a:rPr lang="en-GB" altLang="en-US" sz="1300" dirty="0" smtClean="0"/>
              <a:t>Mass</a:t>
            </a:r>
          </a:p>
          <a:p>
            <a:pPr lvl="1"/>
            <a:r>
              <a:rPr lang="en-GB" altLang="en-US" sz="1300" dirty="0" smtClean="0"/>
              <a:t>Inertial tensor</a:t>
            </a:r>
            <a:endParaRPr lang="en-IE" altLang="en-US" sz="1300" dirty="0" smtClean="0"/>
          </a:p>
          <a:p>
            <a:pPr eaLnBrk="1" hangingPunct="1"/>
            <a:r>
              <a:rPr lang="en-IE" altLang="en-US" sz="1300" dirty="0" smtClean="0"/>
              <a:t>Changes over time:</a:t>
            </a:r>
          </a:p>
          <a:p>
            <a:pPr lvl="1" eaLnBrk="1" hangingPunct="1"/>
            <a:r>
              <a:rPr lang="en-IE" altLang="en-US" sz="1300" dirty="0" smtClean="0"/>
              <a:t>Position vector of the body's centre of mass</a:t>
            </a:r>
          </a:p>
          <a:p>
            <a:pPr lvl="1" eaLnBrk="1" hangingPunct="1"/>
            <a:r>
              <a:rPr lang="en-IE" altLang="en-US" sz="1300" dirty="0" smtClean="0"/>
              <a:t>Linear velocity of the point of reference, a vector</a:t>
            </a:r>
          </a:p>
          <a:p>
            <a:pPr lvl="1" eaLnBrk="1" hangingPunct="1"/>
            <a:r>
              <a:rPr lang="en-IE" altLang="en-US" sz="1300" dirty="0" smtClean="0"/>
              <a:t>Orientation of a body, represented by a quaternion </a:t>
            </a:r>
          </a:p>
          <a:p>
            <a:pPr lvl="1" eaLnBrk="1" hangingPunct="1"/>
            <a:r>
              <a:rPr lang="en-IE" altLang="en-US" sz="1300" dirty="0" smtClean="0"/>
              <a:t>Angular velocity vector which describes how the </a:t>
            </a:r>
            <a:br>
              <a:rPr lang="en-IE" altLang="en-US" sz="1300" dirty="0" smtClean="0"/>
            </a:br>
            <a:r>
              <a:rPr lang="en-IE" altLang="en-US" sz="1300" dirty="0" smtClean="0"/>
              <a:t>orientation changes over time</a:t>
            </a:r>
          </a:p>
          <a:p>
            <a:r>
              <a:rPr lang="en-GB" altLang="en-US" sz="1300" dirty="0" smtClean="0"/>
              <a:t>Calculated</a:t>
            </a:r>
          </a:p>
          <a:p>
            <a:pPr lvl="1"/>
            <a:r>
              <a:rPr lang="en-GB" altLang="en-US" sz="1300" dirty="0" smtClean="0"/>
              <a:t>Force accumulator</a:t>
            </a:r>
          </a:p>
          <a:p>
            <a:pPr lvl="1"/>
            <a:r>
              <a:rPr lang="en-GB" altLang="en-US" sz="1300" dirty="0" smtClean="0"/>
              <a:t>Torque accumulator</a:t>
            </a:r>
          </a:p>
          <a:p>
            <a:pPr lvl="1"/>
            <a:r>
              <a:rPr lang="en-GB" altLang="en-US" sz="1300" dirty="0" smtClean="0"/>
              <a:t>Acceleration</a:t>
            </a:r>
            <a:endParaRPr lang="en-IE" altLang="en-US" sz="1300" dirty="0" smtClean="0"/>
          </a:p>
          <a:p>
            <a:r>
              <a:rPr lang="en-GB" altLang="en-US" sz="1300" dirty="0" smtClean="0"/>
              <a:t>Shape</a:t>
            </a:r>
          </a:p>
          <a:p>
            <a:pPr lvl="1"/>
            <a:r>
              <a:rPr lang="en-GB" altLang="en-US" sz="1300" dirty="0" smtClean="0"/>
              <a:t>Used for collisions</a:t>
            </a:r>
          </a:p>
          <a:p>
            <a:pPr lvl="1"/>
            <a:r>
              <a:rPr lang="en-GB" altLang="en-US" sz="1300" dirty="0" smtClean="0"/>
              <a:t>Often a primitive</a:t>
            </a:r>
          </a:p>
          <a:p>
            <a:pPr lvl="2"/>
            <a:r>
              <a:rPr lang="en-GB" altLang="en-US" sz="1300" dirty="0" smtClean="0"/>
              <a:t>Simplified version of the mesh</a:t>
            </a:r>
          </a:p>
          <a:p>
            <a:pPr lvl="2"/>
            <a:r>
              <a:rPr lang="en-GB" altLang="en-US" sz="1300" dirty="0" smtClean="0"/>
              <a:t>Cube, cylinder, cone, capsule</a:t>
            </a:r>
          </a:p>
          <a:p>
            <a:pPr lvl="2"/>
            <a:r>
              <a:rPr lang="en-GB" altLang="en-US" sz="1300" dirty="0" smtClean="0"/>
              <a:t>Or a tri-mesh with a </a:t>
            </a:r>
            <a:br>
              <a:rPr lang="en-GB" altLang="en-US" sz="1300" dirty="0" smtClean="0"/>
            </a:br>
            <a:r>
              <a:rPr lang="en-GB" altLang="en-US" sz="1300" dirty="0" smtClean="0"/>
              <a:t>few hundred vertices</a:t>
            </a:r>
            <a:endParaRPr lang="en-IE" altLang="en-US" sz="1300" dirty="0"/>
          </a:p>
          <a:p>
            <a:pPr lvl="1" eaLnBrk="1" hangingPunct="1"/>
            <a:endParaRPr lang="en-IE" altLang="en-US" sz="13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04" y="2348880"/>
            <a:ext cx="4078663" cy="264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1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1295</Words>
  <Application>Microsoft Office PowerPoint</Application>
  <PresentationFormat>On-screen Show (4:3)</PresentationFormat>
  <Paragraphs>222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A brilliant book! (does not cover physics though )</vt:lpstr>
      <vt:lpstr>Physics Engines</vt:lpstr>
      <vt:lpstr>Some of the major players</vt:lpstr>
      <vt:lpstr>Wee will use Bullet Physics</vt:lpstr>
      <vt:lpstr>PowerPoint Presentation</vt:lpstr>
      <vt:lpstr>To use Bullet</vt:lpstr>
      <vt:lpstr>In your Initialise function:</vt:lpstr>
      <vt:lpstr>Rigid bodies</vt:lpstr>
      <vt:lpstr>Bullet RigidBodies</vt:lpstr>
      <vt:lpstr>PowerPoint Presentation</vt:lpstr>
      <vt:lpstr>The PhysicsController</vt:lpstr>
      <vt:lpstr>Bullet Shapes</vt:lpstr>
      <vt:lpstr>Joints/constraints</vt:lpstr>
      <vt:lpstr>Point To Point</vt:lpstr>
      <vt:lpstr>Hinge</vt:lpstr>
      <vt:lpstr>Example…</vt:lpstr>
      <vt:lpstr>Example…</vt:lpstr>
      <vt:lpstr>Slider</vt:lpstr>
      <vt:lpstr>Example</vt:lpstr>
      <vt:lpstr>Example</vt:lpstr>
      <vt:lpstr>Integration</vt:lpstr>
      <vt:lpstr>stepSimulation</vt:lpstr>
      <vt:lpstr>Bullet in BGE</vt:lpstr>
      <vt:lpstr>PowerPoint Presentation</vt:lpstr>
      <vt:lpstr>Gravity Gun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155</cp:revision>
  <cp:lastPrinted>2011-10-26T17:39:23Z</cp:lastPrinted>
  <dcterms:created xsi:type="dcterms:W3CDTF">2010-11-17T15:56:37Z</dcterms:created>
  <dcterms:modified xsi:type="dcterms:W3CDTF">2013-11-24T23:15:26Z</dcterms:modified>
</cp:coreProperties>
</file>