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6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51-051C-3FBF-F60C-32AA396F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E3FE2-39A3-C102-4DC4-30D45BB1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769491-BF08-7613-6BE2-29D83369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B9BDD4-96C8-1F3D-7543-79A6F8A5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98A712-A12E-C672-0547-F06B5416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4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607FF-D633-646B-BA13-658719A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3C7C16-9116-B575-08BE-6F886EBB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9789D9-FDD4-A025-C2A0-30EB82BD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ED8B04-8BDD-2377-D6BC-C552DE80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0E8C2B-B64D-3CD3-5231-A60812EC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08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0201EF-9B1F-DF57-4201-70235C07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E07134-C473-9C23-BE03-3749BAFC6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FC7477-0002-C461-9DD6-F2415AEF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DC3EB9-AE5B-1299-8574-AE53F677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408B39-DE22-0196-0936-903732F5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06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65A1-EB68-0058-851E-770652DF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4FA78B-E123-098A-3783-343E2584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F06914-A233-7765-9EFB-557EE5A5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33B5A-0AD6-C257-46A5-738289EE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B30FD9-51AA-09EB-5F39-42A302D5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99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9D40-14D8-3A6C-80E5-FCF798F0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5CEDDF-4690-F7A2-5713-7B1F56156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94F1DE-4BB9-C3E5-1C6F-CEA2471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7DB5FD-8529-5FFD-5904-98662D47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7069DB-804D-06A7-5997-DD26B375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D819-C36A-A995-31F3-AF58B013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186A2-F22B-F9E7-C400-16A58268F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8EA4DB8-CE72-37E7-7348-DB00DFE8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1695DD9-A295-029C-7A33-DBC263D2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364DF98-D5BA-41F6-0F3C-A518E999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23E4D4-F362-ECE0-52E7-00303524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0E461-5BEA-2A6A-2D78-11F77687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196902-0297-AFCF-78EF-39B16BD38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C0F3C8-F069-E01C-5DC0-DEE6F5A11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0DA53A9-1905-B6E0-3644-11627BE8A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914D53-97E0-4B6B-A002-BDE0D1E6D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207504E-898F-2160-2E01-CC25802A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18B273-B753-7C61-E4EE-F5D6613B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0FF8D1-B94B-40DF-0ACA-D4A9A2B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0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EBBDF-815F-28C9-6DC9-F524CDDC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2E66015-9432-6DB0-C0F5-183CC11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8C39E53-DBE1-A39D-1090-985ECB41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4E16DF5-760F-AA5A-23A8-F12698B4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E808968-5062-9117-11BA-BC78BE2E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EC1858E-D5E4-6E1D-3E24-5F059CFA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304AC8-72AA-7F79-9E01-45A41DE5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3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3FEF3-DBB0-755B-423B-5180A3C5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ED9BEF-BC57-D69F-8BA9-59696134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38FD7A9-4366-9313-7292-C5CE2588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4952A2-3B7A-FE66-D0FF-2259A25C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25D6DF-D2E2-ECF4-7087-F98A9051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55039FD-9A64-7075-48C6-96878E93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F460-2CEC-3031-5971-B08B35DD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0286C7B-50D5-D15F-3F26-788751A8F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147641-4C90-F717-1F46-F6690FD1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7BA5F6-5912-0194-64E2-45A9F70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2D1466-40D3-67FE-9829-DC31F96A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6EC1CC-CE81-E59A-6276-2A8B0C51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70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D1663CD-8575-5899-104C-4EC60D4C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937742-17AD-5FA9-A3CC-F436B524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2E3F21-AF37-C657-573D-0C2CFD10E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81DF-A5FD-4579-B53C-6EFF783BEFF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D1EC39-5E18-9C56-0314-280596D57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AE01AD-C770-3CFE-3DD9-F6FDB0AD8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9492-D637-439F-8CF5-4853B4C02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24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3D3B3B5-8276-3A2A-FE0C-1EBAB0481CE9}"/>
              </a:ext>
            </a:extLst>
          </p:cNvPr>
          <p:cNvSpPr txBox="1"/>
          <p:nvPr/>
        </p:nvSpPr>
        <p:spPr>
          <a:xfrm>
            <a:off x="0" y="0"/>
            <a:ext cx="12192000" cy="5483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-457200"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Fases do Projecto</a:t>
            </a:r>
          </a:p>
          <a:p>
            <a:pPr indent="-457200"/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Levantamento dos Requesitos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Modelo E-R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Diagrama E-R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Dicionário de Dados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Normalização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Implementação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Testes Básicos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C872FE-1B05-C678-F400-DF8F2C2AD80F}"/>
              </a:ext>
            </a:extLst>
          </p:cNvPr>
          <p:cNvSpPr txBox="1"/>
          <p:nvPr/>
        </p:nvSpPr>
        <p:spPr>
          <a:xfrm>
            <a:off x="0" y="5483617"/>
            <a:ext cx="12192000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indent="-457200" algn="ctr"/>
            <a:r>
              <a:rPr lang="pt-B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Levantamento dos Requesitos</a:t>
            </a:r>
          </a:p>
          <a:p>
            <a:pPr indent="-457200" algn="ctr"/>
            <a:endParaRPr lang="pt-B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457200" algn="ctr"/>
            <a:endParaRPr lang="pt-B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2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4EAACBA-E42A-C744-7D32-0F0CDE7ACCB6}"/>
              </a:ext>
            </a:extLst>
          </p:cNvPr>
          <p:cNvSpPr txBox="1"/>
          <p:nvPr/>
        </p:nvSpPr>
        <p:spPr>
          <a:xfrm>
            <a:off x="3099288" y="312331"/>
            <a:ext cx="5993423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 Regras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7DE07B-8775-8BE1-46B8-BD4FD75AAC79}"/>
              </a:ext>
            </a:extLst>
          </p:cNvPr>
          <p:cNvSpPr txBox="1"/>
          <p:nvPr/>
        </p:nvSpPr>
        <p:spPr>
          <a:xfrm>
            <a:off x="6095999" y="1054294"/>
            <a:ext cx="5500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Admistradores de prédios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podem realizar movimento</a:t>
            </a:r>
            <a:r>
              <a:rPr lang="pt-BR" dirty="0"/>
              <a:t> de entrada e saída de dinhero.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Usuario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podem realizara </a:t>
            </a:r>
            <a:r>
              <a:rPr lang="pt-BR" dirty="0"/>
              <a:t>penas movimento de entrada de dinheiro(pagamento de ) no caixa do prédio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Admistradores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podem emitir recibos</a:t>
            </a:r>
            <a:r>
              <a:rPr lang="pt-BR" dirty="0"/>
              <a:t>(notificação) para as contas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apartamentos podem ser cadastrados para um prédio mesmo sem estar vinculado 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morador</a:t>
            </a:r>
            <a:r>
              <a:rPr lang="pt-BR" dirty="0"/>
              <a:t>(apartamento vazio)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Usuarios podem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reservar</a:t>
            </a:r>
            <a:r>
              <a:rPr lang="pt-BR" dirty="0"/>
              <a:t> espácos públicos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Relatórios de um usuario traz todos os movimentos realizados pelo morador(logado com qualquer um dos usuários vinculados ao morador)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Relatórios de um admistrador traz todos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movimentos</a:t>
            </a:r>
            <a:r>
              <a:rPr lang="pt-BR" dirty="0"/>
              <a:t> realizados pelo mesmo e o saldo do caixa antes e depois de cada movimento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0E10C9-A90F-3D02-8249-381B74DFC793}"/>
              </a:ext>
            </a:extLst>
          </p:cNvPr>
          <p:cNvSpPr txBox="1"/>
          <p:nvPr/>
        </p:nvSpPr>
        <p:spPr>
          <a:xfrm>
            <a:off x="478303" y="958662"/>
            <a:ext cx="55004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Centralidade</a:t>
            </a:r>
            <a:r>
              <a:rPr lang="pt-BR" dirty="0"/>
              <a:t> ou condomínio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é composto por </a:t>
            </a:r>
            <a:r>
              <a:rPr lang="pt-BR" dirty="0"/>
              <a:t>quarterões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Quarterão</a:t>
            </a:r>
            <a:r>
              <a:rPr lang="pt-BR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é composto por </a:t>
            </a:r>
            <a:r>
              <a:rPr lang="pt-BR" dirty="0"/>
              <a:t>prédios e casas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Prédios</a:t>
            </a:r>
            <a:r>
              <a:rPr lang="pt-BR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são compostos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apartamentos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Prédios </a:t>
            </a:r>
            <a:r>
              <a:rPr lang="pt-BR" dirty="0"/>
              <a:t>possuem um códio de identificação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Casas</a:t>
            </a:r>
            <a:r>
              <a:rPr lang="pt-BR" dirty="0"/>
              <a:t> ou apartamentos possui um código de identificação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Um apartamento ou casa deve apenas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estar vinculado a </a:t>
            </a:r>
            <a:r>
              <a:rPr lang="pt-BR" dirty="0"/>
              <a:t>um morador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Cada apartamento(*usuario)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terá</a:t>
            </a:r>
            <a:r>
              <a:rPr lang="pt-BR" dirty="0"/>
              <a:t> no máximo 3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pt-BR" dirty="0"/>
              <a:t> no mínimo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Usuarios podem pagar o alugel do apartamento antes do mês terminar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um morador tem os privilégios(acessos) de um usuario.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admistrador</a:t>
            </a:r>
            <a:r>
              <a:rPr lang="pt-BR" dirty="0"/>
              <a:t> tem os privilégios de um usuáriios  e de admistrador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Pagamento </a:t>
            </a:r>
            <a:r>
              <a:rPr lang="pt-BR" dirty="0">
                <a:solidFill>
                  <a:schemeClr val="accent2"/>
                </a:solidFill>
              </a:rPr>
              <a:t>depende</a:t>
            </a:r>
            <a:r>
              <a:rPr lang="pt-BR" dirty="0"/>
              <a:t> de pagamento(se não pagou janeiro não paga fevereiro)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Admistrador só faz pagamento e outras operações privilegiadas se fiser o login com o primeiro *usuario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41C7F9-ADBB-6635-F7D3-1ADD5C56CC5D}"/>
              </a:ext>
            </a:extLst>
          </p:cNvPr>
          <p:cNvSpPr/>
          <p:nvPr/>
        </p:nvSpPr>
        <p:spPr>
          <a:xfrm>
            <a:off x="9369083" y="407963"/>
            <a:ext cx="126609" cy="154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B1609C-23B3-9A99-DD9C-21ADA4368291}"/>
              </a:ext>
            </a:extLst>
          </p:cNvPr>
          <p:cNvSpPr/>
          <p:nvPr/>
        </p:nvSpPr>
        <p:spPr>
          <a:xfrm>
            <a:off x="9369083" y="731521"/>
            <a:ext cx="126609" cy="1547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831ED5-F648-FBB0-A84C-23E2BFB16B89}"/>
              </a:ext>
            </a:extLst>
          </p:cNvPr>
          <p:cNvSpPr txBox="1"/>
          <p:nvPr/>
        </p:nvSpPr>
        <p:spPr>
          <a:xfrm>
            <a:off x="9495692" y="312331"/>
            <a:ext cx="174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Relaconamentos</a:t>
            </a:r>
          </a:p>
          <a:p>
            <a:r>
              <a:rPr lang="pt-BR" dirty="0"/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30786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FD972F-8BE1-F0EC-7EA2-4D78C799E950}"/>
              </a:ext>
            </a:extLst>
          </p:cNvPr>
          <p:cNvSpPr txBox="1"/>
          <p:nvPr/>
        </p:nvSpPr>
        <p:spPr>
          <a:xfrm>
            <a:off x="975360" y="70338"/>
            <a:ext cx="4060874" cy="671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</a:t>
            </a: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 LISTA DE ENTIDADES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Apartamento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Morador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Usuario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Prédio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Admistrador do prédio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Espaços públicos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Centralidade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Condomínio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Pagamento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Casa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Caixa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Admistrador do quarteirão ou bloco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669C69-B14A-436E-2865-95B732690AEF}"/>
              </a:ext>
            </a:extLst>
          </p:cNvPr>
          <p:cNvSpPr txBox="1"/>
          <p:nvPr/>
        </p:nvSpPr>
        <p:spPr>
          <a:xfrm>
            <a:off x="5036234" y="70338"/>
            <a:ext cx="6180406" cy="600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1.3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 LISTA DE RELACIONAMENTOS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Apartamento está Cadastrado num prédio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Prédio está Cadastrado num quarteirão ou bloco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Bloco ou quarterão está Cadastrado numa centralidade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Morador Aluga um Apartamento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Marador Cadastra Usuarios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Admistrador Controla Apartamentos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Admistrador Cadastra usuarios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Morador Realiza Pagamentos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Admistrador Realiza Movimento(Pagamento)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Admistrador Emite Relatórios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Pagamento Depende de Pagamento</a:t>
            </a:r>
          </a:p>
        </p:txBody>
      </p:sp>
    </p:spTree>
    <p:extLst>
      <p:ext uri="{BB962C8B-B14F-4D97-AF65-F5344CB8AC3E}">
        <p14:creationId xmlns:p14="http://schemas.microsoft.com/office/powerpoint/2010/main" val="318507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E46688-B5A6-878B-0878-8FB07A45F60A}"/>
              </a:ext>
            </a:extLst>
          </p:cNvPr>
          <p:cNvSpPr txBox="1"/>
          <p:nvPr/>
        </p:nvSpPr>
        <p:spPr>
          <a:xfrm>
            <a:off x="9087727" y="149773"/>
            <a:ext cx="257673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APARTAMENTO</a:t>
            </a:r>
          </a:p>
          <a:p>
            <a:r>
              <a:rPr lang="pt-BR" dirty="0"/>
              <a:t>Código do apartamento</a:t>
            </a:r>
          </a:p>
          <a:p>
            <a:r>
              <a:rPr lang="pt-BR" dirty="0"/>
              <a:t>Número de apartamento</a:t>
            </a:r>
          </a:p>
          <a:p>
            <a:r>
              <a:rPr lang="pt-BR" dirty="0"/>
              <a:t>Andar</a:t>
            </a:r>
          </a:p>
          <a:p>
            <a:r>
              <a:rPr lang="pt-BR" dirty="0"/>
              <a:t>Tipologia</a:t>
            </a:r>
          </a:p>
          <a:p>
            <a:r>
              <a:rPr lang="pt-BR" dirty="0"/>
              <a:t>IdMorador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1325D1-04F4-2D2B-C295-75A28F2BA87C}"/>
              </a:ext>
            </a:extLst>
          </p:cNvPr>
          <p:cNvSpPr txBox="1"/>
          <p:nvPr/>
        </p:nvSpPr>
        <p:spPr>
          <a:xfrm>
            <a:off x="6160476" y="168027"/>
            <a:ext cx="293310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PRÉDIO</a:t>
            </a:r>
            <a:endParaRPr lang="pt-BR" b="1" dirty="0"/>
          </a:p>
          <a:p>
            <a:r>
              <a:rPr lang="pt-BR" dirty="0"/>
              <a:t>quant de andar e de apartamentos, </a:t>
            </a:r>
          </a:p>
          <a:p>
            <a:r>
              <a:rPr lang="pt-BR" dirty="0"/>
              <a:t>Centralidade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1F48CA-382E-8251-37E4-F666C193BF95}"/>
              </a:ext>
            </a:extLst>
          </p:cNvPr>
          <p:cNvSpPr txBox="1"/>
          <p:nvPr/>
        </p:nvSpPr>
        <p:spPr>
          <a:xfrm>
            <a:off x="0" y="111735"/>
            <a:ext cx="3405547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MORADOR (ou Admistrador)</a:t>
            </a:r>
          </a:p>
          <a:p>
            <a:r>
              <a:rPr lang="pt-BR" dirty="0"/>
              <a:t>Nome</a:t>
            </a:r>
          </a:p>
          <a:p>
            <a:r>
              <a:rPr lang="pt-BR" dirty="0"/>
              <a:t>Ultimo nome</a:t>
            </a:r>
          </a:p>
          <a:p>
            <a:r>
              <a:rPr lang="pt-BR" dirty="0"/>
              <a:t>Número BI / passaporte</a:t>
            </a:r>
          </a:p>
          <a:p>
            <a:r>
              <a:rPr lang="pt-BR" dirty="0"/>
              <a:t>Código do apartamento</a:t>
            </a:r>
          </a:p>
          <a:p>
            <a:r>
              <a:rPr lang="pt-BR" dirty="0"/>
              <a:t>Admistrador(True/False_default)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EBE913-FFAB-138B-8781-74C0B926B061}"/>
              </a:ext>
            </a:extLst>
          </p:cNvPr>
          <p:cNvSpPr txBox="1"/>
          <p:nvPr/>
        </p:nvSpPr>
        <p:spPr>
          <a:xfrm>
            <a:off x="3104274" y="1938197"/>
            <a:ext cx="2576731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ESPAÇOPÚBLICO</a:t>
            </a:r>
          </a:p>
          <a:p>
            <a:endParaRPr lang="pt-BR" b="1" dirty="0"/>
          </a:p>
          <a:p>
            <a:r>
              <a:rPr lang="pt-BR" dirty="0"/>
              <a:t>Identificação(designação)</a:t>
            </a:r>
          </a:p>
          <a:p>
            <a:r>
              <a:rPr lang="pt-BR" dirty="0"/>
              <a:t>Descrição</a:t>
            </a:r>
          </a:p>
          <a:p>
            <a:r>
              <a:rPr lang="pt-BR" dirty="0"/>
              <a:t>Centralidade/condomínio</a:t>
            </a:r>
          </a:p>
          <a:p>
            <a:r>
              <a:rPr lang="pt-BR" dirty="0"/>
              <a:t>Endereço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6F193B-7FF4-FC8C-3796-8A3D3BF7C704}"/>
              </a:ext>
            </a:extLst>
          </p:cNvPr>
          <p:cNvSpPr txBox="1"/>
          <p:nvPr/>
        </p:nvSpPr>
        <p:spPr>
          <a:xfrm>
            <a:off x="370454" y="2735096"/>
            <a:ext cx="257673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QUARTERÃO/CONDOMÍNIO</a:t>
            </a:r>
          </a:p>
          <a:p>
            <a:r>
              <a:rPr lang="pt-BR" dirty="0"/>
              <a:t>Identificação(designação)</a:t>
            </a:r>
          </a:p>
          <a:p>
            <a:r>
              <a:rPr lang="pt-BR" dirty="0"/>
              <a:t>Centralidade/Condomínio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1A6B11-E6CE-F4E9-AFD9-011990C4E3CE}"/>
              </a:ext>
            </a:extLst>
          </p:cNvPr>
          <p:cNvSpPr txBox="1"/>
          <p:nvPr/>
        </p:nvSpPr>
        <p:spPr>
          <a:xfrm>
            <a:off x="3494646" y="130763"/>
            <a:ext cx="257673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Centralidade/Condom</a:t>
            </a:r>
          </a:p>
          <a:p>
            <a:r>
              <a:rPr lang="pt-BR" dirty="0"/>
              <a:t>Identificação(designação)</a:t>
            </a:r>
          </a:p>
          <a:p>
            <a:r>
              <a:rPr lang="pt-BR" dirty="0"/>
              <a:t>Endereço</a:t>
            </a:r>
          </a:p>
          <a:p>
            <a:r>
              <a:rPr lang="pt-BR" dirty="0"/>
              <a:t>Centra(true/false)</a:t>
            </a:r>
          </a:p>
          <a:p>
            <a:r>
              <a:rPr lang="pt-BR" dirty="0"/>
              <a:t>Condo(true/false)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878703-49C0-B43C-717E-111DED8DCBB8}"/>
              </a:ext>
            </a:extLst>
          </p:cNvPr>
          <p:cNvSpPr txBox="1"/>
          <p:nvPr/>
        </p:nvSpPr>
        <p:spPr>
          <a:xfrm>
            <a:off x="9087727" y="2735096"/>
            <a:ext cx="2405576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MOVIMENTO</a:t>
            </a:r>
          </a:p>
          <a:p>
            <a:r>
              <a:rPr lang="pt-BR" dirty="0"/>
              <a:t>Tipo(crédito,débito)</a:t>
            </a:r>
          </a:p>
          <a:p>
            <a:r>
              <a:rPr lang="pt-BR" dirty="0"/>
              <a:t>IdMorador</a:t>
            </a:r>
          </a:p>
          <a:p>
            <a:r>
              <a:rPr lang="pt-BR" dirty="0"/>
              <a:t>Data</a:t>
            </a:r>
          </a:p>
          <a:p>
            <a:r>
              <a:rPr lang="pt-BR" dirty="0"/>
              <a:t>Forma de pagamento</a:t>
            </a:r>
          </a:p>
          <a:p>
            <a:r>
              <a:rPr lang="pt-BR" dirty="0"/>
              <a:t>Descrição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7468FB-F192-A540-6774-6568E4111CB6}"/>
              </a:ext>
            </a:extLst>
          </p:cNvPr>
          <p:cNvSpPr txBox="1"/>
          <p:nvPr/>
        </p:nvSpPr>
        <p:spPr>
          <a:xfrm>
            <a:off x="3085519" y="4641822"/>
            <a:ext cx="240557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CAIXA</a:t>
            </a:r>
          </a:p>
          <a:p>
            <a:r>
              <a:rPr lang="pt-BR" dirty="0"/>
              <a:t>Saldo</a:t>
            </a:r>
          </a:p>
          <a:p>
            <a:r>
              <a:rPr lang="pt-BR" dirty="0"/>
              <a:t>Prédio(primaryKey)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D27132-EE64-9EA1-72EE-E4FB07855BC8}"/>
              </a:ext>
            </a:extLst>
          </p:cNvPr>
          <p:cNvSpPr txBox="1"/>
          <p:nvPr/>
        </p:nvSpPr>
        <p:spPr>
          <a:xfrm>
            <a:off x="370454" y="4641306"/>
            <a:ext cx="240557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PAGAMENTO</a:t>
            </a:r>
          </a:p>
          <a:p>
            <a:r>
              <a:rPr lang="pt-BR" dirty="0"/>
              <a:t>Ano (do aluguel pago)</a:t>
            </a:r>
          </a:p>
          <a:p>
            <a:r>
              <a:rPr lang="pt-BR" dirty="0"/>
              <a:t>Mês  (do aluguel pago)</a:t>
            </a:r>
          </a:p>
          <a:p>
            <a:r>
              <a:rPr lang="pt-BR" dirty="0"/>
              <a:t>Movimento(primary key)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73A3A4-7619-E6D2-6912-769AA520971F}"/>
              </a:ext>
            </a:extLst>
          </p:cNvPr>
          <p:cNvSpPr txBox="1"/>
          <p:nvPr/>
        </p:nvSpPr>
        <p:spPr>
          <a:xfrm>
            <a:off x="6160475" y="1386610"/>
            <a:ext cx="2405576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USUÁRIO</a:t>
            </a:r>
            <a:endParaRPr lang="pt-BR" dirty="0"/>
          </a:p>
          <a:p>
            <a:r>
              <a:rPr lang="pt-BR" dirty="0"/>
              <a:t>Nome de adesão</a:t>
            </a:r>
          </a:p>
          <a:p>
            <a:r>
              <a:rPr lang="pt-BR" dirty="0"/>
              <a:t>Palavra-pass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BF1CB-7A1A-AE04-BC20-CA8C210F2AA4}"/>
              </a:ext>
            </a:extLst>
          </p:cNvPr>
          <p:cNvSpPr txBox="1">
            <a:spLocks/>
          </p:cNvSpPr>
          <p:nvPr/>
        </p:nvSpPr>
        <p:spPr>
          <a:xfrm>
            <a:off x="3073791" y="5874416"/>
            <a:ext cx="9106481" cy="9835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1.4 Identificando os Atributo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BE9EC9-7F03-210C-621D-56B5D2479E42}"/>
              </a:ext>
            </a:extLst>
          </p:cNvPr>
          <p:cNvSpPr txBox="1"/>
          <p:nvPr/>
        </p:nvSpPr>
        <p:spPr>
          <a:xfrm>
            <a:off x="6181578" y="2485244"/>
            <a:ext cx="240557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Conta</a:t>
            </a:r>
            <a:endParaRPr lang="pt-BR" dirty="0"/>
          </a:p>
          <a:p>
            <a:r>
              <a:rPr lang="pt-BR" dirty="0"/>
              <a:t>Saldo</a:t>
            </a:r>
          </a:p>
          <a:p>
            <a:r>
              <a:rPr lang="pt-BR" dirty="0"/>
              <a:t>Cod Morador</a:t>
            </a:r>
          </a:p>
          <a:p>
            <a:r>
              <a:rPr lang="pt-BR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17165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B07623-567C-49E8-273A-E5E2E3960FD4}"/>
              </a:ext>
            </a:extLst>
          </p:cNvPr>
          <p:cNvSpPr txBox="1"/>
          <p:nvPr/>
        </p:nvSpPr>
        <p:spPr>
          <a:xfrm>
            <a:off x="253221" y="158678"/>
            <a:ext cx="24055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Conta Corrente</a:t>
            </a:r>
          </a:p>
          <a:p>
            <a:endParaRPr lang="pt-BR" b="1" dirty="0"/>
          </a:p>
          <a:p>
            <a:r>
              <a:rPr lang="pt-BR" dirty="0"/>
              <a:t>Número</a:t>
            </a:r>
          </a:p>
          <a:p>
            <a:r>
              <a:rPr lang="pt-BR" dirty="0"/>
              <a:t>Saldo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0A1C2B-E2AC-D8C7-6009-2E76EF416C7F}"/>
              </a:ext>
            </a:extLst>
          </p:cNvPr>
          <p:cNvSpPr txBox="1"/>
          <p:nvPr/>
        </p:nvSpPr>
        <p:spPr>
          <a:xfrm>
            <a:off x="253221" y="1591238"/>
            <a:ext cx="240557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Contactos</a:t>
            </a:r>
          </a:p>
          <a:p>
            <a:endParaRPr lang="pt-BR" b="1" dirty="0"/>
          </a:p>
          <a:p>
            <a:r>
              <a:rPr lang="pt-BR" dirty="0"/>
              <a:t>Número01</a:t>
            </a:r>
          </a:p>
          <a:p>
            <a:r>
              <a:rPr lang="pt-BR" dirty="0"/>
              <a:t>Número02</a:t>
            </a:r>
          </a:p>
          <a:p>
            <a:r>
              <a:rPr lang="pt-BR" dirty="0"/>
              <a:t>Número03</a:t>
            </a:r>
          </a:p>
          <a:p>
            <a:r>
              <a:rPr lang="pt-BR" dirty="0"/>
              <a:t>Email01</a:t>
            </a:r>
          </a:p>
          <a:p>
            <a:r>
              <a:rPr lang="pt-BR" dirty="0"/>
              <a:t>Email02</a:t>
            </a:r>
          </a:p>
          <a:p>
            <a:r>
              <a:rPr lang="pt-BR" dirty="0"/>
              <a:t>Email03</a:t>
            </a:r>
          </a:p>
          <a:p>
            <a:r>
              <a:rPr lang="pt-BR" dirty="0"/>
              <a:t>IdMorador (chave primária do usuario)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78850A-1102-24A9-61E7-FCD397528F8E}"/>
              </a:ext>
            </a:extLst>
          </p:cNvPr>
          <p:cNvSpPr txBox="1"/>
          <p:nvPr/>
        </p:nvSpPr>
        <p:spPr>
          <a:xfrm>
            <a:off x="3162887" y="1591238"/>
            <a:ext cx="3547401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ENDEREÇO (Usara em prédio e apartamento e centralidade)</a:t>
            </a:r>
          </a:p>
          <a:p>
            <a:r>
              <a:rPr lang="pt-BR" dirty="0"/>
              <a:t>Prov </a:t>
            </a:r>
          </a:p>
          <a:p>
            <a:r>
              <a:rPr lang="pt-BR" dirty="0"/>
              <a:t>Muni</a:t>
            </a:r>
          </a:p>
          <a:p>
            <a:r>
              <a:rPr lang="pt-BR" dirty="0"/>
              <a:t>Bairro</a:t>
            </a:r>
          </a:p>
          <a:p>
            <a:r>
              <a:rPr lang="pt-BR" dirty="0"/>
              <a:t>Quarterão</a:t>
            </a:r>
          </a:p>
          <a:p>
            <a:r>
              <a:rPr lang="pt-BR" dirty="0"/>
              <a:t>Número do prédio</a:t>
            </a:r>
          </a:p>
          <a:p>
            <a:r>
              <a:rPr lang="pt-BR" dirty="0"/>
              <a:t>Rua</a:t>
            </a:r>
          </a:p>
          <a:p>
            <a:r>
              <a:rPr lang="pt-BR" dirty="0"/>
              <a:t>IdEntidade(prédio e apartamento e centralidade)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E4E32F-B487-A78F-4067-2573533FBC77}"/>
              </a:ext>
            </a:extLst>
          </p:cNvPr>
          <p:cNvSpPr txBox="1"/>
          <p:nvPr/>
        </p:nvSpPr>
        <p:spPr>
          <a:xfrm>
            <a:off x="7214378" y="158676"/>
            <a:ext cx="3547401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Casa VS Apartamento; QuarterãoVs Bloco; Centralidade, Condomínio Vs Bairro; Espaços públicos</a:t>
            </a:r>
          </a:p>
          <a:p>
            <a:endParaRPr lang="pt-BR" b="1" dirty="0"/>
          </a:p>
          <a:p>
            <a:r>
              <a:rPr lang="pt-BR" dirty="0"/>
              <a:t>Casa é difernte de Apartamento: apartamento está vinculado a um prédio e prédio a um Quarteirão ou bairro, já casa está direitamente vinculado a um quarteirão, bloco ou bairro.</a:t>
            </a:r>
          </a:p>
          <a:p>
            <a:endParaRPr lang="pt-BR" b="1" dirty="0"/>
          </a:p>
          <a:p>
            <a:r>
              <a:rPr lang="pt-BR" dirty="0"/>
              <a:t>Quarteirão é o mesmo que bloco</a:t>
            </a:r>
          </a:p>
          <a:p>
            <a:endParaRPr lang="pt-BR" dirty="0"/>
          </a:p>
          <a:p>
            <a:r>
              <a:rPr lang="pt-BR" dirty="0"/>
              <a:t>Centralidade está na mesma categoria de condomínio mais são diferntes de bairro</a:t>
            </a:r>
          </a:p>
          <a:p>
            <a:endParaRPr lang="pt-BR" dirty="0"/>
          </a:p>
          <a:p>
            <a:r>
              <a:rPr lang="pt-BR" dirty="0"/>
              <a:t>Quem gerencia os espaços públicos?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FF42E5-67E7-EFFD-565C-12140998E83B}"/>
              </a:ext>
            </a:extLst>
          </p:cNvPr>
          <p:cNvSpPr txBox="1"/>
          <p:nvPr/>
        </p:nvSpPr>
        <p:spPr>
          <a:xfrm>
            <a:off x="3162886" y="4453560"/>
            <a:ext cx="4051492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Notificação</a:t>
            </a:r>
            <a:endParaRPr lang="pt-BR" dirty="0"/>
          </a:p>
          <a:p>
            <a:endParaRPr lang="pt-BR" dirty="0"/>
          </a:p>
          <a:p>
            <a:r>
              <a:rPr lang="pt-BR" dirty="0"/>
              <a:t>Tipo(Reclamação, Recibo[comprovativo de pagamento], Factura)</a:t>
            </a:r>
          </a:p>
          <a:p>
            <a:r>
              <a:rPr lang="pt-BR" dirty="0"/>
              <a:t>Descrição</a:t>
            </a:r>
          </a:p>
          <a:p>
            <a:r>
              <a:rPr lang="pt-BR" dirty="0"/>
              <a:t>Dependento do tipo será preenchido ou não outros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3C6E37-3236-2D95-D904-12B6979A06F1}"/>
              </a:ext>
            </a:extLst>
          </p:cNvPr>
          <p:cNvSpPr txBox="1"/>
          <p:nvPr/>
        </p:nvSpPr>
        <p:spPr>
          <a:xfrm>
            <a:off x="253221" y="4453560"/>
            <a:ext cx="2616588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Histórico de Pagamento</a:t>
            </a:r>
          </a:p>
          <a:p>
            <a:r>
              <a:rPr lang="pt-BR" dirty="0"/>
              <a:t>Cod Histórico</a:t>
            </a:r>
          </a:p>
          <a:p>
            <a:r>
              <a:rPr lang="pt-BR" dirty="0"/>
              <a:t>Cod Movimento</a:t>
            </a:r>
          </a:p>
          <a:p>
            <a:r>
              <a:rPr lang="pt-BR" dirty="0"/>
              <a:t>Data do Movimento</a:t>
            </a:r>
          </a:p>
          <a:p>
            <a:r>
              <a:rPr lang="pt-BR" dirty="0"/>
              <a:t>Data da emisao do Recibo</a:t>
            </a:r>
          </a:p>
          <a:p>
            <a:r>
              <a:rPr lang="pt-BR" dirty="0"/>
              <a:t>Cod Recibo</a:t>
            </a:r>
          </a:p>
        </p:txBody>
      </p:sp>
    </p:spTree>
    <p:extLst>
      <p:ext uri="{BB962C8B-B14F-4D97-AF65-F5344CB8AC3E}">
        <p14:creationId xmlns:p14="http://schemas.microsoft.com/office/powerpoint/2010/main" val="170688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FAE0B6-0F87-9BC9-0C29-AE4A02A8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6" y="0"/>
            <a:ext cx="10608881" cy="6858000"/>
          </a:xfrm>
          <a:prstGeom prst="rect">
            <a:avLst/>
          </a:prstGeom>
        </p:spPr>
      </p:pic>
      <p:sp>
        <p:nvSpPr>
          <p:cNvPr id="7" name="Título 4">
            <a:extLst>
              <a:ext uri="{FF2B5EF4-FFF2-40B4-BE49-F238E27FC236}">
                <a16:creationId xmlns:a16="http://schemas.microsoft.com/office/drawing/2014/main" id="{5DB3E9D5-3712-4B2E-650F-48A81BC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6" y="225083"/>
            <a:ext cx="4415205" cy="844062"/>
          </a:xfrm>
          <a:solidFill>
            <a:schemeClr val="accent5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Diagrama E-R</a:t>
            </a:r>
            <a:b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Moledo Conceitual sem cardinalidade</a:t>
            </a:r>
          </a:p>
        </p:txBody>
      </p:sp>
    </p:spTree>
    <p:extLst>
      <p:ext uri="{BB962C8B-B14F-4D97-AF65-F5344CB8AC3E}">
        <p14:creationId xmlns:p14="http://schemas.microsoft.com/office/powerpoint/2010/main" val="54503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4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629</Words>
  <Application>Microsoft Office PowerPoint</Application>
  <PresentationFormat>Ecrã Panorâmico</PresentationFormat>
  <Paragraphs>150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E-R Moledo Conceitual sem cardinalidade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Manuel_Alfredo</dc:creator>
  <cp:lastModifiedBy>Manuel_Alfredo</cp:lastModifiedBy>
  <cp:revision>85</cp:revision>
  <dcterms:created xsi:type="dcterms:W3CDTF">2023-08-19T19:46:25Z</dcterms:created>
  <dcterms:modified xsi:type="dcterms:W3CDTF">2023-08-21T17:12:36Z</dcterms:modified>
</cp:coreProperties>
</file>