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7" r:id="rId41"/>
    <p:sldId id="298" r:id="rId42"/>
    <p:sldId id="299" r:id="rId43"/>
    <p:sldId id="300" r:id="rId44"/>
    <p:sldId id="301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94" autoAdjust="0"/>
  </p:normalViewPr>
  <p:slideViewPr>
    <p:cSldViewPr>
      <p:cViewPr varScale="1">
        <p:scale>
          <a:sx n="186" d="100"/>
          <a:sy n="186" d="100"/>
        </p:scale>
        <p:origin x="1636" y="1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22C5-64E6-4FA1-9077-AAC7838E3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05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224" y="876109"/>
            <a:ext cx="3911650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499428" y="922867"/>
            <a:ext cx="3688080" cy="492443"/>
          </a:xfrm>
        </p:spPr>
        <p:txBody>
          <a:bodyPr/>
          <a:lstStyle/>
          <a:p>
            <a:pPr>
              <a:defRPr/>
            </a:pPr>
            <a:r>
              <a:rPr lang="en-US" altLang="zh-CN" sz="1600" b="1" kern="1400" dirty="0">
                <a:solidFill>
                  <a:srgbClr val="0000FF"/>
                </a:solidFill>
              </a:rPr>
              <a:t>Chapter 1.  Algorithms with Numbers</a:t>
            </a:r>
            <a:endParaRPr lang="zh-CN" altLang="en-US" sz="1600" b="1" dirty="0" smtClean="0"/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571CA9-0937-409C-BE24-B651AC775BF1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2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587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20775"/>
            <a:ext cx="3873500" cy="1372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0" dirty="0">
                <a:latin typeface="Arial"/>
                <a:cs typeface="Arial"/>
              </a:rPr>
              <a:t>Is </a:t>
            </a:r>
            <a:r>
              <a:rPr sz="1100" i="1" spc="-25" dirty="0">
                <a:latin typeface="Arial"/>
                <a:cs typeface="Arial"/>
              </a:rPr>
              <a:t>there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20" dirty="0" smtClean="0">
                <a:solidFill>
                  <a:srgbClr val="FF0000"/>
                </a:solidFill>
                <a:latin typeface="Arial"/>
                <a:cs typeface="Arial"/>
              </a:rPr>
              <a:t>faster</a:t>
            </a:r>
            <a:r>
              <a:rPr lang="en-US" sz="11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15" dirty="0" smtClean="0">
                <a:latin typeface="Arial"/>
                <a:cs typeface="Arial"/>
              </a:rPr>
              <a:t>algorithm</a:t>
            </a:r>
            <a:r>
              <a:rPr sz="1100" i="1" spc="-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order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5" dirty="0">
                <a:latin typeface="Tahoma"/>
                <a:cs typeface="Tahoma"/>
              </a:rPr>
              <a:t>read </a:t>
            </a:r>
            <a:r>
              <a:rPr sz="1100" spc="-25" dirty="0">
                <a:latin typeface="Tahoma"/>
                <a:cs typeface="Tahoma"/>
              </a:rPr>
              <a:t>them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40" dirty="0" smtClean="0">
                <a:latin typeface="Tahoma"/>
                <a:cs typeface="Tahoma"/>
              </a:rPr>
              <a:t>down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answer,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20" dirty="0" smtClean="0">
                <a:latin typeface="Tahoma"/>
                <a:cs typeface="Tahoma"/>
              </a:rPr>
              <a:t>operations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1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optimal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constants!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kern="1400" spc="0" dirty="0"/>
              <a:t>Does the usual programs perform addition in one  step?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87375"/>
            <a:ext cx="3911650" cy="2387782"/>
          </a:xfrm>
          <a:prstGeom prst="rect">
            <a:avLst/>
          </a:prstGeom>
        </p:spPr>
        <p:txBody>
          <a:bodyPr vert="horz" wrap="square" lIns="0" tIns="87706" rIns="0" bIns="0" rtlCol="0">
            <a:spAutoFit/>
          </a:bodyPr>
          <a:lstStyle/>
          <a:p>
            <a:pPr marL="244475" marR="8509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A single instruction we can add integers whose size in bits is within the </a:t>
            </a:r>
            <a:r>
              <a:rPr sz="1100" kern="1400" spc="0" dirty="0" smtClean="0"/>
              <a:t>word </a:t>
            </a:r>
            <a:r>
              <a:rPr sz="1100" kern="1400" spc="0" dirty="0"/>
              <a:t>length of today’s computer – </a:t>
            </a:r>
            <a:r>
              <a:rPr sz="1100" kern="1400" spc="0" dirty="0">
                <a:solidFill>
                  <a:srgbClr val="FF0000"/>
                </a:solidFill>
              </a:rPr>
              <a:t>64 </a:t>
            </a:r>
            <a:r>
              <a:rPr sz="1100" kern="1400" spc="0" dirty="0"/>
              <a:t>perhaps. But it is often useful and </a:t>
            </a:r>
            <a:r>
              <a:rPr sz="1100" kern="1400" spc="0" dirty="0" smtClean="0"/>
              <a:t>necessary </a:t>
            </a:r>
            <a:r>
              <a:rPr sz="1100" kern="1400" spc="0" dirty="0"/>
              <a:t>to handle numbers much larger than this, perhaps several  thousand bits long.</a:t>
            </a:r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When we want to understand algorithms, it makes sense to study even the </a:t>
            </a:r>
            <a:r>
              <a:rPr sz="1100" kern="1400" spc="0" dirty="0" smtClean="0"/>
              <a:t>basic </a:t>
            </a:r>
            <a:r>
              <a:rPr sz="1100" kern="1400" spc="0" dirty="0"/>
              <a:t>algorithms that are encoded in the hardware of today’s computers.  </a:t>
            </a:r>
            <a:endParaRPr lang="en-US" sz="1100" kern="1400" spc="0" dirty="0" smtClean="0"/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 smtClean="0"/>
              <a:t>In </a:t>
            </a:r>
            <a:r>
              <a:rPr sz="1100" kern="1400" spc="0" dirty="0"/>
              <a:t>doing so, we shall focus on the </a:t>
            </a:r>
            <a:r>
              <a:rPr sz="1100" kern="1400" spc="0" dirty="0">
                <a:solidFill>
                  <a:srgbClr val="FF0000"/>
                </a:solidFill>
              </a:rPr>
              <a:t>bit complexity </a:t>
            </a:r>
            <a:r>
              <a:rPr sz="1100" kern="1400" spc="0" dirty="0"/>
              <a:t>of the algorithm, the </a:t>
            </a:r>
            <a:r>
              <a:rPr sz="1100" kern="1400" spc="0" dirty="0" smtClean="0"/>
              <a:t>number </a:t>
            </a:r>
            <a:r>
              <a:rPr sz="1100" kern="1400" spc="0" dirty="0"/>
              <a:t>of elementary operations on individual bits, because this </a:t>
            </a:r>
            <a:r>
              <a:rPr sz="1100" kern="1400" spc="0" dirty="0" smtClean="0"/>
              <a:t>accounting </a:t>
            </a:r>
            <a:r>
              <a:rPr sz="1100" kern="1400" spc="0" dirty="0"/>
              <a:t>reflects the amount of hardware, transistors and wires, </a:t>
            </a:r>
            <a:r>
              <a:rPr sz="1100" kern="1400" spc="0" dirty="0" smtClean="0"/>
              <a:t>necessary </a:t>
            </a:r>
            <a:r>
              <a:rPr sz="1100" kern="1400" spc="0" dirty="0"/>
              <a:t>for implementing the algorithm.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38873" y="1421993"/>
            <a:ext cx="3330575" cy="0"/>
          </a:xfrm>
          <a:custGeom>
            <a:avLst/>
            <a:gdLst/>
            <a:ahLst/>
            <a:cxnLst/>
            <a:rect l="l" t="t" r="r" b="b"/>
            <a:pathLst>
              <a:path w="3330575">
                <a:moveTo>
                  <a:pt x="0" y="0"/>
                </a:moveTo>
                <a:lnTo>
                  <a:pt x="33302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8873" y="1090168"/>
          <a:ext cx="3330253" cy="1180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2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708">
                <a:tc rowSpan="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×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35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once)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0,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twice)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  <a:tabLst>
                          <a:tab pos="242570" algn="l"/>
                          <a:tab pos="45275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+	1	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thrice)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03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26060" algn="l"/>
                          <a:tab pos="43624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143)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1" y="1090169"/>
            <a:ext cx="3330253" cy="113885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7" y="282575"/>
            <a:ext cx="390043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739775"/>
            <a:ext cx="3846829" cy="1430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 algn="just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grade-school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 smtClean="0">
                <a:latin typeface="Tahoma"/>
                <a:cs typeface="Tahoma"/>
              </a:rPr>
              <a:t>create </a:t>
            </a:r>
            <a:r>
              <a:rPr sz="1100" spc="-30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array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sums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representing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 smtClean="0">
                <a:latin typeface="Tahoma"/>
                <a:cs typeface="Tahoma"/>
              </a:rPr>
              <a:t>single</a:t>
            </a:r>
            <a:r>
              <a:rPr lang="en-US" sz="1100" spc="-3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digit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 </a:t>
            </a:r>
            <a:r>
              <a:rPr sz="1100" spc="-25" dirty="0">
                <a:latin typeface="Tahoma"/>
                <a:cs typeface="Tahoma"/>
              </a:rPr>
              <a:t>These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appropriately </a:t>
            </a:r>
            <a:r>
              <a:rPr sz="1100" spc="-15" dirty="0">
                <a:latin typeface="Tahoma"/>
                <a:cs typeface="Tahoma"/>
              </a:rPr>
              <a:t>left-shifted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5" dirty="0">
                <a:latin typeface="Tahoma"/>
                <a:cs typeface="Tahoma"/>
              </a:rPr>
              <a:t>added 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up.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intermediate </a:t>
            </a:r>
            <a:r>
              <a:rPr sz="1100" spc="-35" dirty="0">
                <a:latin typeface="Tahoma"/>
                <a:cs typeface="Tahoma"/>
              </a:rPr>
              <a:t>rows,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5" dirty="0">
                <a:latin typeface="Tahoma"/>
                <a:cs typeface="Tahoma"/>
              </a:rPr>
              <a:t>lengths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5" dirty="0" smtClean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(taking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shifting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spc="-15" dirty="0">
                <a:latin typeface="Tahoma"/>
                <a:cs typeface="Tahoma"/>
              </a:rPr>
              <a:t>account).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</a:t>
            </a:r>
            <a:r>
              <a:rPr sz="1100" spc="-25" dirty="0" smtClean="0">
                <a:latin typeface="Tahoma"/>
                <a:cs typeface="Tahoma"/>
              </a:rPr>
              <a:t>up </a:t>
            </a:r>
            <a:r>
              <a:rPr sz="1100" spc="-35" dirty="0">
                <a:latin typeface="Tahoma"/>
                <a:cs typeface="Tahoma"/>
              </a:rPr>
              <a:t>these rows, </a:t>
            </a:r>
            <a:r>
              <a:rPr sz="1100" spc="-25" dirty="0">
                <a:latin typeface="Tahoma"/>
                <a:cs typeface="Tahoma"/>
              </a:rPr>
              <a:t>doing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time, </a:t>
            </a:r>
            <a:r>
              <a:rPr sz="1100" spc="-20" dirty="0" smtClean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050" y="2618203"/>
            <a:ext cx="12954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which 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4" y="2238670"/>
            <a:ext cx="1008000" cy="31341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4" y="434975"/>
            <a:ext cx="36607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Al Khwarizmi’s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71" y="892175"/>
            <a:ext cx="3909060" cy="1587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multiply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20" dirty="0">
                <a:latin typeface="Tahoma"/>
                <a:cs typeface="Tahoma"/>
              </a:rPr>
              <a:t>decimal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25" dirty="0">
                <a:latin typeface="Tahoma"/>
                <a:cs typeface="Tahoma"/>
              </a:rPr>
              <a:t>them next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20" dirty="0">
                <a:latin typeface="Tahoma"/>
                <a:cs typeface="Tahoma"/>
              </a:rPr>
              <a:t>other. </a:t>
            </a:r>
            <a:r>
              <a:rPr sz="1100" spc="-5" dirty="0" smtClean="0">
                <a:latin typeface="Tahoma"/>
                <a:cs typeface="Tahoma"/>
              </a:rPr>
              <a:t>Then </a:t>
            </a:r>
            <a:r>
              <a:rPr sz="1100" spc="-25" dirty="0">
                <a:latin typeface="Tahoma"/>
                <a:cs typeface="Tahoma"/>
              </a:rPr>
              <a:t>repeat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following: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545465" algn="just">
              <a:lnSpc>
                <a:spcPct val="101000"/>
              </a:lnSpc>
            </a:pPr>
            <a:r>
              <a:rPr sz="1100" i="1" spc="-25" dirty="0">
                <a:latin typeface="Arial"/>
                <a:cs typeface="Arial"/>
              </a:rPr>
              <a:t>divide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5" dirty="0">
                <a:latin typeface="Arial"/>
                <a:cs typeface="Arial"/>
              </a:rPr>
              <a:t>first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45" dirty="0">
                <a:latin typeface="Arial"/>
                <a:cs typeface="Arial"/>
              </a:rPr>
              <a:t>by </a:t>
            </a:r>
            <a:r>
              <a:rPr sz="1100" spc="-15" dirty="0">
                <a:latin typeface="Tahoma"/>
                <a:cs typeface="Tahoma"/>
              </a:rPr>
              <a:t>2</a:t>
            </a:r>
            <a:r>
              <a:rPr sz="1100" i="1" spc="-15" dirty="0">
                <a:latin typeface="Arial"/>
                <a:cs typeface="Arial"/>
              </a:rPr>
              <a:t>, </a:t>
            </a:r>
            <a:r>
              <a:rPr sz="1100" i="1" spc="-20" dirty="0">
                <a:latin typeface="Arial"/>
                <a:cs typeface="Arial"/>
              </a:rPr>
              <a:t>rounding </a:t>
            </a:r>
            <a:r>
              <a:rPr sz="1100" i="1" spc="-40" dirty="0">
                <a:latin typeface="Arial"/>
                <a:cs typeface="Arial"/>
              </a:rPr>
              <a:t>down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result </a:t>
            </a:r>
            <a:r>
              <a:rPr sz="1100" i="1" spc="25" dirty="0">
                <a:latin typeface="Arial"/>
                <a:cs typeface="Arial"/>
              </a:rPr>
              <a:t>(that </a:t>
            </a:r>
            <a:r>
              <a:rPr sz="1100" i="1" spc="-25" dirty="0">
                <a:latin typeface="Arial"/>
                <a:cs typeface="Arial"/>
              </a:rPr>
              <a:t>is, </a:t>
            </a:r>
            <a:r>
              <a:rPr sz="1100" i="1" spc="-20" dirty="0" smtClean="0">
                <a:latin typeface="Arial"/>
                <a:cs typeface="Arial"/>
              </a:rPr>
              <a:t>dropping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.5 </a:t>
            </a:r>
            <a:r>
              <a:rPr sz="1100" i="1" spc="25" dirty="0">
                <a:latin typeface="Arial"/>
                <a:cs typeface="Arial"/>
              </a:rPr>
              <a:t>if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70" dirty="0">
                <a:latin typeface="Arial"/>
                <a:cs typeface="Arial"/>
              </a:rPr>
              <a:t>was </a:t>
            </a:r>
            <a:r>
              <a:rPr sz="1100" i="1" spc="-5" dirty="0">
                <a:latin typeface="Arial"/>
                <a:cs typeface="Arial"/>
              </a:rPr>
              <a:t>odd),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5" dirty="0">
                <a:latin typeface="Arial"/>
                <a:cs typeface="Arial"/>
              </a:rPr>
              <a:t>double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55" dirty="0">
                <a:latin typeface="Arial"/>
                <a:cs typeface="Arial"/>
              </a:rPr>
              <a:t>second  </a:t>
            </a:r>
            <a:r>
              <a:rPr sz="1100" i="1" spc="-20" dirty="0">
                <a:latin typeface="Arial"/>
                <a:cs typeface="Arial"/>
              </a:rPr>
              <a:t>number.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495"/>
              </a:spcBef>
            </a:pPr>
            <a:r>
              <a:rPr sz="1100" spc="-10" dirty="0">
                <a:latin typeface="Tahoma"/>
                <a:cs typeface="Tahoma"/>
              </a:rPr>
              <a:t>Keep </a:t>
            </a:r>
            <a:r>
              <a:rPr sz="1100" spc="-25" dirty="0">
                <a:latin typeface="Tahoma"/>
                <a:cs typeface="Tahoma"/>
              </a:rPr>
              <a:t>going </a:t>
            </a:r>
            <a:r>
              <a:rPr sz="1100" spc="15" dirty="0">
                <a:latin typeface="Tahoma"/>
                <a:cs typeface="Tahoma"/>
              </a:rPr>
              <a:t>till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30" dirty="0">
                <a:latin typeface="Tahoma"/>
                <a:cs typeface="Tahoma"/>
              </a:rPr>
              <a:t>gets </a:t>
            </a:r>
            <a:r>
              <a:rPr sz="1100" spc="-40" dirty="0">
                <a:latin typeface="Tahoma"/>
                <a:cs typeface="Tahoma"/>
              </a:rPr>
              <a:t>down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1. </a:t>
            </a:r>
            <a:r>
              <a:rPr sz="1100" spc="-5" dirty="0">
                <a:latin typeface="Tahoma"/>
                <a:cs typeface="Tahoma"/>
              </a:rPr>
              <a:t>Then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strike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out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rows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100" i="1" spc="-20" dirty="0" smtClean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even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add up </a:t>
            </a:r>
            <a:r>
              <a:rPr sz="1100" spc="-30" dirty="0">
                <a:latin typeface="Tahoma"/>
                <a:cs typeface="Tahoma"/>
              </a:rPr>
              <a:t>whatever remains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second </a:t>
            </a:r>
            <a:r>
              <a:rPr sz="1100" spc="-20" dirty="0" smtClean="0">
                <a:latin typeface="Tahoma"/>
                <a:cs typeface="Tahoma"/>
              </a:rPr>
              <a:t>column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62" y="473473"/>
            <a:ext cx="3843488" cy="190102"/>
          </a:xfrm>
        </p:spPr>
        <p:txBody>
          <a:bodyPr/>
          <a:lstStyle/>
          <a:p>
            <a:r>
              <a:rPr lang="en-US" altLang="zh-CN" sz="1400" b="1" kern="1400" dirty="0"/>
              <a:t>Al Khwarizmi’s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035050"/>
            <a:ext cx="2305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5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577" y="663575"/>
            <a:ext cx="3428365" cy="109773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where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-7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i="1" spc="-55" dirty="0">
                <a:latin typeface="Arial"/>
                <a:cs typeface="Arial"/>
              </a:rPr>
              <a:t>z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30" dirty="0">
                <a:latin typeface="Arial Unicode MS"/>
                <a:cs typeface="Arial Unicode MS"/>
              </a:rPr>
              <a:t>l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30" dirty="0">
                <a:latin typeface="Verdana"/>
                <a:cs typeface="Verdana"/>
              </a:rPr>
              <a:t>/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spc="-30" dirty="0">
                <a:latin typeface="Arial Unicode MS"/>
                <a:cs typeface="Arial Unicode MS"/>
              </a:rPr>
              <a:t>」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45" dirty="0" smtClean="0">
                <a:latin typeface="Tahoma"/>
                <a:cs typeface="Tahoma"/>
              </a:rPr>
              <a:t>2</a:t>
            </a:r>
            <a:r>
              <a:rPr sz="1100" i="1" spc="-45" dirty="0" smtClean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1100" b="1" spc="-25" dirty="0">
                <a:latin typeface="Gill Sans MT"/>
                <a:cs typeface="Gill Sans MT"/>
              </a:rPr>
              <a:t>else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</a:t>
            </a:r>
            <a:r>
              <a:rPr sz="1100" i="1" spc="-45" dirty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882775"/>
            <a:ext cx="1524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616" y="2255227"/>
            <a:ext cx="36449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901" y="2176881"/>
            <a:ext cx="7054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 smtClean="0">
                <a:latin typeface="Tahoma"/>
                <a:cs typeface="Tahoma"/>
              </a:rPr>
              <a:t>2(</a:t>
            </a:r>
            <a:r>
              <a:rPr sz="900" i="1" spc="-55" dirty="0" smtClean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45" dirty="0">
                <a:latin typeface="Arial Unicode MS"/>
                <a:cs typeface="Arial Unicode MS"/>
              </a:rPr>
              <a:t> </a:t>
            </a:r>
            <a:r>
              <a:rPr sz="900" spc="-30" dirty="0">
                <a:latin typeface="Arial Unicode MS"/>
                <a:cs typeface="Arial Unicode MS"/>
              </a:rPr>
              <a:t>l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30" dirty="0">
                <a:latin typeface="Verdana"/>
                <a:cs typeface="Verdana"/>
              </a:rPr>
              <a:t>/</a:t>
            </a:r>
            <a:r>
              <a:rPr sz="900" spc="-30" dirty="0">
                <a:latin typeface="Tahoma"/>
                <a:cs typeface="Tahoma"/>
              </a:rPr>
              <a:t>2</a:t>
            </a:r>
            <a:r>
              <a:rPr sz="900" spc="-30" dirty="0">
                <a:latin typeface="Arial Unicode MS"/>
                <a:cs typeface="Arial Unicode MS"/>
              </a:rPr>
              <a:t>」</a:t>
            </a:r>
            <a:r>
              <a:rPr sz="900" spc="-3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06" y="2153797"/>
            <a:ext cx="74559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ahoma"/>
                <a:cs typeface="Tahoma"/>
              </a:rPr>
              <a:t>if </a:t>
            </a:r>
            <a:r>
              <a:rPr sz="1050" i="1" spc="-30" dirty="0">
                <a:latin typeface="Arial"/>
                <a:cs typeface="Arial"/>
              </a:rPr>
              <a:t>y  </a:t>
            </a:r>
            <a:r>
              <a:rPr sz="1050" spc="-20" dirty="0">
                <a:latin typeface="Tahoma"/>
                <a:cs typeface="Tahoma"/>
              </a:rPr>
              <a:t>is</a:t>
            </a:r>
            <a:r>
              <a:rPr sz="1050" spc="-5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even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2185" y="2343137"/>
            <a:ext cx="8191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60" dirty="0">
                <a:latin typeface="Tahoma"/>
                <a:cs typeface="Tahoma"/>
              </a:rPr>
              <a:t>+ </a:t>
            </a:r>
            <a:r>
              <a:rPr sz="900" spc="-15" dirty="0">
                <a:latin typeface="Tahoma"/>
                <a:cs typeface="Tahoma"/>
              </a:rPr>
              <a:t>2(</a:t>
            </a:r>
            <a:r>
              <a:rPr sz="900" i="1" spc="-15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spc="70" dirty="0">
                <a:latin typeface="Arial Unicode MS"/>
                <a:cs typeface="Arial Unicode MS"/>
              </a:rPr>
              <a:t>l</a:t>
            </a:r>
            <a:r>
              <a:rPr sz="900" i="1" spc="70" dirty="0">
                <a:latin typeface="Arial"/>
                <a:cs typeface="Arial"/>
              </a:rPr>
              <a:t>y</a:t>
            </a:r>
            <a:r>
              <a:rPr sz="900" i="1" spc="70" dirty="0">
                <a:latin typeface="Verdana"/>
                <a:cs typeface="Verdana"/>
              </a:rPr>
              <a:t>/</a:t>
            </a:r>
            <a:r>
              <a:rPr sz="900" spc="70" dirty="0">
                <a:latin typeface="Tahoma"/>
                <a:cs typeface="Tahoma"/>
              </a:rPr>
              <a:t>2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929" y="2343137"/>
            <a:ext cx="103632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695" algn="l"/>
              </a:tabLst>
            </a:pPr>
            <a:r>
              <a:rPr sz="900" spc="-495" dirty="0">
                <a:latin typeface="Arial Unicode MS"/>
                <a:cs typeface="Arial Unicode MS"/>
              </a:rPr>
              <a:t>」	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odd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258771"/>
            <a:ext cx="353910" cy="158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2127225"/>
            <a:ext cx="1512000" cy="43182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434975"/>
            <a:ext cx="394324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6040"/>
            <a:ext cx="4015156" cy="2038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latin typeface="Arial"/>
                <a:cs typeface="Arial"/>
              </a:rPr>
              <a:t>How </a:t>
            </a:r>
            <a:r>
              <a:rPr sz="1100" i="1" spc="-25" dirty="0">
                <a:latin typeface="Arial"/>
                <a:cs typeface="Arial"/>
              </a:rPr>
              <a:t>long </a:t>
            </a:r>
            <a:r>
              <a:rPr sz="1100" i="1" spc="-60" dirty="0">
                <a:latin typeface="Arial"/>
                <a:cs typeface="Arial"/>
              </a:rPr>
              <a:t>does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10" dirty="0">
                <a:latin typeface="Arial"/>
                <a:cs typeface="Arial"/>
              </a:rPr>
              <a:t>algorithm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take?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300"/>
              </a:spcBef>
            </a:pPr>
            <a:r>
              <a:rPr sz="1100" b="1" spc="-35" dirty="0">
                <a:latin typeface="Gill Sans MT"/>
                <a:cs typeface="Gill Sans MT"/>
              </a:rPr>
              <a:t>Answer: </a:t>
            </a: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must terminate after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5" dirty="0">
                <a:latin typeface="Tahoma"/>
                <a:cs typeface="Tahoma"/>
              </a:rPr>
              <a:t>because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 </a:t>
            </a:r>
            <a:r>
              <a:rPr sz="1100" spc="-25" dirty="0">
                <a:latin typeface="Tahoma"/>
                <a:cs typeface="Tahoma"/>
              </a:rPr>
              <a:t>halved.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spc="-35" dirty="0">
                <a:latin typeface="Tahoma"/>
                <a:cs typeface="Tahoma"/>
              </a:rPr>
              <a:t>these </a:t>
            </a:r>
            <a:r>
              <a:rPr sz="1100" spc="-25" dirty="0">
                <a:latin typeface="Tahoma"/>
                <a:cs typeface="Tahoma"/>
              </a:rPr>
              <a:t>operations: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(right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5" dirty="0">
                <a:latin typeface="Tahoma"/>
                <a:cs typeface="Tahoma"/>
              </a:rPr>
              <a:t>odd/even </a:t>
            </a:r>
            <a:r>
              <a:rPr sz="1100" spc="-10" dirty="0">
                <a:latin typeface="Tahoma"/>
                <a:cs typeface="Tahoma"/>
              </a:rPr>
              <a:t>(looking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last bit);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(left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possibly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spc="-10" dirty="0">
                <a:latin typeface="Tahoma"/>
                <a:cs typeface="Tahoma"/>
              </a:rPr>
              <a:t>addition,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15" dirty="0">
                <a:latin typeface="Arial"/>
                <a:cs typeface="Arial"/>
              </a:rPr>
              <a:t>O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Tahoma"/>
                <a:cs typeface="Tahoma"/>
              </a:rPr>
              <a:t>)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operations.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spc="-20" dirty="0">
                <a:latin typeface="Tahoma"/>
                <a:cs typeface="Tahoma"/>
              </a:rPr>
              <a:t>is thus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35" dirty="0">
                <a:latin typeface="Arial"/>
                <a:cs typeface="Arial"/>
              </a:rPr>
              <a:t>do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better?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100" b="1" spc="-35" dirty="0">
                <a:latin typeface="Gill Sans MT"/>
                <a:cs typeface="Gill Sans MT"/>
              </a:rPr>
              <a:t>Answer:</a:t>
            </a:r>
            <a:r>
              <a:rPr sz="1100" b="1" spc="85" dirty="0">
                <a:latin typeface="Gill Sans MT"/>
                <a:cs typeface="Gill Sans MT"/>
              </a:rPr>
              <a:t> </a:t>
            </a:r>
            <a:r>
              <a:rPr sz="1100" spc="-3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5" y="1026566"/>
            <a:ext cx="3428365" cy="1192891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50" dirty="0">
                <a:latin typeface="Times New Roman"/>
                <a:cs typeface="Times New Roman"/>
              </a:rPr>
              <a:t>divide</a:t>
            </a:r>
            <a:r>
              <a:rPr sz="900" spc="50" dirty="0">
                <a:latin typeface="Tahoma"/>
                <a:cs typeface="Tahoma"/>
              </a:rPr>
              <a:t>(</a:t>
            </a:r>
            <a:r>
              <a:rPr sz="900" i="1" spc="50" dirty="0">
                <a:latin typeface="Arial"/>
                <a:cs typeface="Arial"/>
              </a:rPr>
              <a:t>x</a:t>
            </a:r>
            <a:r>
              <a:rPr sz="900" i="1" spc="50" dirty="0">
                <a:latin typeface="Verdana"/>
                <a:cs typeface="Verdana"/>
              </a:rPr>
              <a:t>,</a:t>
            </a:r>
            <a:r>
              <a:rPr sz="900" i="1" spc="-220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9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spc="-45" dirty="0">
                <a:latin typeface="Tahoma"/>
                <a:cs typeface="Tahoma"/>
              </a:rPr>
              <a:t>where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190" dirty="0">
                <a:latin typeface="Arial Unicode MS"/>
                <a:cs typeface="Arial Unicode MS"/>
              </a:rPr>
              <a:t>≥</a:t>
            </a:r>
            <a:r>
              <a:rPr sz="900" spc="-70" dirty="0">
                <a:latin typeface="Arial Unicode MS"/>
                <a:cs typeface="Arial Unicode MS"/>
              </a:rPr>
              <a:t> </a:t>
            </a:r>
            <a:r>
              <a:rPr sz="900" spc="-25" dirty="0">
                <a:latin typeface="Tahoma"/>
                <a:cs typeface="Tahoma"/>
              </a:rPr>
              <a:t>1.</a:t>
            </a:r>
            <a:endParaRPr sz="900" dirty="0">
              <a:latin typeface="Tahoma"/>
              <a:cs typeface="Tahoma"/>
            </a:endParaRPr>
          </a:p>
          <a:p>
            <a:pPr marL="19494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</a:t>
            </a:r>
            <a:r>
              <a:rPr sz="900" b="1" spc="114" dirty="0">
                <a:latin typeface="Gill Sans MT"/>
                <a:cs typeface="Gill Sans MT"/>
              </a:rPr>
              <a:t> 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0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Gill Sans MT"/>
                <a:cs typeface="Gill Sans MT"/>
              </a:rPr>
              <a:t>then</a:t>
            </a:r>
            <a:r>
              <a:rPr sz="900" b="1" spc="5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(0</a:t>
            </a:r>
            <a:r>
              <a:rPr sz="900" i="1" spc="-3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spc="-10" dirty="0">
                <a:latin typeface="Tahoma"/>
                <a:cs typeface="Tahoma"/>
              </a:rPr>
              <a:t>0)</a:t>
            </a:r>
            <a:endParaRPr sz="900" dirty="0">
              <a:latin typeface="Tahoma"/>
              <a:cs typeface="Tahoma"/>
            </a:endParaRPr>
          </a:p>
          <a:p>
            <a:pPr marL="194945" marR="175577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divide</a:t>
            </a:r>
            <a:r>
              <a:rPr sz="900" spc="20" dirty="0">
                <a:latin typeface="Tahoma"/>
                <a:cs typeface="Tahoma"/>
              </a:rPr>
              <a:t>(</a:t>
            </a:r>
            <a:r>
              <a:rPr sz="900" spc="20" dirty="0">
                <a:latin typeface="Arial Unicode MS"/>
                <a:cs typeface="Arial Unicode MS"/>
              </a:rPr>
              <a:t>l</a:t>
            </a:r>
            <a:r>
              <a:rPr sz="900" i="1" spc="20" dirty="0">
                <a:latin typeface="Arial"/>
                <a:cs typeface="Arial"/>
              </a:rPr>
              <a:t>x</a:t>
            </a:r>
            <a:r>
              <a:rPr sz="900" i="1" spc="20" dirty="0">
                <a:latin typeface="Verdana"/>
                <a:cs typeface="Verdana"/>
              </a:rPr>
              <a:t>/</a:t>
            </a:r>
            <a:r>
              <a:rPr sz="900" spc="20" dirty="0">
                <a:latin typeface="Tahoma"/>
                <a:cs typeface="Tahoma"/>
              </a:rPr>
              <a:t>2</a:t>
            </a:r>
            <a:r>
              <a:rPr sz="900" spc="20" dirty="0">
                <a:latin typeface="Arial Unicode MS"/>
                <a:cs typeface="Arial Unicode MS"/>
              </a:rPr>
              <a:t>」</a:t>
            </a:r>
            <a:r>
              <a:rPr sz="900" spc="-110" dirty="0">
                <a:latin typeface="Arial Unicode MS"/>
                <a:cs typeface="Arial Unicode MS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  </a:t>
            </a:r>
            <a:r>
              <a:rPr sz="900" spc="-25" dirty="0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" dirty="0">
                <a:latin typeface="Arial"/>
                <a:cs typeface="Arial"/>
              </a:rPr>
              <a:t>q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10" dirty="0">
                <a:latin typeface="Arial Unicode MS"/>
                <a:cs typeface="Arial Unicode MS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20" dirty="0">
                <a:latin typeface="Tahoma"/>
                <a:cs typeface="Tahoma"/>
              </a:rPr>
              <a:t>is odd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−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1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 startAt="4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8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1518201"/>
            <a:ext cx="313855" cy="144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120775"/>
            <a:ext cx="1752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Modular arithmetic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111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seemingly similar 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67917"/>
            <a:ext cx="3914140" cy="150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Factoring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express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5" dirty="0">
                <a:latin typeface="Tahoma"/>
                <a:cs typeface="Tahoma"/>
              </a:rPr>
              <a:t>its </a:t>
            </a:r>
            <a:r>
              <a:rPr sz="1100" u="sng" spc="-30" dirty="0" smtClean="0">
                <a:latin typeface="Tahoma"/>
                <a:cs typeface="Tahoma"/>
              </a:rPr>
              <a:t>prime</a:t>
            </a:r>
            <a:r>
              <a:rPr lang="en-US" sz="1100" u="sng" spc="-30" dirty="0" smtClean="0">
                <a:latin typeface="Tahoma"/>
                <a:cs typeface="Tahoma"/>
              </a:rPr>
              <a:t> </a:t>
            </a:r>
            <a:r>
              <a:rPr sz="1100" u="sng" spc="-20" dirty="0" smtClean="0">
                <a:latin typeface="Tahoma"/>
                <a:cs typeface="Tahoma"/>
              </a:rPr>
              <a:t>factors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spc="-30" dirty="0">
                <a:latin typeface="Gill Sans MT"/>
                <a:cs typeface="Gill Sans MT"/>
              </a:rPr>
              <a:t>Primality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determine whether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u="sng" spc="-25" dirty="0" smtClean="0">
                <a:latin typeface="Tahoma"/>
                <a:cs typeface="Tahoma"/>
              </a:rPr>
              <a:t>prime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believe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b="1" spc="-25" dirty="0">
                <a:latin typeface="Gill Sans MT"/>
                <a:cs typeface="Gill Sans MT"/>
              </a:rPr>
              <a:t>Factoring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hard and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15" dirty="0">
                <a:latin typeface="Tahoma"/>
                <a:cs typeface="Tahoma"/>
              </a:rPr>
              <a:t>electronic </a:t>
            </a:r>
            <a:r>
              <a:rPr sz="1100" spc="-30" dirty="0">
                <a:latin typeface="Tahoma"/>
                <a:cs typeface="Tahoma"/>
              </a:rPr>
              <a:t>commerce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built </a:t>
            </a:r>
            <a:r>
              <a:rPr sz="1100" spc="-30" dirty="0" smtClean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assumption.</a:t>
            </a:r>
            <a:endParaRPr sz="1100" dirty="0">
              <a:latin typeface="Tahoma"/>
              <a:cs typeface="Tahoma"/>
            </a:endParaRPr>
          </a:p>
          <a:p>
            <a:pPr marL="12700" marR="330835">
              <a:lnSpc>
                <a:spcPct val="101000"/>
              </a:lnSpc>
              <a:spcBef>
                <a:spcPts val="595"/>
              </a:spcBef>
            </a:pPr>
            <a:r>
              <a:rPr sz="1100" spc="-15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efficient algorithms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b="1" spc="-25" dirty="0">
                <a:latin typeface="Gill Sans MT"/>
                <a:cs typeface="Gill Sans MT"/>
              </a:rPr>
              <a:t>Primality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r>
              <a:rPr lang="en-US" sz="1100" spc="-3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g</a:t>
            </a:r>
            <a:r>
              <a:rPr sz="1100" spc="-35" dirty="0">
                <a:latin typeface="Tahoma"/>
                <a:cs typeface="Tahoma"/>
              </a:rPr>
              <a:t>., </a:t>
            </a:r>
            <a:r>
              <a:rPr sz="1100" spc="65" dirty="0">
                <a:solidFill>
                  <a:srgbClr val="FF0000"/>
                </a:solidFill>
                <a:latin typeface="Tahoma"/>
                <a:cs typeface="Tahoma"/>
              </a:rPr>
              <a:t>AKS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test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b="1" spc="-15" dirty="0">
                <a:latin typeface="Gill Sans MT"/>
                <a:cs typeface="Gill Sans MT"/>
              </a:rPr>
              <a:t>Manindra  </a:t>
            </a:r>
            <a:r>
              <a:rPr sz="1100" b="1" spc="-35" dirty="0">
                <a:latin typeface="Gill Sans MT"/>
                <a:cs typeface="Gill Sans MT"/>
              </a:rPr>
              <a:t>Agrawal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b="1" spc="-35" dirty="0">
                <a:latin typeface="Gill Sans MT"/>
                <a:cs typeface="Gill Sans MT"/>
              </a:rPr>
              <a:t>Neeraj  </a:t>
            </a:r>
            <a:r>
              <a:rPr sz="1100" b="1" spc="-15" dirty="0">
                <a:latin typeface="Gill Sans MT"/>
                <a:cs typeface="Gill Sans MT"/>
              </a:rPr>
              <a:t>Kayal</a:t>
            </a:r>
            <a:r>
              <a:rPr sz="1100" spc="-1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b="1" spc="-25" dirty="0">
                <a:latin typeface="Gill Sans MT"/>
                <a:cs typeface="Gill Sans MT"/>
              </a:rPr>
              <a:t>Nitin</a:t>
            </a:r>
            <a:r>
              <a:rPr sz="1100" b="1" spc="114" dirty="0">
                <a:latin typeface="Gill Sans MT"/>
                <a:cs typeface="Gill Sans MT"/>
              </a:rPr>
              <a:t> </a:t>
            </a:r>
            <a:r>
              <a:rPr sz="1100" b="1" spc="-20" dirty="0">
                <a:latin typeface="Gill Sans MT"/>
                <a:cs typeface="Gill Sans MT"/>
              </a:rPr>
              <a:t>Saxena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663575"/>
            <a:ext cx="3846829" cy="205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400"/>
              </a:lnSpc>
            </a:pP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Modular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system </a:t>
            </a:r>
            <a:r>
              <a:rPr sz="1100" spc="-25" dirty="0">
                <a:latin typeface="Tahoma"/>
                <a:cs typeface="Tahoma"/>
              </a:rPr>
              <a:t>for dealing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15" dirty="0">
                <a:latin typeface="Tahoma"/>
                <a:cs typeface="Tahoma"/>
              </a:rPr>
              <a:t>restricted </a:t>
            </a:r>
            <a:r>
              <a:rPr sz="1100" spc="-40" dirty="0">
                <a:latin typeface="Tahoma"/>
                <a:cs typeface="Tahoma"/>
              </a:rPr>
              <a:t>ranges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integers.  </a:t>
            </a:r>
            <a:endParaRPr lang="en-US" sz="1100" spc="-25" dirty="0" smtClean="0">
              <a:latin typeface="Tahoma"/>
              <a:cs typeface="Tahoma"/>
            </a:endParaRPr>
          </a:p>
          <a:p>
            <a:pPr marL="12700" marR="5080">
              <a:lnSpc>
                <a:spcPct val="156400"/>
              </a:lnSpc>
            </a:pPr>
            <a:r>
              <a:rPr sz="1100" spc="-15" dirty="0" smtClean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define </a:t>
            </a: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remainder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is divided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; that </a:t>
            </a:r>
            <a:r>
              <a:rPr sz="1100" spc="-20" dirty="0">
                <a:latin typeface="Tahoma"/>
                <a:cs typeface="Tahoma"/>
              </a:rPr>
              <a:t>is,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15" dirty="0">
                <a:latin typeface="Arial"/>
                <a:cs typeface="Arial"/>
              </a:rPr>
              <a:t>qN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equal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30" dirty="0">
                <a:latin typeface="Tahoma"/>
                <a:cs typeface="Tahoma"/>
              </a:rPr>
              <a:t>and </a:t>
            </a:r>
            <a:r>
              <a:rPr sz="1100" i="1" u="sng" spc="-30" dirty="0">
                <a:latin typeface="Arial"/>
                <a:cs typeface="Arial"/>
              </a:rPr>
              <a:t>y  </a:t>
            </a:r>
            <a:r>
              <a:rPr sz="1100" u="sng" spc="-45" dirty="0">
                <a:latin typeface="Tahoma"/>
                <a:cs typeface="Tahoma"/>
              </a:rPr>
              <a:t>are </a:t>
            </a:r>
            <a:r>
              <a:rPr sz="1100" u="sng" spc="-25" dirty="0">
                <a:latin typeface="Tahoma"/>
                <a:cs typeface="Tahoma"/>
              </a:rPr>
              <a:t>congruent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20" dirty="0">
                <a:latin typeface="Tahoma"/>
                <a:cs typeface="Tahoma"/>
              </a:rPr>
              <a:t>differ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multiple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</a:t>
            </a:r>
            <a:r>
              <a:rPr sz="1100" spc="-25" dirty="0" smtClean="0">
                <a:latin typeface="Tahoma"/>
                <a:cs typeface="Tahoma"/>
              </a:rPr>
              <a:t>.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e</a:t>
            </a:r>
            <a:r>
              <a:rPr sz="1100" spc="-25" dirty="0" smtClean="0">
                <a:latin typeface="Tahoma"/>
                <a:cs typeface="Tahoma"/>
              </a:rPr>
              <a:t>.,</a:t>
            </a: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spc="-30" dirty="0" smtClean="0">
                <a:latin typeface="Arial"/>
                <a:cs typeface="Arial"/>
              </a:rPr>
              <a:t>x 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 smtClean="0">
                <a:latin typeface="Tahoma"/>
                <a:cs typeface="Tahoma"/>
              </a:rPr>
              <a:t>)</a:t>
            </a:r>
            <a:r>
              <a:rPr lang="en-US" sz="1100" spc="40" dirty="0" smtClean="0">
                <a:latin typeface="Tahoma"/>
                <a:cs typeface="Tahoma"/>
              </a:rPr>
              <a:t> </a:t>
            </a:r>
            <a:r>
              <a:rPr sz="1100" spc="200" dirty="0" smtClean="0">
                <a:latin typeface="Arial Unicode MS"/>
                <a:cs typeface="Arial Unicode MS"/>
              </a:rPr>
              <a:t>⇒</a:t>
            </a:r>
            <a:r>
              <a:rPr sz="1100" i="1" dirty="0" smtClean="0">
                <a:latin typeface="Arial"/>
                <a:cs typeface="Arial"/>
              </a:rPr>
              <a:t>N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10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962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interpretations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24" y="1120775"/>
            <a:ext cx="3669665" cy="123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" dirty="0">
                <a:latin typeface="Tahoma"/>
                <a:cs typeface="Tahoma"/>
              </a:rPr>
              <a:t>limits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a predefined range </a:t>
            </a:r>
            <a:r>
              <a:rPr sz="1100" spc="1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1100" i="1" spc="1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spc="-5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-75" dirty="0">
                <a:solidFill>
                  <a:srgbClr val="FF0000"/>
                </a:solidFill>
                <a:latin typeface="Verdana"/>
                <a:cs typeface="Verdana"/>
              </a:rPr>
              <a:t>. . . , </a:t>
            </a:r>
            <a:r>
              <a:rPr sz="1100" i="1" spc="11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14" dirty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r>
              <a:rPr sz="1100" spc="-9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wraps </a:t>
            </a:r>
            <a:r>
              <a:rPr sz="1100" spc="-30" dirty="0">
                <a:latin typeface="Tahoma"/>
                <a:cs typeface="Tahoma"/>
              </a:rPr>
              <a:t>around  </a:t>
            </a:r>
            <a:r>
              <a:rPr sz="1100" spc="-40" dirty="0">
                <a:latin typeface="Tahoma"/>
                <a:cs typeface="Tahoma"/>
              </a:rPr>
              <a:t>whenever </a:t>
            </a: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5" dirty="0">
                <a:latin typeface="Tahoma"/>
                <a:cs typeface="Tahoma"/>
              </a:rPr>
              <a:t>try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leave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range – </a:t>
            </a:r>
            <a:r>
              <a:rPr sz="1100" spc="-20" dirty="0">
                <a:latin typeface="Tahoma"/>
                <a:cs typeface="Tahoma"/>
              </a:rPr>
              <a:t>like the </a:t>
            </a:r>
            <a:r>
              <a:rPr sz="1100" spc="-30" dirty="0">
                <a:latin typeface="Tahoma"/>
                <a:cs typeface="Tahoma"/>
              </a:rPr>
              <a:t>hand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 smtClean="0">
                <a:latin typeface="Tahoma"/>
                <a:cs typeface="Tahoma"/>
              </a:rPr>
              <a:t>clock.</a:t>
            </a:r>
            <a:endParaRPr lang="en-US" sz="1100" spc="-5" dirty="0" smtClean="0">
              <a:latin typeface="Tahoma"/>
              <a:cs typeface="Tahoma"/>
            </a:endParaRPr>
          </a:p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endParaRPr sz="1100" dirty="0">
              <a:latin typeface="Tahoma"/>
              <a:cs typeface="Tahoma"/>
            </a:endParaRPr>
          </a:p>
          <a:p>
            <a:pPr marL="161925" marR="33655" indent="-149225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5" dirty="0">
                <a:latin typeface="Tahoma"/>
                <a:cs typeface="Tahoma"/>
              </a:rPr>
              <a:t>deals </a:t>
            </a:r>
            <a:r>
              <a:rPr sz="1100" spc="-5" dirty="0">
                <a:latin typeface="Tahoma"/>
                <a:cs typeface="Tahoma"/>
              </a:rPr>
              <a:t>with all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divides them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equivalence </a:t>
            </a:r>
            <a:r>
              <a:rPr sz="1100" spc="-35" dirty="0">
                <a:latin typeface="Tahoma"/>
                <a:cs typeface="Tahoma"/>
              </a:rPr>
              <a:t>classes, each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25" dirty="0">
                <a:latin typeface="Tahoma"/>
                <a:cs typeface="Tahoma"/>
              </a:rPr>
              <a:t>form </a:t>
            </a:r>
            <a:r>
              <a:rPr sz="1100" spc="8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i="1" spc="85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spc="20" dirty="0">
                <a:solidFill>
                  <a:srgbClr val="FF0000"/>
                </a:solidFill>
                <a:latin typeface="Arial Unicode MS"/>
                <a:cs typeface="Arial Unicode MS"/>
              </a:rPr>
              <a:t>|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120" dirty="0">
                <a:solidFill>
                  <a:srgbClr val="FF0000"/>
                </a:solidFill>
                <a:latin typeface="Arial Unicode MS"/>
                <a:cs typeface="Arial Unicode MS"/>
              </a:rPr>
              <a:t>∈ </a:t>
            </a:r>
            <a:r>
              <a:rPr sz="1100" spc="75" dirty="0">
                <a:solidFill>
                  <a:srgbClr val="FF0000"/>
                </a:solidFill>
                <a:latin typeface="Palatino Linotype"/>
                <a:cs typeface="Palatino Linotype"/>
              </a:rPr>
              <a:t>Z</a:t>
            </a:r>
            <a:r>
              <a:rPr sz="1100" spc="75" dirty="0">
                <a:solidFill>
                  <a:srgbClr val="FF0000"/>
                </a:solidFill>
                <a:latin typeface="Arial Unicode MS"/>
                <a:cs typeface="Arial Unicode MS"/>
              </a:rPr>
              <a:t>}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i="1" spc="15" dirty="0">
                <a:latin typeface="Arial"/>
                <a:cs typeface="Arial"/>
              </a:rPr>
              <a:t>i  </a:t>
            </a:r>
            <a:r>
              <a:rPr sz="1100" spc="-45" dirty="0">
                <a:latin typeface="Tahoma"/>
                <a:cs typeface="Tahoma"/>
              </a:rPr>
              <a:t>between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11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39135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kern="1400" spc="0" dirty="0"/>
              <a:t>Two’s 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8311"/>
            <a:ext cx="3913504" cy="204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nicely </a:t>
            </a:r>
            <a:r>
              <a:rPr sz="1100" spc="-10" dirty="0">
                <a:latin typeface="Tahoma"/>
                <a:cs typeface="Tahoma"/>
              </a:rPr>
              <a:t>illustrated in </a:t>
            </a:r>
            <a:r>
              <a:rPr sz="1100" spc="-15" dirty="0">
                <a:latin typeface="Tahoma"/>
                <a:cs typeface="Tahoma"/>
              </a:rPr>
              <a:t>two’s </a:t>
            </a:r>
            <a:r>
              <a:rPr sz="1100" spc="-25" dirty="0">
                <a:latin typeface="Tahoma"/>
                <a:cs typeface="Tahoma"/>
              </a:rPr>
              <a:t>complement, </a:t>
            </a:r>
            <a:r>
              <a:rPr sz="1100" spc="-20" dirty="0">
                <a:latin typeface="Tahoma"/>
                <a:cs typeface="Tahoma"/>
              </a:rPr>
              <a:t>the most </a:t>
            </a:r>
            <a:r>
              <a:rPr sz="1100" spc="-25" dirty="0">
                <a:latin typeface="Tahoma"/>
                <a:cs typeface="Tahoma"/>
              </a:rPr>
              <a:t>common  </a:t>
            </a:r>
            <a:r>
              <a:rPr sz="1100" spc="-20" dirty="0">
                <a:latin typeface="Tahoma"/>
                <a:cs typeface="Tahoma"/>
              </a:rPr>
              <a:t>format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20" dirty="0">
                <a:latin typeface="Tahoma"/>
                <a:cs typeface="Tahoma"/>
              </a:rPr>
              <a:t>storing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signed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integers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0" dirty="0">
                <a:latin typeface="Tahoma"/>
                <a:cs typeface="Tahoma"/>
              </a:rPr>
              <a:t>uses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represent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range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100" spc="5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75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75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-225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67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6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67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52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7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usually </a:t>
            </a:r>
            <a:r>
              <a:rPr sz="1100" spc="-25" dirty="0">
                <a:latin typeface="Tahoma"/>
                <a:cs typeface="Tahoma"/>
              </a:rPr>
              <a:t>described </a:t>
            </a:r>
            <a:r>
              <a:rPr sz="1100" spc="-40" dirty="0">
                <a:latin typeface="Tahoma"/>
                <a:cs typeface="Tahoma"/>
              </a:rPr>
              <a:t>as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follows:</a:t>
            </a:r>
            <a:endParaRPr sz="1100" dirty="0">
              <a:latin typeface="Tahoma"/>
              <a:cs typeface="Tahoma"/>
            </a:endParaRPr>
          </a:p>
          <a:p>
            <a:pPr marL="246379" marR="120650" indent="-126364">
              <a:lnSpc>
                <a:spcPct val="101000"/>
              </a:lnSpc>
              <a:spcBef>
                <a:spcPts val="295"/>
              </a:spcBef>
            </a:pPr>
            <a:r>
              <a:rPr sz="1100" spc="-10" dirty="0" smtClean="0">
                <a:latin typeface="Tahoma"/>
                <a:cs typeface="Tahoma"/>
              </a:rPr>
              <a:t>Positive </a:t>
            </a:r>
            <a:r>
              <a:rPr sz="1100" spc="-25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range 0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25" dirty="0">
                <a:latin typeface="Tahoma"/>
                <a:cs typeface="Tahoma"/>
              </a:rPr>
              <a:t>1,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regular </a:t>
            </a:r>
            <a:r>
              <a:rPr sz="1100" spc="-25" dirty="0">
                <a:latin typeface="Tahoma"/>
                <a:cs typeface="Tahoma"/>
              </a:rPr>
              <a:t>binary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246379" marR="31750" indent="-126364">
              <a:lnSpc>
                <a:spcPct val="101000"/>
              </a:lnSpc>
              <a:spcBef>
                <a:spcPts val="300"/>
              </a:spcBef>
            </a:pPr>
            <a:r>
              <a:rPr sz="1100" spc="-20" dirty="0" smtClean="0">
                <a:latin typeface="Tahoma"/>
                <a:cs typeface="Tahoma"/>
              </a:rPr>
              <a:t>Negative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80" dirty="0">
                <a:latin typeface="Arial Unicode MS"/>
                <a:cs typeface="Arial Unicode MS"/>
              </a:rPr>
              <a:t>−</a:t>
            </a:r>
            <a:r>
              <a:rPr sz="1100" i="1" spc="8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</a:t>
            </a:r>
            <a:r>
              <a:rPr sz="1100" spc="4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15" dirty="0">
                <a:latin typeface="Tahoma"/>
                <a:cs typeface="Tahoma"/>
              </a:rPr>
              <a:t>constructing 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binary,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flipping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finally </a:t>
            </a:r>
            <a:r>
              <a:rPr sz="1100" spc="-25" dirty="0">
                <a:latin typeface="Tahoma"/>
                <a:cs typeface="Tahoma"/>
              </a:rPr>
              <a:t>adding 1.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10" dirty="0" smtClean="0">
                <a:latin typeface="Tahoma"/>
                <a:cs typeface="Tahoma"/>
              </a:rPr>
              <a:t>in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61" y="206375"/>
            <a:ext cx="39389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15" y="511175"/>
            <a:ext cx="3310254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indent="-603885">
              <a:lnSpc>
                <a:spcPct val="100000"/>
              </a:lnSpc>
            </a:pPr>
            <a:r>
              <a:rPr sz="1100" b="1" spc="-15" dirty="0">
                <a:latin typeface="Gill Sans MT"/>
                <a:cs typeface="Gill Sans MT"/>
              </a:rPr>
              <a:t>Substitution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Tahoma"/>
                <a:cs typeface="Tahoma"/>
              </a:rPr>
              <a:t>),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then:</a:t>
            </a:r>
            <a:endParaRPr sz="1100" dirty="0">
              <a:latin typeface="Tahoma"/>
              <a:cs typeface="Tahoma"/>
            </a:endParaRPr>
          </a:p>
          <a:p>
            <a:pPr marL="615950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41666" dirty="0">
                <a:latin typeface="Arial Unicode MS"/>
                <a:cs typeface="Arial Unicode MS"/>
              </a:rPr>
              <a:t>t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 </a:t>
            </a:r>
            <a:r>
              <a:rPr sz="1100" spc="-30" dirty="0">
                <a:latin typeface="Tahoma"/>
                <a:cs typeface="Tahoma"/>
              </a:rPr>
              <a:t>and 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12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52" baseline="41666" dirty="0">
                <a:latin typeface="Arial Unicode MS"/>
                <a:cs typeface="Arial Unicode MS"/>
              </a:rPr>
              <a:t>t</a:t>
            </a:r>
            <a:r>
              <a:rPr sz="1100" i="1" spc="35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Algebraic</a:t>
            </a:r>
            <a:r>
              <a:rPr sz="1100" b="1" spc="15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rules: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730375"/>
            <a:ext cx="1821180" cy="64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8699"/>
              </a:lnSpc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yx  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R="39370" algn="ctr">
              <a:lnSpc>
                <a:spcPct val="100000"/>
              </a:lnSpc>
              <a:spcBef>
                <a:spcPts val="309"/>
              </a:spcBef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xz 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451" y="1741194"/>
            <a:ext cx="965914" cy="65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 algn="r">
              <a:lnSpc>
                <a:spcPct val="128699"/>
              </a:lnSpc>
            </a:pPr>
            <a:r>
              <a:rPr sz="1100" spc="-15" dirty="0">
                <a:latin typeface="Tahoma"/>
                <a:cs typeface="Tahoma"/>
              </a:rPr>
              <a:t>Ass</a:t>
            </a:r>
            <a:r>
              <a:rPr sz="1100" spc="10" dirty="0">
                <a:latin typeface="Tahoma"/>
                <a:cs typeface="Tahoma"/>
              </a:rPr>
              <a:t>o</a:t>
            </a:r>
            <a:r>
              <a:rPr sz="1100" spc="5" dirty="0">
                <a:latin typeface="Tahoma"/>
                <a:cs typeface="Tahoma"/>
              </a:rPr>
              <a:t>ciativi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20" dirty="0">
                <a:latin typeface="Tahoma"/>
                <a:cs typeface="Tahoma"/>
              </a:rPr>
              <a:t>y  </a:t>
            </a:r>
            <a:r>
              <a:rPr sz="1100" spc="-5" dirty="0">
                <a:latin typeface="Tahoma"/>
                <a:cs typeface="Tahoma"/>
              </a:rPr>
              <a:t>Commutativi</a:t>
            </a:r>
            <a:r>
              <a:rPr sz="1100" spc="-20" dirty="0">
                <a:latin typeface="Tahoma"/>
                <a:cs typeface="Tahoma"/>
              </a:rPr>
              <a:t>ty  </a:t>
            </a:r>
            <a:r>
              <a:rPr sz="1100" spc="5" dirty="0">
                <a:latin typeface="Tahoma"/>
                <a:cs typeface="Tahoma"/>
              </a:rPr>
              <a:t>Distributivi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y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2568575"/>
            <a:ext cx="2794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345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(2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100" spc="-37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 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(mod</a:t>
            </a:r>
            <a:r>
              <a:rPr sz="11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31)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3587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16478"/>
            <a:ext cx="4013226" cy="2127146"/>
          </a:xfrm>
          <a:prstGeom prst="rect">
            <a:avLst/>
          </a:prstGeom>
        </p:spPr>
        <p:txBody>
          <a:bodyPr vert="horz" wrap="square" lIns="0" tIns="168173" rIns="0" bIns="0" rtlCol="0">
            <a:spAutoFit/>
          </a:bodyPr>
          <a:lstStyle/>
          <a:p>
            <a:pPr marL="10160" marR="5080">
              <a:lnSpc>
                <a:spcPct val="101000"/>
              </a:lnSpc>
            </a:pPr>
            <a:r>
              <a:rPr sz="1100" kern="1400" spc="0" dirty="0"/>
              <a:t>To add two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start with regular addition. </a:t>
            </a:r>
            <a:r>
              <a:rPr sz="1100" kern="1400" spc="0" dirty="0" smtClean="0"/>
              <a:t>Since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in the range 0 to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their sum is between </a:t>
            </a:r>
            <a:r>
              <a:rPr sz="1100" kern="1400" spc="0" dirty="0">
                <a:solidFill>
                  <a:srgbClr val="FF0000"/>
                </a:solidFill>
              </a:rPr>
              <a:t>0 and 2(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dirty="0"/>
              <a:t>.  If the sum exceeds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we merely need to subtract off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to bring it back </a:t>
            </a:r>
            <a:r>
              <a:rPr sz="1100" kern="1400" spc="0" dirty="0" smtClean="0"/>
              <a:t>into </a:t>
            </a:r>
            <a:r>
              <a:rPr sz="1100" kern="1400" spc="0" dirty="0"/>
              <a:t>the required range</a:t>
            </a:r>
            <a:r>
              <a:rPr sz="1100" kern="1400" spc="0" dirty="0" smtClean="0"/>
              <a:t>.</a:t>
            </a:r>
            <a:endParaRPr lang="en-US" sz="1100" kern="1400" spc="0" dirty="0" smtClean="0"/>
          </a:p>
          <a:p>
            <a:pPr marL="10160" marR="5080">
              <a:lnSpc>
                <a:spcPct val="101000"/>
              </a:lnSpc>
            </a:pPr>
            <a:endParaRPr sz="1100" kern="1400" spc="0" dirty="0"/>
          </a:p>
          <a:p>
            <a:pPr marL="10160" marR="322580">
              <a:lnSpc>
                <a:spcPct val="101000"/>
              </a:lnSpc>
            </a:pPr>
            <a:r>
              <a:rPr sz="1100" kern="1400" spc="0" dirty="0"/>
              <a:t>The overall computation therefore consists of </a:t>
            </a:r>
            <a:r>
              <a:rPr sz="1100" kern="1400" spc="0" dirty="0">
                <a:solidFill>
                  <a:srgbClr val="0000FF"/>
                </a:solidFill>
              </a:rPr>
              <a:t>an addition</a:t>
            </a:r>
            <a:r>
              <a:rPr sz="1100" kern="1400" spc="0" dirty="0"/>
              <a:t>, and </a:t>
            </a:r>
            <a:r>
              <a:rPr sz="1100" kern="1400" spc="0" dirty="0">
                <a:solidFill>
                  <a:srgbClr val="0000FF"/>
                </a:solidFill>
              </a:rPr>
              <a:t>possibly a  subtraction</a:t>
            </a:r>
            <a:r>
              <a:rPr sz="1100" kern="1400" spc="0" dirty="0"/>
              <a:t>, of numbers that never exceed  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10160" marR="153035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Its running time is linear in the sizes of these numbers, in other words </a:t>
            </a:r>
            <a:r>
              <a:rPr sz="1100" i="1" kern="1400" spc="0" dirty="0">
                <a:latin typeface="Arial"/>
                <a:cs typeface="Arial"/>
              </a:rPr>
              <a:t>O</a:t>
            </a:r>
            <a:r>
              <a:rPr sz="1100" kern="1400" spc="0" dirty="0"/>
              <a:t>(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),  where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=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>
                <a:latin typeface="Arial Unicode MS"/>
                <a:cs typeface="Arial Unicode MS"/>
              </a:rPr>
              <a:t>l</a:t>
            </a:r>
            <a:r>
              <a:rPr sz="1100" kern="1400" spc="0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644775"/>
            <a:ext cx="457200" cy="17163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4349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multiplication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39775"/>
            <a:ext cx="3911650" cy="1958856"/>
          </a:xfrm>
          <a:prstGeom prst="rect">
            <a:avLst/>
          </a:prstGeom>
        </p:spPr>
        <p:txBody>
          <a:bodyPr vert="horz" wrap="square" lIns="0" tIns="145148" rIns="0" bIns="0" rtlCol="0">
            <a:spAutoFit/>
          </a:bodyPr>
          <a:lstStyle/>
          <a:p>
            <a:pPr marL="10160" marR="113664">
              <a:lnSpc>
                <a:spcPct val="101000"/>
              </a:lnSpc>
            </a:pPr>
            <a:r>
              <a:rPr sz="1100" kern="1400" spc="0" dirty="0"/>
              <a:t>To multiply two mod-N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, we again just start with regular </a:t>
            </a:r>
            <a:r>
              <a:rPr sz="1100" kern="1400" spc="0" dirty="0" smtClean="0"/>
              <a:t>multiplication </a:t>
            </a:r>
            <a:r>
              <a:rPr sz="1100" kern="1400" spc="0" dirty="0"/>
              <a:t>and then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The product can be as </a:t>
            </a:r>
            <a:r>
              <a:rPr sz="1100" kern="1400" spc="0" dirty="0" smtClean="0"/>
              <a:t>large </a:t>
            </a:r>
            <a:r>
              <a:rPr sz="1100" kern="1400" spc="0" dirty="0"/>
              <a:t>as </a:t>
            </a:r>
            <a:r>
              <a:rPr sz="1100" kern="1400" spc="0" dirty="0">
                <a:solidFill>
                  <a:srgbClr val="FF0000"/>
                </a:solidFill>
              </a:rPr>
              <a:t>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baseline="37037" dirty="0">
                <a:solidFill>
                  <a:srgbClr val="FF0000"/>
                </a:solidFill>
              </a:rPr>
              <a:t>2</a:t>
            </a:r>
            <a:r>
              <a:rPr sz="1100" kern="1400" spc="0" dirty="0"/>
              <a:t>, but this is still at most 2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bits long </a:t>
            </a:r>
            <a:r>
              <a:rPr sz="1100" kern="1400" spc="0" dirty="0" smtClean="0"/>
              <a:t>since</a:t>
            </a:r>
            <a:endParaRPr sz="1100" kern="1400" spc="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</a:t>
            </a:r>
            <a:r>
              <a:rPr sz="1100" kern="1400" spc="0" baseline="41666" dirty="0"/>
              <a:t>2 </a:t>
            </a:r>
            <a:r>
              <a:rPr sz="1100" kern="1400" spc="0" dirty="0"/>
              <a:t>= 2 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 </a:t>
            </a:r>
            <a:r>
              <a:rPr sz="1100" kern="1400" spc="0" dirty="0">
                <a:latin typeface="Arial Unicode MS"/>
                <a:cs typeface="Arial Unicode MS"/>
              </a:rPr>
              <a:t>≤ </a:t>
            </a:r>
            <a:r>
              <a:rPr sz="1100" kern="1400" spc="0" dirty="0"/>
              <a:t>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i="1" kern="1400" spc="0" dirty="0">
                <a:latin typeface="Verdana"/>
                <a:cs typeface="Verdana"/>
              </a:rPr>
              <a:t>.</a:t>
            </a:r>
            <a:endParaRPr sz="1100" kern="1400" spc="0" dirty="0">
              <a:latin typeface="Verdana"/>
              <a:cs typeface="Verdana"/>
            </a:endParaRPr>
          </a:p>
          <a:p>
            <a:pPr marL="10160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To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compute the remainder upon dividing it </a:t>
            </a:r>
            <a:r>
              <a:rPr sz="1100" kern="1400" spc="0" dirty="0" smtClean="0"/>
              <a:t>by</a:t>
            </a:r>
            <a:r>
              <a:rPr lang="en-US" sz="1100" kern="1400" spc="0" dirty="0" smtClean="0"/>
              <a:t> </a:t>
            </a:r>
            <a:r>
              <a:rPr sz="1100" i="1" kern="1400" spc="0" dirty="0" smtClean="0">
                <a:latin typeface="Arial"/>
                <a:cs typeface="Arial"/>
              </a:rPr>
              <a:t>N</a:t>
            </a:r>
            <a:r>
              <a:rPr sz="1100" kern="1400" spc="0" dirty="0"/>
              <a:t>, using our quadratic-time division algorithm.</a:t>
            </a:r>
          </a:p>
          <a:p>
            <a:pPr marL="10160">
              <a:lnSpc>
                <a:spcPct val="100000"/>
              </a:lnSpc>
              <a:spcBef>
                <a:spcPts val="605"/>
              </a:spcBef>
            </a:pPr>
            <a:r>
              <a:rPr sz="1100" kern="1400" spc="0" dirty="0"/>
              <a:t>Multiplication thus remains a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quadratic </a:t>
            </a:r>
            <a:r>
              <a:rPr sz="1100" kern="1400" spc="0" dirty="0" smtClean="0"/>
              <a:t>operation</a:t>
            </a:r>
            <a:r>
              <a:rPr sz="1100" kern="1400" spc="0" dirty="0"/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5111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968375"/>
            <a:ext cx="3796665" cy="1345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5" dirty="0">
                <a:latin typeface="Tahoma"/>
                <a:cs typeface="Tahoma"/>
              </a:rPr>
              <a:t>Not </a:t>
            </a:r>
            <a:r>
              <a:rPr sz="1100" spc="-15" dirty="0">
                <a:latin typeface="Tahoma"/>
                <a:cs typeface="Tahoma"/>
              </a:rPr>
              <a:t>quite </a:t>
            </a:r>
            <a:r>
              <a:rPr sz="1100" spc="-40" dirty="0">
                <a:latin typeface="Tahoma"/>
                <a:cs typeface="Tahoma"/>
              </a:rPr>
              <a:t>so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easy.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  <a:spcBef>
                <a:spcPts val="59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ordinary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tricky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5" dirty="0">
                <a:latin typeface="Tahoma"/>
                <a:cs typeface="Tahoma"/>
              </a:rPr>
              <a:t>–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division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by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zero</a:t>
            </a:r>
            <a:r>
              <a:rPr sz="1100" spc="-25" dirty="0">
                <a:latin typeface="Tahoma"/>
                <a:cs typeface="Tahoma"/>
              </a:rPr>
              <a:t>. It </a:t>
            </a:r>
            <a:r>
              <a:rPr sz="1100" spc="-20" dirty="0" smtClean="0">
                <a:latin typeface="Tahoma"/>
                <a:cs typeface="Tahoma"/>
              </a:rPr>
              <a:t>turns</a:t>
            </a:r>
            <a:r>
              <a:rPr lang="en-US" sz="1100" spc="-20" dirty="0" smtClean="0">
                <a:latin typeface="Tahoma"/>
                <a:cs typeface="Tahoma"/>
              </a:rPr>
              <a:t> </a:t>
            </a:r>
            <a:r>
              <a:rPr sz="1100" spc="-10" dirty="0" smtClean="0">
                <a:latin typeface="Tahoma"/>
                <a:cs typeface="Tahoma"/>
              </a:rPr>
              <a:t>out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potentially </a:t>
            </a:r>
            <a:r>
              <a:rPr sz="1100" spc="-20" dirty="0">
                <a:latin typeface="Tahoma"/>
                <a:cs typeface="Tahoma"/>
              </a:rPr>
              <a:t>other </a:t>
            </a:r>
            <a:r>
              <a:rPr sz="1100" spc="-30" dirty="0">
                <a:latin typeface="Tahoma"/>
                <a:cs typeface="Tahoma"/>
              </a:rPr>
              <a:t>such </a:t>
            </a:r>
            <a:r>
              <a:rPr sz="1100" spc="-40" dirty="0">
                <a:latin typeface="Tahoma"/>
                <a:cs typeface="Tahoma"/>
              </a:rPr>
              <a:t>cases as </a:t>
            </a:r>
            <a:r>
              <a:rPr sz="1100" spc="-25" dirty="0">
                <a:latin typeface="Tahoma"/>
                <a:cs typeface="Tahoma"/>
              </a:rPr>
              <a:t>well,  </a:t>
            </a:r>
            <a:r>
              <a:rPr sz="1100" spc="-2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20" dirty="0">
                <a:latin typeface="Tahoma"/>
                <a:cs typeface="Tahoma"/>
              </a:rPr>
              <a:t>characterize </a:t>
            </a:r>
            <a:r>
              <a:rPr sz="1100" spc="-35" dirty="0">
                <a:latin typeface="Tahoma"/>
                <a:cs typeface="Tahoma"/>
              </a:rPr>
              <a:t>toward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end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20" dirty="0" smtClean="0">
                <a:latin typeface="Tahoma"/>
                <a:cs typeface="Tahoma"/>
              </a:rPr>
              <a:t>section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100" spc="-30" dirty="0">
                <a:latin typeface="Tahoma"/>
                <a:cs typeface="Tahoma"/>
              </a:rPr>
              <a:t>Whenever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legal, </a:t>
            </a:r>
            <a:r>
              <a:rPr sz="1100" spc="-45" dirty="0">
                <a:latin typeface="Tahoma"/>
                <a:cs typeface="Tahoma"/>
              </a:rPr>
              <a:t>however,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managed </a:t>
            </a:r>
            <a:r>
              <a:rPr sz="1100" spc="-10" dirty="0">
                <a:latin typeface="Tahoma"/>
                <a:cs typeface="Tahoma"/>
              </a:rPr>
              <a:t>in cubic </a:t>
            </a:r>
            <a:r>
              <a:rPr sz="1100" spc="-15" dirty="0">
                <a:latin typeface="Tahoma"/>
                <a:cs typeface="Tahoma"/>
              </a:rPr>
              <a:t>time</a:t>
            </a:r>
            <a:r>
              <a:rPr sz="1100" spc="-15" dirty="0" smtClean="0">
                <a:latin typeface="Tahoma"/>
                <a:cs typeface="Tahoma"/>
              </a:rPr>
              <a:t>,</a:t>
            </a:r>
            <a:r>
              <a:rPr sz="1100" spc="65" dirty="0" smtClean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825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63575"/>
            <a:ext cx="3881120" cy="214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b="1" spc="-30" dirty="0">
                <a:latin typeface="Gill Sans MT"/>
                <a:cs typeface="Gill Sans MT"/>
              </a:rPr>
              <a:t>cryptosystem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working toward,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necessary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 smtClean="0">
                <a:latin typeface="Tahoma"/>
                <a:cs typeface="Tahoma"/>
              </a:rPr>
              <a:t>compute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i="1" spc="25" dirty="0" err="1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37037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1100" i="1" spc="37" baseline="37037" dirty="0" smtClean="0">
                <a:solidFill>
                  <a:srgbClr val="FF0000"/>
                </a:solidFill>
                <a:latin typeface="Trebuchet MS"/>
                <a:cs typeface="Trebuchet MS"/>
              </a:rPr>
              <a:t>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hundred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bits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100" spc="-25" dirty="0" smtClean="0">
                <a:latin typeface="Tahoma"/>
                <a:cs typeface="Tahoma"/>
              </a:rPr>
              <a:t>.</a:t>
            </a:r>
            <a:endParaRPr lang="en-US" sz="1100" spc="-2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result is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therefore </a:t>
            </a:r>
            <a:r>
              <a:rPr sz="1100" spc="-10" dirty="0">
                <a:latin typeface="Tahoma"/>
                <a:cs typeface="Tahoma"/>
              </a:rPr>
              <a:t>itself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few </a:t>
            </a:r>
            <a:r>
              <a:rPr sz="1100" spc="-30" dirty="0">
                <a:latin typeface="Tahoma"/>
                <a:cs typeface="Tahoma"/>
              </a:rPr>
              <a:t>hundred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 smtClean="0">
                <a:latin typeface="Tahoma"/>
                <a:cs typeface="Tahoma"/>
              </a:rPr>
              <a:t>long</a:t>
            </a:r>
            <a:r>
              <a:rPr sz="1100" spc="-20" dirty="0">
                <a:latin typeface="Tahoma"/>
                <a:cs typeface="Tahoma"/>
              </a:rPr>
              <a:t>.  </a:t>
            </a:r>
            <a:r>
              <a:rPr sz="1100" spc="-35" dirty="0">
                <a:latin typeface="Tahoma"/>
                <a:cs typeface="Tahoma"/>
              </a:rPr>
              <a:t>However,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raw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value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15" dirty="0">
                <a:latin typeface="Tahoma"/>
                <a:cs typeface="Tahoma"/>
              </a:rPr>
              <a:t>could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much, much </a:t>
            </a:r>
            <a:r>
              <a:rPr sz="1100" spc="-30" dirty="0">
                <a:latin typeface="Tahoma"/>
                <a:cs typeface="Tahoma"/>
              </a:rPr>
              <a:t>longer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spc="-10" dirty="0" smtClean="0">
                <a:latin typeface="Tahoma"/>
                <a:cs typeface="Tahoma"/>
              </a:rPr>
              <a:t>this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1100" spc="-2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20" dirty="0" smtClean="0">
                <a:latin typeface="Tahoma"/>
                <a:cs typeface="Tahoma"/>
              </a:rPr>
              <a:t>Even </a:t>
            </a:r>
            <a:r>
              <a:rPr sz="1100" spc="-45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just 20-bit </a:t>
            </a:r>
            <a:r>
              <a:rPr sz="1100" spc="-30" dirty="0">
                <a:latin typeface="Tahoma"/>
                <a:cs typeface="Tahoma"/>
              </a:rPr>
              <a:t>numbers,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 smtClean="0">
                <a:latin typeface="Tahoma"/>
                <a:cs typeface="Tahoma"/>
              </a:rPr>
              <a:t>least</a:t>
            </a:r>
            <a:endParaRPr sz="1100" dirty="0">
              <a:latin typeface="Tahoma"/>
              <a:cs typeface="Tahoma"/>
            </a:endParaRPr>
          </a:p>
          <a:p>
            <a:pPr marR="396240" algn="ctr">
              <a:lnSpc>
                <a:spcPts val="225"/>
              </a:lnSpc>
              <a:spcBef>
                <a:spcPts val="715"/>
              </a:spcBef>
            </a:pPr>
            <a:r>
              <a:rPr sz="500" spc="-10" dirty="0">
                <a:latin typeface="Tahoma"/>
                <a:cs typeface="Tahoma"/>
              </a:rPr>
              <a:t>19</a:t>
            </a:r>
            <a:endParaRPr sz="500" dirty="0">
              <a:latin typeface="Tahoma"/>
              <a:cs typeface="Tahoma"/>
            </a:endParaRPr>
          </a:p>
          <a:p>
            <a:pPr marL="32384" algn="ctr">
              <a:lnSpc>
                <a:spcPts val="705"/>
              </a:lnSpc>
            </a:pPr>
            <a:r>
              <a:rPr sz="1350" baseline="-27777" dirty="0">
                <a:latin typeface="Tahoma"/>
                <a:cs typeface="Tahoma"/>
              </a:rPr>
              <a:t>(2</a:t>
            </a:r>
            <a:r>
              <a:rPr sz="600" dirty="0">
                <a:latin typeface="Tahoma"/>
                <a:cs typeface="Tahoma"/>
              </a:rPr>
              <a:t>19</a:t>
            </a:r>
            <a:r>
              <a:rPr sz="1350" baseline="-27777" dirty="0">
                <a:latin typeface="Tahoma"/>
                <a:cs typeface="Tahoma"/>
              </a:rPr>
              <a:t>)</a:t>
            </a:r>
            <a:r>
              <a:rPr sz="600" dirty="0">
                <a:latin typeface="Tahoma"/>
                <a:cs typeface="Tahoma"/>
              </a:rPr>
              <a:t>(2   </a:t>
            </a:r>
            <a:r>
              <a:rPr sz="600" spc="15" dirty="0">
                <a:latin typeface="Tahoma"/>
                <a:cs typeface="Tahoma"/>
              </a:rPr>
              <a:t>)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37" baseline="-27777" dirty="0">
                <a:latin typeface="Tahoma"/>
                <a:cs typeface="Tahoma"/>
              </a:rPr>
              <a:t> </a:t>
            </a:r>
            <a:r>
              <a:rPr sz="1350" spc="-7" baseline="-27777" dirty="0">
                <a:latin typeface="Tahoma"/>
                <a:cs typeface="Tahoma"/>
              </a:rPr>
              <a:t>2</a:t>
            </a:r>
            <a:r>
              <a:rPr sz="600" spc="-5" dirty="0">
                <a:latin typeface="Tahoma"/>
                <a:cs typeface="Tahoma"/>
              </a:rPr>
              <a:t>(19)(524288)</a:t>
            </a:r>
            <a:r>
              <a:rPr sz="1350" i="1" spc="-7" baseline="-27777" dirty="0">
                <a:latin typeface="Verdana"/>
                <a:cs typeface="Verdana"/>
              </a:rPr>
              <a:t>,</a:t>
            </a:r>
            <a:endParaRPr sz="1350" baseline="-27777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about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10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million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long</a:t>
            </a:r>
            <a:r>
              <a:rPr sz="1100" spc="-20" dirty="0">
                <a:latin typeface="Tahoma"/>
                <a:cs typeface="Tahoma"/>
              </a:rPr>
              <a:t>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34976"/>
            <a:ext cx="39433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892175"/>
            <a:ext cx="3897629" cy="1794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01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make sure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dealing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never </a:t>
            </a:r>
            <a:r>
              <a:rPr sz="1100" spc="-35" dirty="0">
                <a:latin typeface="Tahoma"/>
                <a:cs typeface="Tahoma"/>
              </a:rPr>
              <a:t>grow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30" dirty="0">
                <a:latin typeface="Tahoma"/>
                <a:cs typeface="Tahoma"/>
              </a:rPr>
              <a:t>large,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need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computations modulo </a:t>
            </a:r>
            <a:r>
              <a:rPr sz="1100" i="1" spc="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5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idea: </a:t>
            </a:r>
            <a:r>
              <a:rPr sz="1100" spc="-15" dirty="0">
                <a:latin typeface="Tahoma"/>
                <a:cs typeface="Tahoma"/>
              </a:rPr>
              <a:t>calculate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repeatedly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 smtClean="0">
                <a:latin typeface="Tahoma"/>
                <a:cs typeface="Tahoma"/>
              </a:rPr>
              <a:t>resulting </a:t>
            </a:r>
            <a:r>
              <a:rPr sz="1100" spc="-45" dirty="0">
                <a:latin typeface="Tahoma"/>
                <a:cs typeface="Tahoma"/>
              </a:rPr>
              <a:t>sequence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0" dirty="0" smtClean="0">
                <a:latin typeface="Tahoma"/>
                <a:cs typeface="Tahoma"/>
              </a:rPr>
              <a:t>intermediate</a:t>
            </a:r>
            <a:r>
              <a:rPr lang="en-US" sz="1100" spc="-20" dirty="0" smtClean="0">
                <a:latin typeface="Tahoma"/>
                <a:cs typeface="Tahoma"/>
              </a:rPr>
              <a:t> </a:t>
            </a:r>
            <a:r>
              <a:rPr sz="1100" spc="-20" dirty="0" smtClean="0">
                <a:latin typeface="Tahoma"/>
                <a:cs typeface="Tahoma"/>
              </a:rPr>
              <a:t>products,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i="1" spc="-30" dirty="0" smtClean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i="1" spc="1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3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41666" dirty="0">
                <a:solidFill>
                  <a:srgbClr val="FF0000"/>
                </a:solidFill>
                <a:latin typeface="Trebuchet MS"/>
                <a:cs typeface="Trebuchet MS"/>
              </a:rPr>
              <a:t>y  </a:t>
            </a:r>
            <a:r>
              <a:rPr sz="1100" i="1" spc="120" baseline="4166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  <a:p>
            <a:pPr marL="12700" marR="269240">
              <a:lnSpc>
                <a:spcPct val="101000"/>
              </a:lnSpc>
              <a:spcBef>
                <a:spcPts val="795"/>
              </a:spcBef>
            </a:pPr>
            <a:r>
              <a:rPr sz="1100" spc="-25" dirty="0">
                <a:latin typeface="Tahoma"/>
                <a:cs typeface="Tahoma"/>
              </a:rPr>
              <a:t>consists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smaller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individual  multiplications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10" dirty="0">
                <a:latin typeface="Tahoma"/>
                <a:cs typeface="Tahoma"/>
              </a:rPr>
              <a:t>not </a:t>
            </a:r>
            <a:r>
              <a:rPr sz="1100" spc="-25" dirty="0">
                <a:latin typeface="Tahoma"/>
                <a:cs typeface="Tahoma"/>
              </a:rPr>
              <a:t>take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20" dirty="0">
                <a:latin typeface="Tahoma"/>
                <a:cs typeface="Tahoma"/>
              </a:rPr>
              <a:t>long.  </a:t>
            </a: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imagine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500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>
                <a:latin typeface="Tahoma"/>
                <a:cs typeface="Tahoma"/>
              </a:rPr>
              <a:t>long . 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40" y="2825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84929" cy="18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Second </a:t>
            </a:r>
            <a:r>
              <a:rPr sz="1100" spc="-35" dirty="0">
                <a:latin typeface="Tahoma"/>
                <a:cs typeface="Tahoma"/>
              </a:rPr>
              <a:t>idea:  </a:t>
            </a:r>
            <a:r>
              <a:rPr sz="1100" spc="-15" dirty="0">
                <a:latin typeface="Tahoma"/>
                <a:cs typeface="Tahoma"/>
              </a:rPr>
              <a:t>starting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squaring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repeatedly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get</a:t>
            </a:r>
            <a:endParaRPr sz="1100" dirty="0">
              <a:latin typeface="Tahoma"/>
              <a:cs typeface="Tahoma"/>
            </a:endParaRPr>
          </a:p>
          <a:p>
            <a:pPr marR="646430" algn="r">
              <a:lnSpc>
                <a:spcPts val="440"/>
              </a:lnSpc>
              <a:spcBef>
                <a:spcPts val="765"/>
              </a:spcBef>
            </a:pPr>
            <a:endParaRPr sz="500" dirty="0">
              <a:latin typeface="Arial Unicode MS"/>
              <a:cs typeface="Arial Unicode MS"/>
            </a:endParaRPr>
          </a:p>
          <a:p>
            <a:pPr marL="12700" indent="213360">
              <a:lnSpc>
                <a:spcPts val="919"/>
              </a:lnSpc>
              <a:tabLst>
                <a:tab pos="3314700" algn="l"/>
              </a:tabLst>
            </a:pP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900" i="1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4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r>
              <a:rPr sz="900" spc="179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	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-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r>
              <a:rPr sz="1100" spc="-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takes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(log</a:t>
            </a:r>
            <a:r>
              <a:rPr sz="1100" baseline="37037" dirty="0">
                <a:latin typeface="Tahoma"/>
                <a:cs typeface="Tahoma"/>
              </a:rPr>
              <a:t>2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compute,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in 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only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log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multiplications</a:t>
            </a:r>
            <a:r>
              <a:rPr sz="1100" spc="-10" dirty="0" smtClean="0">
                <a:latin typeface="Tahoma"/>
                <a:cs typeface="Tahoma"/>
              </a:rPr>
              <a:t>.</a:t>
            </a:r>
            <a:endParaRPr lang="en-US" sz="1100" spc="-10" dirty="0" smtClean="0">
              <a:latin typeface="Tahoma"/>
              <a:cs typeface="Tahom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determine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simply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25" dirty="0" smtClean="0">
                <a:latin typeface="Tahoma"/>
                <a:cs typeface="Tahoma"/>
              </a:rPr>
              <a:t>together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/>
                <a:cs typeface="Tahoma"/>
              </a:rPr>
              <a:t>an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appropriate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subset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of 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these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powers</a:t>
            </a:r>
            <a:r>
              <a:rPr sz="1100" spc="-4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those </a:t>
            </a:r>
            <a:r>
              <a:rPr sz="1100" spc="-25" dirty="0">
                <a:latin typeface="Tahoma"/>
                <a:cs typeface="Tahoma"/>
              </a:rPr>
              <a:t>corresponding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1’s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binary representation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</a:t>
            </a:r>
            <a:r>
              <a:rPr sz="1100" spc="-15" dirty="0">
                <a:latin typeface="Tahoma"/>
                <a:cs typeface="Tahoma"/>
              </a:rPr>
              <a:t>For  </a:t>
            </a:r>
            <a:r>
              <a:rPr sz="1100" spc="-20" dirty="0">
                <a:latin typeface="Tahoma"/>
                <a:cs typeface="Tahoma"/>
              </a:rPr>
              <a:t>instance,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485" y="2682484"/>
            <a:ext cx="24471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25</a:t>
            </a:r>
            <a:r>
              <a:rPr sz="600" spc="114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11001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16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8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</a:t>
            </a:r>
            <a:r>
              <a:rPr sz="600" spc="-145" dirty="0">
                <a:latin typeface="Tahoma"/>
                <a:cs typeface="Tahoma"/>
              </a:rPr>
              <a:t> </a:t>
            </a:r>
            <a:r>
              <a:rPr sz="1350" i="1" spc="-112" baseline="-27777" dirty="0">
                <a:latin typeface="Verdana"/>
                <a:cs typeface="Verdana"/>
              </a:rPr>
              <a:t>.</a:t>
            </a:r>
            <a:endParaRPr sz="1350" baseline="-27777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120775"/>
            <a:ext cx="252000" cy="7988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1" y="1325830"/>
            <a:ext cx="1676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Basic arithmetic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51" y="206375"/>
            <a:ext cx="40948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4" y="511175"/>
            <a:ext cx="3456000" cy="91307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-5" dirty="0">
                <a:latin typeface="Arial"/>
                <a:cs typeface="Arial"/>
              </a:rPr>
              <a:t>y</a:t>
            </a:r>
            <a:r>
              <a:rPr sz="900" i="1" spc="-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25" dirty="0">
                <a:latin typeface="Arial"/>
                <a:cs typeface="Arial"/>
              </a:rPr>
              <a:t>N</a:t>
            </a:r>
            <a:r>
              <a:rPr sz="900" spc="25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and an </a:t>
            </a:r>
            <a:r>
              <a:rPr sz="900" spc="-25" dirty="0">
                <a:latin typeface="Tahoma"/>
                <a:cs typeface="Tahoma"/>
              </a:rPr>
              <a:t>integer </a:t>
            </a:r>
            <a:r>
              <a:rPr sz="900" spc="-30" dirty="0">
                <a:latin typeface="Tahoma"/>
                <a:cs typeface="Tahoma"/>
              </a:rPr>
              <a:t>exponent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spc="-55" dirty="0">
                <a:latin typeface="Arial"/>
                <a:cs typeface="Arial"/>
              </a:rPr>
              <a:t>z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spc="-40" dirty="0" err="1">
                <a:latin typeface="Arial Unicode MS"/>
                <a:cs typeface="Arial Unicode MS"/>
              </a:rPr>
              <a:t>l</a:t>
            </a:r>
            <a:r>
              <a:rPr sz="900" i="1" spc="-40" dirty="0" err="1">
                <a:latin typeface="Arial"/>
                <a:cs typeface="Arial"/>
              </a:rPr>
              <a:t>y</a:t>
            </a:r>
            <a:r>
              <a:rPr sz="900" i="1" spc="-40" dirty="0" smtClean="0">
                <a:latin typeface="Verdana"/>
                <a:cs typeface="Verdana"/>
              </a:rPr>
              <a:t>/</a:t>
            </a:r>
            <a:r>
              <a:rPr sz="900" spc="-110" dirty="0" smtClean="0">
                <a:latin typeface="Arial Unicode MS"/>
                <a:cs typeface="Arial Unicode MS"/>
              </a:rPr>
              <a:t> </a:t>
            </a:r>
            <a:r>
              <a:rPr lang="en-US" sz="900" spc="-110" dirty="0" smtClean="0">
                <a:latin typeface="Arial Unicode MS"/>
                <a:cs typeface="Arial Unicode MS"/>
              </a:rPr>
              <a:t>    </a:t>
            </a:r>
            <a:r>
              <a:rPr sz="900" i="1" spc="-75" dirty="0" smtClean="0">
                <a:latin typeface="Verdana"/>
                <a:cs typeface="Verdana"/>
              </a:rPr>
              <a:t>,</a:t>
            </a:r>
            <a:r>
              <a:rPr sz="900" i="1" spc="-175" dirty="0" smtClean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50" dirty="0">
                <a:latin typeface="Tahoma"/>
                <a:cs typeface="Tahoma"/>
              </a:rPr>
              <a:t>even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spc="-25" dirty="0">
                <a:latin typeface="Gill Sans MT"/>
                <a:cs typeface="Gill Sans MT"/>
              </a:rPr>
              <a:t>else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88" y="1535024"/>
            <a:ext cx="150882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25" dirty="0">
                <a:latin typeface="Arial"/>
                <a:cs typeface="Arial"/>
              </a:rPr>
              <a:t>x</a:t>
            </a:r>
            <a:r>
              <a:rPr sz="900" i="1" spc="37" baseline="41666" dirty="0">
                <a:latin typeface="Trebuchet MS"/>
                <a:cs typeface="Trebuchet MS"/>
              </a:rPr>
              <a:t>y 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160" dirty="0">
                <a:latin typeface="Tahoma"/>
                <a:cs typeface="Tahoma"/>
              </a:rPr>
              <a:t> </a:t>
            </a:r>
            <a:r>
              <a:rPr sz="1350" spc="-127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7" baseline="40123" dirty="0">
                <a:latin typeface="Arial Unicode MS"/>
                <a:cs typeface="Arial Unicode MS"/>
              </a:rPr>
              <a:t></a:t>
            </a:r>
            <a:r>
              <a:rPr sz="1350" spc="-532" baseline="37037" dirty="0">
                <a:latin typeface="Arial Unicode MS"/>
                <a:cs typeface="Arial Unicode MS"/>
              </a:rPr>
              <a:t>（</a:t>
            </a:r>
            <a:r>
              <a:rPr sz="1350" i="1" spc="-44" baseline="-24691" dirty="0">
                <a:latin typeface="Arial"/>
                <a:cs typeface="Arial"/>
              </a:rPr>
              <a:t>x</a:t>
            </a:r>
            <a:r>
              <a:rPr sz="1350" i="1" spc="-254" baseline="-24691" dirty="0">
                <a:latin typeface="Arial"/>
                <a:cs typeface="Arial"/>
              </a:rPr>
              <a:t> </a:t>
            </a:r>
            <a:r>
              <a:rPr sz="600" spc="-260" dirty="0">
                <a:latin typeface="Arial Unicode MS"/>
                <a:cs typeface="Arial Unicode MS"/>
              </a:rPr>
              <a:t>礼</a:t>
            </a:r>
            <a:r>
              <a:rPr sz="600" i="1" spc="55" dirty="0">
                <a:latin typeface="Trebuchet MS"/>
                <a:cs typeface="Trebuchet MS"/>
              </a:rPr>
              <a:t>y</a:t>
            </a:r>
            <a:r>
              <a:rPr sz="600" i="1" spc="65" dirty="0">
                <a:latin typeface="Trebuchet MS"/>
                <a:cs typeface="Trebuchet MS"/>
              </a:rPr>
              <a:t>/</a:t>
            </a: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-215" dirty="0">
                <a:latin typeface="Arial Unicode MS"/>
                <a:cs typeface="Arial Unicode MS"/>
              </a:rPr>
              <a:t>」</a:t>
            </a:r>
            <a:r>
              <a:rPr sz="1350" spc="-532" baseline="37037" dirty="0">
                <a:latin typeface="Arial Unicode MS"/>
                <a:cs typeface="Arial Unicode MS"/>
              </a:rPr>
              <a:t>＼</a:t>
            </a:r>
            <a:r>
              <a:rPr sz="900" spc="-22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>
                <a:latin typeface="Arial Unicode MS"/>
                <a:cs typeface="Arial Unicode MS"/>
              </a:rPr>
              <a:t></a:t>
            </a:r>
            <a:r>
              <a:rPr sz="1350" i="1" spc="-82" baseline="-21604" dirty="0">
                <a:latin typeface="Arial"/>
                <a:cs typeface="Arial"/>
              </a:rPr>
              <a:t>x </a:t>
            </a:r>
            <a:r>
              <a:rPr sz="1350" spc="7" baseline="-21604" dirty="0">
                <a:latin typeface="Arial Unicode MS"/>
                <a:cs typeface="Arial Unicode MS"/>
              </a:rPr>
              <a:t>· </a:t>
            </a:r>
            <a:r>
              <a:rPr sz="1350" spc="-284" baseline="37037" dirty="0">
                <a:latin typeface="Arial Unicode MS"/>
                <a:cs typeface="Arial Unicode MS"/>
              </a:rPr>
              <a:t>（</a:t>
            </a:r>
            <a:r>
              <a:rPr sz="1350" i="1" spc="-284" baseline="-21604" dirty="0">
                <a:latin typeface="Arial"/>
                <a:cs typeface="Arial"/>
              </a:rPr>
              <a:t>x</a:t>
            </a:r>
            <a:r>
              <a:rPr sz="1350" i="1" spc="-307" baseline="-21604" dirty="0">
                <a:latin typeface="Arial"/>
                <a:cs typeface="Arial"/>
              </a:rPr>
              <a:t> </a:t>
            </a:r>
            <a:r>
              <a:rPr sz="600" spc="-120" dirty="0">
                <a:latin typeface="Arial Unicode MS"/>
                <a:cs typeface="Arial Unicode MS"/>
              </a:rPr>
              <a:t>礼</a:t>
            </a:r>
            <a:r>
              <a:rPr sz="600" i="1" spc="-120" dirty="0">
                <a:latin typeface="Trebuchet MS"/>
                <a:cs typeface="Trebuchet MS"/>
              </a:rPr>
              <a:t>y/</a:t>
            </a:r>
            <a:r>
              <a:rPr sz="600" spc="-120" dirty="0">
                <a:latin typeface="Tahoma"/>
                <a:cs typeface="Tahoma"/>
              </a:rPr>
              <a:t>2</a:t>
            </a:r>
            <a:r>
              <a:rPr sz="600" spc="-120" dirty="0">
                <a:latin typeface="Arial Unicode MS"/>
                <a:cs typeface="Arial Unicode MS"/>
              </a:rPr>
              <a:t>」</a:t>
            </a:r>
            <a:r>
              <a:rPr sz="1350" spc="-179" baseline="37037" dirty="0">
                <a:latin typeface="Arial Unicode MS"/>
                <a:cs typeface="Arial Unicode MS"/>
              </a:rPr>
              <a:t>＼</a:t>
            </a:r>
            <a:endParaRPr sz="1350" baseline="3703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648" y="1752812"/>
            <a:ext cx="873100" cy="46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3000"/>
              </a:lnSpc>
            </a:pPr>
            <a:r>
              <a:rPr sz="1000" dirty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</a:t>
            </a:r>
            <a:r>
              <a:rPr sz="1000" spc="-2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even  </a:t>
            </a:r>
            <a:endParaRPr lang="en-US" sz="1000" spc="-50" dirty="0" smtClean="0">
              <a:latin typeface="Tahoma"/>
              <a:cs typeface="Tahoma"/>
            </a:endParaRPr>
          </a:p>
          <a:p>
            <a:pPr marL="12700" marR="5080">
              <a:lnSpc>
                <a:spcPct val="163000"/>
              </a:lnSpc>
            </a:pPr>
            <a:r>
              <a:rPr sz="1000" dirty="0" smtClean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 </a:t>
            </a:r>
            <a:r>
              <a:rPr sz="1000" spc="-20" dirty="0">
                <a:latin typeface="Tahoma"/>
                <a:cs typeface="Tahoma"/>
              </a:rPr>
              <a:t>is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odd</a:t>
            </a:r>
            <a:r>
              <a:rPr sz="1000" i="1" spc="-3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376703"/>
            <a:ext cx="3806825" cy="683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5" dirty="0">
                <a:latin typeface="Tahoma"/>
                <a:cs typeface="Tahoma"/>
              </a:rPr>
              <a:t>will halt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during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20" dirty="0">
                <a:latin typeface="Tahoma"/>
                <a:cs typeface="Tahoma"/>
              </a:rPr>
              <a:t>it  </a:t>
            </a:r>
            <a:r>
              <a:rPr sz="1100" spc="-10" dirty="0">
                <a:latin typeface="Tahoma"/>
                <a:cs typeface="Tahoma"/>
              </a:rPr>
              <a:t>multiplies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(doing computation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5" dirty="0">
                <a:latin typeface="Tahoma"/>
                <a:cs typeface="Tahoma"/>
              </a:rPr>
              <a:t>saves </a:t>
            </a:r>
            <a:r>
              <a:rPr sz="1100" spc="-40" dirty="0">
                <a:latin typeface="Tahoma"/>
                <a:cs typeface="Tahoma"/>
              </a:rPr>
              <a:t>us </a:t>
            </a:r>
            <a:r>
              <a:rPr sz="1100" spc="-30" dirty="0">
                <a:latin typeface="Tahoma"/>
                <a:cs typeface="Tahoma"/>
              </a:rPr>
              <a:t>here),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a 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running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17" y="1034745"/>
            <a:ext cx="252000" cy="1194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67" y="1759757"/>
            <a:ext cx="1439117" cy="58021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76" y="130175"/>
            <a:ext cx="420354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434976"/>
            <a:ext cx="3810000" cy="165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1100" i="1" spc="-45" dirty="0">
                <a:latin typeface="Arial"/>
                <a:cs typeface="Arial"/>
              </a:rPr>
              <a:t>Given </a:t>
            </a:r>
            <a:r>
              <a:rPr sz="1100" i="1" spc="-15" dirty="0">
                <a:latin typeface="Arial"/>
                <a:cs typeface="Arial"/>
              </a:rPr>
              <a:t>two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" dirty="0">
                <a:latin typeface="Arial"/>
                <a:cs typeface="Arial"/>
              </a:rPr>
              <a:t>find </a:t>
            </a:r>
            <a:r>
              <a:rPr sz="1100" i="1" dirty="0">
                <a:latin typeface="Arial"/>
                <a:cs typeface="Arial"/>
              </a:rPr>
              <a:t>their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greatest </a:t>
            </a:r>
            <a:r>
              <a:rPr sz="1100" i="1" spc="-35" dirty="0">
                <a:solidFill>
                  <a:srgbClr val="FF0000"/>
                </a:solidFill>
                <a:latin typeface="Arial"/>
                <a:cs typeface="Arial"/>
              </a:rPr>
              <a:t>common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divisor  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359410">
              <a:lnSpc>
                <a:spcPct val="101000"/>
              </a:lnSpc>
              <a:spcBef>
                <a:spcPts val="5"/>
              </a:spcBef>
            </a:pPr>
            <a:r>
              <a:rPr sz="1100" b="1" spc="-10" dirty="0">
                <a:latin typeface="Gill Sans MT"/>
                <a:cs typeface="Gill Sans MT"/>
              </a:rPr>
              <a:t>Euclid’s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positive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 smtClean="0">
                <a:latin typeface="Arial Unicode MS"/>
                <a:cs typeface="Arial Unicode MS"/>
              </a:rPr>
              <a:t>≥</a:t>
            </a:r>
            <a:r>
              <a:rPr sz="1100" i="1" spc="-30" dirty="0" smtClean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 </a:t>
            </a:r>
            <a:r>
              <a:rPr sz="1100" spc="-15" dirty="0">
                <a:latin typeface="Tahoma"/>
                <a:cs typeface="Tahoma"/>
              </a:rPr>
              <a:t>gcd(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100" i="1" spc="-1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gcd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/>
                <a:cs typeface="Tahoma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enough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show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slightly </a:t>
            </a:r>
            <a:r>
              <a:rPr sz="1100" spc="-25" dirty="0">
                <a:latin typeface="Tahoma"/>
                <a:cs typeface="Tahoma"/>
              </a:rPr>
              <a:t>simpler </a:t>
            </a:r>
            <a:r>
              <a:rPr sz="1100" spc="-25" dirty="0" smtClean="0">
                <a:latin typeface="Tahoma"/>
                <a:cs typeface="Tahoma"/>
              </a:rPr>
              <a:t>rule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2131060"/>
            <a:ext cx="401236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2545">
              <a:lnSpc>
                <a:spcPct val="100000"/>
              </a:lnSpc>
            </a:pP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spcBef>
                <a:spcPts val="805"/>
              </a:spcBef>
            </a:pPr>
            <a:r>
              <a:rPr sz="1100" spc="5" dirty="0">
                <a:latin typeface="Tahoma"/>
                <a:cs typeface="Tahoma"/>
              </a:rPr>
              <a:t>Any </a:t>
            </a:r>
            <a:r>
              <a:rPr sz="1100" spc="-25" dirty="0">
                <a:latin typeface="Tahoma"/>
                <a:cs typeface="Tahoma"/>
              </a:rPr>
              <a:t>integer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spc="-25" dirty="0">
                <a:latin typeface="Tahoma"/>
                <a:cs typeface="Tahoma"/>
              </a:rPr>
              <a:t>also </a:t>
            </a:r>
            <a:r>
              <a:rPr sz="1100" spc="-20" dirty="0">
                <a:latin typeface="Tahoma"/>
                <a:cs typeface="Tahoma"/>
              </a:rPr>
              <a:t>divide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so</a:t>
            </a:r>
            <a:r>
              <a:rPr lang="en-US" sz="1100" spc="-40" dirty="0" smtClean="0">
                <a:latin typeface="Tahoma"/>
                <a:cs typeface="Tahoma"/>
              </a:rPr>
              <a:t> </a:t>
            </a:r>
            <a:r>
              <a:rPr lang="en-US" altLang="zh-CN" sz="1100" spc="-15" dirty="0" err="1" smtClean="0">
                <a:latin typeface="Tahoma"/>
                <a:cs typeface="Tahoma"/>
              </a:rPr>
              <a:t>gcd</a:t>
            </a:r>
            <a:r>
              <a:rPr lang="en-US" altLang="zh-CN" sz="1100" spc="-15" dirty="0" smtClean="0">
                <a:latin typeface="Tahoma"/>
                <a:cs typeface="Tahoma"/>
              </a:rPr>
              <a:t>(</a:t>
            </a:r>
            <a:r>
              <a:rPr lang="en-US" altLang="zh-CN" sz="1100" i="1" spc="-15" dirty="0" smtClean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>
                <a:latin typeface="Tahoma"/>
                <a:cs typeface="Tahoma"/>
              </a:rPr>
              <a:t>).</a:t>
            </a:r>
            <a:r>
              <a:rPr lang="en-US" altLang="zh-CN" sz="1100" spc="130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Likewise,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any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integer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dirty="0">
                <a:latin typeface="Tahoma"/>
                <a:cs typeface="Tahoma"/>
              </a:rPr>
              <a:t>that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divides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160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 </a:t>
            </a:r>
            <a:r>
              <a:rPr lang="en-US" altLang="zh-CN" sz="1100" spc="-20" dirty="0">
                <a:latin typeface="Tahoma"/>
                <a:cs typeface="Tahoma"/>
              </a:rPr>
              <a:t>must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also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divide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135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40" dirty="0">
                <a:latin typeface="Tahoma"/>
                <a:cs typeface="Tahoma"/>
              </a:rPr>
              <a:t>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5" dirty="0" err="1">
                <a:latin typeface="Tahoma"/>
                <a:cs typeface="Tahoma"/>
              </a:rPr>
              <a:t>gcd</a:t>
            </a:r>
            <a:r>
              <a:rPr lang="en-US" altLang="zh-CN" sz="1100" spc="-15" dirty="0">
                <a:latin typeface="Tahoma"/>
                <a:cs typeface="Tahoma"/>
              </a:rPr>
              <a:t>(</a:t>
            </a:r>
            <a:r>
              <a:rPr lang="en-US" altLang="zh-CN" sz="1100" i="1" spc="-15" dirty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≥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 smtClean="0">
                <a:latin typeface="Tahoma"/>
                <a:cs typeface="Tahoma"/>
              </a:rPr>
              <a:t>).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12" y="358776"/>
            <a:ext cx="42950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420" y="951002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58975"/>
            <a:ext cx="256735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40" dirty="0" smtClean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/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458868"/>
            <a:ext cx="33451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/>
                <a:cs typeface="Tahoma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/</a:t>
            </a:r>
            <a:r>
              <a:rPr sz="1100" spc="-25" dirty="0">
                <a:latin typeface="Tahoma"/>
                <a:cs typeface="Tahoma"/>
              </a:rPr>
              <a:t>2;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then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i="1" spc="-60" dirty="0" smtClean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14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" y="130175"/>
            <a:ext cx="392013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587375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577975"/>
            <a:ext cx="4053002" cy="167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means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consecutive rounds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spc="-30" dirty="0">
                <a:latin typeface="Tahoma"/>
                <a:cs typeface="Tahoma"/>
              </a:rPr>
              <a:t>arguments,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very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0" dirty="0">
                <a:latin typeface="Tahoma"/>
                <a:cs typeface="Tahoma"/>
              </a:rPr>
              <a:t>halved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value, i.e., </a:t>
            </a:r>
            <a:r>
              <a:rPr sz="1100" spc="-20" dirty="0">
                <a:latin typeface="Tahoma"/>
                <a:cs typeface="Tahoma"/>
              </a:rPr>
              <a:t>the length of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45" dirty="0">
                <a:latin typeface="Tahoma"/>
                <a:cs typeface="Tahoma"/>
              </a:rPr>
              <a:t>decreases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at 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40" dirty="0">
                <a:latin typeface="Tahoma"/>
                <a:cs typeface="Tahoma"/>
              </a:rPr>
              <a:t>one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bit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endParaRPr sz="8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initially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25" dirty="0">
                <a:latin typeface="Tahoma"/>
                <a:cs typeface="Tahoma"/>
              </a:rPr>
              <a:t>integers,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35" dirty="0">
                <a:latin typeface="Tahoma"/>
                <a:cs typeface="Tahoma"/>
              </a:rPr>
              <a:t>be reached </a:t>
            </a:r>
            <a:r>
              <a:rPr sz="1100" spc="-10" dirty="0">
                <a:latin typeface="Tahoma"/>
                <a:cs typeface="Tahoma"/>
              </a:rPr>
              <a:t>within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since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25" dirty="0">
                <a:latin typeface="Tahoma"/>
                <a:cs typeface="Tahoma"/>
              </a:rPr>
              <a:t>involves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quadratic-time division,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total 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64" y="358775"/>
            <a:ext cx="417898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72865" cy="164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179070">
              <a:lnSpc>
                <a:spcPct val="101000"/>
              </a:lnSpc>
              <a:spcBef>
                <a:spcPts val="105"/>
              </a:spcBef>
            </a:pPr>
            <a:r>
              <a:rPr sz="1100" i="1" spc="-55" dirty="0">
                <a:latin typeface="Arial"/>
                <a:cs typeface="Arial"/>
              </a:rPr>
              <a:t>Suppose </a:t>
            </a:r>
            <a:r>
              <a:rPr sz="1100" i="1" spc="-60" dirty="0">
                <a:latin typeface="Arial"/>
                <a:cs typeface="Arial"/>
              </a:rPr>
              <a:t>someone </a:t>
            </a:r>
            <a:r>
              <a:rPr sz="1100" i="1" spc="-35" dirty="0">
                <a:latin typeface="Arial"/>
                <a:cs typeface="Arial"/>
              </a:rPr>
              <a:t>claims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greatest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25" dirty="0">
                <a:latin typeface="Arial"/>
                <a:cs typeface="Arial"/>
              </a:rPr>
              <a:t>divisor </a:t>
            </a:r>
            <a:r>
              <a:rPr sz="1100" i="1" spc="-5" dirty="0">
                <a:latin typeface="Arial"/>
                <a:cs typeface="Arial"/>
              </a:rPr>
              <a:t>of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b: 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40" dirty="0">
                <a:latin typeface="Arial"/>
                <a:cs typeface="Arial"/>
              </a:rPr>
              <a:t>check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this?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sz="1100" i="1" spc="45" dirty="0">
                <a:latin typeface="Arial"/>
                <a:cs typeface="Arial"/>
              </a:rPr>
              <a:t>It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45" dirty="0">
                <a:latin typeface="Arial"/>
                <a:cs typeface="Arial"/>
              </a:rPr>
              <a:t>enough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15" dirty="0">
                <a:latin typeface="Arial"/>
                <a:cs typeface="Arial"/>
              </a:rPr>
              <a:t>verify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60" dirty="0">
                <a:latin typeface="Arial"/>
                <a:cs typeface="Arial"/>
              </a:rPr>
              <a:t>because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20" dirty="0">
                <a:latin typeface="Arial"/>
                <a:cs typeface="Arial"/>
              </a:rPr>
              <a:t>only </a:t>
            </a:r>
            <a:r>
              <a:rPr sz="1100" i="1" spc="-65" dirty="0">
                <a:latin typeface="Arial"/>
                <a:cs typeface="Arial"/>
              </a:rPr>
              <a:t>shows 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0" dirty="0">
                <a:latin typeface="Arial"/>
                <a:cs typeface="Arial"/>
              </a:rPr>
              <a:t>be 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5" dirty="0">
                <a:latin typeface="Arial"/>
                <a:cs typeface="Arial"/>
              </a:rPr>
              <a:t>factor,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necessarily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largest</a:t>
            </a:r>
            <a:r>
              <a:rPr sz="11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one.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139065">
              <a:lnSpc>
                <a:spcPts val="1090"/>
              </a:lnSpc>
              <a:spcBef>
                <a:spcPts val="20"/>
              </a:spcBef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100" i="1" spc="-10" dirty="0">
                <a:latin typeface="Arial"/>
                <a:cs typeface="Arial"/>
              </a:rPr>
              <a:t>for </a:t>
            </a:r>
            <a:r>
              <a:rPr sz="1100" i="1" spc="-65" dirty="0">
                <a:latin typeface="Arial"/>
                <a:cs typeface="Arial"/>
              </a:rPr>
              <a:t>some </a:t>
            </a:r>
            <a:r>
              <a:rPr sz="1100" i="1" spc="-30" dirty="0">
                <a:latin typeface="Arial"/>
                <a:cs typeface="Arial"/>
              </a:rPr>
              <a:t>integers x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15" dirty="0">
                <a:latin typeface="Arial"/>
                <a:cs typeface="Arial"/>
              </a:rPr>
              <a:t>then  </a:t>
            </a:r>
            <a:r>
              <a:rPr sz="1100" i="1" spc="-50" dirty="0">
                <a:latin typeface="Arial"/>
                <a:cs typeface="Arial"/>
              </a:rPr>
              <a:t>necessarily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316733"/>
            <a:ext cx="39135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25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15" dirty="0">
                <a:latin typeface="Tahoma"/>
                <a:cs typeface="Tahoma"/>
              </a:rPr>
              <a:t>conditions,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hence</a:t>
            </a:r>
            <a:r>
              <a:rPr lang="en-US" sz="1100" spc="-40" dirty="0" smtClean="0">
                <a:latin typeface="Tahoma"/>
                <a:cs typeface="Tahoma"/>
              </a:rPr>
              <a:t> </a:t>
            </a:r>
            <a:r>
              <a:rPr sz="1100" i="1" spc="-30" dirty="0" smtClean="0">
                <a:latin typeface="Arial"/>
                <a:cs typeface="Arial"/>
              </a:rPr>
              <a:t>d 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</a:t>
            </a:r>
            <a:r>
              <a:rPr sz="1100" spc="5" dirty="0">
                <a:latin typeface="Tahoma"/>
                <a:cs typeface="Tahoma"/>
              </a:rPr>
              <a:t>On </a:t>
            </a:r>
            <a:r>
              <a:rPr sz="1100" spc="-20" dirty="0">
                <a:latin typeface="Tahoma"/>
                <a:cs typeface="Tahoma"/>
              </a:rPr>
              <a:t>the other </a:t>
            </a:r>
            <a:r>
              <a:rPr sz="1100" spc="-25" dirty="0">
                <a:latin typeface="Tahoma"/>
                <a:cs typeface="Tahoma"/>
              </a:rPr>
              <a:t>hand, </a:t>
            </a:r>
            <a:r>
              <a:rPr sz="1100" spc="-30" dirty="0">
                <a:latin typeface="Tahoma"/>
                <a:cs typeface="Tahoma"/>
              </a:rPr>
              <a:t>since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30" dirty="0" smtClean="0">
                <a:latin typeface="Tahoma"/>
                <a:cs typeface="Tahoma"/>
              </a:rPr>
              <a:t>and</a:t>
            </a:r>
            <a:r>
              <a:rPr lang="en-US" sz="1100" spc="-30" dirty="0" smtClean="0">
                <a:latin typeface="Tahoma"/>
                <a:cs typeface="Tahoma"/>
              </a:rPr>
              <a:t> </a:t>
            </a:r>
            <a:r>
              <a:rPr lang="en-US" altLang="zh-CN" sz="1100" i="1" spc="-10" dirty="0" smtClean="0">
                <a:latin typeface="Arial"/>
                <a:cs typeface="Arial"/>
              </a:rPr>
              <a:t>b</a:t>
            </a:r>
            <a:r>
              <a:rPr lang="en-US" altLang="zh-CN" sz="1100" spc="-10" dirty="0">
                <a:latin typeface="Tahoma"/>
                <a:cs typeface="Tahoma"/>
              </a:rPr>
              <a:t>, </a:t>
            </a:r>
            <a:r>
              <a:rPr lang="en-US" altLang="zh-CN" sz="1100" spc="20" dirty="0">
                <a:latin typeface="Tahoma"/>
                <a:cs typeface="Tahoma"/>
              </a:rPr>
              <a:t>it </a:t>
            </a:r>
            <a:r>
              <a:rPr lang="en-US" altLang="zh-CN" sz="1100" spc="-20" dirty="0">
                <a:latin typeface="Tahoma"/>
                <a:cs typeface="Tahoma"/>
              </a:rPr>
              <a:t>must </a:t>
            </a:r>
            <a:r>
              <a:rPr lang="en-US" altLang="zh-CN" sz="1100" spc="-25" dirty="0">
                <a:latin typeface="Tahoma"/>
                <a:cs typeface="Tahoma"/>
              </a:rPr>
              <a:t>also </a:t>
            </a:r>
            <a:r>
              <a:rPr lang="en-US" altLang="zh-CN" sz="1100" spc="-20" dirty="0">
                <a:latin typeface="Tahoma"/>
                <a:cs typeface="Tahoma"/>
              </a:rPr>
              <a:t>divide </a:t>
            </a:r>
            <a:r>
              <a:rPr lang="en-US" altLang="zh-CN" sz="1100" i="1" spc="-45" dirty="0">
                <a:latin typeface="Arial"/>
                <a:cs typeface="Arial"/>
              </a:rPr>
              <a:t>ax </a:t>
            </a:r>
            <a:r>
              <a:rPr lang="en-US" altLang="zh-CN" sz="1100" spc="60" dirty="0">
                <a:latin typeface="Tahoma"/>
                <a:cs typeface="Tahoma"/>
              </a:rPr>
              <a:t>+ </a:t>
            </a:r>
            <a:r>
              <a:rPr lang="en-US" altLang="zh-CN" sz="1100" i="1" spc="-45" dirty="0">
                <a:latin typeface="Arial"/>
                <a:cs typeface="Arial"/>
              </a:rPr>
              <a:t>by </a:t>
            </a:r>
            <a:r>
              <a:rPr lang="en-US" altLang="zh-CN" sz="1100" spc="60" dirty="0">
                <a:latin typeface="Tahoma"/>
                <a:cs typeface="Tahoma"/>
              </a:rPr>
              <a:t>=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>
                <a:latin typeface="Tahoma"/>
                <a:cs typeface="Tahoma"/>
              </a:rPr>
              <a:t>, which implies </a:t>
            </a:r>
            <a:r>
              <a:rPr lang="en-US" altLang="zh-CN" sz="1100" spc="-30" dirty="0" err="1">
                <a:latin typeface="Tahoma"/>
                <a:cs typeface="Tahoma"/>
              </a:rPr>
              <a:t>gcd</a:t>
            </a:r>
            <a:r>
              <a:rPr lang="en-US" altLang="zh-CN" sz="1100" spc="-30" dirty="0">
                <a:latin typeface="Tahoma"/>
                <a:cs typeface="Tahoma"/>
              </a:rPr>
              <a:t>(</a:t>
            </a:r>
            <a:r>
              <a:rPr lang="en-US" altLang="zh-CN" sz="1100" i="1" spc="-30" dirty="0">
                <a:latin typeface="Arial"/>
                <a:cs typeface="Arial"/>
              </a:rPr>
              <a:t>a</a:t>
            </a:r>
            <a:r>
              <a:rPr lang="en-US" altLang="zh-CN" sz="1100" i="1" spc="-30" dirty="0">
                <a:latin typeface="Verdana"/>
                <a:cs typeface="Verdana"/>
              </a:rPr>
              <a:t>, </a:t>
            </a:r>
            <a:r>
              <a:rPr lang="en-US" altLang="zh-CN" sz="1100" i="1" spc="5" dirty="0">
                <a:latin typeface="Arial"/>
                <a:cs typeface="Arial"/>
              </a:rPr>
              <a:t>b</a:t>
            </a:r>
            <a:r>
              <a:rPr lang="en-US" altLang="zh-CN" sz="1100" spc="5" dirty="0">
                <a:latin typeface="Tahoma"/>
                <a:cs typeface="Tahoma"/>
              </a:rPr>
              <a:t>)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-100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 smtClean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1109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657" y="587375"/>
            <a:ext cx="3428365" cy="139781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85" dirty="0">
                <a:latin typeface="Times New Roman"/>
                <a:cs typeface="Times New Roman"/>
              </a:rPr>
              <a:t>extended-Euclid</a:t>
            </a:r>
            <a:r>
              <a:rPr sz="1100" spc="85" dirty="0">
                <a:latin typeface="Tahoma"/>
                <a:cs typeface="Tahoma"/>
              </a:rPr>
              <a:t>(</a:t>
            </a:r>
            <a:r>
              <a:rPr sz="1100" i="1" spc="85" dirty="0">
                <a:latin typeface="Arial"/>
                <a:cs typeface="Arial"/>
              </a:rPr>
              <a:t>a</a:t>
            </a:r>
            <a:r>
              <a:rPr sz="1100" i="1" spc="8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Output: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integers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such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ax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+</a:t>
            </a:r>
            <a:r>
              <a:rPr sz="1100" i="1" spc="-5" dirty="0">
                <a:latin typeface="Arial"/>
                <a:cs typeface="Arial"/>
              </a:rPr>
              <a:t>by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83540" indent="-188595">
              <a:lnSpc>
                <a:spcPct val="100000"/>
              </a:lnSpc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30" dirty="0">
                <a:latin typeface="Tahoma"/>
                <a:cs typeface="Tahoma"/>
              </a:rPr>
              <a:t>(1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extended-Euclid</a:t>
            </a:r>
            <a:r>
              <a:rPr sz="1100" spc="90" dirty="0">
                <a:latin typeface="Tahoma"/>
                <a:cs typeface="Tahoma"/>
              </a:rPr>
              <a:t>(</a:t>
            </a:r>
            <a:r>
              <a:rPr sz="1100" i="1" spc="90" dirty="0">
                <a:latin typeface="Arial"/>
                <a:cs typeface="Arial"/>
              </a:rPr>
              <a:t>b</a:t>
            </a:r>
            <a:r>
              <a:rPr sz="1100" i="1" spc="9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37037" dirty="0">
                <a:latin typeface="Arial Unicode MS"/>
                <a:cs typeface="Arial Unicode MS"/>
              </a:rPr>
              <a:t>t</a:t>
            </a:r>
            <a:r>
              <a:rPr sz="1100" spc="120" baseline="37037" dirty="0">
                <a:latin typeface="Arial Unicode MS"/>
                <a:cs typeface="Arial Unicode MS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 smtClean="0"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latin typeface="Arial"/>
                <a:cs typeface="Arial"/>
              </a:rPr>
              <a:t>a</a:t>
            </a:r>
            <a:r>
              <a:rPr sz="1100" i="1" spc="-60" dirty="0" smtClean="0">
                <a:latin typeface="Verdana"/>
                <a:cs typeface="Verdana"/>
              </a:rPr>
              <a:t>/</a:t>
            </a:r>
            <a:r>
              <a:rPr sz="1100" i="1" spc="-60" dirty="0" smtClean="0">
                <a:latin typeface="Arial"/>
                <a:cs typeface="Arial"/>
              </a:rPr>
              <a:t>b</a:t>
            </a:r>
            <a:r>
              <a:rPr lang="en-US" sz="1100" spc="-60" dirty="0"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latin typeface="Arial Unicode MS"/>
                <a:cs typeface="Arial Unicode MS"/>
              </a:rPr>
              <a:t> </a:t>
            </a:r>
            <a:r>
              <a:rPr sz="1100" spc="-105" dirty="0" smtClean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89" y="2187575"/>
            <a:ext cx="355346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090"/>
              </a:lnSpc>
              <a:spcBef>
                <a:spcPts val="20"/>
              </a:spcBef>
            </a:pP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40" dirty="0">
                <a:latin typeface="Arial"/>
                <a:cs typeface="Arial"/>
              </a:rPr>
              <a:t>any </a:t>
            </a:r>
            <a:r>
              <a:rPr sz="1100" i="1" spc="-20" dirty="0">
                <a:latin typeface="Arial"/>
                <a:cs typeface="Arial"/>
              </a:rPr>
              <a:t>positive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40" dirty="0">
                <a:latin typeface="Arial"/>
                <a:cs typeface="Arial"/>
              </a:rPr>
              <a:t>extended </a:t>
            </a:r>
            <a:r>
              <a:rPr sz="1100" i="1" spc="-20" dirty="0">
                <a:latin typeface="Arial"/>
                <a:cs typeface="Arial"/>
              </a:rPr>
              <a:t>Euclid </a:t>
            </a:r>
            <a:r>
              <a:rPr sz="1100" i="1" spc="-10" dirty="0">
                <a:latin typeface="Arial"/>
                <a:cs typeface="Arial"/>
              </a:rPr>
              <a:t>algorithm </a:t>
            </a:r>
            <a:r>
              <a:rPr sz="1100" i="1" spc="-20" dirty="0">
                <a:latin typeface="Arial"/>
                <a:cs typeface="Arial"/>
              </a:rPr>
              <a:t>returns 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25" dirty="0">
                <a:latin typeface="Arial"/>
                <a:cs typeface="Arial"/>
              </a:rPr>
              <a:t>x,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30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100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55" y="1811801"/>
            <a:ext cx="309869" cy="15897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4167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Proof of the 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07740"/>
            <a:ext cx="3852000" cy="197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original </a:t>
            </a:r>
            <a:r>
              <a:rPr sz="1100" dirty="0">
                <a:latin typeface="Tahoma"/>
                <a:cs typeface="Tahoma"/>
              </a:rPr>
              <a:t>Euclid’s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rest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. 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trivial.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</a:pPr>
            <a:r>
              <a:rPr sz="1100" spc="-25" dirty="0">
                <a:latin typeface="Tahoma"/>
                <a:cs typeface="Tahoma"/>
              </a:rPr>
              <a:t>Assume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spc="-25" dirty="0">
                <a:latin typeface="Tahoma"/>
                <a:cs typeface="Tahoma"/>
              </a:rPr>
              <a:t>0,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finds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calling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 </a:t>
            </a:r>
            <a:r>
              <a:rPr sz="1100" spc="-15" dirty="0">
                <a:latin typeface="Tahoma"/>
                <a:cs typeface="Tahoma"/>
              </a:rPr>
              <a:t>Since </a:t>
            </a:r>
            <a:r>
              <a:rPr sz="1100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100" i="1" spc="-25" dirty="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>
                <a:latin typeface="Tahoma"/>
                <a:cs typeface="Tahoma"/>
              </a:rPr>
              <a:t>apply the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25" dirty="0">
                <a:latin typeface="Tahoma"/>
                <a:cs typeface="Tahoma"/>
              </a:rPr>
              <a:t>hypothesis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and  </a:t>
            </a:r>
            <a:r>
              <a:rPr sz="1100" spc="-25" dirty="0">
                <a:latin typeface="Tahoma"/>
                <a:cs typeface="Tahoma"/>
              </a:rPr>
              <a:t>conclude</a:t>
            </a:r>
            <a:endParaRPr sz="1100" dirty="0">
              <a:latin typeface="Tahoma"/>
              <a:cs typeface="Tahom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gcd(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bx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i="1" spc="10" dirty="0" smtClean="0">
                <a:latin typeface="Verdana"/>
                <a:cs typeface="Verdana"/>
              </a:rPr>
              <a:t>.</a:t>
            </a:r>
            <a:endParaRPr lang="en-US" sz="1100" i="1" spc="10" dirty="0" smtClean="0">
              <a:latin typeface="Verdana"/>
              <a:cs typeface="Verdan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latin typeface="Tahoma"/>
                <a:cs typeface="Tahoma"/>
              </a:rPr>
              <a:t>Writing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60" dirty="0" smtClean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spc="-6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</a:t>
            </a:r>
            <a:r>
              <a:rPr sz="1100" i="1" spc="-5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find</a:t>
            </a:r>
            <a:endParaRPr sz="1100" dirty="0">
              <a:latin typeface="Tahoma"/>
              <a:cs typeface="Tahoma"/>
            </a:endParaRPr>
          </a:p>
          <a:p>
            <a:pPr marL="76835" algn="ctr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 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endParaRPr sz="1100" baseline="41666" dirty="0">
              <a:latin typeface="Arial Unicode MS"/>
              <a:cs typeface="Arial Unicode MS"/>
            </a:endParaRPr>
          </a:p>
          <a:p>
            <a:pPr marL="33655" algn="ctr">
              <a:lnSpc>
                <a:spcPct val="100000"/>
              </a:lnSpc>
              <a:spcBef>
                <a:spcPts val="309"/>
              </a:spcBef>
            </a:pP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l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-60" dirty="0">
                <a:latin typeface="Verdana"/>
                <a:cs typeface="Verdana"/>
              </a:rPr>
              <a:t>/</a:t>
            </a:r>
            <a:r>
              <a:rPr sz="1100" i="1" spc="-60" dirty="0">
                <a:latin typeface="Arial"/>
                <a:cs typeface="Arial"/>
              </a:rPr>
              <a:t>b</a:t>
            </a:r>
            <a:r>
              <a:rPr sz="1100" spc="-60" dirty="0">
                <a:latin typeface="Arial Unicode MS"/>
                <a:cs typeface="Arial Unicode MS"/>
              </a:rPr>
              <a:t>」</a:t>
            </a:r>
            <a:r>
              <a:rPr sz="1100" spc="-105" dirty="0">
                <a:latin typeface="Arial Unicode MS"/>
                <a:cs typeface="Arial Unicode MS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202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5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」</a:t>
            </a:r>
            <a:r>
              <a:rPr sz="1100" spc="-10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1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5" y="2035175"/>
            <a:ext cx="324750" cy="153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26" y="2497545"/>
            <a:ext cx="347850" cy="164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92" y="2512317"/>
            <a:ext cx="348450" cy="1652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4114800" cy="304799"/>
          </a:xfrm>
        </p:spPr>
        <p:txBody>
          <a:bodyPr/>
          <a:lstStyle/>
          <a:p>
            <a:r>
              <a:rPr lang="en-US" altLang="zh-CN" sz="1400" b="1" kern="1400" dirty="0"/>
              <a:t>An extension of Euclid’s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810000" cy="2743200"/>
          </a:xfrm>
        </p:spPr>
        <p:txBody>
          <a:bodyPr/>
          <a:lstStyle/>
          <a:p>
            <a:r>
              <a:rPr lang="en-US" altLang="zh-CN" sz="1100" dirty="0" smtClean="0"/>
              <a:t>To compute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(25, 11), </a:t>
            </a:r>
            <a:r>
              <a:rPr lang="en-US" altLang="zh-CN" sz="1100" dirty="0" err="1" smtClean="0"/>
              <a:t>Euclid’d</a:t>
            </a:r>
            <a:r>
              <a:rPr lang="en-US" altLang="zh-CN" sz="1100" dirty="0" smtClean="0"/>
              <a:t> algorithm would proceed as follows:</a:t>
            </a:r>
            <a:endParaRPr lang="en-US" altLang="zh-CN" sz="1100" dirty="0"/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25</a:t>
            </a:r>
            <a:r>
              <a:rPr lang="en-US" altLang="zh-CN" sz="1100" dirty="0" smtClean="0"/>
              <a:t>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11</a:t>
            </a:r>
            <a:r>
              <a:rPr lang="en-US" altLang="zh-CN" sz="1100" dirty="0" smtClean="0"/>
              <a:t> +3</a:t>
            </a:r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11</a:t>
            </a:r>
            <a:r>
              <a:rPr lang="en-US" altLang="zh-CN" sz="1100" dirty="0" smtClean="0"/>
              <a:t> = 3∙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+ 2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= 1∙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1</a:t>
            </a:r>
          </a:p>
          <a:p>
            <a:r>
              <a:rPr lang="en-US" altLang="zh-CN" sz="1100" dirty="0" smtClean="0"/>
              <a:t>    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0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Thus,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gcd</a:t>
            </a:r>
            <a:r>
              <a:rPr lang="en-US" altLang="zh-CN" sz="1100" dirty="0" smtClean="0">
                <a:solidFill>
                  <a:srgbClr val="FF0000"/>
                </a:solidFill>
              </a:rPr>
              <a:t>(25,11) </a:t>
            </a:r>
            <a:r>
              <a:rPr lang="en-US" altLang="zh-CN" sz="1100" dirty="0" smtClean="0"/>
              <a:t>=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(11,3)=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(3,2)=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(2,1)=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(1,0)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To find 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, 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, such that 25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 + 11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 =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start by expressing 1 in terms of the last pair (1,0), then backwards and express it in terms of (2,1), (3,2), 11,3), and finally (25,11).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We then have 15∙25 - 34∙11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so </a:t>
            </a:r>
            <a:r>
              <a:rPr lang="en-US" altLang="zh-CN" sz="1100" i="1" dirty="0" smtClean="0"/>
              <a:t>x </a:t>
            </a:r>
            <a:r>
              <a:rPr lang="en-US" altLang="zh-CN" sz="1100" dirty="0" smtClean="0"/>
              <a:t>= 15 and </a:t>
            </a:r>
            <a:r>
              <a:rPr lang="en-US" altLang="zh-CN" sz="1100" i="1" dirty="0" smtClean="0"/>
              <a:t>y </a:t>
            </a:r>
            <a:r>
              <a:rPr lang="en-US" altLang="zh-CN" sz="1100" dirty="0" smtClean="0"/>
              <a:t>= -34.</a:t>
            </a:r>
          </a:p>
          <a:p>
            <a:endParaRPr lang="en-US" altLang="zh-CN" sz="1100" dirty="0" smtClean="0"/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4975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434975"/>
            <a:ext cx="3786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892175"/>
            <a:ext cx="4191000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We  </a:t>
            </a:r>
            <a:r>
              <a:rPr sz="1100" i="1" spc="-75" dirty="0">
                <a:solidFill>
                  <a:srgbClr val="0000FF"/>
                </a:solidFill>
                <a:latin typeface="Arial"/>
                <a:cs typeface="Arial"/>
              </a:rPr>
              <a:t>say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x 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u="sng" spc="-5" dirty="0">
                <a:solidFill>
                  <a:srgbClr val="0000FF"/>
                </a:solidFill>
                <a:latin typeface="Arial"/>
                <a:cs typeface="Arial"/>
              </a:rPr>
              <a:t>multiplicative </a:t>
            </a:r>
            <a:r>
              <a:rPr sz="1100" i="1" u="sng" spc="-45" dirty="0">
                <a:solidFill>
                  <a:srgbClr val="0000FF"/>
                </a:solidFill>
                <a:latin typeface="Arial"/>
                <a:cs typeface="Arial"/>
              </a:rPr>
              <a:t>inverse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ax 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spcBef>
                <a:spcPts val="365"/>
              </a:spcBef>
            </a:pPr>
            <a:r>
              <a:rPr sz="1100" i="1" spc="-25" dirty="0" smtClean="0">
                <a:latin typeface="Arial"/>
                <a:cs typeface="Arial"/>
              </a:rPr>
              <a:t>There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50" dirty="0">
                <a:latin typeface="Arial"/>
                <a:cs typeface="Arial"/>
              </a:rPr>
              <a:t>be </a:t>
            </a:r>
            <a:r>
              <a:rPr sz="1100" i="1" spc="10" dirty="0">
                <a:latin typeface="Arial"/>
                <a:cs typeface="Arial"/>
              </a:rPr>
              <a:t>at </a:t>
            </a:r>
            <a:r>
              <a:rPr sz="1100" i="1" spc="-20" dirty="0">
                <a:latin typeface="Arial"/>
                <a:cs typeface="Arial"/>
              </a:rPr>
              <a:t>most </a:t>
            </a:r>
            <a:r>
              <a:rPr sz="1100" i="1" spc="-55" dirty="0">
                <a:latin typeface="Arial"/>
                <a:cs typeface="Arial"/>
              </a:rPr>
              <a:t>one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i="1" spc="-20" dirty="0">
                <a:latin typeface="Arial"/>
                <a:cs typeface="Arial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i="1" spc="10" dirty="0">
                <a:latin typeface="Arial"/>
                <a:cs typeface="Arial"/>
              </a:rPr>
              <a:t>with </a:t>
            </a:r>
            <a:r>
              <a:rPr sz="1100" i="1" spc="-45" dirty="0">
                <a:latin typeface="Arial"/>
                <a:cs typeface="Arial"/>
              </a:rPr>
              <a:t>ax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35" dirty="0">
                <a:latin typeface="Arial"/>
                <a:cs typeface="Arial"/>
              </a:rPr>
              <a:t>N, </a:t>
            </a:r>
            <a:r>
              <a:rPr sz="1100" i="1" spc="-35" dirty="0">
                <a:latin typeface="Arial"/>
                <a:cs typeface="Arial"/>
              </a:rPr>
              <a:t>denoted </a:t>
            </a:r>
            <a:r>
              <a:rPr sz="1100" i="1" spc="-45" dirty="0" smtClean="0">
                <a:latin typeface="Arial"/>
                <a:cs typeface="Arial"/>
              </a:rPr>
              <a:t>by</a:t>
            </a:r>
            <a:r>
              <a:rPr lang="en-US" sz="1100" i="1" spc="-45" dirty="0" smtClean="0">
                <a:latin typeface="Arial"/>
                <a:cs typeface="Arial"/>
              </a:rPr>
              <a:t>  </a:t>
            </a:r>
            <a:r>
              <a:rPr lang="en-US" altLang="zh-CN" sz="1100" i="1" dirty="0" smtClean="0"/>
              <a:t>a</a:t>
            </a:r>
            <a:r>
              <a:rPr lang="en-US" altLang="zh-CN" sz="1100" i="1" baseline="30000" dirty="0" smtClean="0"/>
              <a:t>-1</a:t>
            </a:r>
            <a:r>
              <a:rPr lang="en-US" sz="1100" i="1" spc="-45" dirty="0" smtClean="0">
                <a:latin typeface="Arial"/>
                <a:cs typeface="Arial"/>
              </a:rPr>
              <a:t>. </a:t>
            </a:r>
          </a:p>
          <a:p>
            <a:pPr marL="12700">
              <a:lnSpc>
                <a:spcPts val="1195"/>
              </a:lnSpc>
            </a:pPr>
            <a:endParaRPr lang="en-US" sz="1100" spc="-4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100" spc="-40" dirty="0" smtClean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dirty="0">
              <a:latin typeface="Tahoma"/>
              <a:cs typeface="Tahoma"/>
            </a:endParaRPr>
          </a:p>
          <a:p>
            <a:pPr marL="12700" marR="102235">
              <a:spcBef>
                <a:spcPts val="20"/>
              </a:spcBef>
            </a:pPr>
            <a:r>
              <a:rPr sz="1100" i="1" spc="-40" dirty="0">
                <a:latin typeface="Arial"/>
                <a:cs typeface="Arial"/>
              </a:rPr>
              <a:t>However,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45" dirty="0">
                <a:latin typeface="Arial"/>
                <a:cs typeface="Arial"/>
              </a:rPr>
              <a:t>inverse </a:t>
            </a:r>
            <a:r>
              <a:rPr sz="1100" i="1" spc="-60" dirty="0">
                <a:latin typeface="Arial"/>
                <a:cs typeface="Arial"/>
              </a:rPr>
              <a:t>does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always </a:t>
            </a:r>
            <a:r>
              <a:rPr sz="1100" i="1" spc="-15" dirty="0">
                <a:latin typeface="Arial"/>
                <a:cs typeface="Arial"/>
              </a:rPr>
              <a:t>exist! </a:t>
            </a: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30" dirty="0">
                <a:latin typeface="Arial"/>
                <a:cs typeface="Arial"/>
              </a:rPr>
              <a:t>instance,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15" dirty="0">
                <a:latin typeface="Arial"/>
                <a:cs typeface="Arial"/>
              </a:rPr>
              <a:t>invertible  </a:t>
            </a:r>
            <a:r>
              <a:rPr sz="1100" i="1" spc="-20" dirty="0">
                <a:latin typeface="Arial"/>
                <a:cs typeface="Arial"/>
              </a:rPr>
              <a:t>modulo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6</a:t>
            </a:r>
            <a:r>
              <a:rPr sz="1100" i="1" spc="-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61" y="130175"/>
            <a:ext cx="3886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40" y="434975"/>
            <a:ext cx="3909695" cy="275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1925">
              <a:lnSpc>
                <a:spcPct val="101000"/>
              </a:lnSpc>
            </a:pPr>
            <a:r>
              <a:rPr sz="1100" b="1" spc="-15" dirty="0">
                <a:latin typeface="Gill Sans MT"/>
                <a:cs typeface="Gill Sans MT"/>
              </a:rPr>
              <a:t>Modular </a:t>
            </a:r>
            <a:r>
              <a:rPr sz="1100" b="1" spc="-20" dirty="0">
                <a:latin typeface="Gill Sans MT"/>
                <a:cs typeface="Gill Sans MT"/>
              </a:rPr>
              <a:t>division </a:t>
            </a:r>
            <a:r>
              <a:rPr sz="1100" b="1" spc="-50" dirty="0">
                <a:latin typeface="Gill Sans MT"/>
                <a:cs typeface="Gill Sans MT"/>
              </a:rPr>
              <a:t>theorem </a:t>
            </a:r>
            <a:r>
              <a:rPr sz="1100" spc="-15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40" dirty="0">
                <a:latin typeface="Tahoma"/>
                <a:cs typeface="Tahoma"/>
              </a:rPr>
              <a:t>has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-35" dirty="0">
                <a:latin typeface="Tahoma"/>
                <a:cs typeface="Tahoma"/>
              </a:rPr>
              <a:t>inverse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only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15" dirty="0">
                <a:latin typeface="Tahoma"/>
                <a:cs typeface="Tahoma"/>
              </a:rPr>
              <a:t>(i.e., </a:t>
            </a:r>
            <a:r>
              <a:rPr sz="1100" spc="-35" dirty="0">
                <a:latin typeface="Tahoma"/>
                <a:cs typeface="Tahoma"/>
              </a:rPr>
              <a:t>gcd(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35" dirty="0">
                <a:latin typeface="Verdana"/>
                <a:cs typeface="Verdana"/>
              </a:rPr>
              <a:t>,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1).</a:t>
            </a:r>
            <a:endParaRPr sz="1100" dirty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When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inverse </a:t>
            </a:r>
            <a:r>
              <a:rPr sz="1100" spc="-25" dirty="0">
                <a:latin typeface="Tahoma"/>
                <a:cs typeface="Tahoma"/>
              </a:rPr>
              <a:t>exists,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found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30" baseline="37037" dirty="0">
                <a:latin typeface="Tahoma"/>
                <a:cs typeface="Tahoma"/>
              </a:rPr>
              <a:t>3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running the </a:t>
            </a:r>
            <a:r>
              <a:rPr sz="1100" spc="-35" dirty="0" smtClean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</a:t>
            </a:r>
            <a:r>
              <a:rPr sz="1100" spc="-15" dirty="0" smtClean="0">
                <a:latin typeface="Tahoma"/>
                <a:cs typeface="Tahoma"/>
              </a:rPr>
              <a:t>.</a:t>
            </a:r>
            <a:endParaRPr lang="en-US" sz="1100" spc="-15" dirty="0" smtClean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solidFill>
                  <a:srgbClr val="007F00"/>
                </a:solidFill>
                <a:latin typeface="Tahoma"/>
                <a:cs typeface="Tahoma"/>
              </a:rPr>
              <a:t>Example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wish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compute</a:t>
            </a:r>
            <a:endParaRPr sz="1100" dirty="0">
              <a:latin typeface="Tahoma"/>
              <a:cs typeface="Tahoma"/>
            </a:endParaRPr>
          </a:p>
          <a:p>
            <a:pPr marL="3810" algn="ctr">
              <a:lnSpc>
                <a:spcPct val="100000"/>
              </a:lnSpc>
              <a:spcBef>
                <a:spcPts val="10"/>
              </a:spcBef>
            </a:pPr>
            <a:r>
              <a:rPr sz="1100" spc="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52" baseline="41666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52" baseline="41666" dirty="0">
                <a:solidFill>
                  <a:srgbClr val="FF0000"/>
                </a:solidFill>
                <a:latin typeface="Tahoma"/>
                <a:cs typeface="Tahoma"/>
              </a:rPr>
              <a:t>1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i="1" spc="-4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15" dirty="0">
                <a:latin typeface="Tahoma"/>
                <a:cs typeface="Tahoma"/>
              </a:rPr>
              <a:t>Using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 </a:t>
            </a:r>
            <a:r>
              <a:rPr sz="1100" spc="-15" dirty="0">
                <a:latin typeface="Tahoma"/>
                <a:cs typeface="Tahoma"/>
              </a:rPr>
              <a:t>algorithm,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find </a:t>
            </a:r>
            <a:r>
              <a:rPr sz="1100" spc="-35" dirty="0">
                <a:latin typeface="Tahoma"/>
                <a:cs typeface="Tahoma"/>
              </a:rPr>
              <a:t>15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35" dirty="0">
                <a:latin typeface="Tahoma"/>
                <a:cs typeface="Tahoma"/>
              </a:rPr>
              <a:t>34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25" dirty="0">
                <a:latin typeface="Tahoma"/>
                <a:cs typeface="Tahoma"/>
              </a:rPr>
              <a:t>1,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thus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5" dirty="0">
                <a:latin typeface="Arial Unicode MS"/>
                <a:cs typeface="Arial Unicode MS"/>
              </a:rPr>
              <a:t>·</a:t>
            </a:r>
            <a:r>
              <a:rPr sz="1100" spc="-5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11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25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16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25.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resolves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issue </a:t>
            </a:r>
            <a:r>
              <a:rPr sz="1100" spc="-20" dirty="0">
                <a:latin typeface="Tahoma"/>
                <a:cs typeface="Tahoma"/>
              </a:rPr>
              <a:t>of modular division: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spc="-30" dirty="0">
                <a:latin typeface="Tahoma"/>
                <a:cs typeface="Tahoma"/>
              </a:rPr>
              <a:t>working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 smtClean="0">
                <a:latin typeface="Tahoma"/>
                <a:cs typeface="Tahoma"/>
              </a:rPr>
              <a:t>divide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actually </a:t>
            </a:r>
            <a:r>
              <a:rPr sz="1100" spc="-25" dirty="0">
                <a:latin typeface="Tahoma"/>
                <a:cs typeface="Tahoma"/>
              </a:rPr>
              <a:t>carry </a:t>
            </a:r>
            <a:r>
              <a:rPr sz="1100" spc="-10" dirty="0">
                <a:latin typeface="Tahoma"/>
                <a:cs typeface="Tahoma"/>
              </a:rPr>
              <a:t>out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division, 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inverse.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How to represent 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650" y="1044575"/>
            <a:ext cx="3874135" cy="1146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spc="-15" dirty="0">
                <a:latin typeface="Tahoma"/>
                <a:cs typeface="Tahoma"/>
              </a:rPr>
              <a:t>familiar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decimal 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 smtClean="0">
                <a:latin typeface="Tahoma"/>
                <a:cs typeface="Tahoma"/>
              </a:rPr>
              <a:t>:</a:t>
            </a:r>
            <a:r>
              <a:rPr lang="en-US" sz="1100" spc="-3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1024</a:t>
            </a:r>
            <a:r>
              <a:rPr sz="1100" i="1" spc="-4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computers </a:t>
            </a:r>
            <a:r>
              <a:rPr sz="1100" spc="-50" dirty="0">
                <a:latin typeface="Tahoma"/>
                <a:cs typeface="Tahoma"/>
              </a:rPr>
              <a:t>use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binary</a:t>
            </a:r>
            <a:r>
              <a:rPr sz="110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 smtClean="0">
                <a:latin typeface="Tahoma"/>
                <a:cs typeface="Tahoma"/>
              </a:rPr>
              <a:t>:</a:t>
            </a:r>
            <a:r>
              <a:rPr lang="en-US" sz="1100" spc="-30" dirty="0" smtClean="0">
                <a:latin typeface="Tahoma"/>
                <a:cs typeface="Tahoma"/>
              </a:rPr>
              <a:t> 100..0 (ten 0’s)</a:t>
            </a: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bigger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20" dirty="0">
                <a:latin typeface="Tahoma"/>
                <a:cs typeface="Tahoma"/>
              </a:rPr>
              <a:t>is, the </a:t>
            </a:r>
            <a:r>
              <a:rPr sz="1100" spc="-30" dirty="0">
                <a:latin typeface="Tahoma"/>
                <a:cs typeface="Tahoma"/>
              </a:rPr>
              <a:t>shorter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 smtClean="0">
                <a:latin typeface="Tahoma"/>
                <a:cs typeface="Tahoma"/>
              </a:rPr>
              <a:t>representation </a:t>
            </a:r>
            <a:r>
              <a:rPr sz="1100" spc="-20" dirty="0">
                <a:latin typeface="Tahoma"/>
                <a:cs typeface="Tahoma"/>
              </a:rPr>
              <a:t>is. 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spc="25" dirty="0" smtClean="0">
                <a:latin typeface="Tahoma"/>
                <a:cs typeface="Tahoma"/>
              </a:rPr>
              <a:t>But </a:t>
            </a: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70" dirty="0">
                <a:latin typeface="Tahoma"/>
                <a:cs typeface="Tahoma"/>
              </a:rPr>
              <a:t>we  </a:t>
            </a:r>
            <a:r>
              <a:rPr sz="1100" spc="-20" dirty="0">
                <a:latin typeface="Tahoma"/>
                <a:cs typeface="Tahoma"/>
              </a:rPr>
              <a:t>really </a:t>
            </a:r>
            <a:r>
              <a:rPr sz="1100" spc="-25" dirty="0">
                <a:latin typeface="Tahoma"/>
                <a:cs typeface="Tahoma"/>
              </a:rPr>
              <a:t>gain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choosing </a:t>
            </a:r>
            <a:r>
              <a:rPr sz="1100" spc="-35" dirty="0">
                <a:latin typeface="Tahoma"/>
                <a:cs typeface="Tahoma"/>
              </a:rPr>
              <a:t>large </a:t>
            </a:r>
            <a:r>
              <a:rPr sz="1100" spc="-35" dirty="0" smtClean="0">
                <a:latin typeface="Tahoma"/>
                <a:cs typeface="Tahoma"/>
              </a:rPr>
              <a:t>base</a:t>
            </a:r>
            <a:r>
              <a:rPr sz="1100" spc="-35" dirty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50" y="1325830"/>
            <a:ext cx="3048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="1" spc="0" dirty="0" smtClean="0">
                <a:solidFill>
                  <a:srgbClr val="0000FF"/>
                </a:solidFill>
              </a:rPr>
              <a:t>Review</a:t>
            </a:r>
            <a:endParaRPr sz="1400" b="1" spc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83569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9093"/>
            <a:ext cx="38627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express it as a product of its </a:t>
            </a:r>
            <a:r>
              <a:rPr sz="1100" u="sng" dirty="0">
                <a:latin typeface="Tahoma"/>
                <a:cs typeface="Tahoma"/>
              </a:rPr>
              <a:t>prime factors</a:t>
            </a:r>
            <a:r>
              <a:rPr sz="1100" dirty="0">
                <a:latin typeface="Tahoma"/>
                <a:cs typeface="Tahoma"/>
              </a:rPr>
              <a:t>.  Many security protocols are based on the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assumed hardness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b="1" dirty="0" smtClean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54990">
              <a:lnSpc>
                <a:spcPts val="1400"/>
              </a:lnSpc>
              <a:spcBef>
                <a:spcPts val="595"/>
              </a:spcBef>
            </a:pPr>
            <a:r>
              <a:rPr sz="1100" b="1" dirty="0">
                <a:latin typeface="Arial"/>
                <a:cs typeface="Arial"/>
              </a:rPr>
              <a:t>Primality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determine whether it is a </a:t>
            </a:r>
            <a:r>
              <a:rPr sz="1100" u="sng" dirty="0">
                <a:latin typeface="Tahoma"/>
                <a:cs typeface="Tahoma"/>
              </a:rPr>
              <a:t>prime</a:t>
            </a:r>
            <a:r>
              <a:rPr sz="1100" dirty="0">
                <a:latin typeface="Tahoma"/>
                <a:cs typeface="Tahoma"/>
              </a:rPr>
              <a:t>.  Manindra Agrawal, Neeraj Kayal, Nitin Saxena.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endParaRPr lang="en-US" sz="1100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100" dirty="0" smtClean="0">
                <a:solidFill>
                  <a:srgbClr val="0000FF"/>
                </a:solidFill>
                <a:latin typeface="Tahoma"/>
                <a:cs typeface="Tahoma"/>
              </a:rPr>
              <a:t>PRIMES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is in P</a:t>
            </a:r>
            <a:r>
              <a:rPr sz="1100" dirty="0">
                <a:latin typeface="Tahoma"/>
                <a:cs typeface="Tahoma"/>
              </a:rPr>
              <a:t>. </a:t>
            </a:r>
            <a:r>
              <a:rPr sz="1100" b="1" dirty="0">
                <a:latin typeface="Arial"/>
                <a:cs typeface="Arial"/>
              </a:rPr>
              <a:t>Annals  of Mathematics </a:t>
            </a:r>
            <a:r>
              <a:rPr sz="1100" dirty="0">
                <a:latin typeface="Tahoma"/>
                <a:cs typeface="Tahoma"/>
              </a:rPr>
              <a:t>160(2):  781-793, 2004.</a:t>
            </a:r>
          </a:p>
        </p:txBody>
      </p:sp>
    </p:spTree>
    <p:extLst>
      <p:ext uri="{BB962C8B-B14F-4D97-AF65-F5344CB8AC3E}">
        <p14:creationId xmlns:p14="http://schemas.microsoft.com/office/powerpoint/2010/main" val="3659192668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99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810000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many digits are </a:t>
            </a:r>
            <a:r>
              <a:rPr sz="1100" i="1" dirty="0" smtClean="0">
                <a:latin typeface="Arial"/>
                <a:cs typeface="Arial"/>
              </a:rPr>
              <a:t>needed  </a:t>
            </a:r>
            <a:r>
              <a:rPr sz="1100" i="1" dirty="0">
                <a:latin typeface="Arial"/>
                <a:cs typeface="Arial"/>
              </a:rPr>
              <a:t>to represent the number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Arial Unicode MS"/>
                <a:cs typeface="Arial Unicode MS"/>
              </a:rPr>
              <a:t>≥ </a:t>
            </a:r>
            <a:r>
              <a:rPr sz="1100" dirty="0">
                <a:latin typeface="Tahoma"/>
                <a:cs typeface="Tahoma"/>
              </a:rPr>
              <a:t>0 </a:t>
            </a:r>
            <a:r>
              <a:rPr sz="1100" i="1" dirty="0">
                <a:latin typeface="Arial"/>
                <a:cs typeface="Arial"/>
              </a:rPr>
              <a:t>in </a:t>
            </a:r>
            <a:r>
              <a:rPr sz="1100" i="1" dirty="0" smtClean="0">
                <a:latin typeface="Arial"/>
                <a:cs typeface="Arial"/>
              </a:rPr>
              <a:t>base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baseline="-18518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+ 1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900" dirty="0">
              <a:latin typeface="Arial Unicode MS"/>
              <a:cs typeface="Arial Unicode MS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much does  the size  of a  number change  when we </a:t>
            </a:r>
            <a:r>
              <a:rPr sz="1100" i="1" dirty="0" smtClean="0">
                <a:latin typeface="Arial"/>
                <a:cs typeface="Arial"/>
              </a:rPr>
              <a:t>change bases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339975"/>
            <a:ext cx="411480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ts val="1400"/>
              </a:lnSpc>
            </a:pPr>
            <a:endParaRPr sz="6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90"/>
              </a:spcBef>
            </a:pPr>
            <a:r>
              <a:rPr sz="1100" dirty="0">
                <a:latin typeface="Tahoma"/>
                <a:cs typeface="Tahoma"/>
              </a:rPr>
              <a:t>In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O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1100" dirty="0">
                <a:latin typeface="Tahoma"/>
                <a:cs typeface="Tahoma"/>
              </a:rPr>
              <a:t>, therefore, the base is irrelevant, and we write the size simply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(log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).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50" y="1207068"/>
            <a:ext cx="739796" cy="14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68" y="2159975"/>
            <a:ext cx="98687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913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67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roles of </a:t>
            </a:r>
            <a:r>
              <a:rPr sz="1400" b="1" dirty="0" smtClean="0"/>
              <a:t>log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N</a:t>
            </a:r>
            <a:endParaRPr sz="1400" i="1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663575"/>
            <a:ext cx="4089426" cy="202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log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is the power to which you need to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raise </a:t>
            </a:r>
            <a:r>
              <a:rPr i="1" dirty="0" smtClean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dirty="0"/>
              <a:t>in order to obtain 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</a:t>
            </a:r>
          </a:p>
          <a:p>
            <a:pPr marL="82550">
              <a:lnSpc>
                <a:spcPts val="14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750" dirty="0">
              <a:latin typeface="Times New Roman"/>
              <a:cs typeface="Times New Roman"/>
            </a:endParaRPr>
          </a:p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Going backward, it can also be seen as the number of times you </a:t>
            </a:r>
            <a:r>
              <a:rPr dirty="0" smtClean="0"/>
              <a:t>must</a:t>
            </a:r>
            <a:endParaRPr dirty="0"/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halve </a:t>
            </a:r>
            <a:r>
              <a:rPr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dirty="0"/>
              <a:t>to get down to 1.  (More precisely:  </a:t>
            </a: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dirty="0"/>
              <a:t>It is the number of bits in the binary representation of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 (More </a:t>
            </a:r>
            <a:r>
              <a:rPr dirty="0" smtClean="0"/>
              <a:t>precisely</a:t>
            </a:r>
            <a:r>
              <a:rPr dirty="0"/>
              <a:t>:</a:t>
            </a:r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log(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+ 1</a:t>
            </a:r>
            <a:r>
              <a:rPr dirty="0" smtClean="0"/>
              <a:t>).)</a:t>
            </a:r>
            <a:endParaRPr dirty="0"/>
          </a:p>
          <a:p>
            <a:pPr marL="82550">
              <a:lnSpc>
                <a:spcPts val="14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ts val="14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also the depth of a complete binary tree with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nodes. (More  precisely: 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</a:t>
            </a:r>
            <a:r>
              <a:rPr dirty="0" err="1" smtClean="0"/>
              <a:t>og</a:t>
            </a:r>
            <a:r>
              <a:rPr dirty="0" smtClean="0"/>
              <a:t>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even the sum </a:t>
            </a:r>
            <a:r>
              <a:rPr dirty="0">
                <a:solidFill>
                  <a:srgbClr val="FF0000"/>
                </a:solidFill>
              </a:rPr>
              <a:t>1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2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3 + 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dirty="0">
                <a:solidFill>
                  <a:srgbClr val="FF0000"/>
                </a:solidFill>
              </a:rPr>
              <a:t>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00" y="1224000"/>
            <a:ext cx="360000" cy="135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692000"/>
            <a:ext cx="612000" cy="131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2232000"/>
            <a:ext cx="360000" cy="1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37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/>
              <a:t>Basic arithmetic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79337"/>
              </p:ext>
            </p:extLst>
          </p:nvPr>
        </p:nvGraphicFramePr>
        <p:xfrm>
          <a:off x="1274483" y="1190434"/>
          <a:ext cx="2059037" cy="932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071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optimality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yes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2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multiplication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no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78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division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I don’t know</a:t>
                      </a: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619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739775"/>
            <a:ext cx="40151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Modular arithmetic </a:t>
            </a:r>
            <a:r>
              <a:rPr sz="1200" dirty="0">
                <a:latin typeface="Tahoma"/>
                <a:cs typeface="Tahoma"/>
              </a:rPr>
              <a:t>is a system for dealing with restricted ranges of integers.  We define </a:t>
            </a:r>
            <a:r>
              <a:rPr sz="1200" i="1" u="sng" dirty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to be the remainder when </a:t>
            </a:r>
            <a:r>
              <a:rPr sz="1200" i="1" dirty="0">
                <a:latin typeface="Trebuchet MS"/>
                <a:cs typeface="Trebuchet MS"/>
              </a:rPr>
              <a:t>x  </a:t>
            </a:r>
            <a:r>
              <a:rPr sz="1200" dirty="0">
                <a:latin typeface="Tahoma"/>
                <a:cs typeface="Tahoma"/>
              </a:rPr>
              <a:t>is divided by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; that is,  if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= </a:t>
            </a:r>
            <a:r>
              <a:rPr sz="1200" i="1" dirty="0">
                <a:latin typeface="Trebuchet MS"/>
                <a:cs typeface="Trebuchet MS"/>
              </a:rPr>
              <a:t>qN </a:t>
            </a:r>
            <a:r>
              <a:rPr sz="1200" dirty="0">
                <a:latin typeface="Tahoma"/>
                <a:cs typeface="Tahoma"/>
              </a:rPr>
              <a:t>+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dirty="0">
                <a:latin typeface="Tahoma"/>
                <a:cs typeface="Tahoma"/>
              </a:rPr>
              <a:t>with 0 </a:t>
            </a:r>
            <a:r>
              <a:rPr sz="1200" dirty="0">
                <a:latin typeface="Arial Unicode MS"/>
                <a:cs typeface="Arial Unicode MS"/>
              </a:rPr>
              <a:t>≤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i="1" dirty="0">
                <a:latin typeface="Verdana"/>
                <a:cs typeface="Verdana"/>
              </a:rPr>
              <a:t>&lt;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then 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modulo </a:t>
            </a:r>
            <a:r>
              <a:rPr sz="1200" i="1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is equal to </a:t>
            </a:r>
            <a:r>
              <a:rPr sz="1200" i="1" dirty="0" smtClean="0">
                <a:latin typeface="Trebuchet MS"/>
                <a:cs typeface="Trebuchet MS"/>
              </a:rPr>
              <a:t>r</a:t>
            </a:r>
            <a:r>
              <a:rPr sz="1200" dirty="0" smtClean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endParaRPr lang="en-US" sz="1200" i="1" u="sng" dirty="0" smtClean="0">
              <a:latin typeface="Trebuchet MS"/>
              <a:cs typeface="Trebuchet MS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200" i="1" u="sng" dirty="0" smtClean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and </a:t>
            </a:r>
            <a:r>
              <a:rPr sz="1200" i="1" u="sng" dirty="0">
                <a:latin typeface="Trebuchet MS"/>
                <a:cs typeface="Trebuchet MS"/>
              </a:rPr>
              <a:t>y  </a:t>
            </a:r>
            <a:r>
              <a:rPr sz="1200" u="sng" dirty="0">
                <a:latin typeface="Tahoma"/>
                <a:cs typeface="Tahoma"/>
              </a:rPr>
              <a:t>are congruent 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if they differ by a multiple of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 i.e.,</a:t>
            </a:r>
          </a:p>
          <a:p>
            <a:pPr marL="893444">
              <a:lnSpc>
                <a:spcPts val="1400"/>
              </a:lnSpc>
              <a:spcBef>
                <a:spcPts val="805"/>
              </a:spcBef>
              <a:tabLst>
                <a:tab pos="1750695" algn="l"/>
                <a:tab pos="2124075" algn="l"/>
              </a:tabLst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≡ </a:t>
            </a:r>
            <a:r>
              <a:rPr sz="1200" i="1" dirty="0">
                <a:latin typeface="Trebuchet MS"/>
                <a:cs typeface="Trebuchet MS"/>
              </a:rPr>
              <a:t>y  </a:t>
            </a:r>
            <a:r>
              <a:rPr sz="1200" dirty="0">
                <a:latin typeface="Tahoma"/>
                <a:cs typeface="Tahoma"/>
              </a:rPr>
              <a:t>mod </a:t>
            </a:r>
            <a:r>
              <a:rPr sz="1200" i="1" dirty="0" smtClean="0">
                <a:latin typeface="Trebuchet MS"/>
                <a:cs typeface="Trebuchet MS"/>
              </a:rPr>
              <a:t>N</a:t>
            </a:r>
            <a:r>
              <a:rPr sz="1200" dirty="0" smtClean="0">
                <a:latin typeface="Arial Unicode MS"/>
                <a:cs typeface="Arial Unicode MS"/>
              </a:rPr>
              <a:t>⇐⇒</a:t>
            </a:r>
            <a:r>
              <a:rPr sz="1200" i="1" dirty="0" smtClean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divides (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− </a:t>
            </a:r>
            <a:r>
              <a:rPr sz="1200" i="1" dirty="0">
                <a:latin typeface="Trebuchet MS"/>
                <a:cs typeface="Trebuchet MS"/>
              </a:rPr>
              <a:t>y 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i="1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2198768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87960"/>
              </p:ext>
            </p:extLst>
          </p:nvPr>
        </p:nvGraphicFramePr>
        <p:xfrm>
          <a:off x="1009650" y="968375"/>
          <a:ext cx="2362200" cy="123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4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76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multiplication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65311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66" y="441123"/>
            <a:ext cx="3428365" cy="11415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integers </a:t>
            </a:r>
            <a:r>
              <a:rPr sz="900" i="1" dirty="0">
                <a:latin typeface="Trebuchet MS"/>
                <a:cs typeface="Trebuchet MS"/>
              </a:rPr>
              <a:t>x 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, and an integer exponent </a:t>
            </a:r>
            <a:r>
              <a:rPr sz="900" i="1" dirty="0">
                <a:latin typeface="Trebuchet MS"/>
                <a:cs typeface="Trebuchet MS"/>
              </a:rPr>
              <a:t>y</a:t>
            </a:r>
            <a:endParaRPr sz="900" dirty="0">
              <a:latin typeface="Trebuchet MS"/>
              <a:cs typeface="Trebuchet MS"/>
            </a:endParaRP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1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sz="900" i="1" dirty="0" smtClean="0">
                <a:latin typeface="Trebuchet MS"/>
                <a:cs typeface="Trebuchet MS"/>
              </a:rPr>
              <a:t>y</a:t>
            </a:r>
            <a:r>
              <a:rPr sz="900" i="1" dirty="0" smtClean="0">
                <a:latin typeface="Verdana"/>
                <a:cs typeface="Verdana"/>
              </a:rPr>
              <a:t>/</a:t>
            </a:r>
            <a:r>
              <a:rPr sz="900" dirty="0" smtClean="0">
                <a:latin typeface="Tahoma"/>
                <a:cs typeface="Tahoma"/>
              </a:rPr>
              <a:t>2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  <a:p>
            <a:pPr marL="743585" indent="-548640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dirty="0">
                <a:latin typeface="Arial"/>
                <a:cs typeface="Arial"/>
              </a:rPr>
              <a:t>else 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dirty="0">
                <a:latin typeface="Arial Unicode MS"/>
                <a:cs typeface="Arial Unicode MS"/>
              </a:rPr>
              <a:t>·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704301"/>
            <a:ext cx="12719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b="1" dirty="0">
                <a:latin typeface="Arial"/>
                <a:cs typeface="Arial"/>
              </a:rPr>
              <a:t>Another formulation: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baseline="41666" dirty="0">
                <a:latin typeface="Arial"/>
                <a:cs typeface="Arial"/>
              </a:rPr>
              <a:t>y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1350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40123" dirty="0">
                <a:latin typeface="Arial Unicode MS"/>
                <a:cs typeface="Arial Unicode MS"/>
              </a:rPr>
              <a:t>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4691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  <a:r>
              <a:rPr sz="900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Arial Unicode MS"/>
                <a:cs typeface="Arial Unicode MS"/>
              </a:rPr>
              <a:t>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1350" baseline="-21604" dirty="0">
                <a:latin typeface="Arial Unicode MS"/>
                <a:cs typeface="Arial Unicode MS"/>
              </a:rPr>
              <a:t>· 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850" y="1954216"/>
            <a:ext cx="56388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400"/>
              </a:spcBef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 </a:t>
            </a:r>
            <a:endParaRPr lang="en-US" sz="9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600"/>
              </a:spcBef>
            </a:pPr>
            <a:r>
              <a:rPr sz="900" dirty="0" smtClean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odd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532697"/>
            <a:ext cx="38627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algorithm will halt after at most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recursive calls, and during each call it  multiplies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numbers (doing computation modulo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saves us here), for a  total running time of 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900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44" y="1080000"/>
            <a:ext cx="288000" cy="140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70" y="1896135"/>
            <a:ext cx="124213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4067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98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kern="120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372" y="587375"/>
            <a:ext cx="3738879" cy="52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If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i="1" dirty="0">
                <a:latin typeface="Arial"/>
                <a:cs typeface="Arial"/>
              </a:rPr>
              <a:t>divides both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1100" i="1" dirty="0">
                <a:latin typeface="Arial"/>
                <a:cs typeface="Arial"/>
              </a:rPr>
              <a:t>for some integers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then  necessarily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dirty="0">
                <a:latin typeface="Tahoma"/>
                <a:cs typeface="Tahoma"/>
              </a:rPr>
              <a:t>= gcd(</a:t>
            </a:r>
            <a:r>
              <a:rPr sz="1100" i="1" dirty="0">
                <a:latin typeface="Trebuchet MS"/>
                <a:cs typeface="Trebuchet MS"/>
              </a:rPr>
              <a:t>a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965" y="1334808"/>
            <a:ext cx="3428365" cy="962058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integers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with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(1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lang="en-US" sz="900" i="1" dirty="0">
                <a:latin typeface="Trebuchet MS"/>
                <a:cs typeface="Trebuchet MS"/>
              </a:rPr>
              <a:t> </a:t>
            </a:r>
            <a:r>
              <a:rPr lang="en-US" sz="900" i="1" dirty="0" smtClean="0">
                <a:latin typeface="Trebuchet MS"/>
                <a:cs typeface="Trebuchet MS"/>
              </a:rPr>
              <a:t>  </a:t>
            </a:r>
            <a:r>
              <a:rPr sz="900" i="1" dirty="0" smtClean="0">
                <a:latin typeface="Trebuchet MS"/>
                <a:cs typeface="Trebuchet MS"/>
              </a:rPr>
              <a:t>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d 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dirty="0">
                <a:latin typeface="Tahoma"/>
                <a:cs typeface="Tahoma"/>
              </a:rPr>
              <a:t>return (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baseline="37037" dirty="0">
                <a:latin typeface="Arial Unicode MS"/>
                <a:cs typeface="Arial Unicode MS"/>
              </a:rPr>
              <a:t>l </a:t>
            </a:r>
            <a:r>
              <a:rPr sz="900" dirty="0">
                <a:latin typeface="Arial Unicode MS"/>
                <a:cs typeface="Arial Unicode MS"/>
              </a:rPr>
              <a:t>− l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/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 smtClean="0">
                <a:latin typeface="Verdana"/>
                <a:cs typeface="Verdana"/>
              </a:rPr>
              <a:t>,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418981"/>
            <a:ext cx="3671036" cy="70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For any positive integers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the extended Euclid algorithm returns  integers </a:t>
            </a:r>
            <a:r>
              <a:rPr sz="1100" i="1" dirty="0">
                <a:latin typeface="Trebuchet MS"/>
                <a:cs typeface="Trebuchet MS"/>
              </a:rPr>
              <a:t>x</a:t>
            </a:r>
            <a:r>
              <a:rPr sz="1100" i="1" dirty="0">
                <a:latin typeface="Arial"/>
                <a:cs typeface="Arial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latin typeface="Trebuchet MS"/>
                <a:cs typeface="Trebuchet MS"/>
              </a:rPr>
              <a:t>d  </a:t>
            </a:r>
            <a:r>
              <a:rPr sz="1100" i="1" dirty="0">
                <a:latin typeface="Arial"/>
                <a:cs typeface="Arial"/>
              </a:rPr>
              <a:t>such that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47" y="1964184"/>
            <a:ext cx="504000" cy="153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7" y="2163161"/>
            <a:ext cx="1008000" cy="1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8172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05" y="892175"/>
            <a:ext cx="4015156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ts val="1400"/>
              </a:lnSpc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say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x 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is the </a:t>
            </a:r>
            <a:r>
              <a:rPr sz="1100" i="1" u="sng" dirty="0">
                <a:solidFill>
                  <a:srgbClr val="0000FF"/>
                </a:solidFill>
                <a:latin typeface="Arial"/>
                <a:cs typeface="Arial"/>
              </a:rPr>
              <a:t>multiplicative inverse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ax </a:t>
            </a:r>
            <a:r>
              <a:rPr lang="en-US" sz="1100" i="1" dirty="0" smtClean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  mod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365"/>
              </a:spcBef>
            </a:pPr>
            <a:r>
              <a:rPr sz="1100" i="1" dirty="0">
                <a:latin typeface="Arial"/>
                <a:cs typeface="Arial"/>
              </a:rPr>
              <a:t>There can be at most one such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i="1" dirty="0">
                <a:latin typeface="Arial"/>
                <a:cs typeface="Arial"/>
              </a:rPr>
              <a:t>with </a:t>
            </a:r>
            <a:r>
              <a:rPr sz="1100" i="1" dirty="0">
                <a:latin typeface="Trebuchet MS"/>
                <a:cs typeface="Trebuchet MS"/>
              </a:rPr>
              <a:t>ax </a:t>
            </a:r>
            <a:r>
              <a:rPr sz="1100" dirty="0">
                <a:latin typeface="Arial Unicode MS"/>
                <a:cs typeface="Arial Unicode MS"/>
              </a:rPr>
              <a:t>≡ </a:t>
            </a:r>
            <a:r>
              <a:rPr sz="1100" dirty="0">
                <a:latin typeface="Tahoma"/>
                <a:cs typeface="Tahoma"/>
              </a:rPr>
              <a:t>1 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i="1" dirty="0">
                <a:latin typeface="Arial"/>
                <a:cs typeface="Arial"/>
              </a:rPr>
              <a:t>, denoted </a:t>
            </a:r>
            <a:r>
              <a:rPr sz="1100" i="1" dirty="0" smtClean="0">
                <a:latin typeface="Arial"/>
                <a:cs typeface="Arial"/>
              </a:rPr>
              <a:t>by</a:t>
            </a:r>
            <a:endParaRPr sz="1100" baseline="-24691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endParaRPr lang="en-US" sz="110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b="1" dirty="0" smtClean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b="1" dirty="0">
              <a:latin typeface="Tahoma"/>
              <a:cs typeface="Tahoma"/>
            </a:endParaRPr>
          </a:p>
          <a:p>
            <a:pPr marL="12700" marR="102235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However, this inverse does not always </a:t>
            </a:r>
            <a:r>
              <a:rPr sz="1100" i="1" dirty="0" smtClean="0">
                <a:latin typeface="Arial"/>
                <a:cs typeface="Arial"/>
              </a:rPr>
              <a:t>exist! </a:t>
            </a:r>
            <a:r>
              <a:rPr sz="1100" i="1" dirty="0">
                <a:latin typeface="Arial"/>
                <a:cs typeface="Arial"/>
              </a:rPr>
              <a:t>For instance, </a:t>
            </a:r>
            <a:r>
              <a:rPr sz="1100" dirty="0">
                <a:latin typeface="Tahoma"/>
                <a:cs typeface="Tahoma"/>
              </a:rPr>
              <a:t>2 </a:t>
            </a:r>
            <a:r>
              <a:rPr sz="1100" i="1" dirty="0">
                <a:latin typeface="Arial"/>
                <a:cs typeface="Arial"/>
              </a:rPr>
              <a:t>is </a:t>
            </a:r>
            <a:r>
              <a:rPr sz="1100" i="1" dirty="0" smtClean="0">
                <a:latin typeface="Arial"/>
                <a:cs typeface="Arial"/>
              </a:rPr>
              <a:t>not invertible modulo </a:t>
            </a:r>
            <a:r>
              <a:rPr sz="1100" dirty="0">
                <a:latin typeface="Tahoma"/>
                <a:cs typeface="Tahoma"/>
              </a:rPr>
              <a:t>6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801919"/>
            <a:ext cx="321898" cy="2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9120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76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39711"/>
            <a:ext cx="3513454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</a:t>
            </a:r>
            <a:r>
              <a:rPr sz="900" i="1" spc="-35" dirty="0">
                <a:latin typeface="Arial"/>
                <a:cs typeface="Arial"/>
              </a:rPr>
              <a:t>many </a:t>
            </a:r>
            <a:r>
              <a:rPr sz="900" i="1" spc="-10" dirty="0">
                <a:latin typeface="Arial"/>
                <a:cs typeface="Arial"/>
              </a:rPr>
              <a:t>digits </a:t>
            </a:r>
            <a:r>
              <a:rPr sz="900" i="1" spc="-55" dirty="0">
                <a:latin typeface="Arial"/>
                <a:cs typeface="Arial"/>
              </a:rPr>
              <a:t>are  </a:t>
            </a:r>
            <a:r>
              <a:rPr sz="900" i="1" spc="-60" dirty="0">
                <a:latin typeface="Arial"/>
                <a:cs typeface="Arial"/>
              </a:rPr>
              <a:t>needed  </a:t>
            </a:r>
            <a:r>
              <a:rPr sz="900" i="1" spc="20" dirty="0">
                <a:latin typeface="Arial"/>
                <a:cs typeface="Arial"/>
              </a:rPr>
              <a:t>to </a:t>
            </a:r>
            <a:r>
              <a:rPr sz="900" i="1" spc="-40" dirty="0">
                <a:latin typeface="Arial"/>
                <a:cs typeface="Arial"/>
              </a:rPr>
              <a:t>represent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i="1" spc="-5" dirty="0">
                <a:latin typeface="Arial"/>
                <a:cs typeface="Arial"/>
              </a:rPr>
              <a:t>in </a:t>
            </a:r>
            <a:r>
              <a:rPr sz="900" i="1" spc="-70" dirty="0">
                <a:latin typeface="Arial"/>
                <a:cs typeface="Arial"/>
              </a:rPr>
              <a:t>base  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  <a:p>
            <a:pPr marL="1613535">
              <a:lnSpc>
                <a:spcPct val="100000"/>
              </a:lnSpc>
              <a:spcBef>
                <a:spcPts val="10"/>
              </a:spcBef>
            </a:pPr>
            <a:r>
              <a:rPr sz="900" spc="-11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165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900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sz="900" spc="60" dirty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endParaRPr sz="9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much </a:t>
            </a:r>
            <a:r>
              <a:rPr sz="900" i="1" spc="-60" dirty="0">
                <a:latin typeface="Arial"/>
                <a:cs typeface="Arial"/>
              </a:rPr>
              <a:t>does 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55" dirty="0">
                <a:latin typeface="Arial"/>
                <a:cs typeface="Arial"/>
              </a:rPr>
              <a:t>size  </a:t>
            </a:r>
            <a:r>
              <a:rPr sz="900" i="1" spc="-5" dirty="0">
                <a:latin typeface="Arial"/>
                <a:cs typeface="Arial"/>
              </a:rPr>
              <a:t>of </a:t>
            </a:r>
            <a:r>
              <a:rPr sz="900" i="1" spc="-60" dirty="0">
                <a:latin typeface="Arial"/>
                <a:cs typeface="Arial"/>
              </a:rPr>
              <a:t>a 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spc="-50" dirty="0">
                <a:latin typeface="Arial"/>
                <a:cs typeface="Arial"/>
              </a:rPr>
              <a:t>change  </a:t>
            </a:r>
            <a:r>
              <a:rPr sz="900" i="1" spc="-45" dirty="0">
                <a:latin typeface="Arial"/>
                <a:cs typeface="Arial"/>
              </a:rPr>
              <a:t>when </a:t>
            </a:r>
            <a:r>
              <a:rPr sz="900" i="1" spc="-75" dirty="0">
                <a:latin typeface="Arial"/>
                <a:cs typeface="Arial"/>
              </a:rPr>
              <a:t>we  </a:t>
            </a:r>
            <a:r>
              <a:rPr sz="900" i="1" spc="-50" dirty="0">
                <a:latin typeface="Arial"/>
                <a:cs typeface="Arial"/>
              </a:rPr>
              <a:t>change 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bases?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392" y="2022132"/>
            <a:ext cx="3200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900" i="1" spc="-104" baseline="-1851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092" y="218173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771" y="0"/>
                </a:lnTo>
              </a:path>
            </a:pathLst>
          </a:custGeom>
          <a:ln w="481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5739" y="2095893"/>
            <a:ext cx="8566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350" spc="-30" baseline="-37037" dirty="0">
                <a:solidFill>
                  <a:srgbClr val="FF0000"/>
                </a:solidFill>
                <a:latin typeface="Tahoma"/>
                <a:cs typeface="Tahoma"/>
              </a:rPr>
              <a:t>log  </a:t>
            </a:r>
            <a:r>
              <a:rPr sz="1350" i="1" spc="-44" baseline="-37037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350" i="1" spc="-15" baseline="-3703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7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239695"/>
            <a:ext cx="3914140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ct val="100000"/>
              </a:lnSpc>
            </a:pPr>
            <a:r>
              <a:rPr sz="600" i="1" spc="-1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6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190"/>
              </a:spcBef>
            </a:pPr>
            <a:r>
              <a:rPr sz="900" spc="-55" dirty="0">
                <a:latin typeface="Tahoma"/>
                <a:cs typeface="Tahoma"/>
              </a:rPr>
              <a:t>In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900" spc="-10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therefore,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45" dirty="0">
                <a:latin typeface="Tahoma"/>
                <a:cs typeface="Tahoma"/>
              </a:rPr>
              <a:t>base </a:t>
            </a:r>
            <a:r>
              <a:rPr sz="900" spc="-25" dirty="0">
                <a:latin typeface="Tahoma"/>
                <a:cs typeface="Tahoma"/>
              </a:rPr>
              <a:t>is </a:t>
            </a:r>
            <a:r>
              <a:rPr sz="900" spc="-20" dirty="0">
                <a:latin typeface="Tahoma"/>
                <a:cs typeface="Tahoma"/>
              </a:rPr>
              <a:t>irrelevant,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spc="-65" dirty="0">
                <a:latin typeface="Tahoma"/>
                <a:cs typeface="Tahoma"/>
              </a:rPr>
              <a:t>we </a:t>
            </a:r>
            <a:r>
              <a:rPr sz="900" spc="-15" dirty="0">
                <a:latin typeface="Tahoma"/>
                <a:cs typeface="Tahoma"/>
              </a:rPr>
              <a:t>write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5" dirty="0">
                <a:latin typeface="Tahoma"/>
                <a:cs typeface="Tahoma"/>
              </a:rPr>
              <a:t>size </a:t>
            </a:r>
            <a:r>
              <a:rPr sz="900" spc="-20" dirty="0">
                <a:latin typeface="Tahoma"/>
                <a:cs typeface="Tahoma"/>
              </a:rPr>
              <a:t>simply  </a:t>
            </a:r>
            <a:r>
              <a:rPr sz="900" spc="-40" dirty="0">
                <a:latin typeface="Tahoma"/>
                <a:cs typeface="Tahoma"/>
              </a:rPr>
              <a:t>as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(log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N</a:t>
            </a:r>
            <a:r>
              <a:rPr sz="900" spc="20" dirty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15" y="1425575"/>
            <a:ext cx="659942" cy="15453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957" y="9683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Modular division theorem. </a:t>
            </a:r>
            <a:r>
              <a:rPr sz="1100" dirty="0">
                <a:latin typeface="Tahoma"/>
                <a:cs typeface="Tahoma"/>
              </a:rPr>
              <a:t>For any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has a multiplicative inverse  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Tahoma"/>
                <a:cs typeface="Tahoma"/>
              </a:rPr>
              <a:t>if and only if it is relatively prime to 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32067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When this inverse exists, it can be found in time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baseline="37037" dirty="0">
                <a:latin typeface="Tahoma"/>
                <a:cs typeface="Tahoma"/>
              </a:rPr>
              <a:t>3</a:t>
            </a:r>
            <a:r>
              <a:rPr sz="1100" dirty="0">
                <a:latin typeface="Tahoma"/>
                <a:cs typeface="Tahoma"/>
              </a:rPr>
              <a:t>) by running the  extended Euclid algorithm.</a:t>
            </a:r>
          </a:p>
        </p:txBody>
      </p:sp>
    </p:spTree>
    <p:extLst>
      <p:ext uri="{BB962C8B-B14F-4D97-AF65-F5344CB8AC3E}">
        <p14:creationId xmlns:p14="http://schemas.microsoft.com/office/powerpoint/2010/main" val="1216821154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88" y="434975"/>
            <a:ext cx="4419498" cy="215444"/>
          </a:xfrm>
        </p:spPr>
        <p:txBody>
          <a:bodyPr/>
          <a:lstStyle/>
          <a:p>
            <a:r>
              <a:rPr lang="en-US" altLang="zh-CN" sz="1400" b="1" dirty="0" err="1" smtClean="0"/>
              <a:t>Excisesc</a:t>
            </a:r>
            <a:r>
              <a:rPr lang="en-US" altLang="zh-CN" sz="1400" b="1" dirty="0" smtClean="0"/>
              <a:t> 1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815975"/>
            <a:ext cx="4092600" cy="338554"/>
          </a:xfrm>
        </p:spPr>
        <p:txBody>
          <a:bodyPr/>
          <a:lstStyle/>
          <a:p>
            <a:r>
              <a:rPr lang="en-US" altLang="zh-CN" sz="1100" dirty="0" smtClean="0"/>
              <a:t>Justify the correctness of the following algorithm, and show the time complexity on n-bit inputs.</a:t>
            </a:r>
            <a:endParaRPr lang="zh-CN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73175"/>
            <a:ext cx="38036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63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The roles of </a:t>
            </a:r>
            <a:r>
              <a:rPr sz="1400" b="1" kern="1400" spc="0" dirty="0" smtClean="0"/>
              <a:t>log</a:t>
            </a:r>
            <a:r>
              <a:rPr lang="en-US" sz="1400" b="1" kern="1400" spc="0" dirty="0" smtClean="0"/>
              <a:t> </a:t>
            </a:r>
            <a:r>
              <a:rPr lang="en-US" sz="1400" b="1" i="1" kern="1400" spc="0" dirty="0" smtClean="0"/>
              <a:t>N</a:t>
            </a:r>
            <a:endParaRPr sz="1400" b="1" i="1" kern="1400" spc="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686656"/>
            <a:ext cx="3911650" cy="2447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  </a:t>
            </a:r>
            <a:r>
              <a:rPr sz="1100" kern="1400" spc="0" dirty="0"/>
              <a:t>is the power to which you need to </a:t>
            </a: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raise  2 </a:t>
            </a:r>
            <a:r>
              <a:rPr sz="1100" kern="1400" spc="0" dirty="0"/>
              <a:t>in order to obtain </a:t>
            </a:r>
            <a:r>
              <a:rPr sz="1100" i="1" kern="1400" spc="0" dirty="0" smtClean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82550"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Going backward, it can also be seen as the number of times you </a:t>
            </a:r>
            <a:r>
              <a:rPr sz="1100" kern="1400" spc="0" dirty="0" smtClean="0"/>
              <a:t>must</a:t>
            </a:r>
            <a:r>
              <a:rPr lang="en-US" sz="1100" kern="1400" spc="0" dirty="0" smtClean="0"/>
              <a:t> </a:t>
            </a:r>
            <a:r>
              <a:rPr sz="1100" i="1" kern="1400" spc="0" dirty="0" smtClean="0">
                <a:solidFill>
                  <a:srgbClr val="0000FF"/>
                </a:solidFill>
                <a:latin typeface="Arial"/>
                <a:cs typeface="Arial"/>
              </a:rPr>
              <a:t>halve </a:t>
            </a: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1100" kern="1400" spc="0" dirty="0"/>
              <a:t>to get down to 1.  (More precisely:  </a:t>
            </a:r>
            <a:r>
              <a:rPr lang="en-US" sz="1100" kern="1400" dirty="0">
                <a:latin typeface="Arial Unicode MS"/>
              </a:rPr>
              <a:t> </a:t>
            </a:r>
            <a:r>
              <a:rPr lang="en-US" sz="1100" kern="1400" dirty="0" smtClean="0">
                <a:latin typeface="Arial Unicode MS"/>
              </a:rPr>
              <a:t>   </a:t>
            </a:r>
            <a:r>
              <a:rPr sz="1100" kern="1400" spc="0" dirty="0" smtClean="0"/>
              <a:t>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sz="1100" kern="1400" spc="0" dirty="0"/>
              <a:t>It is the number of bits in the binary representation of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(More </a:t>
            </a:r>
            <a:r>
              <a:rPr sz="1100" kern="1400" spc="0" dirty="0" smtClean="0"/>
              <a:t>precisely:</a:t>
            </a:r>
            <a:r>
              <a:rPr sz="1100" kern="1400" spc="0" dirty="0" smtClean="0">
                <a:latin typeface="Arial Unicode MS"/>
                <a:cs typeface="Arial Unicode MS"/>
              </a:rPr>
              <a:t>「</a:t>
            </a:r>
            <a:r>
              <a:rPr sz="1100" kern="1400" spc="0" dirty="0" smtClean="0"/>
              <a:t>log(</a:t>
            </a:r>
            <a:r>
              <a:rPr sz="1100" i="1" kern="1400" spc="0" dirty="0" smtClean="0">
                <a:latin typeface="Arial"/>
                <a:cs typeface="Arial"/>
              </a:rPr>
              <a:t>N </a:t>
            </a:r>
            <a:r>
              <a:rPr sz="1100" kern="1400" spc="0" dirty="0" smtClean="0"/>
              <a:t>+.)</a:t>
            </a:r>
            <a:endParaRPr sz="1100" kern="1400" spc="0" dirty="0"/>
          </a:p>
          <a:p>
            <a:pPr marL="82550">
              <a:lnSpc>
                <a:spcPct val="100000"/>
              </a:lnSpc>
              <a:spcBef>
                <a:spcPts val="55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ct val="1010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also the depth of a complete binary tree with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nodes. (More  precisely:  </a:t>
            </a:r>
            <a:r>
              <a:rPr sz="1100" kern="1400" spc="0" dirty="0" err="1">
                <a:latin typeface="Arial Unicode MS"/>
                <a:cs typeface="Arial Unicode MS"/>
              </a:rPr>
              <a:t>l</a:t>
            </a:r>
            <a:r>
              <a:rPr sz="1100" kern="1400" spc="0" dirty="0" err="1"/>
              <a:t>log</a:t>
            </a:r>
            <a:r>
              <a:rPr sz="1100" kern="1400" spc="0" dirty="0"/>
              <a:t> </a:t>
            </a:r>
            <a:r>
              <a:rPr sz="1100" kern="1400" spc="0" dirty="0" smtClean="0"/>
              <a:t>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even the sum </a:t>
            </a:r>
            <a:r>
              <a:rPr sz="1100" kern="1400" spc="0" dirty="0">
                <a:solidFill>
                  <a:srgbClr val="FF0000"/>
                </a:solidFill>
              </a:rPr>
              <a:t>1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2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3 + 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sz="1100" kern="1400" spc="0" dirty="0">
                <a:solidFill>
                  <a:srgbClr val="FF0000"/>
                </a:solidFill>
              </a:rPr>
              <a:t>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kern="1400" spc="0"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577975"/>
            <a:ext cx="287986" cy="193781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008200"/>
            <a:ext cx="600085" cy="15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2492375"/>
            <a:ext cx="338426" cy="16217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" y="206375"/>
            <a:ext cx="40913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44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1100" i="1" kern="1400" dirty="0">
                <a:latin typeface="Arial"/>
                <a:cs typeface="Arial"/>
              </a:rPr>
              <a:t>The sum </a:t>
            </a:r>
            <a:r>
              <a:rPr sz="1100" i="1" kern="1400" dirty="0" smtClean="0">
                <a:latin typeface="Arial"/>
                <a:cs typeface="Arial"/>
              </a:rPr>
              <a:t>of </a:t>
            </a:r>
            <a:r>
              <a:rPr sz="1100" i="1" kern="1400" dirty="0">
                <a:latin typeface="Arial"/>
                <a:cs typeface="Arial"/>
              </a:rPr>
              <a:t>any three single-digit numbers is at most two digits </a:t>
            </a:r>
            <a:r>
              <a:rPr sz="1100" i="1" kern="1400" dirty="0" smtClean="0">
                <a:latin typeface="Arial"/>
                <a:cs typeface="Arial"/>
              </a:rPr>
              <a:t>long</a:t>
            </a:r>
            <a:r>
              <a:rPr sz="1100" i="1" kern="1400" dirty="0">
                <a:latin typeface="Arial"/>
                <a:cs typeface="Arial"/>
              </a:rPr>
              <a:t>.</a:t>
            </a:r>
            <a:endParaRPr sz="1100" kern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kern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kern="1400" dirty="0">
                <a:latin typeface="Tahoma"/>
                <a:cs typeface="Tahoma"/>
              </a:rPr>
              <a:t>In fact, this rule holds not just in decimal but in any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base </a:t>
            </a:r>
            <a:r>
              <a:rPr sz="1100" i="1" kern="1400" dirty="0" smtClean="0">
                <a:solidFill>
                  <a:srgbClr val="FF0000"/>
                </a:solidFill>
                <a:latin typeface="Arial"/>
                <a:cs typeface="Arial"/>
              </a:rPr>
              <a:t>b  </a:t>
            </a:r>
            <a:r>
              <a:rPr sz="1100" kern="1400" dirty="0">
                <a:solidFill>
                  <a:srgbClr val="FF0000"/>
                </a:solidFill>
                <a:latin typeface="Arial Unicode MS"/>
                <a:cs typeface="Arial Unicode MS"/>
              </a:rPr>
              <a:t>≥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kern="1400" dirty="0">
                <a:latin typeface="Tahoma"/>
                <a:cs typeface="Tahoma"/>
              </a:rPr>
              <a:t>.</a:t>
            </a:r>
          </a:p>
          <a:p>
            <a:pPr marL="12700" marR="3302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In binary, for instance, the maximum possible sum of three single-bit numbers </a:t>
            </a:r>
            <a:r>
              <a:rPr sz="1100" kern="1400" dirty="0" smtClean="0">
                <a:latin typeface="Tahoma"/>
                <a:cs typeface="Tahoma"/>
              </a:rPr>
              <a:t>is </a:t>
            </a:r>
            <a:r>
              <a:rPr sz="1100" kern="1400" dirty="0">
                <a:latin typeface="Tahoma"/>
                <a:cs typeface="Tahoma"/>
              </a:rPr>
              <a:t>3, which is a 2-bit number.</a:t>
            </a: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This simple rule gives us a way to add two numbers in any base: align their </a:t>
            </a:r>
            <a:r>
              <a:rPr sz="1100" kern="1400" dirty="0" smtClean="0">
                <a:latin typeface="Tahoma"/>
                <a:cs typeface="Tahoma"/>
              </a:rPr>
              <a:t>right-hand </a:t>
            </a:r>
            <a:r>
              <a:rPr sz="1100" kern="1400" dirty="0">
                <a:latin typeface="Tahoma"/>
                <a:cs typeface="Tahoma"/>
              </a:rPr>
              <a:t>ends, and then perform a single right-to-left pass in which the </a:t>
            </a:r>
            <a:r>
              <a:rPr sz="1100" kern="1400" dirty="0" smtClean="0">
                <a:latin typeface="Tahoma"/>
                <a:cs typeface="Tahoma"/>
              </a:rPr>
              <a:t>sum </a:t>
            </a:r>
            <a:r>
              <a:rPr sz="1100" kern="1400" dirty="0">
                <a:latin typeface="Tahoma"/>
                <a:cs typeface="Tahoma"/>
              </a:rPr>
              <a:t>is computed digit by digit, maintaining the overflow as a carry. </a:t>
            </a:r>
            <a:endParaRPr lang="en-US" sz="1100" kern="140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 smtClean="0">
                <a:latin typeface="Tahoma"/>
                <a:cs typeface="Tahoma"/>
              </a:rPr>
              <a:t>Since </a:t>
            </a:r>
            <a:r>
              <a:rPr sz="1100" kern="1400" dirty="0">
                <a:latin typeface="Tahoma"/>
                <a:cs typeface="Tahoma"/>
              </a:rPr>
              <a:t>we </a:t>
            </a:r>
            <a:r>
              <a:rPr sz="1100" kern="1400" dirty="0" smtClean="0">
                <a:latin typeface="Tahoma"/>
                <a:cs typeface="Tahoma"/>
              </a:rPr>
              <a:t>know</a:t>
            </a:r>
            <a:r>
              <a:rPr lang="en-US" sz="1100" kern="1400" dirty="0" smtClean="0">
                <a:latin typeface="Tahoma"/>
                <a:cs typeface="Tahoma"/>
              </a:rPr>
              <a:t> </a:t>
            </a:r>
            <a:r>
              <a:rPr sz="1100" kern="1400" dirty="0" smtClean="0">
                <a:latin typeface="Tahoma"/>
                <a:cs typeface="Tahoma"/>
              </a:rPr>
              <a:t>each </a:t>
            </a:r>
            <a:r>
              <a:rPr sz="1100" kern="1400" dirty="0">
                <a:latin typeface="Tahoma"/>
                <a:cs typeface="Tahoma"/>
              </a:rPr>
              <a:t>individual sum is a two-digit number, the carry is always a single digit, </a:t>
            </a:r>
            <a:r>
              <a:rPr sz="1100" kern="1400" dirty="0" smtClean="0">
                <a:latin typeface="Tahoma"/>
                <a:cs typeface="Tahoma"/>
              </a:rPr>
              <a:t>and </a:t>
            </a:r>
            <a:r>
              <a:rPr sz="1100" kern="1400" dirty="0">
                <a:latin typeface="Tahoma"/>
                <a:cs typeface="Tahoma"/>
              </a:rPr>
              <a:t>so at any given step, three single-digit numbers are </a:t>
            </a:r>
            <a:r>
              <a:rPr sz="1100" kern="1400" dirty="0" smtClean="0">
                <a:latin typeface="Tahoma"/>
                <a:cs typeface="Tahoma"/>
              </a:rPr>
              <a:t>added</a:t>
            </a:r>
            <a:r>
              <a:rPr sz="1100" kern="14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114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831" y="1127112"/>
          <a:ext cx="2278327" cy="661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70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21334" algn="l"/>
                        </a:tabLst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Carry:	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1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(53)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(35)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90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1018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(88)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891754"/>
            <a:ext cx="3913504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kern="1400" spc="-10" dirty="0">
                <a:latin typeface="Tahoma"/>
                <a:cs typeface="Tahoma"/>
              </a:rPr>
              <a:t>Ordinarily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would </a:t>
            </a:r>
            <a:r>
              <a:rPr sz="1100" kern="1400" spc="-20" dirty="0">
                <a:latin typeface="Tahoma"/>
                <a:cs typeface="Tahoma"/>
              </a:rPr>
              <a:t>spell </a:t>
            </a:r>
            <a:r>
              <a:rPr sz="1100" kern="1400" spc="-10" dirty="0">
                <a:latin typeface="Tahoma"/>
                <a:cs typeface="Tahoma"/>
              </a:rPr>
              <a:t>out </a:t>
            </a:r>
            <a:r>
              <a:rPr sz="1100" kern="1400" spc="-20" dirty="0">
                <a:latin typeface="Tahoma"/>
                <a:cs typeface="Tahoma"/>
              </a:rPr>
              <a:t>the </a:t>
            </a:r>
            <a:r>
              <a:rPr sz="1100" kern="1400" spc="-15" dirty="0">
                <a:latin typeface="Tahoma"/>
                <a:cs typeface="Tahoma"/>
              </a:rPr>
              <a:t>algorithm </a:t>
            </a:r>
            <a:r>
              <a:rPr sz="1100" kern="1400" spc="-10" dirty="0">
                <a:latin typeface="Tahoma"/>
                <a:cs typeface="Tahoma"/>
              </a:rPr>
              <a:t>in </a:t>
            </a:r>
            <a:r>
              <a:rPr sz="1100" kern="1400" spc="-30" dirty="0">
                <a:solidFill>
                  <a:srgbClr val="FF0000"/>
                </a:solidFill>
                <a:latin typeface="Tahoma"/>
                <a:cs typeface="Tahoma"/>
              </a:rPr>
              <a:t>pseudocode</a:t>
            </a:r>
            <a:r>
              <a:rPr sz="1100" kern="1400" spc="-30" dirty="0">
                <a:latin typeface="Tahoma"/>
                <a:cs typeface="Tahoma"/>
              </a:rPr>
              <a:t>, </a:t>
            </a:r>
            <a:r>
              <a:rPr sz="1100" kern="1400" spc="-10" dirty="0">
                <a:latin typeface="Tahoma"/>
                <a:cs typeface="Tahoma"/>
              </a:rPr>
              <a:t>but in this </a:t>
            </a:r>
            <a:r>
              <a:rPr sz="1100" kern="1400" spc="-40" dirty="0">
                <a:latin typeface="Tahoma"/>
                <a:cs typeface="Tahoma"/>
              </a:rPr>
              <a:t>case </a:t>
            </a:r>
            <a:r>
              <a:rPr sz="1100" kern="1400" spc="20" dirty="0">
                <a:latin typeface="Tahoma"/>
                <a:cs typeface="Tahoma"/>
              </a:rPr>
              <a:t>it </a:t>
            </a:r>
            <a:r>
              <a:rPr sz="1100" kern="1400" spc="-20" dirty="0">
                <a:latin typeface="Tahoma"/>
                <a:cs typeface="Tahoma"/>
              </a:rPr>
              <a:t>is </a:t>
            </a:r>
            <a:r>
              <a:rPr sz="1100" kern="1400" spc="-40" dirty="0" smtClean="0">
                <a:latin typeface="Tahoma"/>
                <a:cs typeface="Tahoma"/>
              </a:rPr>
              <a:t>so </a:t>
            </a:r>
            <a:r>
              <a:rPr sz="1100" kern="1400" spc="-15" dirty="0">
                <a:latin typeface="Tahoma"/>
                <a:cs typeface="Tahoma"/>
              </a:rPr>
              <a:t>familiar </a:t>
            </a:r>
            <a:r>
              <a:rPr sz="1100" kern="1400" dirty="0">
                <a:latin typeface="Tahoma"/>
                <a:cs typeface="Tahoma"/>
              </a:rPr>
              <a:t>that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do </a:t>
            </a:r>
            <a:r>
              <a:rPr sz="1100" kern="1400" spc="-10" dirty="0">
                <a:latin typeface="Tahoma"/>
                <a:cs typeface="Tahoma"/>
              </a:rPr>
              <a:t>not </a:t>
            </a:r>
            <a:r>
              <a:rPr sz="1100" kern="1400" spc="-25" dirty="0">
                <a:latin typeface="Tahoma"/>
                <a:cs typeface="Tahoma"/>
              </a:rPr>
              <a:t>repeat </a:t>
            </a:r>
            <a:r>
              <a:rPr sz="1100" kern="1400" spc="5" dirty="0" smtClean="0">
                <a:latin typeface="Tahoma"/>
                <a:cs typeface="Tahoma"/>
              </a:rPr>
              <a:t>it</a:t>
            </a:r>
            <a:r>
              <a:rPr sz="1100" kern="1400" spc="5" dirty="0">
                <a:latin typeface="Tahoma"/>
                <a:cs typeface="Tahoma"/>
              </a:rPr>
              <a:t>.</a:t>
            </a:r>
            <a:endParaRPr sz="1100" kern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4" y="206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587375"/>
            <a:ext cx="4038600" cy="2172838"/>
          </a:xfrm>
          <a:prstGeom prst="rect">
            <a:avLst/>
          </a:prstGeom>
        </p:spPr>
        <p:txBody>
          <a:bodyPr vert="horz" wrap="square" lIns="0" tIns="39687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100" b="1" kern="1400" spc="0" dirty="0">
                <a:solidFill>
                  <a:srgbClr val="3333B2"/>
                </a:solidFill>
              </a:rPr>
              <a:t>Question</a:t>
            </a:r>
            <a:endParaRPr sz="1100" b="1" kern="1400" spc="0" dirty="0"/>
          </a:p>
          <a:p>
            <a:pPr marL="10160" marR="126364">
              <a:lnSpc>
                <a:spcPct val="101000"/>
              </a:lnSpc>
              <a:spcBef>
                <a:spcPts val="105"/>
              </a:spcBef>
            </a:pPr>
            <a:r>
              <a:rPr sz="1100" i="1" kern="1400" spc="0" dirty="0">
                <a:latin typeface="Arial"/>
                <a:cs typeface="Arial"/>
              </a:rPr>
              <a:t>Given two binary numbers x and y, how long does our algorithm take to add  them?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10160" marR="217804">
              <a:lnSpc>
                <a:spcPct val="101000"/>
              </a:lnSpc>
              <a:spcBef>
                <a:spcPts val="5"/>
              </a:spcBef>
            </a:pPr>
            <a:r>
              <a:rPr sz="1100" kern="1400" spc="0" dirty="0"/>
              <a:t>We want the answer expressed as a </a:t>
            </a:r>
            <a:r>
              <a:rPr sz="1100" b="1" kern="1400" spc="0" dirty="0">
                <a:latin typeface="Gill Sans MT"/>
                <a:cs typeface="Gill Sans MT"/>
              </a:rPr>
              <a:t>function of the size of the input</a:t>
            </a:r>
            <a:r>
              <a:rPr sz="1100" kern="1400" spc="0" dirty="0"/>
              <a:t>: the </a:t>
            </a:r>
            <a:r>
              <a:rPr sz="1100" kern="1400" spc="0" dirty="0" smtClean="0"/>
              <a:t>number </a:t>
            </a:r>
            <a:r>
              <a:rPr sz="1100" kern="1400" spc="0" dirty="0"/>
              <a:t>of bits of </a:t>
            </a:r>
            <a:r>
              <a:rPr sz="1100" i="1" kern="1400" spc="0" dirty="0">
                <a:latin typeface="Arial"/>
                <a:cs typeface="Arial"/>
              </a:rPr>
              <a:t>x 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.</a:t>
            </a:r>
          </a:p>
          <a:p>
            <a:pPr marL="10160" marR="5080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Suppose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/>
              <a:t>bits long. Then the sum of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is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</a:rPr>
              <a:t>+ 1 </a:t>
            </a:r>
            <a:r>
              <a:rPr sz="1100" kern="1400" spc="0" dirty="0"/>
              <a:t>bits at </a:t>
            </a:r>
            <a:r>
              <a:rPr sz="1100" kern="1400" spc="0" dirty="0" smtClean="0"/>
              <a:t>most</a:t>
            </a:r>
            <a:r>
              <a:rPr sz="1100" kern="1400" spc="0" dirty="0"/>
              <a:t>, and each individual bit of this sum gets computed in a fixed amount of </a:t>
            </a:r>
            <a:r>
              <a:rPr sz="1100" kern="1400" spc="0" dirty="0" smtClean="0"/>
              <a:t>time</a:t>
            </a:r>
            <a:r>
              <a:rPr sz="1100" kern="1400" spc="0" dirty="0"/>
              <a:t>.</a:t>
            </a:r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sz="1100" kern="1400" spc="0" dirty="0"/>
              <a:t>The total running time for the addition algorithm is therefore of the  </a:t>
            </a:r>
            <a:r>
              <a:rPr sz="1100" kern="1400" spc="0" dirty="0" smtClean="0"/>
              <a:t>form</a:t>
            </a:r>
            <a:r>
              <a:rPr lang="en-US" sz="1100" kern="1400" spc="0" dirty="0" smtClean="0"/>
              <a:t>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0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1</a:t>
            </a:r>
            <a:r>
              <a:rPr lang="en-US" altLang="zh-CN" sz="1100" i="1" dirty="0" smtClean="0"/>
              <a:t>n</a:t>
            </a:r>
            <a:r>
              <a:rPr lang="en-US" altLang="zh-CN" sz="1100" dirty="0"/>
              <a:t>, where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0</a:t>
            </a:r>
            <a:r>
              <a:rPr lang="en-US" altLang="zh-CN" sz="1100" dirty="0"/>
              <a:t> and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are some constants, i</a:t>
            </a:r>
            <a:r>
              <a:rPr lang="en-US" altLang="zh-CN" sz="1100" dirty="0" smtClean="0"/>
              <a:t>. e</a:t>
            </a:r>
            <a:r>
              <a:rPr lang="en-US" altLang="zh-CN" sz="1100" dirty="0"/>
              <a:t>., </a:t>
            </a:r>
            <a:r>
              <a:rPr lang="en-US" altLang="zh-CN" sz="1100" i="1" dirty="0"/>
              <a:t>O</a:t>
            </a:r>
            <a:r>
              <a:rPr lang="en-US" altLang="zh-CN" sz="1100" dirty="0"/>
              <a:t>(</a:t>
            </a:r>
            <a:r>
              <a:rPr lang="en-US" altLang="zh-CN" sz="1100" i="1" dirty="0"/>
              <a:t>n</a:t>
            </a:r>
            <a:r>
              <a:rPr lang="en-US" altLang="zh-CN" sz="1100" dirty="0"/>
              <a:t>).</a:t>
            </a:r>
            <a:endParaRPr lang="zh-CN" altLang="zh-CN" sz="11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4341</Words>
  <Application>Microsoft Office PowerPoint</Application>
  <PresentationFormat>自定义</PresentationFormat>
  <Paragraphs>428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 Unicode MS</vt:lpstr>
      <vt:lpstr>宋体</vt:lpstr>
      <vt:lpstr>Arial</vt:lpstr>
      <vt:lpstr>Calibri</vt:lpstr>
      <vt:lpstr>Gill Sans MT</vt:lpstr>
      <vt:lpstr>Palatino Linotype</vt:lpstr>
      <vt:lpstr>Segoe UI Light</vt:lpstr>
      <vt:lpstr>Tahoma</vt:lpstr>
      <vt:lpstr>Times New Roman</vt:lpstr>
      <vt:lpstr>Trebuchet MS</vt:lpstr>
      <vt:lpstr>Verdana</vt:lpstr>
      <vt:lpstr>Office Theme</vt:lpstr>
      <vt:lpstr>Chapter 1.  Algorithms with Numbers</vt:lpstr>
      <vt:lpstr>Two seemingly similar problems</vt:lpstr>
      <vt:lpstr>Basic arithmetic</vt:lpstr>
      <vt:lpstr>How to represent numbers</vt:lpstr>
      <vt:lpstr>Bases and logs</vt:lpstr>
      <vt:lpstr>The roles of log N</vt:lpstr>
      <vt:lpstr>Addition</vt:lpstr>
      <vt:lpstr>Addition (cont’d)</vt:lpstr>
      <vt:lpstr>Addition (cont’d)</vt:lpstr>
      <vt:lpstr>Addition (cont’d)</vt:lpstr>
      <vt:lpstr>Does the usual programs perform addition in one  step?</vt:lpstr>
      <vt:lpstr>Multiplication</vt:lpstr>
      <vt:lpstr>Multiplication (cont’d)</vt:lpstr>
      <vt:lpstr>Al Khwarizmi’s algorithm</vt:lpstr>
      <vt:lpstr>Al Khwarizmi’s algorithm: Example</vt:lpstr>
      <vt:lpstr>Multiplication a la Franc¸ais</vt:lpstr>
      <vt:lpstr>Multiplication a la Franc¸ais  (cont’d)</vt:lpstr>
      <vt:lpstr>Division</vt:lpstr>
      <vt:lpstr>Modular arithmetic</vt:lpstr>
      <vt:lpstr>PowerPoint 演示文稿</vt:lpstr>
      <vt:lpstr>Two interpretations</vt:lpstr>
      <vt:lpstr>Two’s complement</vt:lpstr>
      <vt:lpstr>Rules</vt:lpstr>
      <vt:lpstr>Modular addition</vt:lpstr>
      <vt:lpstr>Modular multiplication</vt:lpstr>
      <vt:lpstr>Modular division</vt:lpstr>
      <vt:lpstr>Modular exponentiation</vt:lpstr>
      <vt:lpstr>Modular exponentiation (cont’d)</vt:lpstr>
      <vt:lpstr>Modular exponentiation (cont’d)</vt:lpstr>
      <vt:lpstr>Modular exponentiation (cont’d)</vt:lpstr>
      <vt:lpstr>Euclid’s algorithm for greatest common divisor</vt:lpstr>
      <vt:lpstr>Euclid’s algorithm for greatest common divisor  (cont’d)</vt:lpstr>
      <vt:lpstr>Euclid’s algorithm for greatest common divisor  (cont’d)</vt:lpstr>
      <vt:lpstr>An extension of Euclid’s algorithm</vt:lpstr>
      <vt:lpstr>An extension of Euclid’s algorithm (cont’d)</vt:lpstr>
      <vt:lpstr>Proof of the correctness</vt:lpstr>
      <vt:lpstr>An extension of Euclid’s algorithm: Example</vt:lpstr>
      <vt:lpstr>Modular inverse</vt:lpstr>
      <vt:lpstr>Modular division</vt:lpstr>
      <vt:lpstr>Review</vt:lpstr>
      <vt:lpstr>PowerPoint 演示文稿</vt:lpstr>
      <vt:lpstr>Bases and logs</vt:lpstr>
      <vt:lpstr>The roles of log N</vt:lpstr>
      <vt:lpstr>Basic arithmetic</vt:lpstr>
      <vt:lpstr>PowerPoint 演示文稿</vt:lpstr>
      <vt:lpstr>PowerPoint 演示文稿</vt:lpstr>
      <vt:lpstr>Modular exponentiation</vt:lpstr>
      <vt:lpstr>An extension of Euclid’s algorithm</vt:lpstr>
      <vt:lpstr>Modular inverse</vt:lpstr>
      <vt:lpstr>Modular division</vt:lpstr>
      <vt:lpstr>Excisesc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(II)</dc:title>
  <dc:creator>Yijia Chen  Shanghai Jiaotong University</dc:creator>
  <cp:lastModifiedBy>lin xl</cp:lastModifiedBy>
  <cp:revision>100</cp:revision>
  <dcterms:created xsi:type="dcterms:W3CDTF">2016-09-01T10:35:15Z</dcterms:created>
  <dcterms:modified xsi:type="dcterms:W3CDTF">2020-04-27T09:13:28Z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2013-09-24T00:00:00Z</vt:filetime>
  </property>
  <property fmtid="{D5CDD505-2E9C-101B-9397-08002B2CF9AE}" pid="3" name="Creator">
    <vt:lpwstr>LaTeX with Beamer class version 3.27</vt:lpwstr>
  </property>
  <property fmtid="{D5CDD505-2E9C-101B-9397-08002B2CF9AE}" pid="4" name="LastSaved">
    <vt:filetime>2016-09-01T00:00:00Z</vt:filetime>
  </property>
</Properties>
</file>