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311" r:id="rId8"/>
    <p:sldId id="274" r:id="rId9"/>
    <p:sldId id="309" r:id="rId10"/>
    <p:sldId id="275" r:id="rId11"/>
    <p:sldId id="276" r:id="rId12"/>
    <p:sldId id="277" r:id="rId13"/>
    <p:sldId id="278" r:id="rId14"/>
    <p:sldId id="279" r:id="rId15"/>
    <p:sldId id="280" r:id="rId16"/>
    <p:sldId id="301" r:id="rId17"/>
    <p:sldId id="282" r:id="rId18"/>
    <p:sldId id="283" r:id="rId19"/>
    <p:sldId id="300" r:id="rId20"/>
    <p:sldId id="284" r:id="rId21"/>
    <p:sldId id="285" r:id="rId22"/>
    <p:sldId id="286" r:id="rId23"/>
    <p:sldId id="287" r:id="rId24"/>
    <p:sldId id="288" r:id="rId25"/>
    <p:sldId id="289" r:id="rId26"/>
    <p:sldId id="290" r:id="rId27"/>
    <p:sldId id="302" r:id="rId28"/>
    <p:sldId id="291" r:id="rId29"/>
    <p:sldId id="305" r:id="rId30"/>
    <p:sldId id="292" r:id="rId31"/>
    <p:sldId id="293" r:id="rId32"/>
    <p:sldId id="297" r:id="rId33"/>
    <p:sldId id="298" r:id="rId34"/>
    <p:sldId id="299" r:id="rId35"/>
    <p:sldId id="306" r:id="rId36"/>
    <p:sldId id="308" r:id="rId37"/>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天龙 王" initials="天龙" lastIdx="26" clrIdx="0">
    <p:extLst>
      <p:ext uri="{19B8F6BF-5375-455C-9EA6-DF929625EA0E}">
        <p15:presenceInfo xmlns:p15="http://schemas.microsoft.com/office/powerpoint/2012/main" userId="7056312b9e95d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94694" autoAdjust="0"/>
  </p:normalViewPr>
  <p:slideViewPr>
    <p:cSldViewPr>
      <p:cViewPr varScale="1">
        <p:scale>
          <a:sx n="133" d="100"/>
          <a:sy n="133" d="100"/>
        </p:scale>
        <p:origin x="40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9T11:15:53.518" idx="1">
    <p:pos x="1252" y="1102"/>
    <p:text>i,j属于S，如果i=j，则成立</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2T10:51:41.887" idx="10">
    <p:pos x="1808" y="60"/>
    <p:text>两边的r都是相同的，所以是对称的</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9T10:19:10.378" idx="15">
    <p:pos x="1788" y="646"/>
    <p:text>私钥</p:text>
    <p:extLst>
      <p:ext uri="{C676402C-5697-4E1C-873F-D02D1690AC5C}">
        <p15:threadingInfo xmlns:p15="http://schemas.microsoft.com/office/powerpoint/2012/main" timeZoneBias="-480"/>
      </p:ext>
    </p:extLst>
  </p:cm>
  <p:cm authorId="1" dt="2020-05-19T10:19:38.983" idx="16">
    <p:pos x="511" y="636"/>
    <p:text>2蕴含1</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2T11:14:04.337" idx="12">
    <p:pos x="1508" y="35"/>
    <p:text>不做要求</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5-19T10:24:27.688" idx="17">
    <p:pos x="2394" y="270"/>
    <p:text>利用费马小定理判断它是不是素数，只有很小的可能出错</p:text>
    <p:extLst>
      <p:ext uri="{C676402C-5697-4E1C-873F-D02D1690AC5C}">
        <p15:threadingInfo xmlns:p15="http://schemas.microsoft.com/office/powerpoint/2012/main" timeZoneBias="-480"/>
      </p:ext>
    </p:extLst>
  </p:cm>
  <p:cm authorId="1" dt="2020-05-19T10:26:36.901" idx="18">
    <p:pos x="2630" y="566"/>
    <p:text>这个e的最后一位是3，前2n-1位都是0</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5-19T10:35:28.345" idx="19">
    <p:pos x="2179" y="1117"/>
    <p:text>一个桶，存放着有相同的name的IP地址，类似一个表头</p:text>
    <p:extLst>
      <p:ext uri="{C676402C-5697-4E1C-873F-D02D1690AC5C}">
        <p15:threadingInfo xmlns:p15="http://schemas.microsoft.com/office/powerpoint/2012/main" timeZoneBias="-480"/>
      </p:ext>
    </p:extLst>
  </p:cm>
  <p:cm authorId="1" dt="2020-05-19T10:36:36.513" idx="20">
    <p:pos x="882" y="70"/>
    <p:text>希望我的顾客的name冲突越来越小，不管其他的IP</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5-19T10:39:34.288" idx="21">
    <p:pos x="2264" y="636"/>
    <p:text>冲突越小，这个链就越短</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5-19T10:43:45.961" idx="23">
    <p:pos x="1888" y="80"/>
    <p:text>希望分布越来越均匀，而且事先不知道顾客的IP</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5-19T10:43:56.336" idx="24">
    <p:pos x="2610" y="396"/>
    <p:text>所有哈希函数的表现都很好</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5-19T10:48:44.206" idx="25">
    <p:pos x="1683" y="882"/>
    <p:text>冲突的概率</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5-19T10:51:09.092" idx="26">
    <p:pos x="316" y="1042"/>
    <p:text>H中函数的个数</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2T10:17:05.283" idx="5">
    <p:pos x="1928" y="1032"/>
    <p:text>问题存在费马小定理不是充要条件</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9T11:27:10.813" idx="2">
    <p:pos x="2189" y="1422"/>
    <p:text>这种数字的数量无穷的，但出现概率是比较低的</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09T11:28:40.457" idx="3">
    <p:pos x="821" y="341"/>
    <p:text>a的范围是1到N-1，如果有一个a不成立，则大部分的a也不成立</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09T11:30:59.445" idx="4">
    <p:pos x="877" y="1217"/>
    <p:text>pass这边的肯定可以唯一映射到fail里，但fail里有一些不能映射到pass，所以fial&gt;pass</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2T10:27:38.766" idx="6">
    <p:pos x="2675" y="1052"/>
    <p:text>肯定是对的</p:text>
    <p:extLst>
      <p:ext uri="{C676402C-5697-4E1C-873F-D02D1690AC5C}">
        <p15:threadingInfo xmlns:p15="http://schemas.microsoft.com/office/powerpoint/2012/main" timeZoneBias="-480"/>
      </p:ext>
    </p:extLst>
  </p:cm>
  <p:cm authorId="1" dt="2020-05-12T10:27:52.717" idx="7">
    <p:pos x="2429" y="741"/>
    <p:text>不一定对</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9T10:07:17.585" idx="13">
    <p:pos x="2384" y="1483"/>
    <p:text>k是检查次数</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2T10:39:45.990" idx="8">
    <p:pos x="1282" y="145"/>
    <p:text>即使知道e(·)也不能知道d(·)</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2T10:46:41.184" idx="9">
    <p:pos x="1673" y="841"/>
    <p:text>r使用次数不能太多，不然不安全</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9224" y="876109"/>
            <a:ext cx="3911650" cy="1656714"/>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15048"/>
            <a:ext cx="1752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Primality Testing</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6375"/>
            <a:ext cx="4648200" cy="179536"/>
          </a:xfrm>
          <a:prstGeom prst="rect">
            <a:avLst/>
          </a:prstGeom>
        </p:spPr>
        <p:txBody>
          <a:bodyPr vert="horz" wrap="square" lIns="0" tIns="0" rIns="0" bIns="0" rtlCol="0">
            <a:spAutoFit/>
          </a:bodyPr>
          <a:lstStyle/>
          <a:p>
            <a:pPr marL="12700">
              <a:lnSpc>
                <a:spcPts val="1400"/>
              </a:lnSpc>
            </a:pPr>
            <a:r>
              <a:rPr sz="1200" b="1" dirty="0"/>
              <a:t>An algorithm for testing primality with low error probability</a:t>
            </a:r>
          </a:p>
        </p:txBody>
      </p:sp>
      <p:sp>
        <p:nvSpPr>
          <p:cNvPr id="3" name="object 3"/>
          <p:cNvSpPr txBox="1"/>
          <p:nvPr/>
        </p:nvSpPr>
        <p:spPr>
          <a:xfrm>
            <a:off x="668515" y="633019"/>
            <a:ext cx="1677747" cy="538609"/>
          </a:xfrm>
          <a:prstGeom prst="rect">
            <a:avLst/>
          </a:prstGeom>
        </p:spPr>
        <p:txBody>
          <a:bodyPr vert="horz" wrap="square" lIns="0" tIns="0" rIns="0" bIns="0" rtlCol="0">
            <a:spAutoFit/>
          </a:bodyPr>
          <a:lstStyle/>
          <a:p>
            <a:pPr>
              <a:lnSpc>
                <a:spcPts val="1400"/>
              </a:lnSpc>
            </a:pPr>
            <a:r>
              <a:rPr sz="1050" dirty="0">
                <a:latin typeface="Times New Roman"/>
                <a:cs typeface="Times New Roman"/>
              </a:rPr>
              <a:t>primality2</a:t>
            </a:r>
            <a:r>
              <a:rPr sz="1050" dirty="0">
                <a:latin typeface="Tahoma"/>
                <a:cs typeface="Tahoma"/>
              </a:rPr>
              <a:t>(</a:t>
            </a:r>
            <a:r>
              <a:rPr sz="1050" i="1" dirty="0">
                <a:latin typeface="Trebuchet MS"/>
                <a:cs typeface="Trebuchet MS"/>
              </a:rPr>
              <a:t>N</a:t>
            </a:r>
            <a:r>
              <a:rPr sz="1050" dirty="0">
                <a:latin typeface="Tahoma"/>
                <a:cs typeface="Tahoma"/>
              </a:rPr>
              <a:t>)</a:t>
            </a:r>
          </a:p>
          <a:p>
            <a:pPr>
              <a:lnSpc>
                <a:spcPts val="1400"/>
              </a:lnSpc>
              <a:spcBef>
                <a:spcPts val="10"/>
              </a:spcBef>
            </a:pPr>
            <a:r>
              <a:rPr sz="900" dirty="0">
                <a:latin typeface="Tahoma"/>
                <a:cs typeface="Tahoma"/>
              </a:rPr>
              <a:t>// Input:  positive integer </a:t>
            </a:r>
            <a:r>
              <a:rPr sz="900" i="1" dirty="0">
                <a:latin typeface="Trebuchet MS"/>
                <a:cs typeface="Trebuchet MS"/>
              </a:rPr>
              <a:t>N</a:t>
            </a:r>
            <a:endParaRPr sz="900" dirty="0">
              <a:latin typeface="Trebuchet MS"/>
              <a:cs typeface="Trebuchet MS"/>
            </a:endParaRPr>
          </a:p>
          <a:p>
            <a:pPr>
              <a:lnSpc>
                <a:spcPts val="1400"/>
              </a:lnSpc>
              <a:spcBef>
                <a:spcPts val="10"/>
              </a:spcBef>
            </a:pPr>
            <a:r>
              <a:rPr sz="900" dirty="0">
                <a:latin typeface="Tahoma"/>
                <a:cs typeface="Tahoma"/>
              </a:rPr>
              <a:t>// Output: yes/no</a:t>
            </a:r>
          </a:p>
        </p:txBody>
      </p:sp>
      <p:sp>
        <p:nvSpPr>
          <p:cNvPr id="4" name="object 4"/>
          <p:cNvSpPr txBox="1"/>
          <p:nvPr/>
        </p:nvSpPr>
        <p:spPr>
          <a:xfrm>
            <a:off x="1106808" y="1349965"/>
            <a:ext cx="176530" cy="179536"/>
          </a:xfrm>
          <a:prstGeom prst="rect">
            <a:avLst/>
          </a:prstGeom>
        </p:spPr>
        <p:txBody>
          <a:bodyPr vert="horz" wrap="square" lIns="0" tIns="0" rIns="0" bIns="0" rtlCol="0">
            <a:spAutoFit/>
          </a:bodyPr>
          <a:lstStyle/>
          <a:p>
            <a:pPr>
              <a:lnSpc>
                <a:spcPts val="1400"/>
              </a:lnSpc>
            </a:pPr>
            <a:r>
              <a:rPr sz="600" i="1" dirty="0">
                <a:latin typeface="Arial"/>
                <a:cs typeface="Arial"/>
              </a:rPr>
              <a:t>N</a:t>
            </a:r>
            <a:r>
              <a:rPr sz="600" dirty="0">
                <a:latin typeface="Arial Unicode MS"/>
                <a:cs typeface="Arial Unicode MS"/>
              </a:rPr>
              <a:t>−</a:t>
            </a:r>
            <a:r>
              <a:rPr sz="600" dirty="0">
                <a:latin typeface="Tahoma"/>
                <a:cs typeface="Tahoma"/>
              </a:rPr>
              <a:t>1</a:t>
            </a:r>
          </a:p>
        </p:txBody>
      </p:sp>
      <p:sp>
        <p:nvSpPr>
          <p:cNvPr id="5" name="object 5"/>
          <p:cNvSpPr txBox="1"/>
          <p:nvPr/>
        </p:nvSpPr>
        <p:spPr>
          <a:xfrm>
            <a:off x="1105786" y="1440303"/>
            <a:ext cx="45719" cy="179536"/>
          </a:xfrm>
          <a:prstGeom prst="rect">
            <a:avLst/>
          </a:prstGeom>
        </p:spPr>
        <p:txBody>
          <a:bodyPr vert="horz" wrap="square" lIns="0" tIns="0" rIns="0" bIns="0" rtlCol="0">
            <a:spAutoFit/>
          </a:bodyPr>
          <a:lstStyle/>
          <a:p>
            <a:pPr>
              <a:lnSpc>
                <a:spcPts val="1400"/>
              </a:lnSpc>
            </a:pPr>
            <a:r>
              <a:rPr sz="600" i="1" dirty="0">
                <a:latin typeface="Arial"/>
                <a:cs typeface="Arial"/>
              </a:rPr>
              <a:t>i</a:t>
            </a:r>
            <a:endParaRPr sz="600" dirty="0">
              <a:latin typeface="Arial"/>
              <a:cs typeface="Arial"/>
            </a:endParaRPr>
          </a:p>
        </p:txBody>
      </p:sp>
      <p:sp>
        <p:nvSpPr>
          <p:cNvPr id="6" name="object 6"/>
          <p:cNvSpPr txBox="1"/>
          <p:nvPr/>
        </p:nvSpPr>
        <p:spPr>
          <a:xfrm>
            <a:off x="941603" y="1396276"/>
            <a:ext cx="2395259" cy="179536"/>
          </a:xfrm>
          <a:prstGeom prst="rect">
            <a:avLst/>
          </a:prstGeom>
        </p:spPr>
        <p:txBody>
          <a:bodyPr vert="horz" wrap="square" lIns="0" tIns="0" rIns="0" bIns="0" rtlCol="0">
            <a:spAutoFit/>
          </a:bodyPr>
          <a:lstStyle/>
          <a:p>
            <a:pPr>
              <a:lnSpc>
                <a:spcPts val="1400"/>
              </a:lnSpc>
              <a:tabLst>
                <a:tab pos="387350" algn="l"/>
              </a:tabLst>
            </a:pPr>
            <a:r>
              <a:rPr sz="900" b="1" dirty="0">
                <a:latin typeface="Arial"/>
                <a:cs typeface="Arial"/>
              </a:rPr>
              <a:t>if </a:t>
            </a:r>
            <a:r>
              <a:rPr sz="900" i="1" dirty="0">
                <a:latin typeface="Trebuchet MS"/>
                <a:cs typeface="Trebuchet MS"/>
              </a:rPr>
              <a:t>a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 for all </a:t>
            </a:r>
            <a:r>
              <a:rPr sz="900" i="1" dirty="0">
                <a:latin typeface="Trebuchet MS"/>
                <a:cs typeface="Trebuchet MS"/>
              </a:rPr>
              <a:t>i </a:t>
            </a:r>
            <a:r>
              <a:rPr sz="900" dirty="0">
                <a:latin typeface="Tahoma"/>
                <a:cs typeface="Tahoma"/>
              </a:rPr>
              <a:t>= 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Trebuchet MS"/>
                <a:cs typeface="Trebuchet MS"/>
              </a:rPr>
              <a:t>k</a:t>
            </a:r>
            <a:endParaRPr sz="900" dirty="0">
              <a:latin typeface="Trebuchet MS"/>
              <a:cs typeface="Trebuchet MS"/>
            </a:endParaRPr>
          </a:p>
        </p:txBody>
      </p:sp>
      <p:sp>
        <p:nvSpPr>
          <p:cNvPr id="7" name="object 7"/>
          <p:cNvSpPr txBox="1"/>
          <p:nvPr/>
        </p:nvSpPr>
        <p:spPr>
          <a:xfrm>
            <a:off x="620865" y="1224436"/>
            <a:ext cx="2888616" cy="718145"/>
          </a:xfrm>
          <a:prstGeom prst="rect">
            <a:avLst/>
          </a:prstGeom>
        </p:spPr>
        <p:txBody>
          <a:bodyPr vert="horz" wrap="square" lIns="0" tIns="0" rIns="0" bIns="0" rtlCol="0">
            <a:spAutoFit/>
          </a:bodyPr>
          <a:lstStyle/>
          <a:p>
            <a:pPr>
              <a:lnSpc>
                <a:spcPts val="1400"/>
              </a:lnSpc>
            </a:pPr>
            <a:r>
              <a:rPr sz="900" dirty="0">
                <a:solidFill>
                  <a:srgbClr val="3333B2"/>
                </a:solidFill>
                <a:latin typeface="Tahoma"/>
                <a:cs typeface="Tahoma"/>
              </a:rPr>
              <a:t>1. </a:t>
            </a:r>
            <a:r>
              <a:rPr sz="900" dirty="0">
                <a:latin typeface="Tahoma"/>
                <a:cs typeface="Tahoma"/>
              </a:rPr>
              <a:t>Pick positive integers </a:t>
            </a:r>
            <a:r>
              <a:rPr sz="900" i="1" dirty="0">
                <a:solidFill>
                  <a:srgbClr val="FF0000"/>
                </a:solidFill>
                <a:latin typeface="Trebuchet MS"/>
                <a:cs typeface="Trebuchet MS"/>
              </a:rPr>
              <a:t>a</a:t>
            </a:r>
            <a:r>
              <a:rPr sz="900" baseline="-9259" dirty="0">
                <a:solidFill>
                  <a:srgbClr val="FF0000"/>
                </a:solidFill>
                <a:latin typeface="Tahoma"/>
                <a:cs typeface="Tahoma"/>
              </a:rPr>
              <a:t>1 </a:t>
            </a:r>
            <a:r>
              <a:rPr sz="900" i="1" dirty="0">
                <a:solidFill>
                  <a:srgbClr val="FF0000"/>
                </a:solidFill>
                <a:latin typeface="Verdana"/>
                <a:cs typeface="Verdana"/>
              </a:rPr>
              <a:t>, </a:t>
            </a:r>
            <a:r>
              <a:rPr sz="900" i="1" dirty="0">
                <a:solidFill>
                  <a:srgbClr val="FF0000"/>
                </a:solidFill>
                <a:latin typeface="Trebuchet MS"/>
                <a:cs typeface="Trebuchet MS"/>
              </a:rPr>
              <a:t>a</a:t>
            </a:r>
            <a:r>
              <a:rPr sz="900" baseline="-9259" dirty="0">
                <a:solidFill>
                  <a:srgbClr val="FF0000"/>
                </a:solidFill>
                <a:latin typeface="Tahoma"/>
                <a:cs typeface="Tahoma"/>
              </a:rPr>
              <a:t>2 </a:t>
            </a:r>
            <a:r>
              <a:rPr sz="900" i="1" dirty="0">
                <a:solidFill>
                  <a:srgbClr val="FF0000"/>
                </a:solidFill>
                <a:latin typeface="Verdana"/>
                <a:cs typeface="Verdana"/>
              </a:rPr>
              <a:t>, . . . , </a:t>
            </a:r>
            <a:r>
              <a:rPr sz="900" i="1" dirty="0">
                <a:solidFill>
                  <a:srgbClr val="FF0000"/>
                </a:solidFill>
                <a:latin typeface="Trebuchet MS"/>
                <a:cs typeface="Trebuchet MS"/>
              </a:rPr>
              <a:t>a</a:t>
            </a:r>
            <a:r>
              <a:rPr sz="900" i="1" baseline="-9259" dirty="0">
                <a:solidFill>
                  <a:srgbClr val="FF0000"/>
                </a:solidFill>
                <a:latin typeface="Arial"/>
                <a:cs typeface="Arial"/>
              </a:rPr>
              <a:t>k </a:t>
            </a:r>
            <a:r>
              <a:rPr sz="900" i="1" dirty="0">
                <a:solidFill>
                  <a:srgbClr val="FF0000"/>
                </a:solidFill>
                <a:latin typeface="Verdana"/>
                <a:cs typeface="Verdana"/>
              </a:rPr>
              <a:t>&lt; </a:t>
            </a:r>
            <a:r>
              <a:rPr sz="900" i="1" dirty="0">
                <a:solidFill>
                  <a:srgbClr val="FF0000"/>
                </a:solidFill>
                <a:latin typeface="Trebuchet MS"/>
                <a:cs typeface="Trebuchet MS"/>
              </a:rPr>
              <a:t>N </a:t>
            </a:r>
            <a:r>
              <a:rPr sz="900" dirty="0">
                <a:latin typeface="Tahoma"/>
                <a:cs typeface="Tahoma"/>
              </a:rPr>
              <a:t>at random  </a:t>
            </a:r>
            <a:r>
              <a:rPr sz="900" dirty="0">
                <a:solidFill>
                  <a:srgbClr val="3333B2"/>
                </a:solidFill>
                <a:latin typeface="Tahoma"/>
                <a:cs typeface="Tahoma"/>
              </a:rPr>
              <a:t>2.</a:t>
            </a:r>
            <a:endParaRPr sz="900" dirty="0">
              <a:latin typeface="Tahoma"/>
              <a:cs typeface="Tahoma"/>
            </a:endParaRPr>
          </a:p>
          <a:p>
            <a:pPr>
              <a:lnSpc>
                <a:spcPts val="1400"/>
              </a:lnSpc>
              <a:spcBef>
                <a:spcPts val="10"/>
              </a:spcBef>
            </a:pPr>
            <a:r>
              <a:rPr sz="900" dirty="0">
                <a:solidFill>
                  <a:srgbClr val="3333B2"/>
                </a:solidFill>
                <a:latin typeface="Tahoma"/>
                <a:cs typeface="Tahoma"/>
              </a:rPr>
              <a:t>3.</a:t>
            </a:r>
            <a:endParaRPr sz="900" dirty="0">
              <a:latin typeface="Tahoma"/>
              <a:cs typeface="Tahoma"/>
            </a:endParaRPr>
          </a:p>
          <a:p>
            <a:pPr>
              <a:lnSpc>
                <a:spcPts val="1400"/>
              </a:lnSpc>
              <a:spcBef>
                <a:spcPts val="10"/>
              </a:spcBef>
            </a:pPr>
            <a:r>
              <a:rPr sz="900" dirty="0">
                <a:solidFill>
                  <a:srgbClr val="3333B2"/>
                </a:solidFill>
                <a:latin typeface="Tahoma"/>
                <a:cs typeface="Tahoma"/>
              </a:rPr>
              <a:t>4.</a:t>
            </a:r>
            <a:endParaRPr sz="900" dirty="0">
              <a:latin typeface="Tahoma"/>
              <a:cs typeface="Tahoma"/>
            </a:endParaRPr>
          </a:p>
        </p:txBody>
      </p:sp>
      <p:sp>
        <p:nvSpPr>
          <p:cNvPr id="8" name="object 8"/>
          <p:cNvSpPr txBox="1"/>
          <p:nvPr/>
        </p:nvSpPr>
        <p:spPr>
          <a:xfrm>
            <a:off x="1297262" y="1567042"/>
            <a:ext cx="892264" cy="359073"/>
          </a:xfrm>
          <a:prstGeom prst="rect">
            <a:avLst/>
          </a:prstGeom>
        </p:spPr>
        <p:txBody>
          <a:bodyPr vert="horz" wrap="square" lIns="0" tIns="0" rIns="0" bIns="0" rtlCol="0">
            <a:spAutoFit/>
          </a:bodyPr>
          <a:lstStyle/>
          <a:p>
            <a:pPr>
              <a:lnSpc>
                <a:spcPts val="1400"/>
              </a:lnSpc>
            </a:pPr>
            <a:r>
              <a:rPr sz="900" b="1" dirty="0">
                <a:latin typeface="Arial"/>
                <a:cs typeface="Arial"/>
              </a:rPr>
              <a:t>then </a:t>
            </a:r>
            <a:r>
              <a:rPr sz="900" dirty="0">
                <a:latin typeface="Tahoma"/>
                <a:cs typeface="Tahoma"/>
              </a:rPr>
              <a:t>return yes</a:t>
            </a:r>
          </a:p>
          <a:p>
            <a:pPr>
              <a:lnSpc>
                <a:spcPts val="1400"/>
              </a:lnSpc>
              <a:spcBef>
                <a:spcPts val="10"/>
              </a:spcBef>
            </a:pPr>
            <a:r>
              <a:rPr sz="900" b="1" dirty="0">
                <a:latin typeface="Arial"/>
                <a:cs typeface="Arial"/>
              </a:rPr>
              <a:t>else </a:t>
            </a:r>
            <a:r>
              <a:rPr sz="900" dirty="0">
                <a:latin typeface="Tahoma"/>
                <a:cs typeface="Tahoma"/>
              </a:rPr>
              <a:t>return no.</a:t>
            </a:r>
          </a:p>
        </p:txBody>
      </p:sp>
      <p:sp>
        <p:nvSpPr>
          <p:cNvPr id="9" name="object 9"/>
          <p:cNvSpPr/>
          <p:nvPr/>
        </p:nvSpPr>
        <p:spPr>
          <a:xfrm>
            <a:off x="552450" y="587375"/>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0" name="object 10"/>
          <p:cNvSpPr/>
          <p:nvPr/>
        </p:nvSpPr>
        <p:spPr>
          <a:xfrm flipH="1">
            <a:off x="509258" y="587375"/>
            <a:ext cx="45719" cy="1355206"/>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1" name="object 11"/>
          <p:cNvSpPr/>
          <p:nvPr/>
        </p:nvSpPr>
        <p:spPr>
          <a:xfrm flipH="1">
            <a:off x="3825050" y="587374"/>
            <a:ext cx="169352" cy="1355207"/>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2" name="object 12"/>
          <p:cNvSpPr/>
          <p:nvPr/>
        </p:nvSpPr>
        <p:spPr>
          <a:xfrm>
            <a:off x="552335" y="1942581"/>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3" name="object 13"/>
          <p:cNvSpPr txBox="1"/>
          <p:nvPr/>
        </p:nvSpPr>
        <p:spPr>
          <a:xfrm>
            <a:off x="689945" y="2098513"/>
            <a:ext cx="3003101"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16" name="object 16"/>
          <p:cNvSpPr txBox="1"/>
          <p:nvPr/>
        </p:nvSpPr>
        <p:spPr>
          <a:xfrm>
            <a:off x="589417" y="2441235"/>
            <a:ext cx="3118534" cy="359073"/>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350" baseline="-37037" dirty="0">
                <a:solidFill>
                  <a:srgbClr val="0000FF"/>
                </a:solidFill>
                <a:latin typeface="Tahoma"/>
                <a:cs typeface="Tahoma"/>
              </a:rPr>
              <a:t>2</a:t>
            </a:r>
            <a:r>
              <a:rPr sz="900" i="1" baseline="-32407" dirty="0">
                <a:solidFill>
                  <a:srgbClr val="0000FF"/>
                </a:solidFill>
                <a:latin typeface="Arial"/>
                <a:cs typeface="Arial"/>
              </a:rPr>
              <a:t>k  </a:t>
            </a:r>
            <a:r>
              <a:rPr sz="900" i="1" dirty="0">
                <a:latin typeface="Verdana"/>
                <a:cs typeface="Verdana"/>
              </a:rPr>
              <a:t>.</a:t>
            </a:r>
            <a:endParaRPr sz="900" dirty="0">
              <a:latin typeface="Verdana"/>
              <a:cs typeface="Verdana"/>
            </a:endParaRPr>
          </a:p>
        </p:txBody>
      </p:sp>
      <p:pic>
        <p:nvPicPr>
          <p:cNvPr id="17" name="图片 16"/>
          <p:cNvPicPr>
            <a:picLocks noChangeAspect="1"/>
          </p:cNvPicPr>
          <p:nvPr/>
        </p:nvPicPr>
        <p:blipFill>
          <a:blip r:embed="rId2"/>
          <a:stretch>
            <a:fillRect/>
          </a:stretch>
        </p:blipFill>
        <p:spPr>
          <a:xfrm>
            <a:off x="3600450" y="2416175"/>
            <a:ext cx="172619" cy="324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3" y="282575"/>
            <a:ext cx="4419498" cy="179536"/>
          </a:xfrm>
          <a:prstGeom prst="rect">
            <a:avLst/>
          </a:prstGeom>
        </p:spPr>
        <p:txBody>
          <a:bodyPr vert="horz" wrap="square" lIns="0" tIns="0" rIns="0" bIns="0" rtlCol="0">
            <a:spAutoFit/>
          </a:bodyPr>
          <a:lstStyle/>
          <a:p>
            <a:pPr marL="12700">
              <a:lnSpc>
                <a:spcPts val="1400"/>
              </a:lnSpc>
            </a:pPr>
            <a:r>
              <a:rPr sz="1400" b="1" dirty="0"/>
              <a:t>Generating random primes</a:t>
            </a:r>
          </a:p>
        </p:txBody>
      </p:sp>
      <p:sp>
        <p:nvSpPr>
          <p:cNvPr id="3" name="object 3"/>
          <p:cNvSpPr txBox="1"/>
          <p:nvPr/>
        </p:nvSpPr>
        <p:spPr>
          <a:xfrm>
            <a:off x="323850" y="718320"/>
            <a:ext cx="3938956" cy="347403"/>
          </a:xfrm>
          <a:prstGeom prst="rect">
            <a:avLst/>
          </a:prstGeom>
        </p:spPr>
        <p:txBody>
          <a:bodyPr vert="horz" wrap="square" lIns="0" tIns="0" rIns="0" bIns="0" rtlCol="0">
            <a:spAutoFit/>
          </a:bodyPr>
          <a:lstStyle/>
          <a:p>
            <a:pPr marL="12700" marR="5080">
              <a:lnSpc>
                <a:spcPts val="1400"/>
              </a:lnSpc>
            </a:pPr>
            <a:r>
              <a:rPr sz="1100" b="1" dirty="0">
                <a:latin typeface="Arial"/>
                <a:cs typeface="Arial"/>
              </a:rPr>
              <a:t>Lagrange’s prime number theorem. </a:t>
            </a:r>
            <a:r>
              <a:rPr sz="1100" dirty="0">
                <a:latin typeface="Tahoma"/>
                <a:cs typeface="Tahoma"/>
              </a:rPr>
              <a:t>Let</a:t>
            </a:r>
            <a:r>
              <a:rPr lang="en-US" sz="1100" dirty="0">
                <a:latin typeface="Tahoma"/>
                <a:cs typeface="Tahoma"/>
              </a:rPr>
              <a:t> </a:t>
            </a:r>
            <a:r>
              <a:rPr sz="1100" dirty="0">
                <a:latin typeface="Tahoma"/>
                <a:cs typeface="Tahoma"/>
              </a:rPr>
              <a:t> </a:t>
            </a:r>
            <a:r>
              <a:rPr sz="1100" i="1" dirty="0">
                <a:latin typeface="Verdana"/>
                <a:cs typeface="Verdana"/>
              </a:rPr>
              <a:t>π</a:t>
            </a:r>
            <a:r>
              <a:rPr sz="1100" dirty="0">
                <a:latin typeface="Tahoma"/>
                <a:cs typeface="Tahoma"/>
              </a:rPr>
              <a:t>(</a:t>
            </a:r>
            <a:r>
              <a:rPr sz="1100" i="1" dirty="0">
                <a:latin typeface="Trebuchet MS"/>
                <a:cs typeface="Trebuchet MS"/>
              </a:rPr>
              <a:t>x </a:t>
            </a:r>
            <a:r>
              <a:rPr sz="1100" dirty="0">
                <a:latin typeface="Tahoma"/>
                <a:cs typeface="Tahoma"/>
              </a:rPr>
              <a:t>be the number of primes </a:t>
            </a:r>
            <a:r>
              <a:rPr sz="1100" dirty="0">
                <a:latin typeface="Arial Unicode MS"/>
                <a:cs typeface="Arial Unicode MS"/>
              </a:rPr>
              <a:t>≤ </a:t>
            </a:r>
            <a:r>
              <a:rPr sz="1100" i="1" dirty="0">
                <a:latin typeface="Trebuchet MS"/>
                <a:cs typeface="Trebuchet MS"/>
              </a:rPr>
              <a:t>x </a:t>
            </a:r>
            <a:r>
              <a:rPr sz="1100" dirty="0">
                <a:latin typeface="Tahoma"/>
                <a:cs typeface="Tahoma"/>
              </a:rPr>
              <a:t>.  Then </a:t>
            </a:r>
            <a:r>
              <a:rPr lang="en-US" sz="1100" i="1" dirty="0">
                <a:latin typeface="Verdana"/>
                <a:cs typeface="Verdana"/>
              </a:rPr>
              <a:t>  </a:t>
            </a:r>
            <a:r>
              <a:rPr sz="1100" dirty="0">
                <a:latin typeface="Tahoma"/>
                <a:cs typeface="Tahoma"/>
              </a:rPr>
              <a:t>(</a:t>
            </a:r>
            <a:r>
              <a:rPr sz="1100" i="1" dirty="0">
                <a:latin typeface="Trebuchet MS"/>
                <a:cs typeface="Trebuchet MS"/>
              </a:rPr>
              <a:t>x </a:t>
            </a:r>
            <a:r>
              <a:rPr sz="1100" dirty="0">
                <a:latin typeface="Tahoma"/>
                <a:cs typeface="Tahoma"/>
              </a:rPr>
              <a:t> </a:t>
            </a:r>
            <a:r>
              <a:rPr sz="1100" dirty="0">
                <a:latin typeface="Arial Unicode MS"/>
                <a:cs typeface="Arial Unicode MS"/>
              </a:rPr>
              <a:t>≈ </a:t>
            </a:r>
            <a:r>
              <a:rPr sz="1100" i="1" dirty="0">
                <a:latin typeface="Trebuchet MS"/>
                <a:cs typeface="Trebuchet MS"/>
              </a:rPr>
              <a:t>x</a:t>
            </a:r>
            <a:r>
              <a:rPr sz="1100" i="1" dirty="0">
                <a:latin typeface="Verdana"/>
                <a:cs typeface="Verdana"/>
              </a:rPr>
              <a:t>/</a:t>
            </a:r>
            <a:r>
              <a:rPr sz="1100" dirty="0">
                <a:latin typeface="Tahoma"/>
                <a:cs typeface="Tahoma"/>
              </a:rPr>
              <a:t>(ln </a:t>
            </a:r>
            <a:r>
              <a:rPr sz="1100" i="1" dirty="0">
                <a:latin typeface="Trebuchet MS"/>
                <a:cs typeface="Trebuchet MS"/>
              </a:rPr>
              <a:t>x</a:t>
            </a:r>
            <a:r>
              <a:rPr sz="1100" dirty="0">
                <a:latin typeface="Tahoma"/>
                <a:cs typeface="Tahoma"/>
              </a:rPr>
              <a:t>), or more precisely</a:t>
            </a:r>
          </a:p>
        </p:txBody>
      </p:sp>
      <p:sp>
        <p:nvSpPr>
          <p:cNvPr id="4" name="object 4"/>
          <p:cNvSpPr txBox="1"/>
          <p:nvPr/>
        </p:nvSpPr>
        <p:spPr>
          <a:xfrm>
            <a:off x="1825129" y="1410690"/>
            <a:ext cx="695960" cy="160621"/>
          </a:xfrm>
          <a:prstGeom prst="rect">
            <a:avLst/>
          </a:prstGeom>
        </p:spPr>
        <p:txBody>
          <a:bodyPr vert="horz" wrap="square" lIns="0" tIns="0" rIns="0" bIns="0" rtlCol="0">
            <a:spAutoFit/>
          </a:bodyPr>
          <a:lstStyle/>
          <a:p>
            <a:pPr marL="12700">
              <a:lnSpc>
                <a:spcPts val="1400"/>
              </a:lnSpc>
            </a:pPr>
            <a:r>
              <a:rPr sz="900" i="1" baseline="4629" dirty="0">
                <a:solidFill>
                  <a:srgbClr val="FF0000"/>
                </a:solidFill>
                <a:latin typeface="Arial"/>
                <a:cs typeface="Arial"/>
              </a:rPr>
              <a:t>x </a:t>
            </a:r>
            <a:r>
              <a:rPr sz="900" baseline="4629" dirty="0">
                <a:solidFill>
                  <a:srgbClr val="FF0000"/>
                </a:solidFill>
                <a:latin typeface="Arial Unicode MS"/>
                <a:cs typeface="Arial Unicode MS"/>
              </a:rPr>
              <a:t>→∞ </a:t>
            </a:r>
            <a:r>
              <a:rPr sz="900" dirty="0">
                <a:solidFill>
                  <a:srgbClr val="FF0000"/>
                </a:solidFill>
                <a:latin typeface="Tahoma"/>
                <a:cs typeface="Tahoma"/>
              </a:rPr>
              <a:t>(</a:t>
            </a:r>
            <a:r>
              <a:rPr sz="900" i="1" dirty="0">
                <a:solidFill>
                  <a:srgbClr val="FF0000"/>
                </a:solidFill>
                <a:latin typeface="Trebuchet MS"/>
                <a:cs typeface="Trebuchet MS"/>
              </a:rPr>
              <a:t>x</a:t>
            </a:r>
            <a:r>
              <a:rPr sz="900" i="1" dirty="0">
                <a:solidFill>
                  <a:srgbClr val="FF0000"/>
                </a:solidFill>
                <a:latin typeface="Verdana"/>
                <a:cs typeface="Verdana"/>
              </a:rPr>
              <a:t>/ </a:t>
            </a:r>
            <a:r>
              <a:rPr sz="900" dirty="0">
                <a:solidFill>
                  <a:srgbClr val="FF0000"/>
                </a:solidFill>
                <a:latin typeface="Tahoma"/>
                <a:cs typeface="Tahoma"/>
              </a:rPr>
              <a:t>ln </a:t>
            </a:r>
            <a:r>
              <a:rPr sz="900" i="1" dirty="0">
                <a:solidFill>
                  <a:srgbClr val="FF0000"/>
                </a:solidFill>
                <a:latin typeface="Trebuchet MS"/>
                <a:cs typeface="Trebuchet MS"/>
              </a:rPr>
              <a:t>x </a:t>
            </a:r>
            <a:r>
              <a:rPr sz="900" dirty="0">
                <a:solidFill>
                  <a:srgbClr val="FF0000"/>
                </a:solidFill>
                <a:latin typeface="Tahoma"/>
                <a:cs typeface="Tahoma"/>
              </a:rPr>
              <a:t>)</a:t>
            </a:r>
            <a:endParaRPr sz="900">
              <a:latin typeface="Tahoma"/>
              <a:cs typeface="Tahoma"/>
            </a:endParaRPr>
          </a:p>
        </p:txBody>
      </p:sp>
      <p:sp>
        <p:nvSpPr>
          <p:cNvPr id="5" name="object 5"/>
          <p:cNvSpPr txBox="1"/>
          <p:nvPr/>
        </p:nvSpPr>
        <p:spPr>
          <a:xfrm>
            <a:off x="1865553" y="1259687"/>
            <a:ext cx="917575" cy="338041"/>
          </a:xfrm>
          <a:prstGeom prst="rect">
            <a:avLst/>
          </a:prstGeom>
        </p:spPr>
        <p:txBody>
          <a:bodyPr vert="horz" wrap="square" lIns="0" tIns="0" rIns="0" bIns="0" rtlCol="0">
            <a:spAutoFit/>
          </a:bodyPr>
          <a:lstStyle/>
          <a:p>
            <a:pPr marR="30480" algn="ctr">
              <a:lnSpc>
                <a:spcPts val="1400"/>
              </a:lnSpc>
              <a:tabLst>
                <a:tab pos="405130" algn="l"/>
              </a:tabLst>
            </a:pPr>
            <a:r>
              <a:rPr sz="900" u="sng" dirty="0">
                <a:solidFill>
                  <a:srgbClr val="FF0000"/>
                </a:solidFill>
                <a:latin typeface="Times New Roman"/>
                <a:cs typeface="Times New Roman"/>
              </a:rPr>
              <a:t>   </a:t>
            </a:r>
            <a:r>
              <a:rPr sz="900" i="1" u="sng" dirty="0">
                <a:solidFill>
                  <a:srgbClr val="FF0000"/>
                </a:solidFill>
                <a:latin typeface="Verdana"/>
                <a:cs typeface="Verdana"/>
              </a:rPr>
              <a:t>π</a:t>
            </a:r>
            <a:r>
              <a:rPr sz="900" u="sng" dirty="0">
                <a:solidFill>
                  <a:srgbClr val="FF0000"/>
                </a:solidFill>
                <a:latin typeface="Tahoma"/>
                <a:cs typeface="Tahoma"/>
              </a:rPr>
              <a:t>(</a:t>
            </a:r>
            <a:r>
              <a:rPr sz="900" i="1" u="sng" dirty="0">
                <a:solidFill>
                  <a:srgbClr val="FF0000"/>
                </a:solidFill>
                <a:latin typeface="Trebuchet MS"/>
                <a:cs typeface="Trebuchet MS"/>
              </a:rPr>
              <a:t>x</a:t>
            </a:r>
            <a:r>
              <a:rPr sz="900" i="1" dirty="0">
                <a:solidFill>
                  <a:srgbClr val="FF0000"/>
                </a:solidFill>
                <a:latin typeface="Trebuchet MS"/>
                <a:cs typeface="Trebuchet MS"/>
              </a:rPr>
              <a:t> </a:t>
            </a:r>
            <a:r>
              <a:rPr sz="900" u="sng" dirty="0">
                <a:solidFill>
                  <a:srgbClr val="FF0000"/>
                </a:solidFill>
                <a:latin typeface="Tahoma"/>
                <a:cs typeface="Tahoma"/>
              </a:rPr>
              <a:t>)	</a:t>
            </a:r>
            <a:endParaRPr sz="900" dirty="0">
              <a:latin typeface="Tahoma"/>
              <a:cs typeface="Tahoma"/>
            </a:endParaRPr>
          </a:p>
          <a:p>
            <a:pPr algn="ctr">
              <a:lnSpc>
                <a:spcPts val="1400"/>
              </a:lnSpc>
              <a:tabLst>
                <a:tab pos="676910" algn="l"/>
              </a:tabLst>
            </a:pPr>
            <a:r>
              <a:rPr sz="900" dirty="0">
                <a:solidFill>
                  <a:srgbClr val="FF0000"/>
                </a:solidFill>
                <a:latin typeface="Tahoma"/>
                <a:cs typeface="Tahoma"/>
              </a:rPr>
              <a:t>lim	= 1</a:t>
            </a:r>
            <a:r>
              <a:rPr sz="900" i="1" dirty="0">
                <a:solidFill>
                  <a:srgbClr val="FF0000"/>
                </a:solidFill>
                <a:latin typeface="Verdana"/>
                <a:cs typeface="Verdana"/>
              </a:rPr>
              <a:t>.</a:t>
            </a:r>
            <a:endParaRPr sz="900" dirty="0">
              <a:latin typeface="Verdana"/>
              <a:cs typeface="Verdana"/>
            </a:endParaRPr>
          </a:p>
        </p:txBody>
      </p:sp>
      <p:sp>
        <p:nvSpPr>
          <p:cNvPr id="6" name="object 6"/>
          <p:cNvSpPr txBox="1"/>
          <p:nvPr/>
        </p:nvSpPr>
        <p:spPr>
          <a:xfrm>
            <a:off x="347294" y="1708023"/>
            <a:ext cx="3481756" cy="1218282"/>
          </a:xfrm>
          <a:prstGeom prst="rect">
            <a:avLst/>
          </a:prstGeom>
        </p:spPr>
        <p:txBody>
          <a:bodyPr vert="horz" wrap="square" lIns="0" tIns="0" rIns="0" bIns="0" rtlCol="0">
            <a:spAutoFit/>
          </a:bodyPr>
          <a:lstStyle/>
          <a:p>
            <a:pPr marL="12700">
              <a:lnSpc>
                <a:spcPts val="1400"/>
              </a:lnSpc>
            </a:pPr>
            <a:r>
              <a:rPr sz="1100" dirty="0">
                <a:latin typeface="Tahoma"/>
                <a:cs typeface="Tahoma"/>
              </a:rPr>
              <a:t>Such abundance makes it simple to generate a random </a:t>
            </a:r>
            <a:r>
              <a:rPr sz="1100" i="1" dirty="0">
                <a:latin typeface="Trebuchet MS"/>
                <a:cs typeface="Trebuchet MS"/>
              </a:rPr>
              <a:t>n</a:t>
            </a:r>
            <a:r>
              <a:rPr sz="1100" dirty="0">
                <a:latin typeface="Tahoma"/>
                <a:cs typeface="Tahoma"/>
              </a:rPr>
              <a:t>-bit prime:</a:t>
            </a:r>
          </a:p>
          <a:p>
            <a:pPr marL="246379" indent="-149225">
              <a:lnSpc>
                <a:spcPts val="1400"/>
              </a:lnSpc>
              <a:spcBef>
                <a:spcPts val="505"/>
              </a:spcBef>
              <a:buClr>
                <a:srgbClr val="3333B2"/>
              </a:buClr>
              <a:buAutoNum type="arabicPeriod"/>
              <a:tabLst>
                <a:tab pos="247015" algn="l"/>
              </a:tabLst>
            </a:pPr>
            <a:r>
              <a:rPr sz="1100" dirty="0">
                <a:latin typeface="Tahoma"/>
                <a:cs typeface="Tahoma"/>
              </a:rPr>
              <a:t>Pick a random </a:t>
            </a:r>
            <a:r>
              <a:rPr sz="1100" i="1" dirty="0">
                <a:latin typeface="Trebuchet MS"/>
                <a:cs typeface="Trebuchet MS"/>
              </a:rPr>
              <a:t>n</a:t>
            </a:r>
            <a:r>
              <a:rPr sz="1100" dirty="0">
                <a:latin typeface="Tahoma"/>
                <a:cs typeface="Tahoma"/>
              </a:rPr>
              <a:t>-bit number </a:t>
            </a:r>
            <a:r>
              <a:rPr sz="1100" i="1" dirty="0">
                <a:latin typeface="Trebuchet MS"/>
                <a:cs typeface="Trebuchet MS"/>
              </a:rPr>
              <a:t>N</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Run a primality test on </a:t>
            </a:r>
            <a:r>
              <a:rPr sz="1100" i="1" dirty="0">
                <a:latin typeface="Trebuchet MS"/>
                <a:cs typeface="Trebuchet MS"/>
              </a:rPr>
              <a:t>N</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If it passes the test, output </a:t>
            </a:r>
            <a:r>
              <a:rPr sz="1100" i="1" dirty="0">
                <a:latin typeface="Trebuchet MS"/>
                <a:cs typeface="Trebuchet MS"/>
              </a:rPr>
              <a:t>N</a:t>
            </a:r>
            <a:r>
              <a:rPr sz="1100" dirty="0">
                <a:latin typeface="Tahoma"/>
                <a:cs typeface="Tahoma"/>
              </a:rPr>
              <a:t>; else repeat the process.</a:t>
            </a:r>
          </a:p>
        </p:txBody>
      </p:sp>
      <p:pic>
        <p:nvPicPr>
          <p:cNvPr id="7" name="图片 6"/>
          <p:cNvPicPr>
            <a:picLocks noChangeAspect="1"/>
          </p:cNvPicPr>
          <p:nvPr/>
        </p:nvPicPr>
        <p:blipFill>
          <a:blip r:embed="rId2"/>
          <a:stretch>
            <a:fillRect/>
          </a:stretch>
        </p:blipFill>
        <p:spPr>
          <a:xfrm>
            <a:off x="2914650" y="720435"/>
            <a:ext cx="322408" cy="180358"/>
          </a:xfrm>
          <a:prstGeom prst="rect">
            <a:avLst/>
          </a:prstGeom>
        </p:spPr>
      </p:pic>
      <p:pic>
        <p:nvPicPr>
          <p:cNvPr id="8" name="图片 7"/>
          <p:cNvPicPr>
            <a:picLocks noChangeAspect="1"/>
          </p:cNvPicPr>
          <p:nvPr/>
        </p:nvPicPr>
        <p:blipFill>
          <a:blip r:embed="rId2"/>
          <a:stretch>
            <a:fillRect/>
          </a:stretch>
        </p:blipFill>
        <p:spPr>
          <a:xfrm>
            <a:off x="1652958" y="904469"/>
            <a:ext cx="288258" cy="161254"/>
          </a:xfrm>
          <a:prstGeom prst="rect">
            <a:avLst/>
          </a:prstGeom>
        </p:spPr>
      </p:pic>
      <p:pic>
        <p:nvPicPr>
          <p:cNvPr id="9" name="图片 8"/>
          <p:cNvPicPr>
            <a:picLocks noChangeAspect="1"/>
          </p:cNvPicPr>
          <p:nvPr/>
        </p:nvPicPr>
        <p:blipFill>
          <a:blip r:embed="rId3"/>
          <a:stretch>
            <a:fillRect/>
          </a:stretch>
        </p:blipFill>
        <p:spPr>
          <a:xfrm>
            <a:off x="1826622" y="1283676"/>
            <a:ext cx="1044000" cy="327629"/>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179536"/>
          </a:xfrm>
          <a:prstGeom prst="rect">
            <a:avLst/>
          </a:prstGeom>
        </p:spPr>
        <p:txBody>
          <a:bodyPr vert="horz" wrap="square" lIns="0" tIns="0" rIns="0" bIns="0" rtlCol="0">
            <a:spAutoFit/>
          </a:bodyPr>
          <a:lstStyle/>
          <a:p>
            <a:pPr marL="12700">
              <a:lnSpc>
                <a:spcPts val="1400"/>
              </a:lnSpc>
            </a:pPr>
            <a:r>
              <a:rPr sz="1400" b="1" dirty="0"/>
              <a:t>Generating random primes (cont’d)</a:t>
            </a:r>
          </a:p>
        </p:txBody>
      </p:sp>
      <p:sp>
        <p:nvSpPr>
          <p:cNvPr id="3" name="object 3"/>
          <p:cNvSpPr txBox="1"/>
          <p:nvPr/>
        </p:nvSpPr>
        <p:spPr>
          <a:xfrm>
            <a:off x="373671" y="815975"/>
            <a:ext cx="3862756" cy="1474443"/>
          </a:xfrm>
          <a:prstGeom prst="rect">
            <a:avLst/>
          </a:prstGeom>
        </p:spPr>
        <p:txBody>
          <a:bodyPr vert="horz" wrap="square" lIns="0" tIns="0" rIns="0" bIns="0" rtlCol="0">
            <a:spAutoFit/>
          </a:bodyPr>
          <a:lstStyle/>
          <a:p>
            <a:pPr marL="12700">
              <a:lnSpc>
                <a:spcPts val="1400"/>
              </a:lnSpc>
            </a:pPr>
            <a:r>
              <a:rPr sz="1100" dirty="0">
                <a:solidFill>
                  <a:srgbClr val="3333B2"/>
                </a:solidFill>
                <a:latin typeface="Tahoma"/>
                <a:cs typeface="Tahoma"/>
              </a:rPr>
              <a:t>Question</a:t>
            </a:r>
            <a:endParaRPr sz="1100" dirty="0">
              <a:latin typeface="Tahoma"/>
              <a:cs typeface="Tahoma"/>
            </a:endParaRPr>
          </a:p>
          <a:p>
            <a:pPr marL="12700">
              <a:lnSpc>
                <a:spcPts val="1400"/>
              </a:lnSpc>
              <a:spcBef>
                <a:spcPts val="114"/>
              </a:spcBef>
            </a:pPr>
            <a:r>
              <a:rPr sz="1100" i="1" dirty="0">
                <a:latin typeface="Arial"/>
                <a:cs typeface="Arial"/>
              </a:rPr>
              <a:t>How fast is this algorithm?</a:t>
            </a:r>
            <a:endParaRPr sz="1100" dirty="0">
              <a:latin typeface="Arial"/>
              <a:cs typeface="Arial"/>
            </a:endParaRPr>
          </a:p>
          <a:p>
            <a:pPr marL="12700" marR="5080">
              <a:lnSpc>
                <a:spcPts val="1400"/>
              </a:lnSpc>
              <a:spcBef>
                <a:spcPts val="295"/>
              </a:spcBef>
            </a:pPr>
            <a:r>
              <a:rPr sz="1100" dirty="0">
                <a:latin typeface="Tahoma"/>
                <a:cs typeface="Tahoma"/>
              </a:rPr>
              <a:t>If the randomly chosen </a:t>
            </a:r>
            <a:r>
              <a:rPr sz="1100" i="1" dirty="0">
                <a:latin typeface="Trebuchet MS"/>
                <a:cs typeface="Trebuchet MS"/>
              </a:rPr>
              <a:t>N </a:t>
            </a:r>
            <a:r>
              <a:rPr sz="1100" dirty="0">
                <a:latin typeface="Tahoma"/>
                <a:cs typeface="Tahoma"/>
              </a:rPr>
              <a:t>is truly prime, which happens with probability at  least </a:t>
            </a:r>
            <a:r>
              <a:rPr sz="1100" dirty="0">
                <a:solidFill>
                  <a:srgbClr val="FF0000"/>
                </a:solidFill>
                <a:latin typeface="Tahoma"/>
                <a:cs typeface="Tahoma"/>
              </a:rPr>
              <a:t>1</a:t>
            </a:r>
            <a:r>
              <a:rPr sz="1100" i="1" dirty="0">
                <a:solidFill>
                  <a:srgbClr val="FF0000"/>
                </a:solidFill>
                <a:latin typeface="Verdana"/>
                <a:cs typeface="Verdana"/>
              </a:rPr>
              <a:t>/</a:t>
            </a:r>
            <a:r>
              <a:rPr sz="1100" i="1" dirty="0">
                <a:solidFill>
                  <a:srgbClr val="FF0000"/>
                </a:solidFill>
                <a:latin typeface="Trebuchet MS"/>
                <a:cs typeface="Trebuchet MS"/>
              </a:rPr>
              <a:t>n</a:t>
            </a:r>
            <a:r>
              <a:rPr sz="1100" dirty="0">
                <a:latin typeface="Tahoma"/>
                <a:cs typeface="Tahoma"/>
              </a:rPr>
              <a:t>, then it will certainly pass the test. So on each iteration, this  procedure has at least a 1</a:t>
            </a:r>
            <a:r>
              <a:rPr sz="1100" i="1" dirty="0">
                <a:latin typeface="Verdana"/>
                <a:cs typeface="Verdana"/>
              </a:rPr>
              <a:t>/</a:t>
            </a:r>
            <a:r>
              <a:rPr sz="1100" i="1" dirty="0">
                <a:latin typeface="Trebuchet MS"/>
                <a:cs typeface="Trebuchet MS"/>
              </a:rPr>
              <a:t>n </a:t>
            </a:r>
            <a:r>
              <a:rPr sz="1100" dirty="0">
                <a:latin typeface="Tahoma"/>
                <a:cs typeface="Tahoma"/>
              </a:rPr>
              <a:t>chance of  halting.</a:t>
            </a:r>
          </a:p>
          <a:p>
            <a:pPr>
              <a:lnSpc>
                <a:spcPts val="1400"/>
              </a:lnSpc>
              <a:spcBef>
                <a:spcPts val="30"/>
              </a:spcBef>
            </a:pPr>
            <a:endParaRPr sz="1100" dirty="0">
              <a:latin typeface="Times New Roman"/>
              <a:cs typeface="Times New Roman"/>
            </a:endParaRPr>
          </a:p>
          <a:p>
            <a:pPr marL="246379">
              <a:lnSpc>
                <a:spcPts val="1400"/>
              </a:lnSpc>
              <a:spcBef>
                <a:spcPts val="5"/>
              </a:spcBef>
            </a:pPr>
            <a:r>
              <a:rPr sz="1100" i="1" dirty="0">
                <a:solidFill>
                  <a:srgbClr val="0000FF"/>
                </a:solidFill>
                <a:latin typeface="Arial"/>
                <a:cs typeface="Arial"/>
              </a:rPr>
              <a:t>Therefore on average it will halt within </a:t>
            </a:r>
            <a:r>
              <a:rPr sz="1100" i="1" dirty="0">
                <a:solidFill>
                  <a:srgbClr val="0000FF"/>
                </a:solidFill>
                <a:latin typeface="Trebuchet MS"/>
                <a:cs typeface="Trebuchet MS"/>
              </a:rPr>
              <a:t>O</a:t>
            </a:r>
            <a:r>
              <a:rPr sz="1100" dirty="0">
                <a:solidFill>
                  <a:srgbClr val="0000FF"/>
                </a:solidFill>
                <a:latin typeface="Tahoma"/>
                <a:cs typeface="Tahoma"/>
              </a:rPr>
              <a:t>(</a:t>
            </a:r>
            <a:r>
              <a:rPr sz="1100" i="1" dirty="0">
                <a:solidFill>
                  <a:srgbClr val="0000FF"/>
                </a:solidFill>
                <a:latin typeface="Trebuchet MS"/>
                <a:cs typeface="Trebuchet MS"/>
              </a:rPr>
              <a:t>n</a:t>
            </a:r>
            <a:r>
              <a:rPr sz="1100" dirty="0">
                <a:solidFill>
                  <a:srgbClr val="0000FF"/>
                </a:solidFill>
                <a:latin typeface="Tahoma"/>
                <a:cs typeface="Tahoma"/>
              </a:rPr>
              <a:t>) </a:t>
            </a:r>
            <a:r>
              <a:rPr sz="1100" i="1" dirty="0">
                <a:solidFill>
                  <a:srgbClr val="0000FF"/>
                </a:solidFill>
                <a:latin typeface="Arial"/>
                <a:cs typeface="Arial"/>
              </a:rPr>
              <a:t>rounds.</a:t>
            </a:r>
            <a:endParaRPr sz="110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49375"/>
            <a:ext cx="1371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Cryptography</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52" y="206375"/>
            <a:ext cx="3929552" cy="179536"/>
          </a:xfrm>
          <a:prstGeom prst="rect">
            <a:avLst/>
          </a:prstGeom>
        </p:spPr>
        <p:txBody>
          <a:bodyPr vert="horz" wrap="square" lIns="0" tIns="0" rIns="0" bIns="0" rtlCol="0">
            <a:spAutoFit/>
          </a:bodyPr>
          <a:lstStyle/>
          <a:p>
            <a:pPr marL="12700">
              <a:lnSpc>
                <a:spcPts val="1400"/>
              </a:lnSpc>
            </a:pPr>
            <a:r>
              <a:rPr sz="1400" b="1" dirty="0"/>
              <a:t>The typical setting for cryptography</a:t>
            </a:r>
          </a:p>
        </p:txBody>
      </p:sp>
      <p:sp>
        <p:nvSpPr>
          <p:cNvPr id="3" name="object 3"/>
          <p:cNvSpPr txBox="1"/>
          <p:nvPr/>
        </p:nvSpPr>
        <p:spPr>
          <a:xfrm>
            <a:off x="95300" y="750362"/>
            <a:ext cx="4495750" cy="1958934"/>
          </a:xfrm>
          <a:prstGeom prst="rect">
            <a:avLst/>
          </a:prstGeom>
        </p:spPr>
        <p:txBody>
          <a:bodyPr vert="horz" wrap="square" lIns="0" tIns="0" rIns="0" bIns="0" rtlCol="0">
            <a:spAutoFit/>
          </a:bodyPr>
          <a:lstStyle/>
          <a:p>
            <a:pPr marL="120014">
              <a:lnSpc>
                <a:spcPts val="1400"/>
              </a:lnSpc>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1100" b="1" dirty="0">
                <a:latin typeface="Arial"/>
                <a:cs typeface="Arial"/>
              </a:rPr>
              <a:t>Alice </a:t>
            </a:r>
            <a:r>
              <a:rPr sz="1100" dirty="0">
                <a:latin typeface="Tahoma"/>
                <a:cs typeface="Tahoma"/>
              </a:rPr>
              <a:t>and </a:t>
            </a:r>
            <a:r>
              <a:rPr sz="1100" b="1" dirty="0">
                <a:latin typeface="Arial"/>
                <a:cs typeface="Arial"/>
              </a:rPr>
              <a:t>Bob</a:t>
            </a:r>
            <a:r>
              <a:rPr sz="1100" dirty="0">
                <a:latin typeface="Tahoma"/>
                <a:cs typeface="Tahoma"/>
              </a:rPr>
              <a:t>, who wish to communicate in private.</a:t>
            </a:r>
          </a:p>
          <a:p>
            <a:pPr marL="246379" marR="70485" indent="-126364">
              <a:lnSpc>
                <a:spcPts val="1400"/>
              </a:lnSpc>
              <a:spcBef>
                <a:spcPts val="295"/>
              </a:spcBef>
            </a:pPr>
            <a:r>
              <a:rPr lang="en-US" sz="1100" baseline="9259" dirty="0">
                <a:solidFill>
                  <a:srgbClr val="3333B2"/>
                </a:solidFill>
                <a:latin typeface="Arial"/>
                <a:cs typeface="Arial"/>
              </a:rPr>
              <a:t> </a:t>
            </a:r>
            <a:r>
              <a:rPr lang="en-US" sz="1100" dirty="0">
                <a:solidFill>
                  <a:srgbClr val="3333B2"/>
                </a:solidFill>
                <a:latin typeface="Arial"/>
                <a:cs typeface="Arial"/>
              </a:rPr>
              <a:t>  </a:t>
            </a:r>
            <a:r>
              <a:rPr sz="1100" baseline="9259" dirty="0">
                <a:solidFill>
                  <a:srgbClr val="3333B2"/>
                </a:solidFill>
                <a:latin typeface="Arial"/>
                <a:cs typeface="Arial"/>
              </a:rPr>
              <a:t> </a:t>
            </a:r>
            <a:r>
              <a:rPr sz="1100" b="1" dirty="0">
                <a:latin typeface="Arial"/>
                <a:cs typeface="Arial"/>
              </a:rPr>
              <a:t>Eve</a:t>
            </a:r>
            <a:r>
              <a:rPr sz="1100" dirty="0">
                <a:latin typeface="Tahoma"/>
                <a:cs typeface="Tahoma"/>
              </a:rPr>
              <a:t>, an eavesdropper, will go to great lengths to find out what Alice and Bob are saying.</a:t>
            </a:r>
          </a:p>
          <a:p>
            <a:pPr marL="12700">
              <a:lnSpc>
                <a:spcPts val="1400"/>
              </a:lnSpc>
              <a:spcBef>
                <a:spcPts val="509"/>
              </a:spcBef>
            </a:pPr>
            <a:r>
              <a:rPr sz="1100" dirty="0">
                <a:latin typeface="Tahoma"/>
                <a:cs typeface="Tahoma"/>
              </a:rPr>
              <a:t>Alice wants to send a </a:t>
            </a:r>
            <a:r>
              <a:rPr sz="1100" i="1" dirty="0">
                <a:solidFill>
                  <a:srgbClr val="0000FF"/>
                </a:solidFill>
                <a:latin typeface="Arial"/>
                <a:cs typeface="Arial"/>
              </a:rPr>
              <a:t>specific message  </a:t>
            </a:r>
            <a:r>
              <a:rPr sz="1100" i="1" dirty="0">
                <a:solidFill>
                  <a:srgbClr val="0000FF"/>
                </a:solidFill>
                <a:latin typeface="Trebuchet MS"/>
                <a:cs typeface="Trebuchet MS"/>
              </a:rPr>
              <a:t>x </a:t>
            </a:r>
            <a:r>
              <a:rPr sz="1100" dirty="0">
                <a:latin typeface="Tahoma"/>
                <a:cs typeface="Tahoma"/>
              </a:rPr>
              <a:t>, written in binary, to her friend Bob.</a:t>
            </a:r>
          </a:p>
          <a:p>
            <a:pPr>
              <a:lnSpc>
                <a:spcPts val="1400"/>
              </a:lnSpc>
              <a:spcBef>
                <a:spcPts val="10"/>
              </a:spcBef>
            </a:pPr>
            <a:endParaRPr sz="11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100" dirty="0">
                <a:latin typeface="Tahoma"/>
                <a:cs typeface="Tahoma"/>
              </a:rPr>
              <a:t>Alice encodes it as </a:t>
            </a:r>
            <a:r>
              <a:rPr sz="1100" i="1" dirty="0">
                <a:solidFill>
                  <a:srgbClr val="FF0000"/>
                </a:solidFill>
                <a:latin typeface="Trebuchet MS"/>
                <a:cs typeface="Trebuchet MS"/>
              </a:rPr>
              <a:t>e</a:t>
            </a:r>
            <a:r>
              <a:rPr sz="1100" dirty="0">
                <a:solidFill>
                  <a:srgbClr val="FF0000"/>
                </a:solidFill>
                <a:latin typeface="Tahoma"/>
                <a:cs typeface="Tahoma"/>
              </a:rPr>
              <a:t>(</a:t>
            </a:r>
            <a:r>
              <a:rPr sz="1100" i="1" dirty="0">
                <a:solidFill>
                  <a:srgbClr val="FF0000"/>
                </a:solidFill>
                <a:latin typeface="Trebuchet MS"/>
                <a:cs typeface="Trebuchet MS"/>
              </a:rPr>
              <a:t>x</a:t>
            </a:r>
            <a:r>
              <a:rPr sz="1100" dirty="0">
                <a:solidFill>
                  <a:srgbClr val="FF0000"/>
                </a:solidFill>
                <a:latin typeface="Tahoma"/>
                <a:cs typeface="Tahoma"/>
              </a:rPr>
              <a:t>)</a:t>
            </a:r>
            <a:r>
              <a:rPr sz="1100" dirty="0">
                <a:latin typeface="Tahoma"/>
                <a:cs typeface="Tahoma"/>
              </a:rPr>
              <a:t>, sends it over.</a:t>
            </a:r>
          </a:p>
          <a:p>
            <a:pPr marL="246379" indent="-149225">
              <a:lnSpc>
                <a:spcPts val="1400"/>
              </a:lnSpc>
              <a:spcBef>
                <a:spcPts val="309"/>
              </a:spcBef>
              <a:buClr>
                <a:srgbClr val="3333B2"/>
              </a:buClr>
              <a:buAutoNum type="arabicPeriod"/>
              <a:tabLst>
                <a:tab pos="247015" algn="l"/>
              </a:tabLst>
            </a:pPr>
            <a:r>
              <a:rPr sz="1100" dirty="0">
                <a:latin typeface="Tahoma"/>
                <a:cs typeface="Tahoma"/>
              </a:rPr>
              <a:t>Bob applies his </a:t>
            </a:r>
            <a:r>
              <a:rPr sz="1100" i="1" dirty="0">
                <a:solidFill>
                  <a:srgbClr val="0000FF"/>
                </a:solidFill>
                <a:latin typeface="Arial"/>
                <a:cs typeface="Arial"/>
              </a:rPr>
              <a:t>decryption function </a:t>
            </a:r>
            <a:r>
              <a:rPr sz="1100" i="1" dirty="0">
                <a:solidFill>
                  <a:srgbClr val="0000FF"/>
                </a:solidFill>
                <a:latin typeface="Trebuchet MS"/>
                <a:cs typeface="Trebuchet MS"/>
              </a:rPr>
              <a:t>d </a:t>
            </a:r>
            <a:r>
              <a:rPr sz="1100" dirty="0">
                <a:solidFill>
                  <a:srgbClr val="0000FF"/>
                </a:solidFill>
                <a:latin typeface="Tahoma"/>
                <a:cs typeface="Tahoma"/>
              </a:rPr>
              <a:t>(</a:t>
            </a:r>
            <a:r>
              <a:rPr sz="1100" dirty="0">
                <a:solidFill>
                  <a:srgbClr val="0000FF"/>
                </a:solidFill>
                <a:latin typeface="Arial Unicode MS"/>
                <a:cs typeface="Arial Unicode MS"/>
              </a:rPr>
              <a:t>·</a:t>
            </a:r>
            <a:r>
              <a:rPr sz="1100" dirty="0">
                <a:solidFill>
                  <a:srgbClr val="0000FF"/>
                </a:solidFill>
                <a:latin typeface="Tahoma"/>
                <a:cs typeface="Tahoma"/>
              </a:rPr>
              <a:t>) </a:t>
            </a:r>
            <a:r>
              <a:rPr sz="1100" dirty="0">
                <a:latin typeface="Tahoma"/>
                <a:cs typeface="Tahoma"/>
              </a:rPr>
              <a:t>to decode it: </a:t>
            </a:r>
            <a:r>
              <a:rPr sz="1100" i="1" dirty="0">
                <a:latin typeface="Trebuchet MS"/>
                <a:cs typeface="Trebuchet MS"/>
              </a:rPr>
              <a:t>d </a:t>
            </a:r>
            <a:r>
              <a:rPr sz="1100" dirty="0">
                <a:latin typeface="Tahoma"/>
                <a:cs typeface="Tahoma"/>
              </a:rPr>
              <a:t>(</a:t>
            </a:r>
            <a:r>
              <a:rPr sz="1100" i="1" dirty="0">
                <a:latin typeface="Trebuchet MS"/>
                <a:cs typeface="Trebuchet MS"/>
              </a:rPr>
              <a:t>e</a:t>
            </a:r>
            <a:r>
              <a:rPr sz="1100" dirty="0">
                <a:latin typeface="Tahoma"/>
                <a:cs typeface="Tahoma"/>
              </a:rPr>
              <a:t>(</a:t>
            </a:r>
            <a:r>
              <a:rPr sz="1100" i="1" dirty="0">
                <a:latin typeface="Trebuchet MS"/>
                <a:cs typeface="Trebuchet MS"/>
              </a:rPr>
              <a:t>x</a:t>
            </a:r>
            <a:r>
              <a:rPr sz="1100" dirty="0">
                <a:latin typeface="Tahoma"/>
                <a:cs typeface="Tahoma"/>
              </a:rPr>
              <a:t>)) = </a:t>
            </a:r>
            <a:r>
              <a:rPr sz="1100" i="1" dirty="0">
                <a:latin typeface="Trebuchet MS"/>
                <a:cs typeface="Trebuchet MS"/>
              </a:rPr>
              <a:t>x </a:t>
            </a:r>
            <a:r>
              <a:rPr sz="11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100" dirty="0">
                <a:latin typeface="Tahoma"/>
                <a:cs typeface="Tahoma"/>
              </a:rPr>
              <a:t>Eve, will intercept </a:t>
            </a:r>
            <a:r>
              <a:rPr sz="1100" i="1" dirty="0">
                <a:latin typeface="Trebuchet MS"/>
                <a:cs typeface="Trebuchet MS"/>
              </a:rPr>
              <a:t>e</a:t>
            </a:r>
            <a:r>
              <a:rPr sz="1100" dirty="0">
                <a:latin typeface="Tahoma"/>
                <a:cs typeface="Tahoma"/>
              </a:rPr>
              <a:t>(</a:t>
            </a:r>
            <a:r>
              <a:rPr sz="1100" i="1" dirty="0">
                <a:latin typeface="Trebuchet MS"/>
                <a:cs typeface="Trebuchet MS"/>
              </a:rPr>
              <a:t>x </a:t>
            </a:r>
            <a:r>
              <a:rPr sz="1100" dirty="0">
                <a:latin typeface="Tahoma"/>
                <a:cs typeface="Tahoma"/>
              </a:rPr>
              <a:t>): for instance, she might be a sniffer on the  network.</a:t>
            </a:r>
          </a:p>
        </p:txBody>
      </p:sp>
      <p:pic>
        <p:nvPicPr>
          <p:cNvPr id="4" name="图片 3"/>
          <p:cNvPicPr>
            <a:picLocks noChangeAspect="1"/>
          </p:cNvPicPr>
          <p:nvPr/>
        </p:nvPicPr>
        <p:blipFill>
          <a:blip r:embed="rId2"/>
          <a:stretch>
            <a:fillRect/>
          </a:stretch>
        </p:blipFill>
        <p:spPr>
          <a:xfrm>
            <a:off x="71725" y="764945"/>
            <a:ext cx="186888" cy="127230"/>
          </a:xfrm>
          <a:prstGeom prst="rect">
            <a:avLst/>
          </a:prstGeom>
        </p:spPr>
      </p:pic>
      <p:pic>
        <p:nvPicPr>
          <p:cNvPr id="5" name="图片 4"/>
          <p:cNvPicPr>
            <a:picLocks noChangeAspect="1"/>
          </p:cNvPicPr>
          <p:nvPr/>
        </p:nvPicPr>
        <p:blipFill>
          <a:blip r:embed="rId2"/>
          <a:stretch>
            <a:fillRect/>
          </a:stretch>
        </p:blipFill>
        <p:spPr>
          <a:xfrm flipV="1">
            <a:off x="95300" y="968375"/>
            <a:ext cx="158641" cy="164013"/>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850" y="587375"/>
            <a:ext cx="4091356" cy="2322302"/>
          </a:xfrm>
          <a:prstGeom prst="rect">
            <a:avLst/>
          </a:prstGeom>
        </p:spPr>
        <p:txBody>
          <a:bodyPr vert="horz" wrap="square" lIns="0" tIns="0" rIns="0" bIns="0" rtlCol="0">
            <a:spAutoFit/>
          </a:bodyPr>
          <a:lstStyle/>
          <a:p>
            <a:pPr marL="12700" marR="5080">
              <a:lnSpc>
                <a:spcPts val="1400"/>
              </a:lnSpc>
              <a:spcBef>
                <a:spcPts val="495"/>
              </a:spcBef>
            </a:pPr>
            <a:r>
              <a:rPr lang="en-US" altLang="zh-CN" sz="1100" dirty="0">
                <a:latin typeface="Tahoma"/>
                <a:cs typeface="Tahoma"/>
              </a:rPr>
              <a:t>Ideally the encryption function </a:t>
            </a:r>
            <a:r>
              <a:rPr lang="en-US" altLang="zh-CN" sz="1100" i="1" dirty="0">
                <a:latin typeface="Trebuchet MS"/>
                <a:cs typeface="Trebuchet MS"/>
              </a:rPr>
              <a:t>e</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is so chosen that without knowing </a:t>
            </a:r>
            <a:r>
              <a:rPr lang="en-US" altLang="zh-CN" sz="1100" i="1" dirty="0">
                <a:latin typeface="Trebuchet MS"/>
                <a:cs typeface="Trebuchet MS"/>
              </a:rPr>
              <a:t>d </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Eve cannot do anything with the information she has picked  up.</a:t>
            </a:r>
          </a:p>
          <a:p>
            <a:pPr marL="246379" marR="313690">
              <a:lnSpc>
                <a:spcPts val="1400"/>
              </a:lnSpc>
              <a:spcBef>
                <a:spcPts val="1200"/>
              </a:spcBef>
            </a:pPr>
            <a:r>
              <a:rPr lang="en-US" altLang="zh-CN" sz="1100" i="1" dirty="0">
                <a:solidFill>
                  <a:srgbClr val="0000FF"/>
                </a:solidFill>
                <a:latin typeface="Arial"/>
                <a:cs typeface="Arial"/>
              </a:rPr>
              <a:t>In other words, knowing </a:t>
            </a:r>
            <a:r>
              <a:rPr lang="en-US" altLang="zh-CN" sz="1100" i="1" dirty="0">
                <a:solidFill>
                  <a:srgbClr val="0000FF"/>
                </a:solidFill>
                <a:latin typeface="Trebuchet MS"/>
                <a:cs typeface="Trebuchet MS"/>
              </a:rPr>
              <a:t>e</a:t>
            </a:r>
            <a:r>
              <a:rPr lang="en-US" altLang="zh-CN" sz="1100" dirty="0">
                <a:solidFill>
                  <a:srgbClr val="0000FF"/>
                </a:solidFill>
                <a:latin typeface="Tahoma"/>
                <a:cs typeface="Tahoma"/>
              </a:rPr>
              <a:t>(</a:t>
            </a:r>
            <a:r>
              <a:rPr lang="en-US" altLang="zh-CN" sz="1100" i="1" dirty="0">
                <a:solidFill>
                  <a:srgbClr val="0000FF"/>
                </a:solidFill>
                <a:latin typeface="Trebuchet MS"/>
                <a:cs typeface="Trebuchet MS"/>
              </a:rPr>
              <a:t>x</a:t>
            </a:r>
            <a:r>
              <a:rPr lang="en-US" altLang="zh-CN" sz="1100" dirty="0">
                <a:solidFill>
                  <a:srgbClr val="0000FF"/>
                </a:solidFill>
                <a:latin typeface="Tahoma"/>
                <a:cs typeface="Tahoma"/>
              </a:rPr>
              <a:t>) </a:t>
            </a:r>
            <a:r>
              <a:rPr lang="en-US" altLang="zh-CN" sz="1100" i="1" dirty="0">
                <a:solidFill>
                  <a:srgbClr val="0000FF"/>
                </a:solidFill>
                <a:latin typeface="Arial"/>
                <a:cs typeface="Arial"/>
              </a:rPr>
              <a:t>tells her little or nothing about what </a:t>
            </a:r>
            <a:r>
              <a:rPr lang="en-US" altLang="zh-CN" sz="1100" i="1" dirty="0">
                <a:solidFill>
                  <a:srgbClr val="0000FF"/>
                </a:solidFill>
                <a:latin typeface="Trebuchet MS"/>
                <a:cs typeface="Trebuchet MS"/>
              </a:rPr>
              <a:t>x </a:t>
            </a:r>
            <a:r>
              <a:rPr lang="en-US" altLang="zh-CN" sz="1100" i="1" dirty="0">
                <a:solidFill>
                  <a:srgbClr val="0000FF"/>
                </a:solidFill>
                <a:latin typeface="Arial"/>
                <a:cs typeface="Arial"/>
              </a:rPr>
              <a:t>might be.</a:t>
            </a:r>
            <a:endParaRPr lang="en-US" altLang="zh-CN" sz="1100" dirty="0">
              <a:latin typeface="Arial"/>
              <a:cs typeface="Arial"/>
            </a:endParaRPr>
          </a:p>
          <a:p>
            <a:pPr marL="12700">
              <a:lnSpc>
                <a:spcPts val="1400"/>
              </a:lnSpc>
            </a:pPr>
            <a:endParaRPr lang="en-US" sz="1100" dirty="0">
              <a:latin typeface="Tahoma"/>
              <a:cs typeface="Tahoma"/>
            </a:endParaRPr>
          </a:p>
          <a:p>
            <a:pPr marL="12700">
              <a:lnSpc>
                <a:spcPts val="1400"/>
              </a:lnSpc>
            </a:pPr>
            <a:endParaRPr lang="en-US" sz="1100" dirty="0">
              <a:latin typeface="Tahoma"/>
              <a:cs typeface="Tahoma"/>
            </a:endParaRPr>
          </a:p>
          <a:p>
            <a:pPr marL="12700">
              <a:lnSpc>
                <a:spcPts val="1400"/>
              </a:lnSpc>
            </a:pPr>
            <a:r>
              <a:rPr sz="1100" dirty="0">
                <a:latin typeface="Tahoma"/>
                <a:cs typeface="Tahoma"/>
              </a:rPr>
              <a:t>An </a:t>
            </a:r>
            <a:r>
              <a:rPr sz="1100" dirty="0">
                <a:solidFill>
                  <a:srgbClr val="FF0000"/>
                </a:solidFill>
                <a:latin typeface="Tahoma"/>
                <a:cs typeface="Tahoma"/>
              </a:rPr>
              <a:t>encryption function</a:t>
            </a:r>
            <a:r>
              <a:rPr sz="1100" dirty="0">
                <a:latin typeface="Tahoma"/>
                <a:cs typeface="Tahoma"/>
              </a:rPr>
              <a:t>:</a:t>
            </a:r>
          </a:p>
          <a:p>
            <a:pPr marL="1014094">
              <a:lnSpc>
                <a:spcPts val="1400"/>
              </a:lnSpc>
              <a:spcBef>
                <a:spcPts val="805"/>
              </a:spcBef>
            </a:pPr>
            <a:r>
              <a:rPr sz="1100" i="1" dirty="0">
                <a:latin typeface="Trebuchet MS"/>
                <a:cs typeface="Trebuchet MS"/>
              </a:rPr>
              <a:t>e </a:t>
            </a:r>
            <a:r>
              <a:rPr sz="1100" dirty="0">
                <a:latin typeface="Tahoma"/>
                <a:cs typeface="Tahoma"/>
              </a:rPr>
              <a:t>: </a:t>
            </a:r>
            <a:r>
              <a:rPr sz="1100" dirty="0">
                <a:latin typeface="Arial Unicode MS"/>
                <a:cs typeface="Arial Unicode MS"/>
              </a:rPr>
              <a:t>(</a:t>
            </a:r>
            <a:r>
              <a:rPr sz="1100" dirty="0">
                <a:latin typeface="Tahoma"/>
                <a:cs typeface="Tahoma"/>
              </a:rPr>
              <a:t>messages</a:t>
            </a:r>
            <a:r>
              <a:rPr sz="1100" dirty="0">
                <a:latin typeface="Arial Unicode MS"/>
                <a:cs typeface="Arial Unicode MS"/>
              </a:rPr>
              <a:t>〉 → (</a:t>
            </a:r>
            <a:r>
              <a:rPr sz="1100" dirty="0">
                <a:latin typeface="Tahoma"/>
                <a:cs typeface="Tahoma"/>
              </a:rPr>
              <a:t>encoded messages</a:t>
            </a:r>
            <a:r>
              <a:rPr sz="1100" dirty="0">
                <a:latin typeface="Arial Unicode MS"/>
                <a:cs typeface="Arial Unicode MS"/>
              </a:rPr>
              <a:t>〉</a:t>
            </a:r>
            <a:r>
              <a:rPr sz="1100" i="1" dirty="0">
                <a:latin typeface="Verdana"/>
                <a:cs typeface="Verdana"/>
              </a:rPr>
              <a:t>.</a:t>
            </a:r>
            <a:endParaRPr sz="1100" dirty="0">
              <a:latin typeface="Verdana"/>
              <a:cs typeface="Verdana"/>
            </a:endParaRPr>
          </a:p>
          <a:p>
            <a:pPr marL="12700" marR="5080">
              <a:lnSpc>
                <a:spcPts val="1400"/>
              </a:lnSpc>
              <a:spcBef>
                <a:spcPts val="795"/>
              </a:spcBef>
            </a:pPr>
            <a:r>
              <a:rPr sz="1100" i="1" dirty="0">
                <a:latin typeface="Trebuchet MS"/>
                <a:cs typeface="Trebuchet MS"/>
              </a:rPr>
              <a:t>e </a:t>
            </a:r>
            <a:r>
              <a:rPr sz="1100" dirty="0">
                <a:latin typeface="Tahoma"/>
                <a:cs typeface="Tahoma"/>
              </a:rPr>
              <a:t>must be </a:t>
            </a:r>
            <a:r>
              <a:rPr sz="1100" i="1" dirty="0">
                <a:solidFill>
                  <a:srgbClr val="0000FF"/>
                </a:solidFill>
                <a:latin typeface="Arial"/>
                <a:cs typeface="Arial"/>
              </a:rPr>
              <a:t>invertible </a:t>
            </a:r>
            <a:r>
              <a:rPr sz="1100" dirty="0">
                <a:latin typeface="Tahoma"/>
                <a:cs typeface="Tahoma"/>
              </a:rPr>
              <a:t>– for decoding to be possible – and is therefore a </a:t>
            </a:r>
            <a:r>
              <a:rPr sz="1100" i="1" dirty="0">
                <a:solidFill>
                  <a:srgbClr val="0000FF"/>
                </a:solidFill>
                <a:latin typeface="Arial"/>
                <a:cs typeface="Arial"/>
              </a:rPr>
              <a:t>bijection</a:t>
            </a:r>
            <a:r>
              <a:rPr sz="1100" dirty="0">
                <a:latin typeface="Tahoma"/>
                <a:cs typeface="Tahoma"/>
              </a:rPr>
              <a:t>.  Its inverse is the </a:t>
            </a:r>
            <a:r>
              <a:rPr sz="1100" dirty="0">
                <a:solidFill>
                  <a:srgbClr val="FF0000"/>
                </a:solidFill>
                <a:latin typeface="Tahoma"/>
                <a:cs typeface="Tahoma"/>
              </a:rPr>
              <a:t>decryption function </a:t>
            </a:r>
            <a:r>
              <a:rPr sz="1100" i="1" dirty="0">
                <a:solidFill>
                  <a:srgbClr val="FF0000"/>
                </a:solidFill>
                <a:latin typeface="Trebuchet MS"/>
                <a:cs typeface="Trebuchet MS"/>
              </a:rPr>
              <a:t>d </a:t>
            </a:r>
            <a:r>
              <a:rPr sz="1100" dirty="0">
                <a:solidFill>
                  <a:srgbClr val="FF0000"/>
                </a:solidFill>
                <a:latin typeface="Tahoma"/>
                <a:cs typeface="Tahoma"/>
              </a:rPr>
              <a:t>(</a:t>
            </a:r>
            <a:r>
              <a:rPr sz="1100" dirty="0">
                <a:solidFill>
                  <a:srgbClr val="FF0000"/>
                </a:solidFill>
                <a:latin typeface="Arial Unicode MS"/>
                <a:cs typeface="Arial Unicode MS"/>
              </a:rPr>
              <a:t>·</a:t>
            </a:r>
            <a:r>
              <a:rPr sz="1100" dirty="0">
                <a:solidFill>
                  <a:srgbClr val="FF0000"/>
                </a:solidFill>
                <a:latin typeface="Tahoma"/>
                <a:cs typeface="Tahoma"/>
              </a:rPr>
              <a:t>)</a:t>
            </a:r>
            <a:r>
              <a:rPr sz="1100" dirty="0">
                <a:latin typeface="Tahoma"/>
                <a:cs typeface="Tahoma"/>
              </a:rPr>
              <a:t>.</a:t>
            </a:r>
            <a:endParaRPr lang="en-US" sz="1100" dirty="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6" y="206375"/>
            <a:ext cx="4537756" cy="179536"/>
          </a:xfrm>
          <a:prstGeom prst="rect">
            <a:avLst/>
          </a:prstGeom>
        </p:spPr>
        <p:txBody>
          <a:bodyPr vert="horz" wrap="square" lIns="0" tIns="0" rIns="0" bIns="0" rtlCol="0">
            <a:spAutoFit/>
          </a:bodyPr>
          <a:lstStyle/>
          <a:p>
            <a:pPr marL="12700">
              <a:lnSpc>
                <a:spcPts val="1400"/>
              </a:lnSpc>
            </a:pPr>
            <a:r>
              <a:rPr sz="1400" b="1" dirty="0"/>
              <a:t>Private-key schemes: one-time pad</a:t>
            </a:r>
          </a:p>
        </p:txBody>
      </p:sp>
      <p:sp>
        <p:nvSpPr>
          <p:cNvPr id="3" name="object 3"/>
          <p:cNvSpPr txBox="1"/>
          <p:nvPr/>
        </p:nvSpPr>
        <p:spPr>
          <a:xfrm>
            <a:off x="323850" y="587375"/>
            <a:ext cx="3907384" cy="2213683"/>
          </a:xfrm>
          <a:prstGeom prst="rect">
            <a:avLst/>
          </a:prstGeom>
        </p:spPr>
        <p:txBody>
          <a:bodyPr vert="horz" wrap="square" lIns="0" tIns="0" rIns="0" bIns="0" rtlCol="0">
            <a:spAutoFit/>
          </a:bodyPr>
          <a:lstStyle/>
          <a:p>
            <a:pPr marL="138430" marR="158115" indent="-126364" algn="just">
              <a:lnSpc>
                <a:spcPts val="1400"/>
              </a:lnSpc>
            </a:pPr>
            <a:r>
              <a:rPr sz="900" baseline="9259" dirty="0">
                <a:solidFill>
                  <a:srgbClr val="3333B2"/>
                </a:solidFill>
                <a:latin typeface="Arial"/>
                <a:cs typeface="Arial"/>
              </a:rPr>
              <a:t>.., </a:t>
            </a:r>
            <a:r>
              <a:rPr lang="en-US" sz="900" baseline="9259" dirty="0">
                <a:solidFill>
                  <a:srgbClr val="3333B2"/>
                </a:solidFill>
                <a:latin typeface="Arial"/>
                <a:cs typeface="Arial"/>
              </a:rPr>
              <a:t> </a:t>
            </a:r>
            <a:r>
              <a:rPr sz="900" dirty="0">
                <a:latin typeface="Tahoma"/>
                <a:cs typeface="Tahoma"/>
              </a:rPr>
              <a:t>Alice and Bob meet beforehand and secretly choose a binary string </a:t>
            </a:r>
            <a:r>
              <a:rPr sz="900" i="1" dirty="0">
                <a:latin typeface="Trebuchet MS"/>
                <a:cs typeface="Trebuchet MS"/>
              </a:rPr>
              <a:t>r </a:t>
            </a:r>
            <a:r>
              <a:rPr sz="900" dirty="0">
                <a:latin typeface="Tahoma"/>
                <a:cs typeface="Tahoma"/>
              </a:rPr>
              <a:t>of  the same length–say, </a:t>
            </a:r>
            <a:r>
              <a:rPr sz="900" i="1" dirty="0">
                <a:latin typeface="Trebuchet MS"/>
                <a:cs typeface="Trebuchet MS"/>
              </a:rPr>
              <a:t>n </a:t>
            </a:r>
            <a:r>
              <a:rPr sz="900" dirty="0">
                <a:latin typeface="Tahoma"/>
                <a:cs typeface="Tahoma"/>
              </a:rPr>
              <a:t>bits–as the important message </a:t>
            </a:r>
            <a:r>
              <a:rPr sz="900" i="1" dirty="0">
                <a:latin typeface="Trebuchet MS"/>
                <a:cs typeface="Trebuchet MS"/>
              </a:rPr>
              <a:t>x </a:t>
            </a:r>
            <a:r>
              <a:rPr sz="900" dirty="0">
                <a:latin typeface="Tahoma"/>
                <a:cs typeface="Tahoma"/>
              </a:rPr>
              <a:t>that Alice will  later send.</a:t>
            </a:r>
          </a:p>
          <a:p>
            <a:pPr marL="12700">
              <a:lnSpc>
                <a:spcPts val="1400"/>
              </a:lnSpc>
              <a:spcBef>
                <a:spcPts val="309"/>
              </a:spcBef>
            </a:pPr>
            <a:r>
              <a:rPr sz="900" baseline="9259" dirty="0">
                <a:solidFill>
                  <a:srgbClr val="3333B2"/>
                </a:solidFill>
                <a:latin typeface="Arial"/>
                <a:cs typeface="Arial"/>
              </a:rPr>
              <a:t>..   </a:t>
            </a:r>
            <a:r>
              <a:rPr sz="900" dirty="0">
                <a:latin typeface="Tahoma"/>
                <a:cs typeface="Tahoma"/>
              </a:rPr>
              <a:t>Alice’s encryption function is then a </a:t>
            </a:r>
            <a:r>
              <a:rPr sz="900" b="1" dirty="0">
                <a:latin typeface="Arial"/>
                <a:cs typeface="Arial"/>
              </a:rPr>
              <a:t>bitwise exclusive-or</a:t>
            </a:r>
            <a:r>
              <a:rPr sz="900" dirty="0">
                <a:latin typeface="Tahoma"/>
                <a:cs typeface="Tahoma"/>
              </a:rPr>
              <a:t>,</a:t>
            </a:r>
          </a:p>
          <a:p>
            <a:pPr>
              <a:lnSpc>
                <a:spcPts val="1400"/>
              </a:lnSpc>
              <a:spcBef>
                <a:spcPts val="45"/>
              </a:spcBef>
            </a:pPr>
            <a:endParaRPr sz="750" dirty="0">
              <a:latin typeface="Times New Roman"/>
              <a:cs typeface="Times New Roman"/>
            </a:endParaRPr>
          </a:p>
          <a:p>
            <a:pPr marL="125730" algn="ctr">
              <a:lnSpc>
                <a:spcPts val="1400"/>
              </a:lnSpc>
            </a:pPr>
            <a:r>
              <a:rPr sz="1350" i="1" baseline="6172" dirty="0">
                <a:solidFill>
                  <a:srgbClr val="FF0000"/>
                </a:solidFill>
                <a:latin typeface="Trebuchet MS"/>
                <a:cs typeface="Trebuchet MS"/>
              </a:rPr>
              <a:t>e</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x </a:t>
            </a:r>
            <a:r>
              <a:rPr sz="1350" baseline="6172" dirty="0">
                <a:solidFill>
                  <a:srgbClr val="FF0000"/>
                </a:solidFill>
                <a:latin typeface="Tahoma"/>
                <a:cs typeface="Tahoma"/>
              </a:rPr>
              <a:t>) = </a:t>
            </a:r>
            <a:r>
              <a:rPr sz="1350" i="1" baseline="6172" dirty="0">
                <a:solidFill>
                  <a:srgbClr val="FF0000"/>
                </a:solidFill>
                <a:latin typeface="Trebuchet MS"/>
                <a:cs typeface="Trebuchet MS"/>
              </a:rPr>
              <a:t>x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i="1" baseline="6172" dirty="0">
                <a:latin typeface="Verdana"/>
                <a:cs typeface="Verdana"/>
              </a:rPr>
              <a:t>.</a:t>
            </a:r>
            <a:endParaRPr sz="1350" baseline="6172" dirty="0">
              <a:latin typeface="Verdana"/>
              <a:cs typeface="Verdana"/>
            </a:endParaRPr>
          </a:p>
          <a:p>
            <a:pPr marL="138430" marR="5080" indent="-126364">
              <a:lnSpc>
                <a:spcPts val="1400"/>
              </a:lnSpc>
              <a:spcBef>
                <a:spcPts val="915"/>
              </a:spcBef>
            </a:pPr>
            <a:r>
              <a:rPr sz="900" baseline="18518" dirty="0">
                <a:solidFill>
                  <a:srgbClr val="3333B2"/>
                </a:solidFill>
                <a:latin typeface="Arial"/>
                <a:cs typeface="Arial"/>
              </a:rPr>
              <a:t>.., </a:t>
            </a:r>
            <a:r>
              <a:rPr sz="1350" baseline="6172" dirty="0">
                <a:latin typeface="Tahoma"/>
                <a:cs typeface="Tahoma"/>
              </a:rPr>
              <a:t>This function </a:t>
            </a:r>
            <a:r>
              <a:rPr sz="1350" i="1" baseline="6172" dirty="0">
                <a:latin typeface="Trebuchet MS"/>
                <a:cs typeface="Trebuchet MS"/>
              </a:rPr>
              <a:t>e</a:t>
            </a:r>
            <a:r>
              <a:rPr sz="600" i="1" dirty="0">
                <a:latin typeface="Arial"/>
                <a:cs typeface="Arial"/>
              </a:rPr>
              <a:t>r </a:t>
            </a:r>
            <a:r>
              <a:rPr sz="1350" baseline="6172" dirty="0">
                <a:latin typeface="Tahoma"/>
                <a:cs typeface="Tahoma"/>
              </a:rPr>
              <a:t>is a bijection from </a:t>
            </a:r>
            <a:r>
              <a:rPr sz="1350" i="1" baseline="6172" dirty="0">
                <a:latin typeface="Trebuchet MS"/>
                <a:cs typeface="Trebuchet MS"/>
              </a:rPr>
              <a:t>n</a:t>
            </a:r>
            <a:r>
              <a:rPr sz="1350" baseline="6172" dirty="0">
                <a:latin typeface="Tahoma"/>
                <a:cs typeface="Tahoma"/>
              </a:rPr>
              <a:t>-bit strings to </a:t>
            </a:r>
            <a:r>
              <a:rPr sz="1350" i="1" baseline="6172" dirty="0">
                <a:latin typeface="Trebuchet MS"/>
                <a:cs typeface="Trebuchet MS"/>
              </a:rPr>
              <a:t>n</a:t>
            </a:r>
            <a:r>
              <a:rPr sz="1350" baseline="6172" dirty="0">
                <a:latin typeface="Tahoma"/>
                <a:cs typeface="Tahoma"/>
              </a:rPr>
              <a:t>-bit strings, as it is its  </a:t>
            </a:r>
            <a:r>
              <a:rPr sz="900" dirty="0">
                <a:latin typeface="Tahoma"/>
                <a:cs typeface="Tahoma"/>
              </a:rPr>
              <a:t>own inverse:</a:t>
            </a:r>
          </a:p>
          <a:p>
            <a:pPr>
              <a:lnSpc>
                <a:spcPts val="1400"/>
              </a:lnSpc>
              <a:spcBef>
                <a:spcPts val="25"/>
              </a:spcBef>
            </a:pPr>
            <a:endParaRPr sz="750" dirty="0">
              <a:latin typeface="Times New Roman"/>
              <a:cs typeface="Times New Roman"/>
            </a:endParaRPr>
          </a:p>
          <a:p>
            <a:pPr marL="125730" algn="ctr">
              <a:lnSpc>
                <a:spcPts val="1400"/>
              </a:lnSpc>
            </a:pPr>
            <a:r>
              <a:rPr sz="1350" i="1" baseline="6172" dirty="0" err="1">
                <a:solidFill>
                  <a:srgbClr val="0000FF"/>
                </a:solidFill>
                <a:latin typeface="Trebuchet MS"/>
                <a:cs typeface="Trebuchet MS"/>
              </a:rPr>
              <a:t>e</a:t>
            </a:r>
            <a:r>
              <a:rPr sz="600" i="1" dirty="0" err="1">
                <a:solidFill>
                  <a:srgbClr val="0000FF"/>
                </a:solidFill>
                <a:latin typeface="Arial"/>
                <a:cs typeface="Arial"/>
              </a:rPr>
              <a:t>r</a:t>
            </a:r>
            <a:r>
              <a:rPr sz="600" i="1" dirty="0">
                <a:solidFill>
                  <a:srgbClr val="0000FF"/>
                </a:solidFill>
                <a:latin typeface="Arial"/>
                <a:cs typeface="Arial"/>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e</a:t>
            </a:r>
            <a:r>
              <a:rPr sz="600" i="1" dirty="0">
                <a:solidFill>
                  <a:srgbClr val="0000FF"/>
                </a:solidFill>
                <a:latin typeface="Arial"/>
                <a:cs typeface="Arial"/>
              </a:rPr>
              <a:t>r </a:t>
            </a:r>
            <a:r>
              <a:rPr sz="1350" baseline="6172" dirty="0">
                <a:solidFill>
                  <a:srgbClr val="0000FF"/>
                </a:solidFill>
                <a:latin typeface="Tahoma"/>
                <a:cs typeface="Tahoma"/>
              </a:rPr>
              <a:t>(</a:t>
            </a:r>
            <a:r>
              <a:rPr sz="1350" i="1" baseline="6172" dirty="0">
                <a:solidFill>
                  <a:srgbClr val="0000FF"/>
                </a:solidFill>
                <a:latin typeface="Trebuchet MS"/>
                <a:cs typeface="Trebuchet MS"/>
              </a:rPr>
              <a:t>x </a:t>
            </a:r>
            <a:r>
              <a:rPr sz="1350" baseline="6172" dirty="0">
                <a:solidFill>
                  <a:srgbClr val="0000FF"/>
                </a:solidFill>
                <a:latin typeface="Tahoma"/>
                <a:cs typeface="Tahoma"/>
              </a:rPr>
              <a:t>)) =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a:t>
            </a:r>
            <a:r>
              <a:rPr sz="1350" baseline="6172" dirty="0">
                <a:solidFill>
                  <a:srgbClr val="0000FF"/>
                </a:solidFill>
                <a:latin typeface="Tahoma"/>
                <a:cs typeface="Tahoma"/>
              </a:rPr>
              <a:t>)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r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a:t>
            </a:r>
            <a:r>
              <a:rPr sz="1350" baseline="6172" dirty="0">
                <a:solidFill>
                  <a:srgbClr val="0000FF"/>
                </a:solidFill>
                <a:latin typeface="Tahoma"/>
                <a:cs typeface="Tahoma"/>
              </a:rPr>
              <a:t>) =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a:t>
            </a:r>
            <a:r>
              <a:rPr lang="en-US" sz="1350" baseline="6172" dirty="0">
                <a:solidFill>
                  <a:srgbClr val="0000FF"/>
                </a:solidFill>
                <a:latin typeface="Arial Unicode MS"/>
                <a:cs typeface="Arial Unicode MS"/>
              </a:rPr>
              <a:t>  </a:t>
            </a:r>
            <a:r>
              <a:rPr sz="1350" baseline="6172" dirty="0">
                <a:solidFill>
                  <a:srgbClr val="0000FF"/>
                </a:solidFill>
                <a:latin typeface="Arial Unicode MS"/>
                <a:cs typeface="Arial Unicode MS"/>
              </a:rPr>
              <a:t> </a:t>
            </a:r>
            <a:r>
              <a:rPr lang="en-US" sz="1350" baseline="18518" dirty="0">
                <a:solidFill>
                  <a:srgbClr val="0000FF"/>
                </a:solidFill>
                <a:latin typeface="Tahoma"/>
                <a:cs typeface="Tahoma"/>
              </a:rPr>
              <a:t> </a:t>
            </a:r>
            <a:r>
              <a:rPr sz="1350" baseline="6172" dirty="0">
                <a:solidFill>
                  <a:srgbClr val="0000FF"/>
                </a:solidFill>
                <a:latin typeface="Tahoma"/>
                <a:cs typeface="Tahoma"/>
              </a:rPr>
              <a:t>= </a:t>
            </a:r>
            <a:r>
              <a:rPr sz="1350" i="1" baseline="6172" dirty="0">
                <a:solidFill>
                  <a:srgbClr val="0000FF"/>
                </a:solidFill>
                <a:latin typeface="Trebuchet MS"/>
                <a:cs typeface="Trebuchet MS"/>
              </a:rPr>
              <a:t>x</a:t>
            </a:r>
            <a:r>
              <a:rPr sz="1350" i="1" baseline="6172" dirty="0">
                <a:solidFill>
                  <a:srgbClr val="0000FF"/>
                </a:solidFill>
                <a:latin typeface="Verdana"/>
                <a:cs typeface="Verdana"/>
              </a:rPr>
              <a:t>.</a:t>
            </a:r>
            <a:endParaRPr sz="1350" baseline="6172" dirty="0">
              <a:latin typeface="Verdana"/>
              <a:cs typeface="Verdana"/>
            </a:endParaRPr>
          </a:p>
          <a:p>
            <a:pPr marR="819785" algn="ctr">
              <a:lnSpc>
                <a:spcPts val="1400"/>
              </a:lnSpc>
              <a:spcBef>
                <a:spcPts val="805"/>
              </a:spcBef>
            </a:pPr>
            <a:r>
              <a:rPr sz="1350" baseline="6172" dirty="0">
                <a:latin typeface="Tahoma"/>
                <a:cs typeface="Tahoma"/>
              </a:rPr>
              <a:t>So Bob chooses the decryption function </a:t>
            </a:r>
            <a:r>
              <a:rPr sz="1350" i="1" baseline="6172" dirty="0">
                <a:solidFill>
                  <a:srgbClr val="FF0000"/>
                </a:solidFill>
                <a:latin typeface="Trebuchet MS"/>
                <a:cs typeface="Trebuchet MS"/>
              </a:rPr>
              <a:t>d</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y </a:t>
            </a:r>
            <a:r>
              <a:rPr sz="1350" baseline="6172" dirty="0">
                <a:solidFill>
                  <a:srgbClr val="FF0000"/>
                </a:solidFill>
                <a:latin typeface="Tahoma"/>
                <a:cs typeface="Tahoma"/>
              </a:rPr>
              <a:t>) = </a:t>
            </a:r>
            <a:r>
              <a:rPr sz="1350" i="1" baseline="6172" dirty="0">
                <a:solidFill>
                  <a:srgbClr val="FF0000"/>
                </a:solidFill>
                <a:latin typeface="Trebuchet MS"/>
                <a:cs typeface="Trebuchet MS"/>
              </a:rPr>
              <a:t>y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baseline="6172" dirty="0">
                <a:latin typeface="Tahoma"/>
                <a:cs typeface="Tahoma"/>
              </a:rPr>
              <a:t>.</a:t>
            </a:r>
          </a:p>
        </p:txBody>
      </p:sp>
      <p:pic>
        <p:nvPicPr>
          <p:cNvPr id="5" name="图片 4"/>
          <p:cNvPicPr>
            <a:picLocks noChangeAspect="1"/>
          </p:cNvPicPr>
          <p:nvPr/>
        </p:nvPicPr>
        <p:blipFill>
          <a:blip r:embed="rId2"/>
          <a:stretch>
            <a:fillRect/>
          </a:stretch>
        </p:blipFill>
        <p:spPr>
          <a:xfrm>
            <a:off x="3297364" y="2341181"/>
            <a:ext cx="98465" cy="144000"/>
          </a:xfrm>
          <a:prstGeom prst="rect">
            <a:avLst/>
          </a:prstGeom>
        </p:spPr>
      </p:pic>
      <p:pic>
        <p:nvPicPr>
          <p:cNvPr id="6" name="图片 5"/>
          <p:cNvPicPr>
            <a:picLocks noChangeAspect="1"/>
          </p:cNvPicPr>
          <p:nvPr/>
        </p:nvPicPr>
        <p:blipFill>
          <a:blip r:embed="rId3"/>
          <a:stretch>
            <a:fillRect/>
          </a:stretch>
        </p:blipFill>
        <p:spPr>
          <a:xfrm>
            <a:off x="266121" y="622995"/>
            <a:ext cx="141790" cy="108000"/>
          </a:xfrm>
          <a:prstGeom prst="rect">
            <a:avLst/>
          </a:prstGeom>
        </p:spPr>
      </p:pic>
      <p:pic>
        <p:nvPicPr>
          <p:cNvPr id="7" name="图片 6"/>
          <p:cNvPicPr>
            <a:picLocks noChangeAspect="1"/>
          </p:cNvPicPr>
          <p:nvPr/>
        </p:nvPicPr>
        <p:blipFill>
          <a:blip r:embed="rId3"/>
          <a:stretch>
            <a:fillRect/>
          </a:stretch>
        </p:blipFill>
        <p:spPr>
          <a:xfrm>
            <a:off x="266121" y="1176606"/>
            <a:ext cx="141790" cy="108000"/>
          </a:xfrm>
          <a:prstGeom prst="rect">
            <a:avLst/>
          </a:prstGeom>
        </p:spPr>
      </p:pic>
      <p:pic>
        <p:nvPicPr>
          <p:cNvPr id="8" name="图片 7"/>
          <p:cNvPicPr>
            <a:picLocks noChangeAspect="1"/>
          </p:cNvPicPr>
          <p:nvPr/>
        </p:nvPicPr>
        <p:blipFill>
          <a:blip r:embed="rId3"/>
          <a:stretch>
            <a:fillRect/>
          </a:stretch>
        </p:blipFill>
        <p:spPr>
          <a:xfrm>
            <a:off x="266121" y="1824606"/>
            <a:ext cx="141790" cy="108000"/>
          </a:xfrm>
          <a:prstGeom prst="rect">
            <a:avLst/>
          </a:prstGeom>
        </p:spPr>
      </p:pic>
    </p:spTree>
    <p:extLst>
      <p:ext uri="{BB962C8B-B14F-4D97-AF65-F5344CB8AC3E}">
        <p14:creationId xmlns:p14="http://schemas.microsoft.com/office/powerpoint/2010/main" val="1610503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419498" cy="215444"/>
          </a:xfrm>
          <a:prstGeom prst="rect">
            <a:avLst/>
          </a:prstGeom>
        </p:spPr>
        <p:txBody>
          <a:bodyPr vert="horz" wrap="square" lIns="0" tIns="0" rIns="0" bIns="0" rtlCol="0">
            <a:spAutoFit/>
          </a:bodyPr>
          <a:lstStyle/>
          <a:p>
            <a:pPr marL="12700">
              <a:lnSpc>
                <a:spcPct val="100000"/>
              </a:lnSpc>
            </a:pPr>
            <a:r>
              <a:rPr sz="1400" b="1" dirty="0"/>
              <a:t>One-time pad (cont’d)</a:t>
            </a:r>
          </a:p>
        </p:txBody>
      </p:sp>
      <p:sp>
        <p:nvSpPr>
          <p:cNvPr id="3" name="object 3"/>
          <p:cNvSpPr txBox="1"/>
          <p:nvPr/>
        </p:nvSpPr>
        <p:spPr>
          <a:xfrm>
            <a:off x="95250" y="815975"/>
            <a:ext cx="4255477" cy="1667123"/>
          </a:xfrm>
          <a:prstGeom prst="rect">
            <a:avLst/>
          </a:prstGeom>
        </p:spPr>
        <p:txBody>
          <a:bodyPr vert="horz" wrap="square" lIns="0" tIns="0" rIns="0" bIns="0" rtlCol="0">
            <a:spAutoFit/>
          </a:bodyPr>
          <a:lstStyle/>
          <a:p>
            <a:pPr marL="12700">
              <a:lnSpc>
                <a:spcPts val="1400"/>
              </a:lnSpc>
            </a:pPr>
            <a:r>
              <a:rPr sz="1100" dirty="0">
                <a:latin typeface="Tahoma"/>
                <a:cs typeface="Tahoma"/>
              </a:rPr>
              <a:t>How should Alice and Bob choose </a:t>
            </a:r>
            <a:r>
              <a:rPr sz="1100" i="1" dirty="0">
                <a:latin typeface="Trebuchet MS"/>
                <a:cs typeface="Trebuchet MS"/>
              </a:rPr>
              <a:t>r </a:t>
            </a:r>
            <a:r>
              <a:rPr sz="1100" dirty="0">
                <a:latin typeface="Tahoma"/>
                <a:cs typeface="Tahoma"/>
              </a:rPr>
              <a:t>for this scheme to be secure?</a:t>
            </a:r>
            <a:endParaRPr lang="en-US" sz="1100" dirty="0">
              <a:latin typeface="Tahoma"/>
              <a:cs typeface="Tahoma"/>
            </a:endParaRPr>
          </a:p>
          <a:p>
            <a:pPr marL="12700">
              <a:lnSpc>
                <a:spcPts val="1400"/>
              </a:lnSpc>
            </a:pPr>
            <a:endParaRPr sz="1100" dirty="0">
              <a:latin typeface="Tahoma"/>
              <a:cs typeface="Tahoma"/>
            </a:endParaRPr>
          </a:p>
          <a:p>
            <a:pPr marL="12700" marR="5080">
              <a:lnSpc>
                <a:spcPts val="1400"/>
              </a:lnSpc>
              <a:spcBef>
                <a:spcPts val="595"/>
              </a:spcBef>
            </a:pPr>
            <a:r>
              <a:rPr sz="1100" dirty="0">
                <a:solidFill>
                  <a:srgbClr val="0000FF"/>
                </a:solidFill>
                <a:latin typeface="Tahoma"/>
                <a:cs typeface="Tahoma"/>
              </a:rPr>
              <a:t>They should pick </a:t>
            </a:r>
            <a:r>
              <a:rPr sz="1100" i="1" dirty="0">
                <a:solidFill>
                  <a:srgbClr val="0000FF"/>
                </a:solidFill>
                <a:latin typeface="Trebuchet MS"/>
                <a:cs typeface="Trebuchet MS"/>
              </a:rPr>
              <a:t>r </a:t>
            </a:r>
            <a:r>
              <a:rPr sz="1100" dirty="0">
                <a:solidFill>
                  <a:srgbClr val="0000FF"/>
                </a:solidFill>
                <a:latin typeface="Tahoma"/>
                <a:cs typeface="Tahoma"/>
              </a:rPr>
              <a:t>at random</a:t>
            </a:r>
            <a:r>
              <a:rPr sz="1100" dirty="0">
                <a:latin typeface="Tahoma"/>
                <a:cs typeface="Tahoma"/>
              </a:rPr>
              <a:t>, flipping a coin for each bit, so that the resulting string is equally likely to be any element of </a:t>
            </a:r>
            <a:r>
              <a:rPr sz="1100" dirty="0">
                <a:latin typeface="Arial Unicode MS"/>
                <a:cs typeface="Arial Unicode MS"/>
              </a:rPr>
              <a:t>{</a:t>
            </a:r>
            <a:r>
              <a:rPr sz="1100" dirty="0">
                <a:latin typeface="Tahoma"/>
                <a:cs typeface="Tahoma"/>
              </a:rPr>
              <a:t>0</a:t>
            </a:r>
            <a:r>
              <a:rPr sz="1100" i="1" dirty="0">
                <a:latin typeface="Verdana"/>
                <a:cs typeface="Verdana"/>
              </a:rPr>
              <a:t>, </a:t>
            </a:r>
            <a:r>
              <a:rPr sz="1100" dirty="0">
                <a:latin typeface="Tahoma"/>
                <a:cs typeface="Tahoma"/>
              </a:rPr>
              <a:t>1</a:t>
            </a:r>
            <a:r>
              <a:rPr sz="1100" dirty="0">
                <a:latin typeface="Arial Unicode MS"/>
                <a:cs typeface="Arial Unicode MS"/>
              </a:rPr>
              <a:t>}</a:t>
            </a:r>
            <a:r>
              <a:rPr sz="1100" i="1" baseline="37037" dirty="0">
                <a:latin typeface="Arial"/>
                <a:cs typeface="Arial"/>
              </a:rPr>
              <a:t>n </a:t>
            </a:r>
            <a:r>
              <a:rPr sz="1100" dirty="0">
                <a:latin typeface="Tahoma"/>
                <a:cs typeface="Tahoma"/>
              </a:rPr>
              <a:t>.</a:t>
            </a:r>
            <a:endParaRPr lang="en-US" sz="1100" dirty="0">
              <a:latin typeface="Tahoma"/>
              <a:cs typeface="Tahoma"/>
            </a:endParaRPr>
          </a:p>
          <a:p>
            <a:pPr marL="12700" marR="5080">
              <a:lnSpc>
                <a:spcPts val="1400"/>
              </a:lnSpc>
              <a:spcBef>
                <a:spcPts val="595"/>
              </a:spcBef>
            </a:pPr>
            <a:endParaRPr lang="en-US" sz="1100" dirty="0">
              <a:latin typeface="Tahoma"/>
              <a:cs typeface="Tahoma"/>
            </a:endParaRPr>
          </a:p>
          <a:p>
            <a:pPr marL="12700" marR="5080">
              <a:lnSpc>
                <a:spcPts val="1400"/>
              </a:lnSpc>
              <a:spcBef>
                <a:spcPts val="595"/>
              </a:spcBef>
            </a:pPr>
            <a:r>
              <a:rPr lang="en-US" sz="1100" dirty="0">
                <a:latin typeface="Tahoma"/>
                <a:cs typeface="Tahoma"/>
              </a:rPr>
              <a:t>This will ensure that if Eve intercepts the encoded message </a:t>
            </a:r>
            <a:r>
              <a:rPr lang="en-US" altLang="zh-CN" sz="1200" i="1" dirty="0"/>
              <a:t>y </a:t>
            </a:r>
            <a:r>
              <a:rPr lang="en-US" altLang="zh-CN" sz="1200" dirty="0"/>
              <a:t>= </a:t>
            </a:r>
            <a:r>
              <a:rPr lang="en-US" altLang="zh-CN" sz="1200" i="1" dirty="0" err="1"/>
              <a:t>e</a:t>
            </a:r>
            <a:r>
              <a:rPr lang="en-US" altLang="zh-CN" sz="1200" i="1" baseline="-25000" dirty="0" err="1"/>
              <a:t>r</a:t>
            </a:r>
            <a:r>
              <a:rPr lang="en-US" altLang="zh-CN" sz="1200" i="1" dirty="0"/>
              <a:t> </a:t>
            </a:r>
            <a:r>
              <a:rPr lang="en-US" altLang="zh-CN" sz="1200" dirty="0"/>
              <a:t>(</a:t>
            </a:r>
            <a:r>
              <a:rPr lang="en-US" altLang="zh-CN" sz="1200" i="1" dirty="0"/>
              <a:t>x</a:t>
            </a:r>
            <a:r>
              <a:rPr lang="en-US" altLang="zh-CN" sz="1200" dirty="0"/>
              <a:t>),</a:t>
            </a:r>
            <a:r>
              <a:rPr lang="en-US" sz="1200" dirty="0">
                <a:latin typeface="Tahoma"/>
                <a:cs typeface="Tahoma"/>
              </a:rPr>
              <a:t>  </a:t>
            </a:r>
            <a:r>
              <a:rPr lang="en-US" sz="1100" dirty="0">
                <a:latin typeface="Tahoma"/>
                <a:cs typeface="Tahoma"/>
              </a:rPr>
              <a:t>She get no </a:t>
            </a:r>
            <a:r>
              <a:rPr sz="1100" dirty="0">
                <a:latin typeface="Tahoma"/>
                <a:cs typeface="Tahoma"/>
              </a:rPr>
              <a:t>information about </a:t>
            </a:r>
            <a:r>
              <a:rPr sz="1100" i="1" dirty="0">
                <a:latin typeface="Trebuchet MS"/>
                <a:cs typeface="Trebuchet MS"/>
              </a:rPr>
              <a:t>x </a:t>
            </a:r>
            <a:r>
              <a:rPr sz="1100" dirty="0">
                <a:latin typeface="Tahoma"/>
                <a:cs typeface="Tahoma"/>
              </a:rPr>
              <a:t>: all </a:t>
            </a:r>
            <a:r>
              <a:rPr sz="1100" i="1" dirty="0">
                <a:latin typeface="Trebuchet MS"/>
                <a:cs typeface="Trebuchet MS"/>
              </a:rPr>
              <a:t>r </a:t>
            </a:r>
            <a:r>
              <a:rPr sz="1100" dirty="0">
                <a:latin typeface="Tahoma"/>
                <a:cs typeface="Tahoma"/>
              </a:rPr>
              <a:t>’s are equally possible, thus all possibilities for </a:t>
            </a:r>
            <a:r>
              <a:rPr sz="1100" i="1" dirty="0">
                <a:latin typeface="Trebuchet MS"/>
                <a:cs typeface="Trebuchet MS"/>
              </a:rPr>
              <a:t>x </a:t>
            </a:r>
            <a:r>
              <a:rPr sz="1100" dirty="0">
                <a:latin typeface="Tahoma"/>
                <a:cs typeface="Tahoma"/>
              </a:rPr>
              <a:t>are equally likely!</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215444"/>
          </a:xfrm>
          <a:prstGeom prst="rect">
            <a:avLst/>
          </a:prstGeom>
        </p:spPr>
        <p:txBody>
          <a:bodyPr vert="horz" wrap="square" lIns="0" tIns="0" rIns="0" bIns="0" rtlCol="0">
            <a:spAutoFit/>
          </a:bodyPr>
          <a:lstStyle/>
          <a:p>
            <a:pPr marL="12700">
              <a:lnSpc>
                <a:spcPct val="100000"/>
              </a:lnSpc>
            </a:pPr>
            <a:r>
              <a:rPr sz="1400" b="1" spc="0" dirty="0"/>
              <a:t>The downside of one-time pad</a:t>
            </a:r>
          </a:p>
        </p:txBody>
      </p:sp>
      <p:sp>
        <p:nvSpPr>
          <p:cNvPr id="3" name="object 3"/>
          <p:cNvSpPr txBox="1"/>
          <p:nvPr/>
        </p:nvSpPr>
        <p:spPr>
          <a:xfrm>
            <a:off x="247649" y="663575"/>
            <a:ext cx="4078289" cy="2138086"/>
          </a:xfrm>
          <a:prstGeom prst="rect">
            <a:avLst/>
          </a:prstGeom>
        </p:spPr>
        <p:txBody>
          <a:bodyPr vert="horz" wrap="square" lIns="0" tIns="0" rIns="0" bIns="0" rtlCol="0">
            <a:spAutoFit/>
          </a:bodyPr>
          <a:lstStyle/>
          <a:p>
            <a:pPr marL="12700" marR="247650">
              <a:lnSpc>
                <a:spcPts val="1400"/>
              </a:lnSpc>
            </a:pPr>
            <a:r>
              <a:rPr sz="1100" dirty="0">
                <a:latin typeface="Tahoma"/>
                <a:cs typeface="Tahoma"/>
              </a:rPr>
              <a:t>The downside of the one-time pad is that it has to be discarded after use, hence the name.</a:t>
            </a:r>
          </a:p>
          <a:p>
            <a:pPr marL="12700" marR="25400">
              <a:lnSpc>
                <a:spcPts val="1400"/>
              </a:lnSpc>
              <a:spcBef>
                <a:spcPts val="595"/>
              </a:spcBef>
            </a:pPr>
            <a:r>
              <a:rPr sz="1100" dirty="0">
                <a:latin typeface="Tahoma"/>
                <a:cs typeface="Tahoma"/>
              </a:rPr>
              <a:t>A second message encoded with the same pad would not be secure, because if  Eve knew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r </a:t>
            </a:r>
            <a:r>
              <a:rPr sz="1100" dirty="0">
                <a:latin typeface="Tahoma"/>
                <a:cs typeface="Tahoma"/>
              </a:rPr>
              <a:t>and </a:t>
            </a:r>
            <a:r>
              <a:rPr sz="1100" i="1" dirty="0">
                <a:latin typeface="Trebuchet MS"/>
                <a:cs typeface="Trebuchet MS"/>
              </a:rPr>
              <a:t>z </a:t>
            </a:r>
            <a:r>
              <a:rPr sz="1100" dirty="0">
                <a:latin typeface="Arial Unicode MS"/>
                <a:cs typeface="Arial Unicode MS"/>
              </a:rPr>
              <a:t>⊕ </a:t>
            </a:r>
            <a:r>
              <a:rPr sz="1100" i="1" dirty="0">
                <a:latin typeface="Trebuchet MS"/>
                <a:cs typeface="Trebuchet MS"/>
              </a:rPr>
              <a:t>r </a:t>
            </a:r>
            <a:r>
              <a:rPr sz="1100" dirty="0">
                <a:latin typeface="Tahoma"/>
                <a:cs typeface="Tahoma"/>
              </a:rPr>
              <a:t>for two messages </a:t>
            </a:r>
            <a:r>
              <a:rPr sz="1100" i="1" dirty="0">
                <a:latin typeface="Trebuchet MS"/>
                <a:cs typeface="Trebuchet MS"/>
              </a:rPr>
              <a:t>x </a:t>
            </a:r>
            <a:r>
              <a:rPr sz="1100" dirty="0">
                <a:latin typeface="Tahoma"/>
                <a:cs typeface="Tahoma"/>
              </a:rPr>
              <a:t>and </a:t>
            </a:r>
            <a:r>
              <a:rPr sz="1100" i="1" dirty="0">
                <a:latin typeface="Trebuchet MS"/>
                <a:cs typeface="Trebuchet MS"/>
              </a:rPr>
              <a:t>z </a:t>
            </a:r>
            <a:r>
              <a:rPr sz="1100" dirty="0">
                <a:latin typeface="Tahoma"/>
                <a:cs typeface="Tahoma"/>
              </a:rPr>
              <a:t>, then she could take the exclusive-or to get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z </a:t>
            </a:r>
            <a:r>
              <a:rPr sz="1100" dirty="0">
                <a:latin typeface="Tahoma"/>
                <a:cs typeface="Tahoma"/>
              </a:rPr>
              <a:t>, which might be important information:</a:t>
            </a:r>
          </a:p>
          <a:p>
            <a:pPr marL="246379" indent="-149225">
              <a:lnSpc>
                <a:spcPts val="1400"/>
              </a:lnSpc>
              <a:spcBef>
                <a:spcPts val="505"/>
              </a:spcBef>
              <a:buClr>
                <a:srgbClr val="3333B2"/>
              </a:buClr>
              <a:buAutoNum type="arabicPeriod"/>
              <a:tabLst>
                <a:tab pos="247015" algn="l"/>
              </a:tabLst>
            </a:pPr>
            <a:r>
              <a:rPr sz="1100" dirty="0">
                <a:latin typeface="Tahoma"/>
                <a:cs typeface="Tahoma"/>
              </a:rPr>
              <a:t>it reveals whether the two messages begin or end the same;</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if one message contains a long sequence of zeros (as could easily be the case if the message is an image), then the corresponding part of the other message will be exposed.</a:t>
            </a:r>
          </a:p>
          <a:p>
            <a:pPr>
              <a:lnSpc>
                <a:spcPts val="1400"/>
              </a:lnSpc>
            </a:pPr>
            <a:endParaRPr sz="950" dirty="0">
              <a:latin typeface="Times New Roman"/>
              <a:cs typeface="Times New Roma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206375"/>
            <a:ext cx="4419498" cy="215444"/>
          </a:xfrm>
        </p:spPr>
        <p:txBody>
          <a:bodyPr/>
          <a:lstStyle/>
          <a:p>
            <a:r>
              <a:rPr lang="en-US" altLang="zh-CN" sz="1400" b="1" dirty="0"/>
              <a:t>Problems with symmetric key</a:t>
            </a:r>
            <a:endParaRPr lang="zh-CN" altLang="en-US" sz="1400" b="1" dirty="0"/>
          </a:p>
        </p:txBody>
      </p:sp>
      <p:sp>
        <p:nvSpPr>
          <p:cNvPr id="3" name="文本占位符 2"/>
          <p:cNvSpPr>
            <a:spLocks noGrp="1"/>
          </p:cNvSpPr>
          <p:nvPr>
            <p:ph type="body" idx="1"/>
          </p:nvPr>
        </p:nvSpPr>
        <p:spPr>
          <a:xfrm>
            <a:off x="349224" y="876109"/>
            <a:ext cx="3911650" cy="2190343"/>
          </a:xfrm>
        </p:spPr>
        <p:txBody>
          <a:bodyPr/>
          <a:lstStyle/>
          <a:p>
            <a:pPr marL="12700" marR="35560">
              <a:lnSpc>
                <a:spcPts val="1400"/>
              </a:lnSpc>
            </a:pPr>
            <a:r>
              <a:rPr lang="en-US" altLang="zh-CN" sz="1100" dirty="0"/>
              <a:t>Therefore the random string that Alice and Bob share has to be the combined length of all the messages they will need to exchange.</a:t>
            </a:r>
          </a:p>
          <a:p>
            <a:pPr>
              <a:lnSpc>
                <a:spcPts val="1400"/>
              </a:lnSpc>
              <a:spcBef>
                <a:spcPts val="25"/>
              </a:spcBef>
            </a:pPr>
            <a:endParaRPr lang="en-US" altLang="zh-CN" sz="1100" dirty="0">
              <a:latin typeface="Times New Roman"/>
              <a:cs typeface="Times New Roman"/>
            </a:endParaRPr>
          </a:p>
          <a:p>
            <a:pPr marL="1305560">
              <a:lnSpc>
                <a:spcPts val="1400"/>
              </a:lnSpc>
            </a:pPr>
            <a:r>
              <a:rPr lang="en-US" altLang="zh-CN" sz="1100" dirty="0">
                <a:solidFill>
                  <a:srgbClr val="FF0000"/>
                </a:solidFill>
              </a:rPr>
              <a:t>Random strings are costly!</a:t>
            </a:r>
            <a:endParaRPr lang="en-US" altLang="zh-CN" sz="1100" dirty="0"/>
          </a:p>
          <a:p>
            <a:endParaRPr lang="en-US" altLang="zh-CN" sz="1100" dirty="0"/>
          </a:p>
          <a:p>
            <a:endParaRPr lang="en-US" altLang="zh-CN" sz="1100" dirty="0"/>
          </a:p>
          <a:p>
            <a:r>
              <a:rPr lang="en-US" altLang="zh-CN" sz="1100" b="1" dirty="0"/>
              <a:t>Question:</a:t>
            </a:r>
            <a:r>
              <a:rPr lang="en-US" altLang="zh-CN" sz="1100" dirty="0"/>
              <a:t> How do you deliver the secrete key?</a:t>
            </a:r>
          </a:p>
          <a:p>
            <a:endParaRPr lang="en-US" altLang="zh-CN" sz="1100" dirty="0"/>
          </a:p>
          <a:p>
            <a:r>
              <a:rPr lang="en-US" altLang="zh-CN" sz="1100" b="1" dirty="0"/>
              <a:t>Answer:</a:t>
            </a:r>
            <a:r>
              <a:rPr lang="en-US" altLang="zh-CN" sz="1100" dirty="0"/>
              <a:t> Using unsymmetrical key!</a:t>
            </a:r>
          </a:p>
          <a:p>
            <a:endParaRPr lang="en-US" altLang="zh-CN" sz="1100" dirty="0"/>
          </a:p>
          <a:p>
            <a:endParaRPr lang="en-US" altLang="zh-CN" dirty="0"/>
          </a:p>
          <a:p>
            <a:endParaRPr lang="zh-CN" altLang="en-US" dirty="0"/>
          </a:p>
        </p:txBody>
      </p:sp>
    </p:spTree>
    <p:extLst>
      <p:ext uri="{BB962C8B-B14F-4D97-AF65-F5344CB8AC3E}">
        <p14:creationId xmlns:p14="http://schemas.microsoft.com/office/powerpoint/2010/main" val="27551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Fermat’s little theorem</a:t>
            </a:r>
          </a:p>
        </p:txBody>
      </p:sp>
      <p:sp>
        <p:nvSpPr>
          <p:cNvPr id="3" name="object 3"/>
          <p:cNvSpPr txBox="1"/>
          <p:nvPr/>
        </p:nvSpPr>
        <p:spPr>
          <a:xfrm>
            <a:off x="323850" y="511175"/>
            <a:ext cx="3886200" cy="2584362"/>
          </a:xfrm>
          <a:prstGeom prst="rect">
            <a:avLst/>
          </a:prstGeom>
        </p:spPr>
        <p:txBody>
          <a:bodyPr vert="horz" wrap="square" lIns="0" tIns="0" rIns="0" bIns="0" rtlCol="0">
            <a:spAutoFit/>
          </a:bodyPr>
          <a:lstStyle/>
          <a:p>
            <a:pPr marL="12700">
              <a:lnSpc>
                <a:spcPts val="1400"/>
              </a:lnSpc>
            </a:pPr>
            <a:r>
              <a:rPr sz="1000" dirty="0">
                <a:latin typeface="Tahoma"/>
                <a:cs typeface="Tahoma"/>
              </a:rPr>
              <a:t>If </a:t>
            </a:r>
            <a:r>
              <a:rPr sz="1000" i="1" dirty="0">
                <a:latin typeface="Trebuchet MS"/>
                <a:cs typeface="Trebuchet MS"/>
              </a:rPr>
              <a:t>p </a:t>
            </a:r>
            <a:r>
              <a:rPr sz="1000" dirty="0">
                <a:latin typeface="Tahoma"/>
                <a:cs typeface="Tahoma"/>
              </a:rPr>
              <a:t>is prime, then for every 1 </a:t>
            </a:r>
            <a:r>
              <a:rPr sz="1000" dirty="0">
                <a:latin typeface="Arial Unicode MS"/>
                <a:cs typeface="Arial Unicode MS"/>
              </a:rPr>
              <a:t>≤ </a:t>
            </a:r>
            <a:r>
              <a:rPr sz="1000" i="1" dirty="0">
                <a:latin typeface="Trebuchet MS"/>
                <a:cs typeface="Trebuchet MS"/>
              </a:rPr>
              <a:t>a </a:t>
            </a:r>
            <a:r>
              <a:rPr sz="1000" i="1" dirty="0">
                <a:latin typeface="Verdana"/>
                <a:cs typeface="Verdana"/>
              </a:rPr>
              <a:t>&lt; </a:t>
            </a:r>
            <a:r>
              <a:rPr sz="1000" i="1" dirty="0">
                <a:latin typeface="Trebuchet MS"/>
                <a:cs typeface="Trebuchet MS"/>
              </a:rPr>
              <a:t>p</a:t>
            </a:r>
            <a:r>
              <a:rPr sz="1000" dirty="0">
                <a:latin typeface="Tahoma"/>
                <a:cs typeface="Tahoma"/>
              </a:rPr>
              <a:t>,</a:t>
            </a:r>
          </a:p>
          <a:p>
            <a:pPr marL="97790" algn="ctr">
              <a:lnSpc>
                <a:spcPts val="1400"/>
              </a:lnSpc>
              <a:spcBef>
                <a:spcPts val="805"/>
              </a:spcBef>
            </a:pPr>
            <a:r>
              <a:rPr sz="900" i="1" dirty="0">
                <a:solidFill>
                  <a:srgbClr val="FF0000"/>
                </a:solidFill>
                <a:latin typeface="Trebuchet MS"/>
                <a:cs typeface="Trebuchet MS"/>
              </a:rPr>
              <a:t>a</a:t>
            </a:r>
            <a:r>
              <a:rPr sz="900" i="1" baseline="41666" dirty="0">
                <a:solidFill>
                  <a:srgbClr val="FF0000"/>
                </a:solidFill>
                <a:latin typeface="Arial"/>
                <a:cs typeface="Arial"/>
              </a:rPr>
              <a:t>p</a:t>
            </a:r>
            <a:r>
              <a:rPr sz="900" baseline="41666" dirty="0">
                <a:solidFill>
                  <a:srgbClr val="FF0000"/>
                </a:solidFill>
                <a:latin typeface="Arial Unicode MS"/>
                <a:cs typeface="Arial Unicode MS"/>
              </a:rPr>
              <a:t>−</a:t>
            </a:r>
            <a:r>
              <a:rPr sz="900" baseline="41666"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i="1" dirty="0">
                <a:latin typeface="Verdana"/>
                <a:cs typeface="Verdana"/>
              </a:rPr>
              <a:t>.</a:t>
            </a:r>
            <a:endParaRPr sz="900" dirty="0">
              <a:latin typeface="Verdana"/>
              <a:cs typeface="Verdana"/>
            </a:endParaRPr>
          </a:p>
          <a:p>
            <a:pPr marL="12700">
              <a:lnSpc>
                <a:spcPts val="1400"/>
              </a:lnSpc>
              <a:spcBef>
                <a:spcPts val="805"/>
              </a:spcBef>
            </a:pPr>
            <a:r>
              <a:rPr sz="1000" dirty="0">
                <a:solidFill>
                  <a:srgbClr val="0000FF"/>
                </a:solidFill>
                <a:latin typeface="Tahoma"/>
                <a:cs typeface="Tahoma"/>
              </a:rPr>
              <a:t>Proof of the Fermat’s little theorem</a:t>
            </a:r>
            <a:r>
              <a:rPr sz="1000" dirty="0">
                <a:latin typeface="Tahoma"/>
                <a:cs typeface="Tahoma"/>
              </a:rPr>
              <a:t>:</a:t>
            </a:r>
          </a:p>
          <a:p>
            <a:pPr marL="12700">
              <a:lnSpc>
                <a:spcPts val="1400"/>
              </a:lnSpc>
              <a:spcBef>
                <a:spcPts val="605"/>
              </a:spcBef>
            </a:pPr>
            <a:r>
              <a:rPr sz="1000" dirty="0">
                <a:latin typeface="Tahoma"/>
                <a:cs typeface="Tahoma"/>
              </a:rPr>
              <a:t>Let </a:t>
            </a:r>
            <a:r>
              <a:rPr sz="1000" i="1" dirty="0">
                <a:solidFill>
                  <a:srgbClr val="0000FF"/>
                </a:solidFill>
                <a:latin typeface="Trebuchet MS"/>
                <a:cs typeface="Trebuchet MS"/>
              </a:rPr>
              <a:t>S </a:t>
            </a:r>
            <a:r>
              <a:rPr sz="1000" dirty="0">
                <a:solidFill>
                  <a:srgbClr val="0000FF"/>
                </a:solidFill>
                <a:latin typeface="Tahoma"/>
                <a:cs typeface="Tahoma"/>
              </a:rPr>
              <a:t>= </a:t>
            </a:r>
            <a:r>
              <a:rPr sz="1000" dirty="0">
                <a:solidFill>
                  <a:srgbClr val="0000FF"/>
                </a:solidFill>
                <a:latin typeface="Arial Unicode MS"/>
                <a:cs typeface="Arial Unicode MS"/>
              </a:rPr>
              <a:t>{</a:t>
            </a:r>
            <a:r>
              <a:rPr sz="1000" dirty="0">
                <a:solidFill>
                  <a:srgbClr val="0000FF"/>
                </a:solidFill>
                <a:latin typeface="Tahoma"/>
                <a:cs typeface="Tahoma"/>
              </a:rPr>
              <a:t>1</a:t>
            </a:r>
            <a:r>
              <a:rPr sz="1000" i="1" dirty="0">
                <a:solidFill>
                  <a:srgbClr val="0000FF"/>
                </a:solidFill>
                <a:latin typeface="Verdana"/>
                <a:cs typeface="Verdana"/>
              </a:rPr>
              <a:t>, </a:t>
            </a:r>
            <a:r>
              <a:rPr sz="1000" dirty="0">
                <a:solidFill>
                  <a:srgbClr val="0000FF"/>
                </a:solidFill>
                <a:latin typeface="Tahoma"/>
                <a:cs typeface="Tahoma"/>
              </a:rPr>
              <a:t>2</a:t>
            </a:r>
            <a:r>
              <a:rPr sz="1000" i="1" dirty="0">
                <a:solidFill>
                  <a:srgbClr val="0000FF"/>
                </a:solidFill>
                <a:latin typeface="Verdana"/>
                <a:cs typeface="Verdana"/>
              </a:rPr>
              <a:t>, . . . , </a:t>
            </a:r>
            <a:r>
              <a:rPr sz="1000" i="1" dirty="0">
                <a:solidFill>
                  <a:srgbClr val="0000FF"/>
                </a:solidFill>
                <a:latin typeface="Trebuchet MS"/>
                <a:cs typeface="Trebuchet MS"/>
              </a:rPr>
              <a:t>p </a:t>
            </a:r>
            <a:r>
              <a:rPr sz="1000" dirty="0">
                <a:solidFill>
                  <a:srgbClr val="0000FF"/>
                </a:solidFill>
                <a:latin typeface="Arial Unicode MS"/>
                <a:cs typeface="Arial Unicode MS"/>
              </a:rPr>
              <a:t>− </a:t>
            </a:r>
            <a:r>
              <a:rPr sz="1000" dirty="0">
                <a:solidFill>
                  <a:srgbClr val="0000FF"/>
                </a:solidFill>
                <a:latin typeface="Tahoma"/>
                <a:cs typeface="Tahoma"/>
              </a:rPr>
              <a:t>1</a:t>
            </a:r>
            <a:r>
              <a:rPr sz="1000" dirty="0">
                <a:solidFill>
                  <a:srgbClr val="0000FF"/>
                </a:solidFill>
                <a:latin typeface="Arial Unicode MS"/>
                <a:cs typeface="Arial Unicode MS"/>
              </a:rPr>
              <a:t>}</a:t>
            </a:r>
            <a:r>
              <a:rPr sz="1000" dirty="0">
                <a:latin typeface="Tahoma"/>
                <a:cs typeface="Tahoma"/>
              </a:rPr>
              <a:t>. We claim that</a:t>
            </a:r>
          </a:p>
          <a:p>
            <a:pPr marL="246379" marR="201295">
              <a:lnSpc>
                <a:spcPts val="1400"/>
              </a:lnSpc>
              <a:spcBef>
                <a:spcPts val="400"/>
              </a:spcBef>
            </a:pPr>
            <a:r>
              <a:rPr sz="1000" i="1" dirty="0">
                <a:solidFill>
                  <a:srgbClr val="FF0000"/>
                </a:solidFill>
                <a:latin typeface="Arial"/>
                <a:cs typeface="Arial"/>
              </a:rPr>
              <a:t>the effect of multiplying these numbers by </a:t>
            </a:r>
            <a:r>
              <a:rPr sz="1000" i="1" dirty="0">
                <a:solidFill>
                  <a:srgbClr val="FF0000"/>
                </a:solidFill>
                <a:latin typeface="Trebuchet MS"/>
                <a:cs typeface="Trebuchet MS"/>
              </a:rPr>
              <a:t>a </a:t>
            </a:r>
            <a:r>
              <a:rPr sz="1000" i="1" dirty="0">
                <a:solidFill>
                  <a:srgbClr val="FF0000"/>
                </a:solidFill>
                <a:latin typeface="Arial"/>
                <a:cs typeface="Arial"/>
              </a:rPr>
              <a:t>(modulo </a:t>
            </a:r>
            <a:r>
              <a:rPr sz="1000" i="1" dirty="0">
                <a:solidFill>
                  <a:srgbClr val="FF0000"/>
                </a:solidFill>
                <a:latin typeface="Trebuchet MS"/>
                <a:cs typeface="Trebuchet MS"/>
              </a:rPr>
              <a:t>p</a:t>
            </a:r>
            <a:r>
              <a:rPr sz="1000" i="1" dirty="0">
                <a:solidFill>
                  <a:srgbClr val="FF0000"/>
                </a:solidFill>
                <a:latin typeface="Arial"/>
                <a:cs typeface="Arial"/>
              </a:rPr>
              <a:t>) is simply to  permute them</a:t>
            </a:r>
            <a:r>
              <a:rPr sz="1000" i="1" dirty="0">
                <a:latin typeface="Arial"/>
                <a:cs typeface="Arial"/>
              </a:rPr>
              <a:t>.</a:t>
            </a:r>
            <a:endParaRPr sz="1000" dirty="0">
              <a:latin typeface="Arial"/>
              <a:cs typeface="Arial"/>
            </a:endParaRPr>
          </a:p>
          <a:p>
            <a:pPr marL="12700">
              <a:lnSpc>
                <a:spcPts val="1400"/>
              </a:lnSpc>
              <a:spcBef>
                <a:spcPts val="680"/>
              </a:spcBef>
            </a:pPr>
            <a:r>
              <a:rPr sz="1000" dirty="0">
                <a:latin typeface="Tahoma"/>
                <a:cs typeface="Tahoma"/>
              </a:rPr>
              <a:t>Assume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j    </a:t>
            </a:r>
            <a:r>
              <a:rPr sz="1000" dirty="0">
                <a:latin typeface="Tahoma"/>
                <a:cs typeface="Tahoma"/>
              </a:rPr>
              <a:t>(mod </a:t>
            </a:r>
            <a:r>
              <a:rPr sz="1000" i="1" dirty="0">
                <a:latin typeface="Trebuchet MS"/>
                <a:cs typeface="Trebuchet MS"/>
              </a:rPr>
              <a:t>p</a:t>
            </a:r>
            <a:r>
              <a:rPr sz="1000" dirty="0">
                <a:latin typeface="Tahoma"/>
                <a:cs typeface="Tahoma"/>
              </a:rPr>
              <a:t>). Dividing both sides by </a:t>
            </a:r>
            <a:r>
              <a:rPr sz="1000" i="1" dirty="0">
                <a:latin typeface="Trebuchet MS"/>
                <a:cs typeface="Trebuchet MS"/>
              </a:rPr>
              <a:t>a </a:t>
            </a:r>
            <a:r>
              <a:rPr sz="1000" dirty="0">
                <a:latin typeface="Tahoma"/>
                <a:cs typeface="Tahoma"/>
              </a:rPr>
              <a:t>gives</a:t>
            </a:r>
          </a:p>
          <a:p>
            <a:pPr marL="97790" algn="ctr">
              <a:lnSpc>
                <a:spcPts val="1400"/>
              </a:lnSpc>
              <a:spcBef>
                <a:spcPts val="805"/>
              </a:spcBef>
            </a:pPr>
            <a:r>
              <a:rPr sz="1000" i="1" dirty="0">
                <a:solidFill>
                  <a:srgbClr val="0000FF"/>
                </a:solidFill>
                <a:latin typeface="Trebuchet MS"/>
                <a:cs typeface="Trebuchet MS"/>
              </a:rPr>
              <a:t>i </a:t>
            </a:r>
            <a:r>
              <a:rPr sz="1000" dirty="0">
                <a:solidFill>
                  <a:srgbClr val="0000FF"/>
                </a:solidFill>
                <a:latin typeface="Arial Unicode MS"/>
                <a:cs typeface="Arial Unicode MS"/>
              </a:rPr>
              <a:t>≡ </a:t>
            </a:r>
            <a:r>
              <a:rPr sz="1000" i="1" dirty="0">
                <a:solidFill>
                  <a:srgbClr val="0000FF"/>
                </a:solidFill>
                <a:latin typeface="Trebuchet MS"/>
                <a:cs typeface="Trebuchet MS"/>
              </a:rPr>
              <a:t>j   </a:t>
            </a:r>
            <a:r>
              <a:rPr sz="1000" dirty="0">
                <a:solidFill>
                  <a:srgbClr val="0000FF"/>
                </a:solidFill>
                <a:latin typeface="Tahoma"/>
                <a:cs typeface="Tahoma"/>
              </a:rPr>
              <a:t>(mod </a:t>
            </a:r>
            <a:r>
              <a:rPr sz="1000" i="1" dirty="0">
                <a:solidFill>
                  <a:srgbClr val="0000FF"/>
                </a:solidFill>
                <a:latin typeface="Trebuchet MS"/>
                <a:cs typeface="Trebuchet MS"/>
              </a:rPr>
              <a:t>p</a:t>
            </a:r>
            <a:r>
              <a:rPr sz="1000" dirty="0">
                <a:solidFill>
                  <a:srgbClr val="0000FF"/>
                </a:solidFill>
                <a:latin typeface="Tahoma"/>
                <a:cs typeface="Tahoma"/>
              </a:rPr>
              <a:t>)</a:t>
            </a:r>
            <a:r>
              <a:rPr sz="1000" i="1" dirty="0">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They are nonzero because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similarly implies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(And we can divide by </a:t>
            </a:r>
            <a:r>
              <a:rPr sz="1000" i="1" dirty="0">
                <a:latin typeface="Trebuchet MS"/>
                <a:cs typeface="Trebuchet MS"/>
              </a:rPr>
              <a:t>a</a:t>
            </a:r>
            <a:r>
              <a:rPr sz="1000" dirty="0">
                <a:latin typeface="Tahoma"/>
                <a:cs typeface="Tahoma"/>
              </a:rPr>
              <a:t>, because by assumption it is nonzero and therefore relatively prime to </a:t>
            </a:r>
            <a:r>
              <a:rPr sz="1000" i="1" dirty="0">
                <a:latin typeface="Trebuchet MS"/>
                <a:cs typeface="Trebuchet MS"/>
              </a:rPr>
              <a:t>p</a:t>
            </a:r>
            <a:r>
              <a:rPr sz="1000" dirty="0">
                <a:latin typeface="Tahoma"/>
                <a:cs typeface="Tahoma"/>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The Rivest-Shamir-Adelman (RSA) cryptosystem</a:t>
            </a:r>
          </a:p>
        </p:txBody>
      </p:sp>
      <p:sp>
        <p:nvSpPr>
          <p:cNvPr id="3" name="object 3"/>
          <p:cNvSpPr txBox="1">
            <a:spLocks noGrp="1"/>
          </p:cNvSpPr>
          <p:nvPr>
            <p:ph type="body" idx="1"/>
          </p:nvPr>
        </p:nvSpPr>
        <p:spPr>
          <a:xfrm>
            <a:off x="247650" y="587375"/>
            <a:ext cx="4089426" cy="2372444"/>
          </a:xfrm>
          <a:prstGeom prst="rect">
            <a:avLst/>
          </a:prstGeom>
        </p:spPr>
        <p:txBody>
          <a:bodyPr vert="horz" wrap="square" lIns="0" tIns="0" rIns="0" bIns="0" rtlCol="0">
            <a:spAutoFit/>
          </a:bodyPr>
          <a:lstStyle/>
          <a:p>
            <a:pPr marL="10160">
              <a:lnSpc>
                <a:spcPts val="1400"/>
              </a:lnSpc>
            </a:pPr>
            <a:r>
              <a:rPr sz="1100" spc="0" dirty="0"/>
              <a:t>An example of </a:t>
            </a:r>
            <a:r>
              <a:rPr sz="1100" b="1" spc="0" dirty="0">
                <a:latin typeface="Arial"/>
                <a:cs typeface="Arial"/>
              </a:rPr>
              <a:t>public-key cryptography:</a:t>
            </a:r>
          </a:p>
          <a:p>
            <a:pPr marL="288926" marR="261620" indent="-171450">
              <a:lnSpc>
                <a:spcPts val="1400"/>
              </a:lnSpc>
              <a:spcBef>
                <a:spcPts val="495"/>
              </a:spcBef>
              <a:buFont typeface="Wingdings" panose="05000000000000000000" pitchFamily="2" charset="2"/>
              <a:buChar char="Ø"/>
            </a:pPr>
            <a:r>
              <a:rPr sz="1100" spc="0" dirty="0"/>
              <a:t>Anybody can send a message to anybody else using publicly available  information, rather like addresses or phone  numbers.</a:t>
            </a:r>
            <a:endParaRPr sz="1100" spc="0" dirty="0">
              <a:latin typeface="Arial"/>
              <a:cs typeface="Arial"/>
            </a:endParaRPr>
          </a:p>
          <a:p>
            <a:pPr marL="288926" marR="102235" indent="-171450">
              <a:lnSpc>
                <a:spcPts val="1400"/>
              </a:lnSpc>
              <a:spcBef>
                <a:spcPts val="295"/>
              </a:spcBef>
              <a:buFont typeface="Wingdings" panose="05000000000000000000" pitchFamily="2" charset="2"/>
              <a:buChar char="Ø"/>
            </a:pPr>
            <a:r>
              <a:rPr sz="1100" spc="0" dirty="0"/>
              <a:t>Each person has a public key known to the whole world and a secret key  known only to him- or herself.</a:t>
            </a:r>
            <a:endParaRPr sz="1100" spc="0" dirty="0">
              <a:latin typeface="Arial"/>
              <a:cs typeface="Arial"/>
            </a:endParaRPr>
          </a:p>
          <a:p>
            <a:pPr marL="288925" indent="-171450">
              <a:lnSpc>
                <a:spcPts val="1400"/>
              </a:lnSpc>
              <a:spcBef>
                <a:spcPts val="309"/>
              </a:spcBef>
              <a:buFont typeface="Wingdings" panose="05000000000000000000" pitchFamily="2" charset="2"/>
              <a:buChar char="Ø"/>
            </a:pPr>
            <a:r>
              <a:rPr sz="1100" spc="0" dirty="0"/>
              <a:t>When Alice wants to send message </a:t>
            </a:r>
            <a:r>
              <a:rPr sz="1100" i="1" spc="0" dirty="0">
                <a:latin typeface="Trebuchet MS"/>
                <a:cs typeface="Trebuchet MS"/>
              </a:rPr>
              <a:t>x  </a:t>
            </a:r>
            <a:r>
              <a:rPr sz="1100" spc="0" dirty="0"/>
              <a:t>to Bob, she encodes it using  his</a:t>
            </a:r>
            <a:r>
              <a:rPr lang="en-US" sz="1100" spc="0" dirty="0"/>
              <a:t> </a:t>
            </a:r>
            <a:r>
              <a:rPr sz="1100" i="1" spc="0" dirty="0">
                <a:solidFill>
                  <a:srgbClr val="FF0000"/>
                </a:solidFill>
                <a:latin typeface="Arial"/>
                <a:cs typeface="Arial"/>
              </a:rPr>
              <a:t>public key</a:t>
            </a:r>
            <a:r>
              <a:rPr sz="1100" spc="0" dirty="0"/>
              <a:t>.</a:t>
            </a:r>
          </a:p>
          <a:p>
            <a:pPr marL="288925" indent="-171450">
              <a:lnSpc>
                <a:spcPts val="1400"/>
              </a:lnSpc>
              <a:spcBef>
                <a:spcPts val="309"/>
              </a:spcBef>
              <a:buFont typeface="Wingdings" panose="05000000000000000000" pitchFamily="2" charset="2"/>
              <a:buChar char="Ø"/>
            </a:pPr>
            <a:r>
              <a:rPr sz="1100" spc="0" dirty="0"/>
              <a:t>Bob decrypts it using his </a:t>
            </a:r>
            <a:r>
              <a:rPr sz="1100" i="1" spc="0" dirty="0">
                <a:solidFill>
                  <a:srgbClr val="FF0000"/>
                </a:solidFill>
                <a:latin typeface="Arial"/>
                <a:cs typeface="Arial"/>
              </a:rPr>
              <a:t>secret key</a:t>
            </a:r>
            <a:r>
              <a:rPr sz="1100" spc="0" dirty="0"/>
              <a:t>, to retrieve </a:t>
            </a:r>
            <a:r>
              <a:rPr sz="1100" i="1" spc="0" dirty="0">
                <a:latin typeface="Trebuchet MS"/>
                <a:cs typeface="Trebuchet MS"/>
              </a:rPr>
              <a:t>x </a:t>
            </a:r>
            <a:r>
              <a:rPr sz="1100" spc="0" dirty="0"/>
              <a:t>.</a:t>
            </a:r>
            <a:endParaRPr sz="1100" spc="0" dirty="0">
              <a:latin typeface="Trebuchet MS"/>
              <a:cs typeface="Trebuchet MS"/>
            </a:endParaRPr>
          </a:p>
          <a:p>
            <a:pPr marL="288926" marR="5080" indent="-171450">
              <a:lnSpc>
                <a:spcPts val="1400"/>
              </a:lnSpc>
              <a:spcBef>
                <a:spcPts val="300"/>
              </a:spcBef>
              <a:buFont typeface="Wingdings" panose="05000000000000000000" pitchFamily="2" charset="2"/>
              <a:buChar char="Ø"/>
            </a:pPr>
            <a:r>
              <a:rPr sz="1100" spc="0" dirty="0"/>
              <a:t>Eve is welcome to see as many encrypted messages for Bob as she likes,  but she will not be able to decode them, </a:t>
            </a:r>
            <a:r>
              <a:rPr sz="1100" i="1" spc="0" dirty="0">
                <a:solidFill>
                  <a:srgbClr val="0000FF"/>
                </a:solidFill>
                <a:latin typeface="Arial"/>
                <a:cs typeface="Arial"/>
              </a:rPr>
              <a:t>under certain simple assumptions</a:t>
            </a:r>
            <a:r>
              <a:rPr sz="1100" spc="0" dirty="0"/>
              <a:t>.</a:t>
            </a:r>
            <a:endParaRPr sz="1100" spc="0" dirty="0">
              <a:latin typeface="Arial"/>
              <a:cs typeface="Aria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130175"/>
            <a:ext cx="4114800" cy="215444"/>
          </a:xfrm>
          <a:prstGeom prst="rect">
            <a:avLst/>
          </a:prstGeom>
        </p:spPr>
        <p:txBody>
          <a:bodyPr vert="horz" wrap="square" lIns="0" tIns="0" rIns="0" bIns="0" rtlCol="0">
            <a:spAutoFit/>
          </a:bodyPr>
          <a:lstStyle/>
          <a:p>
            <a:pPr marL="12700">
              <a:lnSpc>
                <a:spcPct val="100000"/>
              </a:lnSpc>
            </a:pPr>
            <a:r>
              <a:rPr sz="1400" b="1" spc="0" dirty="0"/>
              <a:t>Property</a:t>
            </a:r>
          </a:p>
        </p:txBody>
      </p:sp>
      <p:sp>
        <p:nvSpPr>
          <p:cNvPr id="3" name="object 3"/>
          <p:cNvSpPr txBox="1"/>
          <p:nvPr/>
        </p:nvSpPr>
        <p:spPr>
          <a:xfrm>
            <a:off x="247650" y="434975"/>
            <a:ext cx="4090354" cy="2715487"/>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Trebuchet MS"/>
                <a:cs typeface="Trebuchet MS"/>
              </a:rPr>
              <a:t>p </a:t>
            </a:r>
            <a:r>
              <a:rPr sz="1000" dirty="0">
                <a:latin typeface="Tahoma"/>
                <a:cs typeface="Tahoma"/>
              </a:rPr>
              <a:t>and </a:t>
            </a:r>
            <a:r>
              <a:rPr sz="1000" i="1" dirty="0">
                <a:latin typeface="Trebuchet MS"/>
                <a:cs typeface="Trebuchet MS"/>
              </a:rPr>
              <a:t>q </a:t>
            </a:r>
            <a:r>
              <a:rPr sz="1000" dirty="0">
                <a:latin typeface="Tahoma"/>
                <a:cs typeface="Tahoma"/>
              </a:rPr>
              <a:t>and let </a:t>
            </a:r>
            <a:r>
              <a:rPr sz="1000" i="1" dirty="0">
                <a:latin typeface="Trebuchet MS"/>
                <a:cs typeface="Trebuchet MS"/>
              </a:rPr>
              <a:t>N </a:t>
            </a:r>
            <a:r>
              <a:rPr sz="1000" dirty="0">
                <a:latin typeface="Tahoma"/>
                <a:cs typeface="Tahoma"/>
              </a:rPr>
              <a:t>= </a:t>
            </a:r>
            <a:r>
              <a:rPr sz="1000" i="1" dirty="0">
                <a:latin typeface="Trebuchet MS"/>
                <a:cs typeface="Trebuchet MS"/>
              </a:rPr>
              <a:t>pq</a:t>
            </a:r>
            <a:r>
              <a:rPr sz="1000" dirty="0">
                <a:latin typeface="Tahoma"/>
                <a:cs typeface="Tahoma"/>
              </a:rPr>
              <a:t>. For any </a:t>
            </a:r>
            <a:r>
              <a:rPr sz="1000" i="1" dirty="0">
                <a:latin typeface="Trebuchet MS"/>
                <a:cs typeface="Trebuchet MS"/>
              </a:rPr>
              <a:t>e </a:t>
            </a:r>
            <a:r>
              <a:rPr sz="1000" dirty="0">
                <a:latin typeface="Tahoma"/>
                <a:cs typeface="Tahoma"/>
              </a:rPr>
              <a:t>relatively prime to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mapping</a:t>
            </a:r>
            <a:r>
              <a:rPr lang="en-US" sz="1000" dirty="0">
                <a:latin typeface="Tahoma"/>
                <a:cs typeface="Tahoma"/>
              </a:rPr>
              <a:t>  </a:t>
            </a:r>
            <a:r>
              <a:rPr sz="1000" dirty="0">
                <a:latin typeface="Tahoma"/>
                <a:cs typeface="Tahoma"/>
              </a:rPr>
              <a:t> </a:t>
            </a:r>
            <a:r>
              <a:rPr sz="1000" i="1" dirty="0">
                <a:solidFill>
                  <a:srgbClr val="FF0000"/>
                </a:solidFill>
                <a:latin typeface="Trebuchet MS"/>
                <a:cs typeface="Trebuchet MS"/>
              </a:rPr>
              <a:t>x </a:t>
            </a:r>
            <a:r>
              <a:rPr sz="1000" dirty="0">
                <a:solidFill>
                  <a:srgbClr val="FF0000"/>
                </a:solidFill>
                <a:latin typeface="Arial Unicode MS"/>
                <a:cs typeface="Arial Unicode MS"/>
              </a:rPr>
              <a:t>1→ </a:t>
            </a:r>
            <a:r>
              <a:rPr sz="1000" i="1" dirty="0" err="1">
                <a:solidFill>
                  <a:srgbClr val="FF0000"/>
                </a:solidFill>
                <a:latin typeface="Trebuchet MS"/>
                <a:cs typeface="Trebuchet MS"/>
              </a:rPr>
              <a:t>x</a:t>
            </a:r>
            <a:r>
              <a:rPr sz="1000" i="1" baseline="37037" dirty="0" err="1">
                <a:solidFill>
                  <a:srgbClr val="FF0000"/>
                </a:solidFill>
                <a:latin typeface="Arial"/>
                <a:cs typeface="Arial"/>
              </a:rPr>
              <a:t>e</a:t>
            </a:r>
            <a:r>
              <a:rPr sz="1000" i="1" baseline="37037" dirty="0">
                <a:solidFill>
                  <a:srgbClr val="FF0000"/>
                </a:solidFill>
                <a:latin typeface="Arial"/>
                <a:cs typeface="Arial"/>
              </a:rPr>
              <a:t>   </a:t>
            </a:r>
            <a:r>
              <a:rPr lang="en-US" sz="1000" i="1" baseline="37037" dirty="0">
                <a:solidFill>
                  <a:srgbClr val="FF0000"/>
                </a:solidFill>
                <a:latin typeface="Arial"/>
                <a:cs typeface="Arial"/>
              </a:rPr>
              <a:t>  </a:t>
            </a:r>
            <a:r>
              <a:rPr sz="1000" dirty="0">
                <a:solidFill>
                  <a:srgbClr val="FF0000"/>
                </a:solidFill>
                <a:latin typeface="Tahoma"/>
                <a:cs typeface="Tahoma"/>
              </a:rPr>
              <a:t>mod </a:t>
            </a:r>
            <a:r>
              <a:rPr sz="1000" i="1" dirty="0">
                <a:solidFill>
                  <a:srgbClr val="FF0000"/>
                </a:solidFill>
                <a:latin typeface="Trebuchet MS"/>
                <a:cs typeface="Trebuchet MS"/>
              </a:rPr>
              <a:t>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Trebuchet MS"/>
                <a:cs typeface="Trebuchet MS"/>
              </a:rPr>
              <a:t>d </a:t>
            </a:r>
            <a:r>
              <a:rPr sz="1000" dirty="0">
                <a:latin typeface="Tahoma"/>
                <a:cs typeface="Tahoma"/>
              </a:rPr>
              <a:t>be the inverse of </a:t>
            </a:r>
            <a:r>
              <a:rPr sz="1000" i="1" dirty="0">
                <a:latin typeface="Trebuchet MS"/>
                <a:cs typeface="Trebuchet MS"/>
              </a:rPr>
              <a:t>e </a:t>
            </a:r>
            <a:r>
              <a:rPr sz="1000" dirty="0">
                <a:latin typeface="Tahoma"/>
                <a:cs typeface="Tahoma"/>
              </a:rPr>
              <a:t>modulo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 Then for all </a:t>
            </a:r>
            <a:r>
              <a:rPr sz="1000" i="1" dirty="0">
                <a:latin typeface="Trebuchet MS"/>
                <a:cs typeface="Trebuchet MS"/>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ts val="1400"/>
              </a:lnSpc>
              <a:spcBef>
                <a:spcPts val="805"/>
              </a:spcBef>
            </a:pPr>
            <a:r>
              <a:rPr sz="1000" dirty="0">
                <a:solidFill>
                  <a:srgbClr val="FF0000"/>
                </a:solidFill>
                <a:latin typeface="Tahoma"/>
                <a:cs typeface="Tahoma"/>
              </a:rPr>
              <a:t>(</a:t>
            </a:r>
            <a:r>
              <a:rPr sz="1000" i="1" dirty="0">
                <a:solidFill>
                  <a:srgbClr val="FF0000"/>
                </a:solidFill>
                <a:latin typeface="Trebuchet MS"/>
                <a:cs typeface="Trebuchet MS"/>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Trebuchet MS"/>
                <a:cs typeface="Trebuchet MS"/>
              </a:rPr>
              <a:t>x  </a:t>
            </a:r>
            <a:r>
              <a:rPr sz="1000" dirty="0">
                <a:solidFill>
                  <a:srgbClr val="FF0000"/>
                </a:solidFill>
                <a:latin typeface="Tahoma"/>
                <a:cs typeface="Tahoma"/>
              </a:rPr>
              <a:t>(mod </a:t>
            </a:r>
            <a:r>
              <a:rPr sz="1000" i="1" dirty="0">
                <a:solidFill>
                  <a:srgbClr val="FF0000"/>
                </a:solidFill>
                <a:latin typeface="Trebuchet MS"/>
                <a:cs typeface="Trebuchet MS"/>
              </a:rPr>
              <a:t>N</a:t>
            </a:r>
            <a:r>
              <a:rPr sz="1000" dirty="0">
                <a:solidFill>
                  <a:srgbClr val="FF0000"/>
                </a:solidFill>
                <a:latin typeface="Tahoma"/>
                <a:cs typeface="Tahoma"/>
              </a:rPr>
              <a:t>)</a:t>
            </a:r>
            <a:r>
              <a:rPr sz="1000" i="1" dirty="0">
                <a:solidFill>
                  <a:srgbClr val="FF0000"/>
                </a:solidFill>
                <a:latin typeface="Verdana"/>
                <a:cs typeface="Verdana"/>
              </a:rPr>
              <a:t>.</a:t>
            </a:r>
            <a:endParaRPr sz="1000" dirty="0">
              <a:latin typeface="Verdana"/>
              <a:cs typeface="Verdana"/>
            </a:endParaRPr>
          </a:p>
          <a:p>
            <a:pPr>
              <a:lnSpc>
                <a:spcPts val="1400"/>
              </a:lnSpc>
              <a:spcBef>
                <a:spcPts val="30"/>
              </a:spcBef>
            </a:pPr>
            <a:endParaRPr sz="1000" dirty="0">
              <a:latin typeface="Times New Roman"/>
              <a:cs typeface="Times New Roman"/>
            </a:endParaRPr>
          </a:p>
          <a:p>
            <a:pPr marL="246379" marR="85725" indent="-126364">
              <a:lnSpc>
                <a:spcPts val="1400"/>
              </a:lnSpc>
            </a:pPr>
            <a:r>
              <a:rPr sz="1000" baseline="9259" dirty="0">
                <a:solidFill>
                  <a:srgbClr val="3333B2"/>
                </a:solidFill>
                <a:latin typeface="Arial"/>
                <a:cs typeface="Arial"/>
              </a:rPr>
              <a:t>.., </a:t>
            </a:r>
            <a:r>
              <a:rPr sz="1000" dirty="0">
                <a:latin typeface="Tahoma"/>
                <a:cs typeface="Tahoma"/>
              </a:rPr>
              <a:t>The mapping</a:t>
            </a:r>
            <a:r>
              <a:rPr lang="en-US" sz="1000" dirty="0">
                <a:latin typeface="Tahoma"/>
                <a:cs typeface="Tahoma"/>
              </a:rPr>
              <a:t>  </a:t>
            </a:r>
            <a:r>
              <a:rPr sz="1000" dirty="0">
                <a:latin typeface="Tahoma"/>
                <a:cs typeface="Tahoma"/>
              </a:rPr>
              <a:t> </a:t>
            </a:r>
            <a:r>
              <a:rPr sz="1000" i="1" dirty="0">
                <a:latin typeface="Trebuchet MS"/>
                <a:cs typeface="Trebuchet MS"/>
              </a:rPr>
              <a:t>x </a:t>
            </a:r>
            <a:r>
              <a:rPr sz="1000" dirty="0">
                <a:latin typeface="Arial Unicode MS"/>
                <a:cs typeface="Arial Unicode MS"/>
              </a:rPr>
              <a:t>1→ </a:t>
            </a:r>
            <a:r>
              <a:rPr sz="1000" i="1" dirty="0">
                <a:latin typeface="Trebuchet MS"/>
                <a:cs typeface="Trebuchet MS"/>
              </a:rPr>
              <a:t>x</a:t>
            </a:r>
            <a:r>
              <a:rPr lang="en-US" sz="1000" i="1" baseline="37037" dirty="0">
                <a:latin typeface="Arial"/>
                <a:cs typeface="Arial"/>
              </a:rPr>
              <a:t> </a:t>
            </a:r>
            <a:r>
              <a:rPr lang="en-US" sz="1000" i="1" dirty="0">
                <a:latin typeface="Arial"/>
                <a:cs typeface="Arial"/>
              </a:rPr>
              <a:t> </a:t>
            </a:r>
            <a:r>
              <a:rPr sz="1000" dirty="0">
                <a:latin typeface="Tahoma"/>
                <a:cs typeface="Tahoma"/>
              </a:rPr>
              <a:t>mod </a:t>
            </a:r>
            <a:r>
              <a:rPr sz="1000" i="1" dirty="0">
                <a:latin typeface="Trebuchet MS"/>
                <a:cs typeface="Trebuchet MS"/>
              </a:rPr>
              <a:t>N </a:t>
            </a:r>
            <a:r>
              <a:rPr sz="1000" dirty="0">
                <a:latin typeface="Tahoma"/>
                <a:cs typeface="Tahoma"/>
              </a:rPr>
              <a:t>is a reasonable way to encode messages </a:t>
            </a:r>
            <a:r>
              <a:rPr sz="1000" i="1" dirty="0">
                <a:latin typeface="Trebuchet MS"/>
                <a:cs typeface="Trebuchet MS"/>
              </a:rPr>
              <a:t>x </a:t>
            </a:r>
            <a:r>
              <a:rPr sz="1000" dirty="0">
                <a:latin typeface="Tahoma"/>
                <a:cs typeface="Tahoma"/>
              </a:rPr>
              <a:t>;  no information is lost. So, if Bob publishes (</a:t>
            </a:r>
            <a:r>
              <a:rPr sz="1000" i="1" dirty="0">
                <a:latin typeface="Trebuchet MS"/>
                <a:cs typeface="Trebuchet MS"/>
              </a:rPr>
              <a:t>N</a:t>
            </a:r>
            <a:r>
              <a:rPr sz="1000" i="1" dirty="0">
                <a:latin typeface="Verdana"/>
                <a:cs typeface="Verdana"/>
              </a:rPr>
              <a:t>, </a:t>
            </a:r>
            <a:r>
              <a:rPr sz="1000" i="1" dirty="0">
                <a:latin typeface="Trebuchet MS"/>
                <a:cs typeface="Trebuchet MS"/>
              </a:rPr>
              <a:t>e</a:t>
            </a:r>
            <a:r>
              <a:rPr sz="1000" dirty="0">
                <a:latin typeface="Tahoma"/>
                <a:cs typeface="Tahoma"/>
              </a:rPr>
              <a:t>) as his </a:t>
            </a:r>
            <a:r>
              <a:rPr sz="1000" b="1" dirty="0">
                <a:latin typeface="Arial"/>
                <a:cs typeface="Arial"/>
              </a:rPr>
              <a:t>public key</a:t>
            </a:r>
            <a:r>
              <a:rPr sz="1000" dirty="0">
                <a:latin typeface="Tahoma"/>
                <a:cs typeface="Tahoma"/>
              </a:rPr>
              <a:t>,  everyone else can use it to send him encrypted messages.</a:t>
            </a:r>
          </a:p>
          <a:p>
            <a:pPr marL="246379" marR="5080" indent="-126364">
              <a:lnSpc>
                <a:spcPts val="1400"/>
              </a:lnSpc>
              <a:spcBef>
                <a:spcPts val="300"/>
              </a:spcBef>
            </a:pPr>
            <a:r>
              <a:rPr sz="1000" baseline="9259" dirty="0">
                <a:solidFill>
                  <a:srgbClr val="3333B2"/>
                </a:solidFill>
                <a:latin typeface="Arial"/>
                <a:cs typeface="Arial"/>
              </a:rPr>
              <a:t>.., </a:t>
            </a:r>
            <a:r>
              <a:rPr sz="1000" dirty="0">
                <a:latin typeface="Tahoma"/>
                <a:cs typeface="Tahoma"/>
              </a:rPr>
              <a:t>Bob should retain the value </a:t>
            </a:r>
            <a:r>
              <a:rPr sz="1000" i="1" dirty="0">
                <a:latin typeface="Trebuchet MS"/>
                <a:cs typeface="Trebuchet MS"/>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Trebuchet MS"/>
                <a:cs typeface="Trebuchet MS"/>
              </a:rPr>
              <a:t>d </a:t>
            </a:r>
            <a:r>
              <a:rPr sz="1000" dirty="0">
                <a:latin typeface="Tahoma"/>
                <a:cs typeface="Tahoma"/>
              </a:rPr>
              <a:t>th power  modulo </a:t>
            </a:r>
            <a:r>
              <a:rPr sz="1000" i="1" dirty="0">
                <a:latin typeface="Trebuchet MS"/>
                <a:cs typeface="Trebuchet MS"/>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29154" y="869669"/>
            <a:ext cx="468000" cy="121807"/>
          </a:xfrm>
          <a:prstGeom prst="rect">
            <a:avLst/>
          </a:prstGeom>
        </p:spPr>
      </p:pic>
      <p:pic>
        <p:nvPicPr>
          <p:cNvPr id="5" name="图片 4"/>
          <p:cNvPicPr>
            <a:picLocks noChangeAspect="1"/>
          </p:cNvPicPr>
          <p:nvPr/>
        </p:nvPicPr>
        <p:blipFill>
          <a:blip r:embed="rId3"/>
          <a:stretch>
            <a:fillRect/>
          </a:stretch>
        </p:blipFill>
        <p:spPr>
          <a:xfrm>
            <a:off x="1278385" y="1896079"/>
            <a:ext cx="457200" cy="119187"/>
          </a:xfrm>
          <a:prstGeom prst="rect">
            <a:avLst/>
          </a:prstGeom>
        </p:spPr>
      </p:pic>
      <p:pic>
        <p:nvPicPr>
          <p:cNvPr id="6" name="图片 5"/>
          <p:cNvPicPr>
            <a:picLocks noChangeAspect="1"/>
          </p:cNvPicPr>
          <p:nvPr/>
        </p:nvPicPr>
        <p:blipFill>
          <a:blip r:embed="rId4"/>
          <a:stretch>
            <a:fillRect/>
          </a:stretch>
        </p:blipFill>
        <p:spPr>
          <a:xfrm>
            <a:off x="328559" y="1871475"/>
            <a:ext cx="138095" cy="108000"/>
          </a:xfrm>
          <a:prstGeom prst="rect">
            <a:avLst/>
          </a:prstGeom>
        </p:spPr>
      </p:pic>
      <p:pic>
        <p:nvPicPr>
          <p:cNvPr id="8" name="图片 7"/>
          <p:cNvPicPr>
            <a:picLocks noChangeAspect="1"/>
          </p:cNvPicPr>
          <p:nvPr/>
        </p:nvPicPr>
        <p:blipFill>
          <a:blip r:embed="rId4"/>
          <a:stretch>
            <a:fillRect/>
          </a:stretch>
        </p:blipFill>
        <p:spPr>
          <a:xfrm>
            <a:off x="329406" y="2644775"/>
            <a:ext cx="138095" cy="108000"/>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76" y="130175"/>
            <a:ext cx="4114748" cy="215444"/>
          </a:xfrm>
          <a:prstGeom prst="rect">
            <a:avLst/>
          </a:prstGeom>
        </p:spPr>
        <p:txBody>
          <a:bodyPr vert="horz" wrap="square" lIns="0" tIns="0" rIns="0" bIns="0" rtlCol="0">
            <a:spAutoFit/>
          </a:bodyPr>
          <a:lstStyle/>
          <a:p>
            <a:pPr marL="12700">
              <a:lnSpc>
                <a:spcPct val="100000"/>
              </a:lnSpc>
            </a:pPr>
            <a:r>
              <a:rPr sz="1400" b="1" dirty="0"/>
              <a:t>Proof of the property</a:t>
            </a:r>
          </a:p>
        </p:txBody>
      </p:sp>
      <p:sp>
        <p:nvSpPr>
          <p:cNvPr id="3" name="object 3"/>
          <p:cNvSpPr txBox="1"/>
          <p:nvPr/>
        </p:nvSpPr>
        <p:spPr>
          <a:xfrm>
            <a:off x="323850" y="434975"/>
            <a:ext cx="4038600" cy="974626"/>
          </a:xfrm>
          <a:prstGeom prst="rect">
            <a:avLst/>
          </a:prstGeom>
        </p:spPr>
        <p:txBody>
          <a:bodyPr vert="horz" wrap="square" lIns="0" tIns="0" rIns="0" bIns="0" rtlCol="0">
            <a:spAutoFit/>
          </a:bodyPr>
          <a:lstStyle/>
          <a:p>
            <a:pPr marL="12700" marR="299085">
              <a:lnSpc>
                <a:spcPts val="1400"/>
              </a:lnSpc>
            </a:pPr>
            <a:r>
              <a:rPr sz="900" dirty="0">
                <a:latin typeface="Tahoma"/>
                <a:cs typeface="Tahoma"/>
              </a:rPr>
              <a:t>If the mapping</a:t>
            </a:r>
            <a:r>
              <a:rPr lang="en-US" sz="900" dirty="0">
                <a:latin typeface="Tahoma"/>
                <a:cs typeface="Tahoma"/>
              </a:rPr>
              <a:t>  </a:t>
            </a:r>
            <a:r>
              <a:rPr sz="900" dirty="0">
                <a:latin typeface="Tahoma"/>
                <a:cs typeface="Tahoma"/>
              </a:rPr>
              <a:t> </a:t>
            </a:r>
            <a:r>
              <a:rPr sz="900" i="1" dirty="0">
                <a:solidFill>
                  <a:srgbClr val="0000FF"/>
                </a:solidFill>
                <a:latin typeface="Trebuchet MS"/>
                <a:cs typeface="Trebuchet MS"/>
              </a:rPr>
              <a:t>x </a:t>
            </a:r>
            <a:r>
              <a:rPr sz="900" dirty="0">
                <a:solidFill>
                  <a:srgbClr val="0000FF"/>
                </a:solidFill>
                <a:latin typeface="Arial Unicode MS"/>
                <a:cs typeface="Arial Unicode MS"/>
              </a:rPr>
              <a:t>1→ </a:t>
            </a:r>
            <a:r>
              <a:rPr sz="900" i="1" dirty="0">
                <a:solidFill>
                  <a:srgbClr val="0000FF"/>
                </a:solidFill>
                <a:latin typeface="Trebuchet MS"/>
                <a:cs typeface="Trebuchet MS"/>
              </a:rPr>
              <a:t>x</a:t>
            </a:r>
            <a:r>
              <a:rPr sz="900" i="1" baseline="37037" dirty="0">
                <a:solidFill>
                  <a:srgbClr val="0000FF"/>
                </a:solidFill>
                <a:latin typeface="Arial"/>
                <a:cs typeface="Arial"/>
              </a:rPr>
              <a:t>e </a:t>
            </a:r>
            <a:r>
              <a:rPr sz="900" dirty="0">
                <a:solidFill>
                  <a:srgbClr val="0000FF"/>
                </a:solidFill>
                <a:latin typeface="Tahoma"/>
                <a:cs typeface="Tahoma"/>
              </a:rPr>
              <a:t>mod </a:t>
            </a:r>
            <a:r>
              <a:rPr sz="900" i="1" dirty="0">
                <a:solidFill>
                  <a:srgbClr val="0000FF"/>
                </a:solidFill>
                <a:latin typeface="Trebuchet MS"/>
                <a:cs typeface="Trebuchet MS"/>
              </a:rPr>
              <a:t>N </a:t>
            </a:r>
            <a:r>
              <a:rPr sz="900" dirty="0">
                <a:latin typeface="Tahoma"/>
                <a:cs typeface="Tahoma"/>
              </a:rPr>
              <a:t>is invertible, it must be a bijection; hence statement 2 implies statement 1.</a:t>
            </a:r>
          </a:p>
          <a:p>
            <a:pPr marL="12700">
              <a:lnSpc>
                <a:spcPts val="1400"/>
              </a:lnSpc>
              <a:spcBef>
                <a:spcPts val="605"/>
              </a:spcBef>
            </a:pPr>
            <a:r>
              <a:rPr sz="900" dirty="0">
                <a:latin typeface="Tahoma"/>
                <a:cs typeface="Tahoma"/>
              </a:rPr>
              <a:t>To prove statement 2, we start by observing that </a:t>
            </a:r>
            <a:r>
              <a:rPr sz="900" i="1" dirty="0">
                <a:latin typeface="Trebuchet MS"/>
                <a:cs typeface="Trebuchet MS"/>
              </a:rPr>
              <a:t>e </a:t>
            </a:r>
            <a:r>
              <a:rPr sz="900" dirty="0">
                <a:latin typeface="Tahoma"/>
                <a:cs typeface="Tahoma"/>
              </a:rPr>
              <a:t>is invertible modulo</a:t>
            </a:r>
          </a:p>
          <a:p>
            <a:pPr marL="12700" marR="5080">
              <a:lnSpc>
                <a:spcPts val="1400"/>
              </a:lnSpc>
            </a:pPr>
            <a:r>
              <a:rPr sz="900" dirty="0">
                <a:latin typeface="Tahoma"/>
                <a:cs typeface="Tahoma"/>
              </a:rPr>
              <a:t>(</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because it is relatively prime to this number. It remains to show that</a:t>
            </a:r>
          </a:p>
        </p:txBody>
      </p:sp>
      <p:sp>
        <p:nvSpPr>
          <p:cNvPr id="4" name="object 4"/>
          <p:cNvSpPr txBox="1"/>
          <p:nvPr/>
        </p:nvSpPr>
        <p:spPr>
          <a:xfrm>
            <a:off x="247650" y="1409601"/>
            <a:ext cx="3913504" cy="1474763"/>
          </a:xfrm>
          <a:prstGeom prst="rect">
            <a:avLst/>
          </a:prstGeom>
        </p:spPr>
        <p:txBody>
          <a:bodyPr vert="horz" wrap="square" lIns="0" tIns="0" rIns="0" bIns="0" rtlCol="0">
            <a:spAutoFit/>
          </a:bodyPr>
          <a:lstStyle/>
          <a:p>
            <a:pPr marL="1495425">
              <a:lnSpc>
                <a:spcPts val="1400"/>
              </a:lnSpc>
            </a:pPr>
            <a:r>
              <a:rPr sz="900" dirty="0">
                <a:solidFill>
                  <a:srgbClr val="FF0000"/>
                </a:solidFill>
                <a:latin typeface="Tahoma"/>
                <a:cs typeface="Tahoma"/>
              </a:rPr>
              <a:t>(</a:t>
            </a:r>
            <a:r>
              <a:rPr sz="900" i="1" dirty="0">
                <a:solidFill>
                  <a:srgbClr val="FF0000"/>
                </a:solidFill>
                <a:latin typeface="Trebuchet MS"/>
                <a:cs typeface="Trebuchet MS"/>
              </a:rPr>
              <a:t>x</a:t>
            </a:r>
            <a:r>
              <a:rPr sz="900" i="1" baseline="41666" dirty="0">
                <a:solidFill>
                  <a:srgbClr val="FF0000"/>
                </a:solidFill>
                <a:latin typeface="Arial"/>
                <a:cs typeface="Arial"/>
              </a:rPr>
              <a:t>e </a:t>
            </a:r>
            <a:r>
              <a:rPr sz="900" dirty="0">
                <a:solidFill>
                  <a:srgbClr val="FF0000"/>
                </a:solidFill>
                <a:latin typeface="Tahoma"/>
                <a:cs typeface="Tahoma"/>
              </a:rPr>
              <a:t>)</a:t>
            </a:r>
            <a:r>
              <a:rPr sz="900" i="1" baseline="41666" dirty="0">
                <a:solidFill>
                  <a:srgbClr val="FF0000"/>
                </a:solidFill>
                <a:latin typeface="Arial"/>
                <a:cs typeface="Arial"/>
              </a:rPr>
              <a:t>d  </a:t>
            </a:r>
            <a:r>
              <a:rPr sz="900" dirty="0">
                <a:solidFill>
                  <a:srgbClr val="FF0000"/>
                </a:solidFill>
                <a:latin typeface="Arial Unicode MS"/>
                <a:cs typeface="Arial Unicode MS"/>
              </a:rPr>
              <a:t>≡ </a:t>
            </a:r>
            <a:r>
              <a:rPr sz="900" i="1" dirty="0">
                <a:solidFill>
                  <a:srgbClr val="FF0000"/>
                </a:solidFill>
                <a:latin typeface="Trebuchet MS"/>
                <a:cs typeface="Trebuchet MS"/>
              </a:rPr>
              <a:t>x  </a:t>
            </a:r>
            <a:r>
              <a:rPr sz="900" dirty="0">
                <a:solidFill>
                  <a:srgbClr val="FF0000"/>
                </a:solidFill>
                <a:latin typeface="Tahoma"/>
                <a:cs typeface="Tahoma"/>
              </a:rPr>
              <a:t>mod </a:t>
            </a:r>
            <a:r>
              <a:rPr sz="900" i="1" dirty="0">
                <a:solidFill>
                  <a:srgbClr val="FF0000"/>
                </a:solidFill>
                <a:latin typeface="Trebuchet MS"/>
                <a:cs typeface="Trebuchet MS"/>
              </a:rPr>
              <a:t>N</a:t>
            </a:r>
            <a:r>
              <a:rPr sz="900" i="1" dirty="0">
                <a:latin typeface="Verdana"/>
                <a:cs typeface="Verdana"/>
              </a:rPr>
              <a:t>.</a:t>
            </a:r>
            <a:endParaRPr sz="900" dirty="0">
              <a:latin typeface="Verdana"/>
              <a:cs typeface="Verdana"/>
            </a:endParaRPr>
          </a:p>
          <a:p>
            <a:pPr marL="12700">
              <a:lnSpc>
                <a:spcPts val="1400"/>
              </a:lnSpc>
              <a:spcBef>
                <a:spcPts val="509"/>
              </a:spcBef>
            </a:pPr>
            <a:r>
              <a:rPr sz="900" dirty="0">
                <a:latin typeface="Tahoma"/>
                <a:cs typeface="Tahoma"/>
              </a:rPr>
              <a:t>Since </a:t>
            </a:r>
            <a:r>
              <a:rPr sz="900" i="1" dirty="0">
                <a:latin typeface="Trebuchet MS"/>
                <a:cs typeface="Trebuchet MS"/>
              </a:rPr>
              <a:t>ed </a:t>
            </a:r>
            <a:r>
              <a:rPr sz="900" dirty="0">
                <a:latin typeface="Arial Unicode MS"/>
                <a:cs typeface="Arial Unicode MS"/>
              </a:rPr>
              <a:t>≡ </a:t>
            </a:r>
            <a:r>
              <a:rPr sz="900" dirty="0">
                <a:latin typeface="Tahoma"/>
                <a:cs typeface="Tahoma"/>
              </a:rPr>
              <a:t>1  mod (</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we can write</a:t>
            </a:r>
          </a:p>
          <a:p>
            <a:pPr algn="ctr">
              <a:lnSpc>
                <a:spcPts val="1400"/>
              </a:lnSpc>
              <a:spcBef>
                <a:spcPts val="600"/>
              </a:spcBef>
            </a:pPr>
            <a:r>
              <a:rPr sz="900" i="1" dirty="0">
                <a:solidFill>
                  <a:srgbClr val="0000FF"/>
                </a:solidFill>
                <a:latin typeface="Trebuchet MS"/>
                <a:cs typeface="Trebuchet MS"/>
              </a:rPr>
              <a:t>ed </a:t>
            </a:r>
            <a:r>
              <a:rPr sz="900" dirty="0">
                <a:solidFill>
                  <a:srgbClr val="0000FF"/>
                </a:solidFill>
                <a:latin typeface="Tahoma"/>
                <a:cs typeface="Tahoma"/>
              </a:rPr>
              <a:t>= 1 + </a:t>
            </a:r>
            <a:r>
              <a:rPr sz="900" i="1" dirty="0">
                <a:solidFill>
                  <a:srgbClr val="0000FF"/>
                </a:solidFill>
                <a:latin typeface="Trebuchet MS"/>
                <a:cs typeface="Trebuchet MS"/>
              </a:rPr>
              <a:t>k</a:t>
            </a:r>
            <a:r>
              <a:rPr sz="900" dirty="0">
                <a:solidFill>
                  <a:srgbClr val="0000FF"/>
                </a:solidFill>
                <a:latin typeface="Tahoma"/>
                <a:cs typeface="Tahoma"/>
              </a:rPr>
              <a:t>(</a:t>
            </a:r>
            <a:r>
              <a:rPr sz="900" i="1" dirty="0">
                <a:solidFill>
                  <a:srgbClr val="0000FF"/>
                </a:solidFill>
                <a:latin typeface="Trebuchet MS"/>
                <a:cs typeface="Trebuchet MS"/>
              </a:rPr>
              <a:t>p </a:t>
            </a:r>
            <a:r>
              <a:rPr sz="900" dirty="0">
                <a:solidFill>
                  <a:srgbClr val="0000FF"/>
                </a:solidFill>
                <a:latin typeface="Arial Unicode MS"/>
                <a:cs typeface="Arial Unicode MS"/>
              </a:rPr>
              <a:t>− </a:t>
            </a:r>
            <a:r>
              <a:rPr sz="900" dirty="0">
                <a:solidFill>
                  <a:srgbClr val="0000FF"/>
                </a:solidFill>
                <a:latin typeface="Tahoma"/>
                <a:cs typeface="Tahoma"/>
              </a:rPr>
              <a:t>1)(</a:t>
            </a:r>
            <a:r>
              <a:rPr sz="900" i="1" dirty="0">
                <a:solidFill>
                  <a:srgbClr val="0000FF"/>
                </a:solidFill>
                <a:latin typeface="Trebuchet MS"/>
                <a:cs typeface="Trebuchet MS"/>
              </a:rPr>
              <a:t>q </a:t>
            </a:r>
            <a:r>
              <a:rPr sz="900" dirty="0">
                <a:solidFill>
                  <a:srgbClr val="0000FF"/>
                </a:solidFill>
                <a:latin typeface="Arial Unicode MS"/>
                <a:cs typeface="Arial Unicode MS"/>
              </a:rPr>
              <a:t>− </a:t>
            </a:r>
            <a:r>
              <a:rPr sz="900" dirty="0">
                <a:solidFill>
                  <a:srgbClr val="0000FF"/>
                </a:solidFill>
                <a:latin typeface="Tahoma"/>
                <a:cs typeface="Tahoma"/>
              </a:rPr>
              <a:t>1)</a:t>
            </a:r>
            <a:endParaRPr sz="900" dirty="0">
              <a:latin typeface="Tahoma"/>
              <a:cs typeface="Tahoma"/>
            </a:endParaRPr>
          </a:p>
          <a:p>
            <a:pPr marL="12700">
              <a:lnSpc>
                <a:spcPts val="1400"/>
              </a:lnSpc>
              <a:spcBef>
                <a:spcPts val="805"/>
              </a:spcBef>
            </a:pPr>
            <a:r>
              <a:rPr sz="900" dirty="0">
                <a:latin typeface="Tahoma"/>
                <a:cs typeface="Tahoma"/>
              </a:rPr>
              <a:t>for some </a:t>
            </a:r>
            <a:r>
              <a:rPr sz="900" i="1" dirty="0">
                <a:latin typeface="Trebuchet MS"/>
                <a:cs typeface="Trebuchet MS"/>
              </a:rPr>
              <a:t>k</a:t>
            </a:r>
            <a:r>
              <a:rPr sz="900" dirty="0">
                <a:latin typeface="Tahoma"/>
                <a:cs typeface="Tahoma"/>
              </a:rPr>
              <a:t>. Then</a:t>
            </a:r>
          </a:p>
          <a:p>
            <a:pPr algn="ctr">
              <a:lnSpc>
                <a:spcPts val="1400"/>
              </a:lnSpc>
            </a:pPr>
            <a:r>
              <a:rPr sz="1350" baseline="-27777" dirty="0">
                <a:latin typeface="Tahoma"/>
                <a:cs typeface="Tahoma"/>
              </a:rPr>
              <a:t>(</a:t>
            </a:r>
            <a:r>
              <a:rPr sz="1350" i="1" baseline="-27777" dirty="0" err="1">
                <a:latin typeface="Trebuchet MS"/>
                <a:cs typeface="Trebuchet MS"/>
              </a:rPr>
              <a:t>x</a:t>
            </a:r>
            <a:r>
              <a:rPr sz="600" i="1" dirty="0" err="1">
                <a:latin typeface="Arial"/>
                <a:cs typeface="Arial"/>
              </a:rPr>
              <a:t>e</a:t>
            </a:r>
            <a:r>
              <a:rPr sz="600" i="1" dirty="0">
                <a:latin typeface="Arial"/>
                <a:cs typeface="Arial"/>
              </a:rPr>
              <a:t> </a:t>
            </a:r>
            <a:r>
              <a:rPr sz="1350" baseline="-27777" dirty="0">
                <a:latin typeface="Tahoma"/>
                <a:cs typeface="Tahoma"/>
              </a:rPr>
              <a:t>)</a:t>
            </a:r>
            <a:r>
              <a:rPr sz="600" i="1" dirty="0">
                <a:latin typeface="Arial"/>
                <a:cs typeface="Arial"/>
              </a:rPr>
              <a:t>d </a:t>
            </a:r>
            <a:r>
              <a:rPr sz="1350" baseline="-27777" dirty="0">
                <a:latin typeface="Arial Unicode MS"/>
                <a:cs typeface="Arial Unicode MS"/>
              </a:rPr>
              <a:t>− </a:t>
            </a:r>
            <a:r>
              <a:rPr sz="1350" i="1" baseline="-27777" dirty="0">
                <a:latin typeface="Trebuchet MS"/>
                <a:cs typeface="Trebuchet MS"/>
              </a:rPr>
              <a:t>x </a:t>
            </a:r>
            <a:r>
              <a:rPr sz="1350" baseline="-27777" dirty="0">
                <a:latin typeface="Tahoma"/>
                <a:cs typeface="Tahoma"/>
              </a:rPr>
              <a:t>= </a:t>
            </a:r>
            <a:r>
              <a:rPr sz="1350" i="1" baseline="-27777" dirty="0" err="1">
                <a:latin typeface="Trebuchet MS"/>
                <a:cs typeface="Trebuchet MS"/>
              </a:rPr>
              <a:t>x</a:t>
            </a:r>
            <a:r>
              <a:rPr sz="600" i="1" dirty="0" err="1">
                <a:latin typeface="Arial"/>
                <a:cs typeface="Arial"/>
              </a:rPr>
              <a:t>ed</a:t>
            </a:r>
            <a:r>
              <a:rPr sz="600" i="1" dirty="0">
                <a:latin typeface="Arial"/>
                <a:cs typeface="Arial"/>
              </a:rPr>
              <a:t> </a:t>
            </a:r>
            <a:r>
              <a:rPr sz="1350" baseline="-27777" dirty="0">
                <a:latin typeface="Arial Unicode MS"/>
                <a:cs typeface="Arial Unicode MS"/>
              </a:rPr>
              <a:t>− </a:t>
            </a:r>
            <a:r>
              <a:rPr sz="1350" i="1" baseline="-27777" dirty="0">
                <a:latin typeface="Trebuchet MS"/>
                <a:cs typeface="Trebuchet MS"/>
              </a:rPr>
              <a:t>x </a:t>
            </a:r>
            <a:r>
              <a:rPr sz="1350" baseline="-27777" dirty="0">
                <a:latin typeface="Tahoma"/>
                <a:cs typeface="Tahoma"/>
              </a:rPr>
              <a:t>= </a:t>
            </a:r>
            <a:r>
              <a:rPr sz="1350" i="1" baseline="-27777" dirty="0">
                <a:latin typeface="Trebuchet MS"/>
                <a:cs typeface="Trebuchet MS"/>
              </a:rPr>
              <a:t>x </a:t>
            </a:r>
            <a:r>
              <a:rPr sz="600" dirty="0">
                <a:latin typeface="Tahoma"/>
                <a:cs typeface="Tahoma"/>
              </a:rPr>
              <a:t>1+</a:t>
            </a:r>
            <a:r>
              <a:rPr sz="600" i="1" dirty="0">
                <a:latin typeface="Arial"/>
                <a:cs typeface="Arial"/>
              </a:rPr>
              <a:t>k</a:t>
            </a:r>
            <a:r>
              <a:rPr sz="600" dirty="0">
                <a:latin typeface="Tahoma"/>
                <a:cs typeface="Tahoma"/>
              </a:rPr>
              <a:t>(</a:t>
            </a:r>
            <a:r>
              <a:rPr sz="600" i="1" dirty="0">
                <a:latin typeface="Arial"/>
                <a:cs typeface="Arial"/>
              </a:rPr>
              <a:t>p</a:t>
            </a:r>
            <a:r>
              <a:rPr sz="600" dirty="0">
                <a:latin typeface="Arial Unicode MS"/>
                <a:cs typeface="Arial Unicode MS"/>
              </a:rPr>
              <a:t>−</a:t>
            </a:r>
            <a:r>
              <a:rPr sz="600" dirty="0">
                <a:latin typeface="Tahoma"/>
                <a:cs typeface="Tahoma"/>
              </a:rPr>
              <a:t>1)(</a:t>
            </a:r>
            <a:r>
              <a:rPr sz="600" i="1" dirty="0">
                <a:latin typeface="Arial"/>
                <a:cs typeface="Arial"/>
              </a:rPr>
              <a:t>q</a:t>
            </a:r>
            <a:r>
              <a:rPr sz="600" dirty="0">
                <a:latin typeface="Arial Unicode MS"/>
                <a:cs typeface="Arial Unicode MS"/>
              </a:rPr>
              <a:t>−</a:t>
            </a:r>
            <a:r>
              <a:rPr sz="600" dirty="0">
                <a:latin typeface="Tahoma"/>
                <a:cs typeface="Tahoma"/>
              </a:rPr>
              <a:t>1) </a:t>
            </a:r>
            <a:r>
              <a:rPr sz="1350" baseline="-27777" dirty="0">
                <a:latin typeface="Arial Unicode MS"/>
                <a:cs typeface="Arial Unicode MS"/>
              </a:rPr>
              <a:t>− </a:t>
            </a:r>
            <a:r>
              <a:rPr sz="1350" i="1" baseline="-27777" dirty="0">
                <a:latin typeface="Trebuchet MS"/>
                <a:cs typeface="Trebuchet MS"/>
              </a:rPr>
              <a:t>x</a:t>
            </a:r>
            <a:r>
              <a:rPr sz="1350" i="1" baseline="-27777" dirty="0">
                <a:latin typeface="Verdana"/>
                <a:cs typeface="Verdana"/>
              </a:rPr>
              <a:t>.</a:t>
            </a:r>
            <a:endParaRPr sz="1350" baseline="-27777" dirty="0">
              <a:latin typeface="Verdana"/>
              <a:cs typeface="Verdana"/>
            </a:endParaRPr>
          </a:p>
          <a:p>
            <a:pPr algn="ctr">
              <a:lnSpc>
                <a:spcPts val="1400"/>
              </a:lnSpc>
              <a:spcBef>
                <a:spcPts val="1235"/>
              </a:spcBef>
            </a:pPr>
            <a:r>
              <a:rPr sz="900" i="1" dirty="0">
                <a:latin typeface="Trebuchet MS"/>
                <a:cs typeface="Trebuchet MS"/>
              </a:rPr>
              <a:t>x </a:t>
            </a:r>
            <a:r>
              <a:rPr sz="900" baseline="37037" dirty="0">
                <a:latin typeface="Tahoma"/>
                <a:cs typeface="Tahoma"/>
              </a:rPr>
              <a:t>1+</a:t>
            </a:r>
            <a:r>
              <a:rPr sz="900" i="1" baseline="37037" dirty="0">
                <a:latin typeface="Arial"/>
                <a:cs typeface="Arial"/>
              </a:rPr>
              <a:t>k</a:t>
            </a:r>
            <a:r>
              <a:rPr sz="900" baseline="37037" dirty="0">
                <a:latin typeface="Tahoma"/>
                <a:cs typeface="Tahoma"/>
              </a:rPr>
              <a:t>(</a:t>
            </a:r>
            <a:r>
              <a:rPr sz="900" i="1" baseline="37037" dirty="0">
                <a:latin typeface="Arial"/>
                <a:cs typeface="Arial"/>
              </a:rPr>
              <a:t>p</a:t>
            </a:r>
            <a:r>
              <a:rPr sz="900" baseline="37037" dirty="0">
                <a:latin typeface="Arial Unicode MS"/>
                <a:cs typeface="Arial Unicode MS"/>
              </a:rPr>
              <a:t>−</a:t>
            </a:r>
            <a:r>
              <a:rPr sz="900" baseline="37037" dirty="0">
                <a:latin typeface="Tahoma"/>
                <a:cs typeface="Tahoma"/>
              </a:rPr>
              <a:t>1)(</a:t>
            </a:r>
            <a:r>
              <a:rPr sz="900" i="1" baseline="37037" dirty="0">
                <a:latin typeface="Arial"/>
                <a:cs typeface="Arial"/>
              </a:rPr>
              <a:t>q</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i="1" dirty="0">
                <a:latin typeface="Trebuchet MS"/>
                <a:cs typeface="Trebuchet MS"/>
              </a:rPr>
              <a:t>x  </a:t>
            </a:r>
            <a:r>
              <a:rPr sz="900" dirty="0">
                <a:latin typeface="Tahoma"/>
                <a:cs typeface="Tahoma"/>
              </a:rPr>
              <a:t>is divisible by </a:t>
            </a:r>
            <a:r>
              <a:rPr sz="900" i="1" dirty="0">
                <a:latin typeface="Trebuchet MS"/>
                <a:cs typeface="Trebuchet MS"/>
              </a:rPr>
              <a:t>p </a:t>
            </a:r>
            <a:r>
              <a:rPr sz="900" dirty="0">
                <a:latin typeface="Tahoma"/>
                <a:cs typeface="Tahoma"/>
              </a:rPr>
              <a:t>(since </a:t>
            </a:r>
            <a:r>
              <a:rPr sz="900" i="1" dirty="0">
                <a:solidFill>
                  <a:srgbClr val="FF0000"/>
                </a:solidFill>
                <a:latin typeface="Trebuchet MS"/>
                <a:cs typeface="Trebuchet MS"/>
              </a:rPr>
              <a:t>x</a:t>
            </a:r>
            <a:r>
              <a:rPr sz="900" i="1" baseline="37037" dirty="0">
                <a:solidFill>
                  <a:srgbClr val="FF0000"/>
                </a:solidFill>
                <a:latin typeface="Arial"/>
                <a:cs typeface="Arial"/>
              </a:rPr>
              <a:t>p</a:t>
            </a:r>
            <a:r>
              <a:rPr sz="900" baseline="37037" dirty="0">
                <a:solidFill>
                  <a:srgbClr val="FF0000"/>
                </a:solidFill>
                <a:latin typeface="Arial Unicode MS"/>
                <a:cs typeface="Arial Unicode MS"/>
              </a:rPr>
              <a:t>−</a:t>
            </a:r>
            <a:r>
              <a:rPr sz="900" baseline="37037"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dirty="0">
                <a:latin typeface="Tahoma"/>
                <a:cs typeface="Tahoma"/>
              </a:rPr>
              <a:t>) and likewise by </a:t>
            </a:r>
            <a:r>
              <a:rPr sz="900" i="1" dirty="0">
                <a:latin typeface="Trebuchet MS"/>
                <a:cs typeface="Trebuchet MS"/>
              </a:rPr>
              <a:t>q</a:t>
            </a:r>
            <a:r>
              <a:rPr sz="900" dirty="0">
                <a:latin typeface="Tahoma"/>
                <a:cs typeface="Tahoma"/>
              </a:rPr>
              <a:t>.</a:t>
            </a:r>
          </a:p>
        </p:txBody>
      </p:sp>
      <p:sp>
        <p:nvSpPr>
          <p:cNvPr id="6" name="object 6"/>
          <p:cNvSpPr txBox="1"/>
          <p:nvPr/>
        </p:nvSpPr>
        <p:spPr>
          <a:xfrm>
            <a:off x="247650" y="2884364"/>
            <a:ext cx="3928745" cy="179536"/>
          </a:xfrm>
          <a:prstGeom prst="rect">
            <a:avLst/>
          </a:prstGeom>
        </p:spPr>
        <p:txBody>
          <a:bodyPr vert="horz" wrap="square" lIns="0" tIns="0" rIns="0" bIns="0" rtlCol="0">
            <a:spAutoFit/>
          </a:bodyPr>
          <a:lstStyle/>
          <a:p>
            <a:pPr marL="12700">
              <a:lnSpc>
                <a:spcPts val="1400"/>
              </a:lnSpc>
              <a:tabLst>
                <a:tab pos="3819525" algn="l"/>
              </a:tabLst>
            </a:pPr>
            <a:r>
              <a:rPr sz="900" dirty="0">
                <a:latin typeface="Tahoma"/>
                <a:cs typeface="Tahoma"/>
              </a:rPr>
              <a:t>Since </a:t>
            </a:r>
            <a:r>
              <a:rPr sz="900" i="1" dirty="0">
                <a:latin typeface="Trebuchet MS"/>
                <a:cs typeface="Trebuchet MS"/>
              </a:rPr>
              <a:t>p </a:t>
            </a:r>
            <a:r>
              <a:rPr sz="900" dirty="0">
                <a:latin typeface="Tahoma"/>
                <a:cs typeface="Tahoma"/>
              </a:rPr>
              <a:t>and </a:t>
            </a:r>
            <a:r>
              <a:rPr sz="900" i="1" dirty="0">
                <a:latin typeface="Trebuchet MS"/>
                <a:cs typeface="Trebuchet MS"/>
              </a:rPr>
              <a:t>q </a:t>
            </a:r>
            <a:r>
              <a:rPr sz="900" dirty="0">
                <a:latin typeface="Tahoma"/>
                <a:cs typeface="Tahoma"/>
              </a:rPr>
              <a:t>are primes, this expression must be divisible by </a:t>
            </a:r>
            <a:r>
              <a:rPr sz="900" i="1" dirty="0">
                <a:latin typeface="Trebuchet MS"/>
                <a:cs typeface="Trebuchet MS"/>
              </a:rPr>
              <a:t>N  </a:t>
            </a:r>
            <a:r>
              <a:rPr sz="900" dirty="0">
                <a:latin typeface="Tahoma"/>
                <a:cs typeface="Tahoma"/>
              </a:rPr>
              <a:t>= </a:t>
            </a:r>
            <a:r>
              <a:rPr sz="900" i="1" dirty="0">
                <a:latin typeface="Trebuchet MS"/>
                <a:cs typeface="Trebuchet MS"/>
              </a:rPr>
              <a:t>pq</a:t>
            </a:r>
            <a:r>
              <a:rPr sz="900" dirty="0">
                <a:latin typeface="Tahoma"/>
                <a:cs typeface="Tahoma"/>
              </a:rPr>
              <a:t>.	</a:t>
            </a:r>
            <a:r>
              <a:rPr sz="900" u="sng" dirty="0">
                <a:latin typeface="Times New Roman"/>
                <a:cs typeface="Times New Roman"/>
              </a:rPr>
              <a:t> </a:t>
            </a:r>
            <a:endParaRPr sz="900" dirty="0">
              <a:latin typeface="Times New Roman"/>
              <a:cs typeface="Times New Roman"/>
            </a:endParaRPr>
          </a:p>
        </p:txBody>
      </p:sp>
      <p:pic>
        <p:nvPicPr>
          <p:cNvPr id="10" name="图片 9"/>
          <p:cNvPicPr>
            <a:picLocks noChangeAspect="1"/>
          </p:cNvPicPr>
          <p:nvPr/>
        </p:nvPicPr>
        <p:blipFill>
          <a:blip r:embed="rId2"/>
          <a:stretch>
            <a:fillRect/>
          </a:stretch>
        </p:blipFill>
        <p:spPr>
          <a:xfrm>
            <a:off x="1152000" y="468000"/>
            <a:ext cx="432000" cy="120587"/>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130176"/>
            <a:ext cx="4114800" cy="215444"/>
          </a:xfrm>
          <a:prstGeom prst="rect">
            <a:avLst/>
          </a:prstGeom>
        </p:spPr>
        <p:txBody>
          <a:bodyPr vert="horz" wrap="square" lIns="0" tIns="0" rIns="0" bIns="0" rtlCol="0">
            <a:spAutoFit/>
          </a:bodyPr>
          <a:lstStyle/>
          <a:p>
            <a:pPr marL="12700">
              <a:lnSpc>
                <a:spcPct val="100000"/>
              </a:lnSpc>
            </a:pPr>
            <a:r>
              <a:rPr sz="1400" b="1" dirty="0"/>
              <a:t>RSA protocol</a:t>
            </a:r>
          </a:p>
        </p:txBody>
      </p:sp>
      <p:sp>
        <p:nvSpPr>
          <p:cNvPr id="3" name="object 3"/>
          <p:cNvSpPr txBox="1"/>
          <p:nvPr/>
        </p:nvSpPr>
        <p:spPr>
          <a:xfrm>
            <a:off x="247650" y="434975"/>
            <a:ext cx="4097439" cy="2577629"/>
          </a:xfrm>
          <a:prstGeom prst="rect">
            <a:avLst/>
          </a:prstGeom>
        </p:spPr>
        <p:txBody>
          <a:bodyPr vert="horz" wrap="square" lIns="0" tIns="0" rIns="0" bIns="0" rtlCol="0">
            <a:spAutoFit/>
          </a:bodyPr>
          <a:lstStyle/>
          <a:p>
            <a:pPr marL="12700">
              <a:lnSpc>
                <a:spcPts val="1400"/>
              </a:lnSpc>
            </a:pPr>
            <a:r>
              <a:rPr sz="1100" b="1" dirty="0">
                <a:latin typeface="Arial"/>
                <a:cs typeface="Arial"/>
              </a:rPr>
              <a:t>Bob chooses his public and secret keys:</a:t>
            </a:r>
            <a:endParaRPr sz="1100" dirty="0">
              <a:latin typeface="Arial"/>
              <a:cs typeface="Arial"/>
            </a:endParaRPr>
          </a:p>
          <a:p>
            <a:pPr marL="246379" indent="-149225">
              <a:lnSpc>
                <a:spcPts val="1400"/>
              </a:lnSpc>
              <a:spcBef>
                <a:spcPts val="505"/>
              </a:spcBef>
              <a:buClr>
                <a:srgbClr val="3333B2"/>
              </a:buClr>
              <a:buAutoNum type="arabicPeriod"/>
              <a:tabLst>
                <a:tab pos="247015" algn="l"/>
              </a:tabLst>
            </a:pPr>
            <a:r>
              <a:rPr sz="1100" dirty="0">
                <a:latin typeface="Tahoma"/>
                <a:cs typeface="Tahoma"/>
              </a:rPr>
              <a:t>He starts by picking two large (</a:t>
            </a:r>
            <a:r>
              <a:rPr sz="1100" i="1" dirty="0">
                <a:latin typeface="Trebuchet MS"/>
                <a:cs typeface="Trebuchet MS"/>
              </a:rPr>
              <a:t>n</a:t>
            </a:r>
            <a:r>
              <a:rPr sz="1100" dirty="0">
                <a:latin typeface="Tahoma"/>
                <a:cs typeface="Tahoma"/>
              </a:rPr>
              <a:t>-bit) random primes </a:t>
            </a:r>
            <a:r>
              <a:rPr sz="1100" i="1" dirty="0">
                <a:latin typeface="Trebuchet MS"/>
                <a:cs typeface="Trebuchet MS"/>
              </a:rPr>
              <a:t>p </a:t>
            </a:r>
            <a:r>
              <a:rPr sz="1100" dirty="0">
                <a:latin typeface="Tahoma"/>
                <a:cs typeface="Tahoma"/>
              </a:rPr>
              <a:t>and </a:t>
            </a:r>
            <a:r>
              <a:rPr sz="1100" i="1" dirty="0">
                <a:latin typeface="Trebuchet MS"/>
                <a:cs typeface="Trebuchet MS"/>
              </a:rPr>
              <a:t>q</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His public key is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where </a:t>
            </a:r>
            <a:r>
              <a:rPr sz="1100" i="1" dirty="0">
                <a:latin typeface="Trebuchet MS"/>
                <a:cs typeface="Trebuchet MS"/>
              </a:rPr>
              <a:t>N </a:t>
            </a:r>
            <a:r>
              <a:rPr sz="1100" dirty="0">
                <a:latin typeface="Tahoma"/>
                <a:cs typeface="Tahoma"/>
              </a:rPr>
              <a:t>= </a:t>
            </a:r>
            <a:r>
              <a:rPr sz="1100" i="1" dirty="0">
                <a:latin typeface="Trebuchet MS"/>
                <a:cs typeface="Trebuchet MS"/>
              </a:rPr>
              <a:t>pq </a:t>
            </a:r>
            <a:r>
              <a:rPr sz="1100" dirty="0">
                <a:latin typeface="Tahoma"/>
                <a:cs typeface="Tahoma"/>
              </a:rPr>
              <a:t>and </a:t>
            </a:r>
            <a:r>
              <a:rPr sz="1100" i="1" dirty="0">
                <a:latin typeface="Trebuchet MS"/>
                <a:cs typeface="Trebuchet MS"/>
              </a:rPr>
              <a:t>e </a:t>
            </a:r>
            <a:r>
              <a:rPr sz="1100" dirty="0">
                <a:latin typeface="Tahoma"/>
                <a:cs typeface="Tahoma"/>
              </a:rPr>
              <a:t>is a 2</a:t>
            </a:r>
            <a:r>
              <a:rPr sz="1100" i="1" dirty="0">
                <a:latin typeface="Trebuchet MS"/>
                <a:cs typeface="Trebuchet MS"/>
              </a:rPr>
              <a:t>n</a:t>
            </a:r>
            <a:r>
              <a:rPr sz="1100" dirty="0">
                <a:latin typeface="Tahoma"/>
                <a:cs typeface="Tahoma"/>
              </a:rPr>
              <a:t>-bit number relatively  prime to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A common choice is </a:t>
            </a:r>
            <a:r>
              <a:rPr sz="1100" i="1" dirty="0">
                <a:latin typeface="Trebuchet MS"/>
                <a:cs typeface="Trebuchet MS"/>
              </a:rPr>
              <a:t>e </a:t>
            </a:r>
            <a:r>
              <a:rPr sz="1100" dirty="0">
                <a:latin typeface="Tahoma"/>
                <a:cs typeface="Tahoma"/>
              </a:rPr>
              <a:t>= 3 because it permits  fast encoding.</a:t>
            </a:r>
          </a:p>
          <a:p>
            <a:pPr marL="246379" marR="172720" indent="-149225">
              <a:lnSpc>
                <a:spcPts val="1400"/>
              </a:lnSpc>
              <a:spcBef>
                <a:spcPts val="295"/>
              </a:spcBef>
              <a:buClr>
                <a:srgbClr val="3333B2"/>
              </a:buClr>
              <a:buAutoNum type="arabicPeriod"/>
              <a:tabLst>
                <a:tab pos="247015" algn="l"/>
              </a:tabLst>
            </a:pPr>
            <a:r>
              <a:rPr sz="1100" dirty="0">
                <a:latin typeface="Tahoma"/>
                <a:cs typeface="Tahoma"/>
              </a:rPr>
              <a:t>His secret key is </a:t>
            </a:r>
            <a:r>
              <a:rPr sz="1100" i="1" dirty="0">
                <a:latin typeface="Trebuchet MS"/>
                <a:cs typeface="Trebuchet MS"/>
              </a:rPr>
              <a:t>d </a:t>
            </a:r>
            <a:r>
              <a:rPr sz="1100" dirty="0">
                <a:latin typeface="Tahoma"/>
                <a:cs typeface="Tahoma"/>
              </a:rPr>
              <a:t>, the inverse of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computed  using the extended Euclid algorithm.</a:t>
            </a:r>
          </a:p>
          <a:p>
            <a:pPr>
              <a:lnSpc>
                <a:spcPts val="1400"/>
              </a:lnSpc>
              <a:spcBef>
                <a:spcPts val="10"/>
              </a:spcBef>
            </a:pPr>
            <a:endParaRPr sz="950" dirty="0">
              <a:latin typeface="Times New Roman"/>
              <a:cs typeface="Times New Roman"/>
            </a:endParaRPr>
          </a:p>
          <a:p>
            <a:pPr marL="12700">
              <a:lnSpc>
                <a:spcPts val="1400"/>
              </a:lnSpc>
              <a:spcBef>
                <a:spcPts val="5"/>
              </a:spcBef>
            </a:pPr>
            <a:r>
              <a:rPr sz="1100" b="1" dirty="0">
                <a:latin typeface="Arial"/>
                <a:cs typeface="Arial"/>
              </a:rPr>
              <a:t>Alice wishes to</a:t>
            </a:r>
            <a:r>
              <a:rPr lang="en-US" sz="1100" b="1" dirty="0">
                <a:latin typeface="Arial"/>
                <a:cs typeface="Arial"/>
              </a:rPr>
              <a:t> </a:t>
            </a:r>
            <a:r>
              <a:rPr sz="1100" b="1" dirty="0">
                <a:latin typeface="Arial"/>
                <a:cs typeface="Arial"/>
              </a:rPr>
              <a:t>send message  </a:t>
            </a:r>
            <a:r>
              <a:rPr sz="1100" i="1" dirty="0">
                <a:latin typeface="Trebuchet MS"/>
                <a:cs typeface="Trebuchet MS"/>
              </a:rPr>
              <a:t>x  </a:t>
            </a:r>
            <a:r>
              <a:rPr sz="1100" b="1" dirty="0">
                <a:latin typeface="Arial"/>
                <a:cs typeface="Arial"/>
              </a:rPr>
              <a:t>to Bob:</a:t>
            </a:r>
            <a:endParaRPr sz="1100" dirty="0">
              <a:latin typeface="Arial"/>
              <a:cs typeface="Arial"/>
            </a:endParaRPr>
          </a:p>
          <a:p>
            <a:pPr marL="246379" marR="300355" indent="-149225">
              <a:lnSpc>
                <a:spcPts val="1400"/>
              </a:lnSpc>
              <a:spcBef>
                <a:spcPts val="495"/>
              </a:spcBef>
              <a:buClr>
                <a:srgbClr val="3333B2"/>
              </a:buClr>
              <a:buAutoNum type="arabicPeriod"/>
              <a:tabLst>
                <a:tab pos="247015" algn="l"/>
              </a:tabLst>
            </a:pPr>
            <a:r>
              <a:rPr sz="1100" dirty="0">
                <a:latin typeface="Tahoma"/>
                <a:cs typeface="Tahoma"/>
              </a:rPr>
              <a:t>She looks up his public key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and sends him </a:t>
            </a:r>
            <a:r>
              <a:rPr sz="1100" i="1" dirty="0">
                <a:latin typeface="Trebuchet MS"/>
                <a:cs typeface="Trebuchet MS"/>
              </a:rPr>
              <a:t>y </a:t>
            </a:r>
            <a:r>
              <a:rPr sz="1100" dirty="0">
                <a:latin typeface="Tahoma"/>
                <a:cs typeface="Tahoma"/>
              </a:rPr>
              <a:t>= (</a:t>
            </a:r>
            <a:r>
              <a:rPr sz="1100" i="1" dirty="0">
                <a:latin typeface="Trebuchet MS"/>
                <a:cs typeface="Trebuchet MS"/>
              </a:rPr>
              <a:t>x</a:t>
            </a:r>
            <a:r>
              <a:rPr sz="1100" i="1" baseline="37037" dirty="0">
                <a:latin typeface="Arial"/>
                <a:cs typeface="Arial"/>
              </a:rPr>
              <a:t>e</a:t>
            </a:r>
            <a:r>
              <a:rPr sz="900" i="1" baseline="37037" dirty="0">
                <a:latin typeface="Arial"/>
                <a:cs typeface="Arial"/>
              </a:rPr>
              <a:t> </a:t>
            </a:r>
            <a:r>
              <a:rPr sz="1100" dirty="0">
                <a:latin typeface="Tahoma"/>
                <a:cs typeface="Tahoma"/>
              </a:rPr>
              <a:t>mod </a:t>
            </a:r>
            <a:r>
              <a:rPr sz="1100" i="1" dirty="0">
                <a:latin typeface="Trebuchet MS"/>
                <a:cs typeface="Trebuchet MS"/>
              </a:rPr>
              <a:t>N</a:t>
            </a:r>
            <a:r>
              <a:rPr sz="1100" dirty="0">
                <a:latin typeface="Tahoma"/>
                <a:cs typeface="Tahoma"/>
              </a:rPr>
              <a:t>),  computed using an efficient modular exponentiation algorithm.</a:t>
            </a:r>
          </a:p>
          <a:p>
            <a:pPr marL="246379" indent="-149225">
              <a:lnSpc>
                <a:spcPts val="1400"/>
              </a:lnSpc>
              <a:spcBef>
                <a:spcPts val="309"/>
              </a:spcBef>
              <a:buClr>
                <a:srgbClr val="3333B2"/>
              </a:buClr>
              <a:buAutoNum type="arabicPeriod"/>
              <a:tabLst>
                <a:tab pos="247015" algn="l"/>
              </a:tabLst>
            </a:pPr>
            <a:r>
              <a:rPr sz="1100" dirty="0">
                <a:latin typeface="Tahoma"/>
                <a:cs typeface="Tahoma"/>
              </a:rPr>
              <a:t>He decodes the message by computing </a:t>
            </a:r>
            <a:r>
              <a:rPr sz="1100" i="1" dirty="0">
                <a:latin typeface="Trebuchet MS"/>
                <a:cs typeface="Trebuchet MS"/>
              </a:rPr>
              <a:t>y</a:t>
            </a:r>
            <a:r>
              <a:rPr sz="1100" i="1" baseline="37037" dirty="0">
                <a:latin typeface="Arial"/>
                <a:cs typeface="Arial"/>
              </a:rPr>
              <a:t>d   </a:t>
            </a:r>
            <a:r>
              <a:rPr sz="1100" dirty="0">
                <a:latin typeface="Tahoma"/>
                <a:cs typeface="Tahoma"/>
              </a:rPr>
              <a:t>mod  </a:t>
            </a:r>
            <a:r>
              <a:rPr sz="1100" i="1" dirty="0">
                <a:latin typeface="Trebuchet MS"/>
                <a:cs typeface="Trebuchet MS"/>
              </a:rPr>
              <a:t>N</a:t>
            </a:r>
            <a:r>
              <a:rPr sz="1100" dirty="0">
                <a:latin typeface="Tahoma"/>
                <a:cs typeface="Tahoma"/>
              </a:rPr>
              <a:t>.</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75" y="282575"/>
            <a:ext cx="4122393"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323850" y="815975"/>
            <a:ext cx="3938956" cy="1795363"/>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assumption:</a:t>
            </a:r>
          </a:p>
          <a:p>
            <a:pPr marL="246379" marR="222250">
              <a:lnSpc>
                <a:spcPts val="1400"/>
              </a:lnSpc>
              <a:spcBef>
                <a:spcPts val="325"/>
              </a:spcBef>
            </a:pPr>
            <a:r>
              <a:rPr sz="1100" i="1" dirty="0">
                <a:solidFill>
                  <a:srgbClr val="FF0000"/>
                </a:solidFill>
                <a:latin typeface="Arial"/>
                <a:cs typeface="Arial"/>
              </a:rPr>
              <a:t>Given </a:t>
            </a:r>
            <a:r>
              <a:rPr sz="1100" i="1" dirty="0">
                <a:solidFill>
                  <a:srgbClr val="FF0000"/>
                </a:solidFill>
                <a:latin typeface="Trebuchet MS"/>
                <a:cs typeface="Trebuchet MS"/>
              </a:rPr>
              <a:t>N</a:t>
            </a:r>
            <a:r>
              <a:rPr sz="1100" i="1" dirty="0">
                <a:solidFill>
                  <a:srgbClr val="FF0000"/>
                </a:solidFill>
                <a:latin typeface="Arial"/>
                <a:cs typeface="Arial"/>
              </a:rPr>
              <a:t>, </a:t>
            </a:r>
            <a:r>
              <a:rPr sz="1100" i="1" dirty="0">
                <a:solidFill>
                  <a:srgbClr val="FF0000"/>
                </a:solidFill>
                <a:latin typeface="Trebuchet MS"/>
                <a:cs typeface="Trebuchet MS"/>
              </a:rPr>
              <a:t>e</a:t>
            </a:r>
            <a:r>
              <a:rPr sz="1100" i="1" dirty="0">
                <a:solidFill>
                  <a:srgbClr val="FF0000"/>
                </a:solidFill>
                <a:latin typeface="Arial"/>
                <a:cs typeface="Arial"/>
              </a:rPr>
              <a:t>, and </a:t>
            </a:r>
            <a:r>
              <a:rPr sz="1100" i="1" dirty="0">
                <a:solidFill>
                  <a:srgbClr val="FF0000"/>
                </a:solidFill>
                <a:latin typeface="Trebuchet MS"/>
                <a:cs typeface="Trebuchet MS"/>
              </a:rPr>
              <a:t>y </a:t>
            </a:r>
            <a:r>
              <a:rPr sz="1100" dirty="0">
                <a:solidFill>
                  <a:srgbClr val="FF0000"/>
                </a:solidFill>
                <a:latin typeface="Tahoma"/>
                <a:cs typeface="Tahoma"/>
              </a:rPr>
              <a:t>= </a:t>
            </a:r>
            <a:r>
              <a:rPr sz="1100" i="1" dirty="0">
                <a:solidFill>
                  <a:srgbClr val="FF0000"/>
                </a:solidFill>
                <a:latin typeface="Trebuchet MS"/>
                <a:cs typeface="Trebuchet MS"/>
              </a:rPr>
              <a:t>x</a:t>
            </a:r>
            <a:r>
              <a:rPr sz="1100" i="1" baseline="37037" dirty="0">
                <a:solidFill>
                  <a:srgbClr val="FF0000"/>
                </a:solidFill>
                <a:latin typeface="Arial"/>
                <a:cs typeface="Arial"/>
              </a:rPr>
              <a:t>e</a:t>
            </a:r>
            <a:r>
              <a:rPr sz="900" i="1" baseline="37037" dirty="0">
                <a:solidFill>
                  <a:srgbClr val="FF0000"/>
                </a:solidFill>
                <a:latin typeface="Arial"/>
                <a:cs typeface="Arial"/>
              </a:rPr>
              <a:t> </a:t>
            </a:r>
            <a:r>
              <a:rPr sz="1100" dirty="0">
                <a:solidFill>
                  <a:srgbClr val="FF0000"/>
                </a:solidFill>
                <a:latin typeface="Tahoma"/>
                <a:cs typeface="Tahoma"/>
              </a:rPr>
              <a:t>mod </a:t>
            </a:r>
            <a:r>
              <a:rPr sz="1100" i="1" dirty="0">
                <a:solidFill>
                  <a:srgbClr val="FF0000"/>
                </a:solidFill>
                <a:latin typeface="Trebuchet MS"/>
                <a:cs typeface="Trebuchet MS"/>
              </a:rPr>
              <a:t>N</a:t>
            </a:r>
            <a:r>
              <a:rPr sz="1100" i="1" dirty="0">
                <a:solidFill>
                  <a:srgbClr val="FF0000"/>
                </a:solidFill>
                <a:latin typeface="Arial"/>
                <a:cs typeface="Arial"/>
              </a:rPr>
              <a:t>, it is computationally intractable to  determine </a:t>
            </a:r>
            <a:r>
              <a:rPr sz="1100" i="1" dirty="0">
                <a:solidFill>
                  <a:srgbClr val="FF0000"/>
                </a:solidFill>
                <a:latin typeface="Trebuchet MS"/>
                <a:cs typeface="Trebuchet MS"/>
              </a:rPr>
              <a:t>x</a:t>
            </a:r>
            <a:r>
              <a:rPr sz="1100" i="1" dirty="0">
                <a:solidFill>
                  <a:srgbClr val="FF0000"/>
                </a:solidFill>
                <a:latin typeface="Arial"/>
                <a:cs typeface="Arial"/>
              </a:rPr>
              <a:t>.</a:t>
            </a:r>
            <a:endParaRPr sz="1100" dirty="0">
              <a:latin typeface="Arial"/>
              <a:cs typeface="Arial"/>
            </a:endParaRPr>
          </a:p>
          <a:p>
            <a:pPr marL="12700" marR="5080">
              <a:lnSpc>
                <a:spcPts val="1400"/>
              </a:lnSpc>
              <a:spcBef>
                <a:spcPts val="495"/>
              </a:spcBef>
            </a:pPr>
            <a:r>
              <a:rPr sz="1100" dirty="0">
                <a:latin typeface="Tahoma"/>
                <a:cs typeface="Tahoma"/>
              </a:rPr>
              <a:t>How might Eve try to guess </a:t>
            </a:r>
            <a:r>
              <a:rPr sz="1100" i="1" dirty="0">
                <a:latin typeface="Trebuchet MS"/>
                <a:cs typeface="Trebuchet MS"/>
              </a:rPr>
              <a:t>x </a:t>
            </a:r>
            <a:r>
              <a:rPr sz="1100" dirty="0">
                <a:latin typeface="Tahoma"/>
                <a:cs typeface="Tahoma"/>
              </a:rPr>
              <a:t>? She could experiment with all possible values of </a:t>
            </a:r>
            <a:r>
              <a:rPr sz="1100" i="1" dirty="0">
                <a:latin typeface="Trebuchet MS"/>
                <a:cs typeface="Trebuchet MS"/>
              </a:rPr>
              <a:t>x </a:t>
            </a:r>
            <a:r>
              <a:rPr sz="1100" dirty="0">
                <a:latin typeface="Tahoma"/>
                <a:cs typeface="Tahoma"/>
              </a:rPr>
              <a:t>, each time checking whether</a:t>
            </a:r>
            <a:r>
              <a:rPr sz="900" dirty="0">
                <a:latin typeface="Tahoma"/>
                <a:cs typeface="Tahoma"/>
              </a:rPr>
              <a:t> </a:t>
            </a:r>
            <a:r>
              <a:rPr sz="1100" i="1" dirty="0">
                <a:latin typeface="Trebuchet MS"/>
                <a:cs typeface="Trebuchet MS"/>
              </a:rPr>
              <a:t>x</a:t>
            </a:r>
            <a:r>
              <a:rPr sz="1100" i="1" baseline="37037" dirty="0">
                <a:latin typeface="Arial"/>
                <a:cs typeface="Arial"/>
              </a:rPr>
              <a:t>e </a:t>
            </a:r>
            <a:r>
              <a:rPr sz="1100" dirty="0">
                <a:latin typeface="Arial Unicode MS"/>
                <a:cs typeface="Arial Unicode MS"/>
              </a:rPr>
              <a:t>≡ </a:t>
            </a:r>
            <a:r>
              <a:rPr sz="1100" i="1" dirty="0">
                <a:latin typeface="Trebuchet MS"/>
                <a:cs typeface="Trebuchet MS"/>
              </a:rPr>
              <a:t>y </a:t>
            </a:r>
            <a:r>
              <a:rPr sz="1100" dirty="0">
                <a:latin typeface="Tahoma"/>
                <a:cs typeface="Tahoma"/>
              </a:rPr>
              <a:t>mod </a:t>
            </a:r>
            <a:r>
              <a:rPr sz="1100" i="1" dirty="0">
                <a:latin typeface="Trebuchet MS"/>
                <a:cs typeface="Trebuchet MS"/>
              </a:rPr>
              <a:t>N</a:t>
            </a:r>
            <a:r>
              <a:rPr sz="1100" dirty="0">
                <a:latin typeface="Tahoma"/>
                <a:cs typeface="Tahoma"/>
              </a:rPr>
              <a:t>, but this would take exponential time.</a:t>
            </a:r>
          </a:p>
          <a:p>
            <a:pPr marL="12700" marR="165100">
              <a:lnSpc>
                <a:spcPts val="1400"/>
              </a:lnSpc>
              <a:spcBef>
                <a:spcPts val="595"/>
              </a:spcBef>
            </a:pPr>
            <a:r>
              <a:rPr sz="1100" dirty="0">
                <a:latin typeface="Tahoma"/>
                <a:cs typeface="Tahoma"/>
              </a:rPr>
              <a:t>Or she could try to factor </a:t>
            </a:r>
            <a:r>
              <a:rPr sz="1100" i="1" dirty="0">
                <a:latin typeface="Trebuchet MS"/>
                <a:cs typeface="Trebuchet MS"/>
              </a:rPr>
              <a:t>N </a:t>
            </a:r>
            <a:r>
              <a:rPr sz="1100" dirty="0">
                <a:latin typeface="Tahoma"/>
                <a:cs typeface="Tahoma"/>
              </a:rPr>
              <a:t>to retrieve </a:t>
            </a:r>
            <a:r>
              <a:rPr sz="1100" i="1" dirty="0">
                <a:latin typeface="Trebuchet MS"/>
                <a:cs typeface="Trebuchet MS"/>
              </a:rPr>
              <a:t>p </a:t>
            </a:r>
            <a:r>
              <a:rPr sz="1100" dirty="0">
                <a:latin typeface="Tahoma"/>
                <a:cs typeface="Tahoma"/>
              </a:rPr>
              <a:t>and </a:t>
            </a:r>
            <a:r>
              <a:rPr sz="1100" i="1" dirty="0">
                <a:latin typeface="Trebuchet MS"/>
                <a:cs typeface="Trebuchet MS"/>
              </a:rPr>
              <a:t>q</a:t>
            </a:r>
            <a:r>
              <a:rPr sz="1100" dirty="0">
                <a:latin typeface="Tahoma"/>
                <a:cs typeface="Tahoma"/>
              </a:rPr>
              <a:t>, and then figure out </a:t>
            </a:r>
            <a:r>
              <a:rPr sz="1100" i="1" dirty="0">
                <a:latin typeface="Trebuchet MS"/>
                <a:cs typeface="Trebuchet MS"/>
              </a:rPr>
              <a:t>d </a:t>
            </a:r>
            <a:r>
              <a:rPr sz="1100" dirty="0">
                <a:latin typeface="Tahoma"/>
                <a:cs typeface="Tahoma"/>
              </a:rPr>
              <a:t>by  inverting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but we believe </a:t>
            </a:r>
            <a:r>
              <a:rPr sz="1100" i="1" dirty="0">
                <a:solidFill>
                  <a:srgbClr val="0000FF"/>
                </a:solidFill>
                <a:latin typeface="Arial"/>
                <a:cs typeface="Arial"/>
              </a:rPr>
              <a:t>factoring to be hard</a:t>
            </a:r>
            <a:r>
              <a:rPr sz="1100" dirty="0">
                <a:latin typeface="Tahoma"/>
                <a:cs typeface="Tahoma"/>
              </a:rPr>
              <a:t>.</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49375"/>
            <a:ext cx="18288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Universal Hashing</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156" y="282575"/>
            <a:ext cx="4300694"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892175"/>
            <a:ext cx="4167504" cy="1753750"/>
          </a:xfrm>
          <a:prstGeom prst="rect">
            <a:avLst/>
          </a:prstGeom>
        </p:spPr>
        <p:txBody>
          <a:bodyPr vert="horz" wrap="square" lIns="0" tIns="0" rIns="0" bIns="0" rtlCol="0">
            <a:spAutoFit/>
          </a:bodyPr>
          <a:lstStyle/>
          <a:p>
            <a:pPr marL="12700">
              <a:lnSpc>
                <a:spcPts val="1400"/>
              </a:lnSpc>
            </a:pPr>
            <a:r>
              <a:rPr sz="1100" b="1" dirty="0">
                <a:latin typeface="Arial"/>
                <a:cs typeface="Arial"/>
              </a:rPr>
              <a:t>We will give  a short  “nickname” to each  of the </a:t>
            </a:r>
            <a:r>
              <a:rPr sz="1100" dirty="0">
                <a:latin typeface="Tahoma"/>
                <a:cs typeface="Tahoma"/>
              </a:rPr>
              <a:t>2</a:t>
            </a:r>
            <a:r>
              <a:rPr sz="1100" baseline="37037" dirty="0">
                <a:latin typeface="Tahoma"/>
                <a:cs typeface="Tahoma"/>
              </a:rPr>
              <a:t>32  </a:t>
            </a:r>
            <a:r>
              <a:rPr sz="1100" b="1" dirty="0">
                <a:latin typeface="Arial"/>
                <a:cs typeface="Arial"/>
              </a:rPr>
              <a:t>possible  IP addresses.</a:t>
            </a:r>
            <a:endParaRPr sz="1100" dirty="0">
              <a:latin typeface="Arial"/>
              <a:cs typeface="Arial"/>
            </a:endParaRPr>
          </a:p>
          <a:p>
            <a:pPr marL="12700" marR="8890">
              <a:lnSpc>
                <a:spcPts val="1400"/>
              </a:lnSpc>
              <a:spcBef>
                <a:spcPts val="595"/>
              </a:spcBef>
            </a:pPr>
            <a:r>
              <a:rPr sz="11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11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14800" cy="215444"/>
          </a:xfrm>
        </p:spPr>
        <p:txBody>
          <a:bodyPr/>
          <a:lstStyle/>
          <a:p>
            <a:r>
              <a:rPr lang="en-US" altLang="zh-CN" sz="1400" b="1" dirty="0"/>
              <a:t>Motivation, cont.</a:t>
            </a:r>
            <a:endParaRPr lang="zh-CN" altLang="en-US" sz="1400" dirty="0"/>
          </a:p>
        </p:txBody>
      </p:sp>
      <p:sp>
        <p:nvSpPr>
          <p:cNvPr id="3" name="文本占位符 2"/>
          <p:cNvSpPr>
            <a:spLocks noGrp="1"/>
          </p:cNvSpPr>
          <p:nvPr>
            <p:ph type="body" idx="1"/>
          </p:nvPr>
        </p:nvSpPr>
        <p:spPr>
          <a:xfrm>
            <a:off x="349224" y="876109"/>
            <a:ext cx="3911650" cy="1938992"/>
          </a:xfrm>
        </p:spPr>
        <p:txBody>
          <a:bodyPr/>
          <a:lstStyle/>
          <a:p>
            <a:pPr marL="12700">
              <a:lnSpc>
                <a:spcPts val="1400"/>
              </a:lnSpc>
              <a:spcBef>
                <a:spcPts val="605"/>
              </a:spcBef>
            </a:pPr>
            <a:r>
              <a:rPr lang="en-US" altLang="zh-CN" sz="1100" dirty="0"/>
              <a:t>What if there is more than one record associated with the same name?</a:t>
            </a:r>
          </a:p>
          <a:p>
            <a:pPr marL="12700" marR="5080" algn="just">
              <a:lnSpc>
                <a:spcPts val="1400"/>
              </a:lnSpc>
              <a:spcBef>
                <a:spcPts val="595"/>
              </a:spcBef>
            </a:pPr>
            <a:r>
              <a:rPr lang="en-US" altLang="zh-CN" sz="1100" dirty="0"/>
              <a:t>Easy: each entry of the array points to a linked list containing all records with  that name. So the total amount of storage is proportional to 250, the number of customers, and is independent of the total number of possible IP addresses.</a:t>
            </a:r>
          </a:p>
          <a:p>
            <a:pPr marL="12700" marR="5080">
              <a:lnSpc>
                <a:spcPts val="1400"/>
              </a:lnSpc>
              <a:spcBef>
                <a:spcPts val="595"/>
              </a:spcBef>
            </a:pPr>
            <a:r>
              <a:rPr lang="en-US" altLang="zh-CN" sz="1100" dirty="0"/>
              <a:t>Moreover, if not too many customer IP addresses are assigned the same name,  lookup is fast, because the average size of the linked list we have to scan  through is small.</a:t>
            </a:r>
          </a:p>
          <a:p>
            <a:endParaRPr lang="zh-CN" altLang="en-US" sz="1100" dirty="0"/>
          </a:p>
        </p:txBody>
      </p:sp>
    </p:spTree>
    <p:extLst>
      <p:ext uri="{BB962C8B-B14F-4D97-AF65-F5344CB8AC3E}">
        <p14:creationId xmlns:p14="http://schemas.microsoft.com/office/powerpoint/2010/main" val="212455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11" y="206375"/>
            <a:ext cx="4101152"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15435" y="739775"/>
            <a:ext cx="3979228" cy="2010230"/>
          </a:xfrm>
          <a:prstGeom prst="rect">
            <a:avLst/>
          </a:prstGeom>
        </p:spPr>
        <p:txBody>
          <a:bodyPr vert="horz" wrap="square" lIns="0" tIns="0" rIns="0" bIns="0" rtlCol="0">
            <a:spAutoFit/>
          </a:bodyPr>
          <a:lstStyle/>
          <a:p>
            <a:pPr marL="12700">
              <a:lnSpc>
                <a:spcPts val="1400"/>
              </a:lnSpc>
            </a:pPr>
            <a:r>
              <a:rPr sz="1100" b="1" dirty="0">
                <a:latin typeface="Arial"/>
                <a:cs typeface="Arial"/>
              </a:rPr>
              <a:t>How do  we  assign  a short  name  to each  IP address?</a:t>
            </a:r>
            <a:endParaRPr sz="1100" dirty="0">
              <a:latin typeface="Arial"/>
              <a:cs typeface="Arial"/>
            </a:endParaRPr>
          </a:p>
          <a:p>
            <a:pPr marL="12700" marR="5080">
              <a:lnSpc>
                <a:spcPts val="1400"/>
              </a:lnSpc>
              <a:spcBef>
                <a:spcPts val="595"/>
              </a:spcBef>
            </a:pPr>
            <a:r>
              <a:rPr sz="1100" dirty="0">
                <a:latin typeface="Tahoma"/>
                <a:cs typeface="Tahoma"/>
              </a:rPr>
              <a:t>This is the role of a </a:t>
            </a:r>
            <a:r>
              <a:rPr sz="1100" dirty="0">
                <a:solidFill>
                  <a:srgbClr val="FF0000"/>
                </a:solidFill>
                <a:latin typeface="Tahoma"/>
                <a:cs typeface="Tahoma"/>
              </a:rPr>
              <a:t>hash function</a:t>
            </a:r>
            <a:r>
              <a:rPr sz="1100" dirty="0">
                <a:latin typeface="Tahoma"/>
                <a:cs typeface="Tahoma"/>
              </a:rPr>
              <a:t>: A function </a:t>
            </a:r>
            <a:r>
              <a:rPr sz="1100" i="1" dirty="0">
                <a:latin typeface="Trebuchet MS"/>
                <a:cs typeface="Trebuchet MS"/>
              </a:rPr>
              <a:t>h </a:t>
            </a:r>
            <a:r>
              <a:rPr sz="1100" dirty="0">
                <a:latin typeface="Tahoma"/>
                <a:cs typeface="Tahoma"/>
              </a:rPr>
              <a:t>that maps IP addresses to  positions in a table of length about 250 (the expected number of data items).</a:t>
            </a:r>
          </a:p>
          <a:p>
            <a:pPr marL="12700" marR="160020">
              <a:lnSpc>
                <a:spcPts val="1400"/>
              </a:lnSpc>
              <a:spcBef>
                <a:spcPts val="595"/>
              </a:spcBef>
            </a:pPr>
            <a:r>
              <a:rPr sz="1100" dirty="0">
                <a:latin typeface="Tahoma"/>
                <a:cs typeface="Tahoma"/>
              </a:rPr>
              <a:t>The name assigned to an IP address </a:t>
            </a:r>
            <a:r>
              <a:rPr sz="1100" i="1" dirty="0">
                <a:latin typeface="Trebuchet MS"/>
                <a:cs typeface="Trebuchet MS"/>
              </a:rPr>
              <a:t>x </a:t>
            </a:r>
            <a:r>
              <a:rPr sz="1100" dirty="0">
                <a:latin typeface="Tahoma"/>
                <a:cs typeface="Tahoma"/>
              </a:rPr>
              <a:t>is thus </a:t>
            </a:r>
            <a:r>
              <a:rPr sz="1100" i="1" dirty="0">
                <a:latin typeface="Trebuchet MS"/>
                <a:cs typeface="Trebuchet MS"/>
              </a:rPr>
              <a:t>h</a:t>
            </a:r>
            <a:r>
              <a:rPr sz="1100" dirty="0">
                <a:latin typeface="Tahoma"/>
                <a:cs typeface="Tahoma"/>
              </a:rPr>
              <a:t>(</a:t>
            </a:r>
            <a:r>
              <a:rPr sz="1100" i="1" dirty="0">
                <a:latin typeface="Trebuchet MS"/>
                <a:cs typeface="Trebuchet MS"/>
              </a:rPr>
              <a:t>x</a:t>
            </a:r>
            <a:r>
              <a:rPr sz="1100" dirty="0">
                <a:latin typeface="Tahoma"/>
                <a:cs typeface="Tahoma"/>
              </a:rPr>
              <a:t>), and the record for </a:t>
            </a:r>
            <a:r>
              <a:rPr sz="1100" i="1" dirty="0">
                <a:latin typeface="Trebuchet MS"/>
                <a:cs typeface="Trebuchet MS"/>
              </a:rPr>
              <a:t>x </a:t>
            </a:r>
            <a:r>
              <a:rPr sz="1100" dirty="0">
                <a:latin typeface="Tahoma"/>
                <a:cs typeface="Tahoma"/>
              </a:rPr>
              <a:t>is  stored in position </a:t>
            </a:r>
            <a:r>
              <a:rPr sz="1100" i="1" dirty="0">
                <a:latin typeface="Trebuchet MS"/>
                <a:cs typeface="Trebuchet MS"/>
              </a:rPr>
              <a:t>h</a:t>
            </a:r>
            <a:r>
              <a:rPr sz="1100" dirty="0">
                <a:latin typeface="Tahoma"/>
                <a:cs typeface="Tahoma"/>
              </a:rPr>
              <a:t>(</a:t>
            </a:r>
            <a:r>
              <a:rPr sz="1100" i="1" dirty="0">
                <a:latin typeface="Trebuchet MS"/>
                <a:cs typeface="Trebuchet MS"/>
              </a:rPr>
              <a:t>x</a:t>
            </a:r>
            <a:r>
              <a:rPr sz="1100" dirty="0">
                <a:latin typeface="Tahoma"/>
                <a:cs typeface="Tahoma"/>
              </a:rPr>
              <a:t>) of the table.</a:t>
            </a:r>
          </a:p>
          <a:p>
            <a:pPr marL="12700" marR="170815">
              <a:lnSpc>
                <a:spcPts val="1400"/>
              </a:lnSpc>
              <a:spcBef>
                <a:spcPts val="595"/>
              </a:spcBef>
            </a:pPr>
            <a:r>
              <a:rPr sz="1100" dirty="0">
                <a:latin typeface="Tahoma"/>
                <a:cs typeface="Tahoma"/>
              </a:rPr>
              <a:t>Each position of the table is in fact a </a:t>
            </a:r>
            <a:r>
              <a:rPr sz="1100" i="1" dirty="0">
                <a:solidFill>
                  <a:srgbClr val="0000FF"/>
                </a:solidFill>
                <a:latin typeface="Arial"/>
                <a:cs typeface="Arial"/>
              </a:rPr>
              <a:t>bucket</a:t>
            </a:r>
            <a:r>
              <a:rPr sz="1100" dirty="0">
                <a:latin typeface="Tahoma"/>
                <a:cs typeface="Tahoma"/>
              </a:rPr>
              <a:t>, a linked list that contains all  current IP addresses that map to it.</a:t>
            </a:r>
          </a:p>
          <a:p>
            <a:pPr marL="12700" marR="38735">
              <a:lnSpc>
                <a:spcPts val="1400"/>
              </a:lnSpc>
            </a:pPr>
            <a:r>
              <a:rPr sz="1100" dirty="0">
                <a:latin typeface="Tahoma"/>
                <a:cs typeface="Tahoma"/>
              </a:rPr>
              <a:t>Hopefully, there will be very few buckets that contain more than a handful of  IP addresses.</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 y="206375"/>
            <a:ext cx="4419498" cy="215444"/>
          </a:xfrm>
        </p:spPr>
        <p:txBody>
          <a:bodyPr/>
          <a:lstStyle/>
          <a:p>
            <a:r>
              <a:rPr lang="en-US" altLang="zh-CN" sz="1400" b="1" dirty="0"/>
              <a:t>Hash Mapping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911225"/>
            <a:ext cx="36766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06375"/>
            <a:ext cx="4419498" cy="215444"/>
          </a:xfrm>
          <a:prstGeom prst="rect">
            <a:avLst/>
          </a:prstGeom>
        </p:spPr>
        <p:txBody>
          <a:bodyPr vert="horz" wrap="square" lIns="0" tIns="0" rIns="0" bIns="0" rtlCol="0">
            <a:spAutoFit/>
          </a:bodyPr>
          <a:lstStyle/>
          <a:p>
            <a:pPr marL="12700">
              <a:lnSpc>
                <a:spcPct val="100000"/>
              </a:lnSpc>
            </a:pPr>
            <a:r>
              <a:rPr sz="1400" b="1" spc="0" dirty="0"/>
              <a:t>Proof of the Fermat’s little theorem (cont’d)</a:t>
            </a:r>
          </a:p>
        </p:txBody>
      </p:sp>
      <p:sp>
        <p:nvSpPr>
          <p:cNvPr id="3" name="object 3"/>
          <p:cNvSpPr txBox="1"/>
          <p:nvPr/>
        </p:nvSpPr>
        <p:spPr>
          <a:xfrm>
            <a:off x="95250" y="739775"/>
            <a:ext cx="4343400" cy="1949252"/>
          </a:xfrm>
          <a:prstGeom prst="rect">
            <a:avLst/>
          </a:prstGeom>
        </p:spPr>
        <p:txBody>
          <a:bodyPr vert="horz" wrap="square" lIns="0" tIns="0" rIns="0" bIns="0" rtlCol="0">
            <a:spAutoFit/>
          </a:bodyPr>
          <a:lstStyle/>
          <a:p>
            <a:pPr marL="12700">
              <a:lnSpc>
                <a:spcPts val="1400"/>
              </a:lnSpc>
            </a:pPr>
            <a:r>
              <a:rPr sz="1100" dirty="0">
                <a:latin typeface="Tahoma"/>
                <a:cs typeface="Tahoma"/>
              </a:rPr>
              <a:t>We now have two ways to write set  </a:t>
            </a:r>
            <a:r>
              <a:rPr sz="1100" i="1" dirty="0">
                <a:latin typeface="Trebuchet MS"/>
                <a:cs typeface="Trebuchet MS"/>
              </a:rPr>
              <a:t>S</a:t>
            </a:r>
            <a:r>
              <a:rPr sz="1100" dirty="0">
                <a:latin typeface="Tahoma"/>
                <a:cs typeface="Tahoma"/>
              </a:rPr>
              <a:t>:</a:t>
            </a:r>
          </a:p>
          <a:p>
            <a:pPr marL="79375">
              <a:lnSpc>
                <a:spcPts val="1400"/>
              </a:lnSpc>
              <a:spcBef>
                <a:spcPts val="805"/>
              </a:spcBef>
            </a:pPr>
            <a:r>
              <a:rPr sz="1100" i="1" dirty="0">
                <a:solidFill>
                  <a:srgbClr val="FF0000"/>
                </a:solidFill>
                <a:latin typeface="Trebuchet MS"/>
                <a:cs typeface="Trebuchet MS"/>
              </a:rPr>
              <a:t>S </a:t>
            </a:r>
            <a:r>
              <a:rPr sz="1100" dirty="0">
                <a:solidFill>
                  <a:srgbClr val="FF0000"/>
                </a:solidFill>
                <a:latin typeface="Tahoma"/>
                <a:cs typeface="Tahoma"/>
              </a:rPr>
              <a:t>= </a:t>
            </a:r>
            <a:r>
              <a:rPr lang="en-US" altLang="zh-CN" sz="1100" dirty="0">
                <a:solidFill>
                  <a:srgbClr val="FF0000"/>
                </a:solidFill>
                <a:latin typeface="Tahoma"/>
                <a:cs typeface="Tahoma"/>
              </a:rPr>
              <a:t>{</a:t>
            </a:r>
            <a:r>
              <a:rPr sz="1100" dirty="0">
                <a:solidFill>
                  <a:srgbClr val="FF0000"/>
                </a:solidFill>
                <a:latin typeface="Tahoma"/>
                <a:cs typeface="Tahoma"/>
              </a:rPr>
              <a:t>1</a:t>
            </a:r>
            <a:r>
              <a:rPr sz="1100" i="1" dirty="0">
                <a:solidFill>
                  <a:srgbClr val="FF0000"/>
                </a:solidFill>
                <a:latin typeface="Verdana"/>
                <a:cs typeface="Verdana"/>
              </a:rPr>
              <a:t>, </a:t>
            </a:r>
            <a:r>
              <a:rPr sz="1100" dirty="0">
                <a:solidFill>
                  <a:srgbClr val="FF0000"/>
                </a:solidFill>
                <a:latin typeface="Tahoma"/>
                <a:cs typeface="Tahoma"/>
              </a:rPr>
              <a:t>2</a:t>
            </a:r>
            <a:r>
              <a:rPr sz="1100" i="1" dirty="0">
                <a:solidFill>
                  <a:srgbClr val="FF0000"/>
                </a:solidFill>
                <a:latin typeface="Verdana"/>
                <a:cs typeface="Verdana"/>
              </a:rPr>
              <a:t>, . . . , </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a:solidFill>
                  <a:srgbClr val="FF0000"/>
                </a:solidFill>
                <a:latin typeface="Tahoma"/>
                <a:cs typeface="Tahoma"/>
              </a:rPr>
              <a:t>1</a:t>
            </a:r>
            <a:r>
              <a:rPr lang="en-US" altLang="zh-CN" sz="1100" dirty="0">
                <a:solidFill>
                  <a:srgbClr val="FF0000"/>
                </a:solidFill>
                <a:latin typeface="Tahoma"/>
                <a:cs typeface="Tahoma"/>
              </a:rPr>
              <a:t>} </a:t>
            </a:r>
            <a:r>
              <a:rPr sz="1100" dirty="0">
                <a:solidFill>
                  <a:srgbClr val="FF0000"/>
                </a:solidFill>
                <a:latin typeface="Tahoma"/>
                <a:cs typeface="Tahoma"/>
              </a:rPr>
              <a:t>= </a:t>
            </a:r>
            <a:r>
              <a:rPr lang="en-US" sz="1100" dirty="0">
                <a:solidFill>
                  <a:srgbClr val="FF0000"/>
                </a:solidFill>
                <a:latin typeface="Tahoma"/>
                <a:cs typeface="Tahoma"/>
              </a:rPr>
              <a:t> </a:t>
            </a:r>
            <a:r>
              <a:rPr lang="en-US" altLang="zh-CN" sz="1100" dirty="0">
                <a:solidFill>
                  <a:srgbClr val="FF0000"/>
                </a:solidFill>
                <a:latin typeface="Tahoma"/>
                <a:cs typeface="Tahoma"/>
              </a:rPr>
              <a:t>{</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a:solidFill>
                  <a:srgbClr val="FF0000"/>
                </a:solidFill>
                <a:latin typeface="Trebuchet MS"/>
                <a:cs typeface="Trebuchet MS"/>
              </a:rPr>
              <a:t>p</a:t>
            </a:r>
            <a:r>
              <a:rPr sz="1100" i="1" dirty="0">
                <a:solidFill>
                  <a:srgbClr val="FF0000"/>
                </a:solidFill>
                <a:latin typeface="Verdana"/>
                <a:cs typeface="Verdana"/>
              </a:rPr>
              <a:t>,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2  mod </a:t>
            </a:r>
            <a:r>
              <a:rPr sz="1100" i="1" dirty="0">
                <a:solidFill>
                  <a:srgbClr val="FF0000"/>
                </a:solidFill>
                <a:latin typeface="Trebuchet MS"/>
                <a:cs typeface="Trebuchet MS"/>
              </a:rPr>
              <a:t>p</a:t>
            </a:r>
            <a:r>
              <a:rPr sz="1100" i="1" dirty="0">
                <a:solidFill>
                  <a:srgbClr val="FF0000"/>
                </a:solidFill>
                <a:latin typeface="Verdana"/>
                <a:cs typeface="Verdana"/>
              </a:rPr>
              <a:t>, . . . ,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a:solidFill>
                  <a:srgbClr val="FF0000"/>
                </a:solidFill>
                <a:latin typeface="Trebuchet MS"/>
                <a:cs typeface="Trebuchet MS"/>
              </a:rPr>
              <a:t>p</a:t>
            </a:r>
            <a:r>
              <a:rPr lang="en-US" altLang="zh-CN" sz="1100" dirty="0">
                <a:solidFill>
                  <a:srgbClr val="FF0000"/>
                </a:solidFill>
                <a:latin typeface="Trebuchet MS"/>
                <a:cs typeface="Trebuchet MS"/>
              </a:rPr>
              <a:t>}</a:t>
            </a:r>
            <a:r>
              <a:rPr lang="en-US" sz="1100" i="1" dirty="0">
                <a:solidFill>
                  <a:srgbClr val="FF0000"/>
                </a:solidFill>
                <a:latin typeface="Trebuchet MS"/>
                <a:cs typeface="Trebuchet MS"/>
              </a:rPr>
              <a:t> </a:t>
            </a:r>
            <a:r>
              <a:rPr sz="1100" i="1" dirty="0">
                <a:solidFill>
                  <a:srgbClr val="FF0000"/>
                </a:solidFill>
                <a:latin typeface="Verdana"/>
                <a:cs typeface="Verdana"/>
              </a:rPr>
              <a:t>.</a:t>
            </a:r>
            <a:endParaRPr sz="1100" dirty="0">
              <a:latin typeface="Verdana"/>
              <a:cs typeface="Verdana"/>
            </a:endParaRPr>
          </a:p>
          <a:p>
            <a:pPr marL="1076325" marR="90170" indent="-1064260">
              <a:lnSpc>
                <a:spcPts val="1400"/>
              </a:lnSpc>
              <a:spcBef>
                <a:spcPts val="1200"/>
              </a:spcBef>
            </a:pPr>
            <a:r>
              <a:rPr sz="1100" dirty="0">
                <a:latin typeface="Tahoma"/>
                <a:cs typeface="Tahoma"/>
              </a:rPr>
              <a:t>We can multiply together its elements in each of these</a:t>
            </a:r>
            <a:r>
              <a:rPr lang="en-US" sz="1100" dirty="0">
                <a:latin typeface="Tahoma"/>
                <a:cs typeface="Tahoma"/>
              </a:rPr>
              <a:t> </a:t>
            </a:r>
            <a:r>
              <a:rPr sz="1100" dirty="0">
                <a:latin typeface="Tahoma"/>
                <a:cs typeface="Tahoma"/>
              </a:rPr>
              <a:t>representations to get </a:t>
            </a:r>
            <a:endParaRPr lang="en-US" sz="1100" dirty="0">
              <a:latin typeface="Tahoma"/>
              <a:cs typeface="Tahoma"/>
            </a:endParaRPr>
          </a:p>
          <a:p>
            <a:pPr marL="1076325" marR="90170" indent="-1064260" algn="ctr">
              <a:lnSpc>
                <a:spcPts val="1400"/>
              </a:lnSpc>
              <a:spcBef>
                <a:spcPts val="1200"/>
              </a:spcBef>
            </a:pPr>
            <a:r>
              <a:rPr sz="1100" dirty="0">
                <a:latin typeface="Tahoma"/>
                <a:cs typeface="Tahoma"/>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a:t>
            </a:r>
            <a:r>
              <a:rPr sz="1100" dirty="0">
                <a:solidFill>
                  <a:srgbClr val="0000FF"/>
                </a:solidFill>
                <a:latin typeface="Arial Unicode MS"/>
                <a:cs typeface="Arial Unicode MS"/>
              </a:rPr>
              <a:t>≡ </a:t>
            </a:r>
            <a:r>
              <a:rPr sz="1100" i="1" dirty="0">
                <a:solidFill>
                  <a:srgbClr val="0000FF"/>
                </a:solidFill>
                <a:latin typeface="Trebuchet MS"/>
                <a:cs typeface="Trebuchet MS"/>
              </a:rPr>
              <a:t>a</a:t>
            </a:r>
            <a:r>
              <a:rPr sz="1100" i="1" baseline="41666" dirty="0">
                <a:solidFill>
                  <a:srgbClr val="0000FF"/>
                </a:solidFill>
                <a:latin typeface="Arial"/>
                <a:cs typeface="Arial"/>
              </a:rPr>
              <a:t>p</a:t>
            </a:r>
            <a:r>
              <a:rPr sz="1100" baseline="41666" dirty="0">
                <a:solidFill>
                  <a:srgbClr val="0000FF"/>
                </a:solidFill>
                <a:latin typeface="Arial Unicode MS"/>
                <a:cs typeface="Arial Unicode MS"/>
              </a:rPr>
              <a:t>−</a:t>
            </a:r>
            <a:r>
              <a:rPr sz="1100" baseline="41666" dirty="0">
                <a:solidFill>
                  <a:srgbClr val="0000FF"/>
                </a:solidFill>
                <a:latin typeface="Tahoma"/>
                <a:cs typeface="Tahoma"/>
              </a:rPr>
              <a:t>1 </a:t>
            </a:r>
            <a:r>
              <a:rPr sz="1100" dirty="0">
                <a:solidFill>
                  <a:srgbClr val="0000FF"/>
                </a:solidFill>
                <a:latin typeface="Arial Unicode MS"/>
                <a:cs typeface="Arial Unicode MS"/>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(mod </a:t>
            </a:r>
            <a:r>
              <a:rPr sz="1100" i="1" dirty="0">
                <a:solidFill>
                  <a:srgbClr val="0000FF"/>
                </a:solidFill>
                <a:latin typeface="Trebuchet MS"/>
                <a:cs typeface="Trebuchet MS"/>
              </a:rPr>
              <a:t>p</a:t>
            </a:r>
            <a:r>
              <a:rPr sz="1100" dirty="0">
                <a:solidFill>
                  <a:srgbClr val="0000FF"/>
                </a:solidFill>
                <a:latin typeface="Tahoma"/>
                <a:cs typeface="Tahoma"/>
              </a:rPr>
              <a:t>)</a:t>
            </a:r>
            <a:r>
              <a:rPr sz="1100" i="1" dirty="0">
                <a:solidFill>
                  <a:srgbClr val="0000FF"/>
                </a:solidFill>
                <a:latin typeface="Verdana"/>
                <a:cs typeface="Verdana"/>
              </a:rPr>
              <a:t>.</a:t>
            </a:r>
            <a:endParaRPr sz="1100" dirty="0">
              <a:latin typeface="Verdana"/>
              <a:cs typeface="Verdana"/>
            </a:endParaRPr>
          </a:p>
          <a:p>
            <a:pPr marL="12700">
              <a:lnSpc>
                <a:spcPts val="1400"/>
              </a:lnSpc>
              <a:spcBef>
                <a:spcPts val="805"/>
              </a:spcBef>
            </a:pPr>
            <a:r>
              <a:rPr sz="1100" dirty="0">
                <a:latin typeface="Tahoma"/>
                <a:cs typeface="Tahoma"/>
              </a:rPr>
              <a:t>Dividing by (</a:t>
            </a:r>
            <a:r>
              <a:rPr sz="1100" i="1" dirty="0">
                <a:latin typeface="Trebuchet MS"/>
                <a:cs typeface="Trebuchet MS"/>
              </a:rPr>
              <a:t>p </a:t>
            </a:r>
            <a:r>
              <a:rPr sz="1100" dirty="0">
                <a:latin typeface="Arial Unicode MS"/>
                <a:cs typeface="Arial Unicode MS"/>
              </a:rPr>
              <a:t>− </a:t>
            </a:r>
            <a:r>
              <a:rPr sz="1100" dirty="0">
                <a:latin typeface="Tahoma"/>
                <a:cs typeface="Tahoma"/>
              </a:rPr>
              <a:t>1)! (which we can do because it is relatively prime to </a:t>
            </a:r>
            <a:r>
              <a:rPr sz="1100" i="1" dirty="0">
                <a:latin typeface="Trebuchet MS"/>
                <a:cs typeface="Trebuchet MS"/>
              </a:rPr>
              <a:t>p</a:t>
            </a:r>
            <a:r>
              <a:rPr sz="1100" dirty="0">
                <a:latin typeface="Tahoma"/>
                <a:cs typeface="Tahoma"/>
              </a:rPr>
              <a:t>,  since</a:t>
            </a:r>
            <a:r>
              <a:rPr lang="en-US" sz="1100" dirty="0">
                <a:latin typeface="Tahoma"/>
                <a:cs typeface="Tahoma"/>
              </a:rPr>
              <a:t> </a:t>
            </a:r>
            <a:r>
              <a:rPr sz="1100" i="1" dirty="0">
                <a:latin typeface="Trebuchet MS"/>
                <a:cs typeface="Trebuchet MS"/>
              </a:rPr>
              <a:t>p </a:t>
            </a:r>
            <a:r>
              <a:rPr sz="1100" dirty="0">
                <a:latin typeface="Tahoma"/>
                <a:cs typeface="Tahoma"/>
              </a:rPr>
              <a:t>is assumed prime) then gives the theorem.</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171848" cy="215444"/>
          </a:xfrm>
          <a:prstGeom prst="rect">
            <a:avLst/>
          </a:prstGeom>
        </p:spPr>
        <p:txBody>
          <a:bodyPr vert="horz" wrap="square" lIns="0" tIns="0" rIns="0" bIns="0" rtlCol="0">
            <a:spAutoFit/>
          </a:bodyPr>
          <a:lstStyle/>
          <a:p>
            <a:pPr marL="12700">
              <a:lnSpc>
                <a:spcPct val="100000"/>
              </a:lnSpc>
            </a:pPr>
            <a:r>
              <a:rPr sz="1400" b="1" spc="0" dirty="0"/>
              <a:t>How to choose a hash function?</a:t>
            </a:r>
          </a:p>
        </p:txBody>
      </p:sp>
      <p:sp>
        <p:nvSpPr>
          <p:cNvPr id="3" name="object 3"/>
          <p:cNvSpPr txBox="1">
            <a:spLocks noGrp="1"/>
          </p:cNvSpPr>
          <p:nvPr>
            <p:ph type="body" idx="1"/>
          </p:nvPr>
        </p:nvSpPr>
        <p:spPr>
          <a:xfrm>
            <a:off x="247650" y="587375"/>
            <a:ext cx="4165574" cy="2231380"/>
          </a:xfrm>
          <a:prstGeom prst="rect">
            <a:avLst/>
          </a:prstGeom>
        </p:spPr>
        <p:txBody>
          <a:bodyPr vert="horz" wrap="square" lIns="0" tIns="0" rIns="0" bIns="0" rtlCol="0">
            <a:spAutoFit/>
          </a:bodyPr>
          <a:lstStyle/>
          <a:p>
            <a:pPr marL="10160" marR="201930">
              <a:lnSpc>
                <a:spcPts val="1400"/>
              </a:lnSpc>
            </a:pPr>
            <a:r>
              <a:rPr sz="1100" spc="0" dirty="0"/>
              <a:t>In our example, one possible hash function would map an IP address to the  8-bit number that is </a:t>
            </a:r>
            <a:r>
              <a:rPr sz="1100" spc="0" dirty="0">
                <a:solidFill>
                  <a:srgbClr val="FF0000"/>
                </a:solidFill>
              </a:rPr>
              <a:t>its last</a:t>
            </a:r>
            <a:r>
              <a:rPr lang="en-US" sz="1100" spc="0" dirty="0">
                <a:solidFill>
                  <a:srgbClr val="FF0000"/>
                </a:solidFill>
              </a:rPr>
              <a:t> </a:t>
            </a:r>
            <a:r>
              <a:rPr sz="1100" spc="0" dirty="0">
                <a:solidFill>
                  <a:srgbClr val="FF0000"/>
                </a:solidFill>
              </a:rPr>
              <a:t>segment</a:t>
            </a:r>
            <a:r>
              <a:rPr sz="1100" spc="0" dirty="0"/>
              <a:t>:</a:t>
            </a:r>
          </a:p>
          <a:p>
            <a:pPr algn="ctr">
              <a:lnSpc>
                <a:spcPts val="1400"/>
              </a:lnSpc>
              <a:spcBef>
                <a:spcPts val="805"/>
              </a:spcBef>
            </a:pPr>
            <a:r>
              <a:rPr sz="1100" i="1" spc="0" dirty="0">
                <a:latin typeface="Trebuchet MS"/>
                <a:cs typeface="Trebuchet MS"/>
              </a:rPr>
              <a:t>h</a:t>
            </a:r>
            <a:r>
              <a:rPr sz="1100" spc="0" dirty="0"/>
              <a:t>(128</a:t>
            </a:r>
            <a:r>
              <a:rPr sz="1100" i="1" spc="0" dirty="0">
                <a:latin typeface="Verdana"/>
                <a:cs typeface="Verdana"/>
              </a:rPr>
              <a:t>.</a:t>
            </a:r>
            <a:r>
              <a:rPr sz="1100" spc="0" dirty="0"/>
              <a:t>32</a:t>
            </a:r>
            <a:r>
              <a:rPr sz="1100" i="1" spc="0" dirty="0">
                <a:latin typeface="Verdana"/>
                <a:cs typeface="Verdana"/>
              </a:rPr>
              <a:t>.</a:t>
            </a:r>
            <a:r>
              <a:rPr sz="1100" spc="0" dirty="0"/>
              <a:t>168</a:t>
            </a:r>
            <a:r>
              <a:rPr sz="1100" i="1" spc="0" dirty="0">
                <a:latin typeface="Verdana"/>
                <a:cs typeface="Verdana"/>
              </a:rPr>
              <a:t>.</a:t>
            </a:r>
            <a:r>
              <a:rPr sz="1100" spc="0" dirty="0"/>
              <a:t>80) = 80</a:t>
            </a:r>
            <a:r>
              <a:rPr sz="1100" i="1" spc="0" dirty="0">
                <a:latin typeface="Verdana"/>
                <a:cs typeface="Verdana"/>
              </a:rPr>
              <a:t>.</a:t>
            </a:r>
          </a:p>
          <a:p>
            <a:pPr marL="10160">
              <a:lnSpc>
                <a:spcPts val="1400"/>
              </a:lnSpc>
              <a:spcBef>
                <a:spcPts val="805"/>
              </a:spcBef>
            </a:pPr>
            <a:r>
              <a:rPr sz="1100" spc="0" dirty="0"/>
              <a:t>A table of </a:t>
            </a:r>
            <a:r>
              <a:rPr sz="1100" i="1" spc="0" dirty="0">
                <a:latin typeface="Trebuchet MS"/>
                <a:cs typeface="Trebuchet MS"/>
              </a:rPr>
              <a:t>n </a:t>
            </a:r>
            <a:r>
              <a:rPr sz="1100" spc="0" dirty="0"/>
              <a:t>= 256 buckets would then be required.</a:t>
            </a:r>
          </a:p>
          <a:p>
            <a:pPr marL="10160">
              <a:lnSpc>
                <a:spcPts val="1400"/>
              </a:lnSpc>
              <a:spcBef>
                <a:spcPts val="605"/>
              </a:spcBef>
            </a:pPr>
            <a:r>
              <a:rPr sz="1100" b="1" spc="0" dirty="0">
                <a:latin typeface="Arial"/>
                <a:cs typeface="Arial"/>
              </a:rPr>
              <a:t>But is  this  a good  hash function?</a:t>
            </a:r>
          </a:p>
          <a:p>
            <a:pPr marL="10160" marR="5080">
              <a:lnSpc>
                <a:spcPts val="1400"/>
              </a:lnSpc>
              <a:spcBef>
                <a:spcPts val="595"/>
              </a:spcBef>
            </a:pPr>
            <a:r>
              <a:rPr sz="1100" spc="0" dirty="0"/>
              <a:t>Not if, for example, the last segment of an IP address tends to be a small  (single- or double-digit) number; then low-numbered buckets would be crowded.</a:t>
            </a:r>
          </a:p>
          <a:p>
            <a:pPr marL="10160">
              <a:lnSpc>
                <a:spcPts val="1400"/>
              </a:lnSpc>
              <a:spcBef>
                <a:spcPts val="605"/>
              </a:spcBef>
            </a:pPr>
            <a:r>
              <a:rPr sz="1100" spc="0" dirty="0"/>
              <a:t>Taking the first segment of the IP address also invites disaster, for example, if</a:t>
            </a:r>
            <a:r>
              <a:rPr lang="en-US" sz="1100" spc="0" dirty="0"/>
              <a:t> </a:t>
            </a:r>
            <a:r>
              <a:rPr sz="1100" i="1" spc="0" dirty="0">
                <a:solidFill>
                  <a:srgbClr val="0000FF"/>
                </a:solidFill>
                <a:latin typeface="Arial"/>
                <a:cs typeface="Arial"/>
              </a:rPr>
              <a:t>most of our customers come from Asia</a:t>
            </a:r>
            <a:r>
              <a:rPr sz="1100" spc="0" dirty="0"/>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30175"/>
            <a:ext cx="4419498" cy="215444"/>
          </a:xfrm>
          <a:prstGeom prst="rect">
            <a:avLst/>
          </a:prstGeom>
        </p:spPr>
        <p:txBody>
          <a:bodyPr vert="horz" wrap="square" lIns="0" tIns="0" rIns="0" bIns="0" rtlCol="0">
            <a:spAutoFit/>
          </a:bodyPr>
          <a:lstStyle/>
          <a:p>
            <a:pPr marL="12700">
              <a:lnSpc>
                <a:spcPct val="100000"/>
              </a:lnSpc>
            </a:pPr>
            <a:r>
              <a:rPr sz="1400" b="1" dirty="0"/>
              <a:t>How to choose a hash function?  (cont’d)</a:t>
            </a:r>
          </a:p>
        </p:txBody>
      </p:sp>
      <p:sp>
        <p:nvSpPr>
          <p:cNvPr id="3" name="object 3"/>
          <p:cNvSpPr txBox="1"/>
          <p:nvPr/>
        </p:nvSpPr>
        <p:spPr>
          <a:xfrm>
            <a:off x="221297" y="434975"/>
            <a:ext cx="4167504" cy="2757165"/>
          </a:xfrm>
          <a:prstGeom prst="rect">
            <a:avLst/>
          </a:prstGeom>
        </p:spPr>
        <p:txBody>
          <a:bodyPr vert="horz" wrap="square" lIns="0" tIns="0" rIns="0" bIns="0" rtlCol="0">
            <a:spAutoFit/>
          </a:bodyPr>
          <a:lstStyle/>
          <a:p>
            <a:pPr marL="291465" marR="5080" indent="-171450" algn="just">
              <a:lnSpc>
                <a:spcPts val="1400"/>
              </a:lnSpc>
              <a:buFont typeface="Wingdings" panose="05000000000000000000" pitchFamily="2" charset="2"/>
              <a:buChar char="u"/>
            </a:pPr>
            <a:r>
              <a:rPr sz="1100" dirty="0">
                <a:latin typeface="Tahoma"/>
                <a:cs typeface="Tahoma"/>
              </a:rPr>
              <a:t>There is nothing </a:t>
            </a:r>
            <a:r>
              <a:rPr sz="1100" i="1" dirty="0">
                <a:solidFill>
                  <a:srgbClr val="FF0000"/>
                </a:solidFill>
                <a:latin typeface="Arial"/>
                <a:cs typeface="Arial"/>
              </a:rPr>
              <a:t>inherently wrong </a:t>
            </a:r>
            <a:r>
              <a:rPr sz="1100" dirty="0">
                <a:latin typeface="Tahoma"/>
                <a:cs typeface="Tahoma"/>
              </a:rPr>
              <a:t>with these two functions. If our 250 IP  addresses</a:t>
            </a:r>
            <a:r>
              <a:rPr lang="en-US" sz="1100" dirty="0">
                <a:latin typeface="Tahoma"/>
                <a:cs typeface="Tahoma"/>
              </a:rPr>
              <a:t> </a:t>
            </a:r>
            <a:r>
              <a:rPr sz="1100" dirty="0">
                <a:latin typeface="Tahoma"/>
                <a:cs typeface="Tahoma"/>
              </a:rPr>
              <a:t>were uniformly drawn from among all </a:t>
            </a:r>
            <a:r>
              <a:rPr sz="1100" i="1" dirty="0">
                <a:latin typeface="Trebuchet MS"/>
                <a:cs typeface="Trebuchet MS"/>
              </a:rPr>
              <a:t>N </a:t>
            </a:r>
            <a:r>
              <a:rPr sz="1100" dirty="0">
                <a:latin typeface="Tahoma"/>
                <a:cs typeface="Tahoma"/>
              </a:rPr>
              <a:t>= 2</a:t>
            </a:r>
            <a:r>
              <a:rPr sz="1100" baseline="37037" dirty="0">
                <a:latin typeface="Tahoma"/>
                <a:cs typeface="Tahoma"/>
              </a:rPr>
              <a:t>32 </a:t>
            </a:r>
            <a:r>
              <a:rPr sz="1100" dirty="0">
                <a:latin typeface="Tahoma"/>
                <a:cs typeface="Tahoma"/>
              </a:rPr>
              <a:t>possibilities, then these functions would behave well.</a:t>
            </a:r>
          </a:p>
          <a:p>
            <a:pPr marL="246379" marR="5080">
              <a:lnSpc>
                <a:spcPts val="1400"/>
              </a:lnSpc>
            </a:pPr>
            <a:r>
              <a:rPr sz="1100" dirty="0">
                <a:latin typeface="Tahoma"/>
                <a:cs typeface="Tahoma"/>
              </a:rPr>
              <a:t>The problem is we have no guarantee that the distribution of IP addresses is </a:t>
            </a:r>
            <a:r>
              <a:rPr sz="1100" i="1" dirty="0">
                <a:solidFill>
                  <a:srgbClr val="FF0000"/>
                </a:solidFill>
                <a:latin typeface="Arial"/>
                <a:cs typeface="Arial"/>
              </a:rPr>
              <a:t>uniform</a:t>
            </a:r>
            <a:r>
              <a:rPr sz="1100" dirty="0">
                <a:latin typeface="Tahoma"/>
                <a:cs typeface="Tahoma"/>
              </a:rPr>
              <a:t>.</a:t>
            </a:r>
          </a:p>
          <a:p>
            <a:pPr marL="291465" marR="41910" indent="-171450" algn="just">
              <a:lnSpc>
                <a:spcPts val="1400"/>
              </a:lnSpc>
              <a:spcBef>
                <a:spcPts val="295"/>
              </a:spcBef>
              <a:buFont typeface="Wingdings" panose="05000000000000000000" pitchFamily="2" charset="2"/>
              <a:buChar char="u"/>
            </a:pPr>
            <a:r>
              <a:rPr sz="1100" dirty="0">
                <a:latin typeface="Tahoma"/>
                <a:cs typeface="Tahoma"/>
              </a:rPr>
              <a:t>Conversely,</a:t>
            </a:r>
            <a:r>
              <a:rPr lang="en-US" sz="1100" dirty="0">
                <a:latin typeface="Tahoma"/>
                <a:cs typeface="Tahoma"/>
              </a:rPr>
              <a:t> </a:t>
            </a:r>
            <a:r>
              <a:rPr sz="1100" dirty="0">
                <a:latin typeface="Tahoma"/>
                <a:cs typeface="Tahoma"/>
              </a:rPr>
              <a:t>there</a:t>
            </a:r>
            <a:r>
              <a:rPr lang="en-US" sz="1100" dirty="0">
                <a:latin typeface="Tahoma"/>
                <a:cs typeface="Tahoma"/>
              </a:rPr>
              <a:t> </a:t>
            </a:r>
            <a:r>
              <a:rPr sz="1100" dirty="0">
                <a:latin typeface="Tahoma"/>
                <a:cs typeface="Tahoma"/>
              </a:rPr>
              <a:t>is no </a:t>
            </a:r>
            <a:r>
              <a:rPr sz="1100" i="1" dirty="0">
                <a:solidFill>
                  <a:srgbClr val="FF0000"/>
                </a:solidFill>
                <a:latin typeface="Arial"/>
                <a:cs typeface="Arial"/>
              </a:rPr>
              <a:t>single hash function</a:t>
            </a:r>
            <a:r>
              <a:rPr sz="1100" dirty="0">
                <a:latin typeface="Tahoma"/>
                <a:cs typeface="Tahoma"/>
              </a:rPr>
              <a:t>, no matter how sophisticated,  that behaves well on all sets of  data.</a:t>
            </a:r>
          </a:p>
          <a:p>
            <a:pPr marL="246379" marR="233679">
              <a:lnSpc>
                <a:spcPts val="1400"/>
              </a:lnSpc>
            </a:pPr>
            <a:r>
              <a:rPr sz="1100" dirty="0">
                <a:latin typeface="Tahoma"/>
                <a:cs typeface="Tahoma"/>
              </a:rPr>
              <a:t>Since a hash function maps</a:t>
            </a:r>
            <a:r>
              <a:rPr sz="900" dirty="0">
                <a:latin typeface="Tahoma"/>
                <a:cs typeface="Tahoma"/>
              </a:rPr>
              <a:t> </a:t>
            </a:r>
            <a:r>
              <a:rPr sz="1100" dirty="0">
                <a:latin typeface="Tahoma"/>
                <a:cs typeface="Tahoma"/>
              </a:rPr>
              <a:t>2</a:t>
            </a:r>
            <a:r>
              <a:rPr sz="1100" baseline="37037" dirty="0">
                <a:latin typeface="Tahoma"/>
                <a:cs typeface="Tahoma"/>
              </a:rPr>
              <a:t>32 </a:t>
            </a:r>
            <a:r>
              <a:rPr sz="1100" dirty="0">
                <a:latin typeface="Tahoma"/>
                <a:cs typeface="Tahoma"/>
              </a:rPr>
              <a:t>IP addresses to just 250 names, there must be a collection of at least</a:t>
            </a:r>
          </a:p>
          <a:p>
            <a:pPr marL="252729" algn="ctr">
              <a:lnSpc>
                <a:spcPts val="1400"/>
              </a:lnSpc>
              <a:spcBef>
                <a:spcPts val="805"/>
              </a:spcBef>
            </a:pPr>
            <a:r>
              <a:rPr sz="1100" dirty="0">
                <a:latin typeface="Tahoma"/>
                <a:cs typeface="Tahoma"/>
              </a:rPr>
              <a:t>2</a:t>
            </a:r>
            <a:r>
              <a:rPr sz="1100" baseline="41666" dirty="0">
                <a:latin typeface="Tahoma"/>
                <a:cs typeface="Tahoma"/>
              </a:rPr>
              <a:t>32 </a:t>
            </a:r>
            <a:r>
              <a:rPr sz="1100" i="1" dirty="0">
                <a:latin typeface="Verdana"/>
                <a:cs typeface="Verdana"/>
              </a:rPr>
              <a:t>/</a:t>
            </a:r>
            <a:r>
              <a:rPr sz="1100" dirty="0">
                <a:latin typeface="Tahoma"/>
                <a:cs typeface="Tahoma"/>
              </a:rPr>
              <a:t>250 </a:t>
            </a:r>
            <a:r>
              <a:rPr sz="1100" dirty="0">
                <a:latin typeface="Arial Unicode MS"/>
                <a:cs typeface="Arial Unicode MS"/>
              </a:rPr>
              <a:t>≈ </a:t>
            </a:r>
            <a:r>
              <a:rPr sz="1100" dirty="0">
                <a:latin typeface="Tahoma"/>
                <a:cs typeface="Tahoma"/>
              </a:rPr>
              <a:t>2</a:t>
            </a:r>
            <a:r>
              <a:rPr sz="1100" baseline="41666" dirty="0">
                <a:latin typeface="Tahoma"/>
                <a:cs typeface="Tahoma"/>
              </a:rPr>
              <a:t>24 </a:t>
            </a:r>
            <a:r>
              <a:rPr sz="1100" dirty="0">
                <a:latin typeface="Arial Unicode MS"/>
                <a:cs typeface="Arial Unicode MS"/>
              </a:rPr>
              <a:t>≈ </a:t>
            </a:r>
            <a:r>
              <a:rPr sz="1100" dirty="0">
                <a:latin typeface="Tahoma"/>
                <a:cs typeface="Tahoma"/>
              </a:rPr>
              <a:t>16</a:t>
            </a:r>
            <a:r>
              <a:rPr sz="1100" i="1" dirty="0">
                <a:latin typeface="Verdana"/>
                <a:cs typeface="Verdana"/>
              </a:rPr>
              <a:t>, </a:t>
            </a:r>
            <a:r>
              <a:rPr sz="1100" dirty="0">
                <a:latin typeface="Tahoma"/>
                <a:cs typeface="Tahoma"/>
              </a:rPr>
              <a:t>000</a:t>
            </a:r>
            <a:r>
              <a:rPr sz="1100" i="1" dirty="0">
                <a:latin typeface="Verdana"/>
                <a:cs typeface="Verdana"/>
              </a:rPr>
              <a:t>, </a:t>
            </a:r>
            <a:r>
              <a:rPr sz="1100" dirty="0">
                <a:latin typeface="Tahoma"/>
                <a:cs typeface="Tahoma"/>
              </a:rPr>
              <a:t>000</a:t>
            </a:r>
          </a:p>
          <a:p>
            <a:pPr marL="246379">
              <a:lnSpc>
                <a:spcPts val="1400"/>
              </a:lnSpc>
              <a:spcBef>
                <a:spcPts val="805"/>
              </a:spcBef>
            </a:pPr>
            <a:r>
              <a:rPr sz="1100" dirty="0">
                <a:latin typeface="Tahoma"/>
                <a:cs typeface="Tahoma"/>
              </a:rPr>
              <a:t>IP addresses that are assigned the same name (or, in hashing terminology,</a:t>
            </a:r>
            <a:r>
              <a:rPr lang="en-US" sz="1100" dirty="0">
                <a:latin typeface="Tahoma"/>
                <a:cs typeface="Tahoma"/>
              </a:rPr>
              <a:t> </a:t>
            </a:r>
            <a:r>
              <a:rPr sz="1100" b="1" dirty="0">
                <a:latin typeface="Arial"/>
                <a:cs typeface="Arial"/>
              </a:rPr>
              <a:t>collide</a:t>
            </a:r>
            <a:r>
              <a:rPr sz="1100" dirty="0">
                <a:latin typeface="Tahoma"/>
                <a:cs typeface="Tahoma"/>
              </a:rPr>
              <a:t>).</a:t>
            </a:r>
            <a:endParaRPr sz="1100" dirty="0">
              <a:latin typeface="Times New Roman"/>
              <a:cs typeface="Times New Roman"/>
            </a:endParaRPr>
          </a:p>
          <a:p>
            <a:pPr marL="12700">
              <a:lnSpc>
                <a:spcPts val="1400"/>
              </a:lnSpc>
              <a:spcBef>
                <a:spcPts val="5"/>
              </a:spcBef>
            </a:pPr>
            <a:r>
              <a:rPr sz="1100" b="1" dirty="0">
                <a:latin typeface="Arial"/>
                <a:cs typeface="Arial"/>
              </a:rPr>
              <a:t>Solution:  </a:t>
            </a:r>
            <a:r>
              <a:rPr sz="1100" i="1" dirty="0">
                <a:solidFill>
                  <a:srgbClr val="0000FF"/>
                </a:solidFill>
                <a:latin typeface="Arial"/>
                <a:cs typeface="Arial"/>
              </a:rPr>
              <a:t>let us  pick a  hash  function at random from some  class  of functions.</a:t>
            </a:r>
            <a:endParaRPr sz="1100" dirty="0">
              <a:latin typeface="Arial"/>
              <a:cs typeface="Aria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66" y="53975"/>
            <a:ext cx="4419498"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30210" y="358775"/>
            <a:ext cx="4343348" cy="2836674"/>
          </a:xfrm>
          <a:prstGeom prst="rect">
            <a:avLst/>
          </a:prstGeom>
        </p:spPr>
        <p:txBody>
          <a:bodyPr vert="horz" wrap="square" lIns="0" tIns="0" rIns="0" bIns="0" rtlCol="0">
            <a:spAutoFit/>
          </a:bodyPr>
          <a:lstStyle/>
          <a:p>
            <a:pPr marL="12700" marR="5080">
              <a:lnSpc>
                <a:spcPts val="1400"/>
              </a:lnSpc>
            </a:pPr>
            <a:r>
              <a:rPr sz="1100" dirty="0">
                <a:latin typeface="Tahoma"/>
                <a:cs typeface="Tahoma"/>
              </a:rPr>
              <a:t>Let us take the number of buckets to be not 250 but </a:t>
            </a:r>
            <a:r>
              <a:rPr sz="1100" i="1" dirty="0">
                <a:latin typeface="Trebuchet MS"/>
                <a:cs typeface="Trebuchet MS"/>
              </a:rPr>
              <a:t>n </a:t>
            </a:r>
            <a:r>
              <a:rPr sz="1100" dirty="0">
                <a:latin typeface="Tahoma"/>
                <a:cs typeface="Tahoma"/>
              </a:rPr>
              <a:t>= 257. a </a:t>
            </a:r>
            <a:r>
              <a:rPr sz="1100" dirty="0">
                <a:solidFill>
                  <a:srgbClr val="FF0000"/>
                </a:solidFill>
                <a:latin typeface="Tahoma"/>
                <a:cs typeface="Tahoma"/>
              </a:rPr>
              <a:t>prime </a:t>
            </a:r>
            <a:r>
              <a:rPr sz="1100" dirty="0">
                <a:latin typeface="Tahoma"/>
                <a:cs typeface="Tahoma"/>
              </a:rPr>
              <a:t>number!  </a:t>
            </a:r>
            <a:endParaRPr lang="en-US" sz="1100" dirty="0">
              <a:latin typeface="Tahoma"/>
              <a:cs typeface="Tahoma"/>
            </a:endParaRPr>
          </a:p>
          <a:p>
            <a:r>
              <a:rPr sz="1100" dirty="0">
                <a:latin typeface="Tahoma"/>
                <a:cs typeface="Tahoma"/>
              </a:rPr>
              <a:t>We consider every IP address </a:t>
            </a:r>
            <a:r>
              <a:rPr sz="1100" i="1" dirty="0">
                <a:latin typeface="Trebuchet MS"/>
                <a:cs typeface="Trebuchet MS"/>
              </a:rPr>
              <a:t>x  </a:t>
            </a:r>
            <a:r>
              <a:rPr sz="1100" dirty="0">
                <a:latin typeface="Tahoma"/>
                <a:cs typeface="Tahoma"/>
              </a:rPr>
              <a:t>as a quadruple </a:t>
            </a:r>
            <a:r>
              <a:rPr lang="en-US" altLang="zh-CN" sz="1200" i="1" dirty="0"/>
              <a:t>x = (x</a:t>
            </a:r>
            <a:r>
              <a:rPr lang="en-US" altLang="zh-CN" sz="1200" i="1" baseline="-25000" dirty="0"/>
              <a:t>1</a:t>
            </a:r>
            <a:r>
              <a:rPr lang="en-US" altLang="zh-CN" sz="1200" i="1" dirty="0"/>
              <a:t> , x</a:t>
            </a:r>
            <a:r>
              <a:rPr lang="en-US" altLang="zh-CN" sz="1200" i="1" baseline="-25000" dirty="0"/>
              <a:t>2</a:t>
            </a:r>
            <a:r>
              <a:rPr lang="en-US" altLang="zh-CN" sz="1200" i="1" dirty="0"/>
              <a:t> , x</a:t>
            </a:r>
            <a:r>
              <a:rPr lang="en-US" altLang="zh-CN" sz="1200" i="1" baseline="-25000" dirty="0"/>
              <a:t>3</a:t>
            </a:r>
            <a:r>
              <a:rPr lang="en-US" altLang="zh-CN" sz="1200" i="1" dirty="0"/>
              <a:t> , x</a:t>
            </a:r>
            <a:r>
              <a:rPr lang="en-US" altLang="zh-CN" sz="1200" i="1" baseline="-25000" dirty="0"/>
              <a:t>4</a:t>
            </a:r>
            <a:r>
              <a:rPr lang="en-US" altLang="zh-CN" sz="1200" i="1" dirty="0"/>
              <a:t>) </a:t>
            </a:r>
            <a:endParaRPr lang="zh-CN" altLang="zh-CN" sz="1200" dirty="0"/>
          </a:p>
          <a:p>
            <a:pPr marL="12700" marR="5080">
              <a:lnSpc>
                <a:spcPts val="1400"/>
              </a:lnSpc>
            </a:pPr>
            <a:r>
              <a:rPr sz="1100" dirty="0">
                <a:latin typeface="Tahoma"/>
                <a:cs typeface="Tahoma"/>
              </a:rPr>
              <a:t>of integers modulo </a:t>
            </a:r>
            <a:r>
              <a:rPr sz="1100" i="1" dirty="0">
                <a:latin typeface="Trebuchet MS"/>
                <a:cs typeface="Trebuchet MS"/>
              </a:rPr>
              <a:t>n</a:t>
            </a:r>
            <a:r>
              <a:rPr sz="1100" dirty="0">
                <a:latin typeface="Tahoma"/>
                <a:cs typeface="Tahoma"/>
              </a:rPr>
              <a:t>.</a:t>
            </a:r>
          </a:p>
          <a:p>
            <a:pPr marL="12700">
              <a:lnSpc>
                <a:spcPts val="1400"/>
              </a:lnSpc>
              <a:spcBef>
                <a:spcPts val="605"/>
              </a:spcBef>
            </a:pPr>
            <a:r>
              <a:rPr sz="1100" dirty="0">
                <a:latin typeface="Tahoma"/>
                <a:cs typeface="Tahoma"/>
              </a:rPr>
              <a:t>We can define a function </a:t>
            </a:r>
            <a:r>
              <a:rPr sz="1100" i="1" dirty="0">
                <a:latin typeface="Trebuchet MS"/>
                <a:cs typeface="Trebuchet MS"/>
              </a:rPr>
              <a:t>h </a:t>
            </a:r>
            <a:r>
              <a:rPr sz="1100" dirty="0">
                <a:latin typeface="Tahoma"/>
                <a:cs typeface="Tahoma"/>
              </a:rPr>
              <a:t>from IP addresses to a number mod </a:t>
            </a:r>
            <a:r>
              <a:rPr sz="1100" i="1" dirty="0">
                <a:latin typeface="Trebuchet MS"/>
                <a:cs typeface="Trebuchet MS"/>
              </a:rPr>
              <a:t>n </a:t>
            </a:r>
            <a:r>
              <a:rPr sz="1100" dirty="0">
                <a:latin typeface="Tahoma"/>
                <a:cs typeface="Tahoma"/>
              </a:rPr>
              <a:t>as follows:</a:t>
            </a:r>
          </a:p>
          <a:p>
            <a:r>
              <a:rPr sz="1100" dirty="0">
                <a:latin typeface="Tahoma"/>
                <a:cs typeface="Tahoma"/>
              </a:rPr>
              <a:t>Fix any four numbers mod </a:t>
            </a:r>
            <a:r>
              <a:rPr sz="1100" i="1" dirty="0">
                <a:latin typeface="Trebuchet MS"/>
                <a:cs typeface="Trebuchet MS"/>
              </a:rPr>
              <a:t>n </a:t>
            </a:r>
            <a:r>
              <a:rPr sz="1100" dirty="0">
                <a:latin typeface="Tahoma"/>
                <a:cs typeface="Tahoma"/>
              </a:rPr>
              <a:t>= 257, say 87, 23, 125, and 4. Now map the IP</a:t>
            </a:r>
            <a:r>
              <a:rPr lang="en-US" sz="1100" dirty="0">
                <a:latin typeface="Tahoma"/>
                <a:cs typeface="Tahoma"/>
              </a:rPr>
              <a:t> address</a:t>
            </a:r>
            <a:r>
              <a:rPr sz="1100" dirty="0">
                <a:latin typeface="Tahoma"/>
                <a:cs typeface="Tahoma"/>
              </a:rPr>
              <a:t> </a:t>
            </a:r>
            <a:r>
              <a:rPr lang="en-US" altLang="zh-CN" sz="1200" i="1" dirty="0"/>
              <a:t>x = (x</a:t>
            </a:r>
            <a:r>
              <a:rPr lang="en-US" altLang="zh-CN" sz="1200" i="1" baseline="-25000" dirty="0"/>
              <a:t>1 </a:t>
            </a:r>
            <a:r>
              <a:rPr lang="en-US" altLang="zh-CN" sz="1200" i="1" dirty="0"/>
              <a:t>, . . . , x</a:t>
            </a:r>
            <a:r>
              <a:rPr lang="en-US" altLang="zh-CN" sz="1200" i="1" baseline="-25000" dirty="0"/>
              <a:t>4</a:t>
            </a:r>
            <a:r>
              <a:rPr lang="en-US" altLang="zh-CN" sz="1200" i="1" dirty="0"/>
              <a:t>) </a:t>
            </a:r>
            <a:r>
              <a:rPr sz="1350" baseline="6172" dirty="0">
                <a:latin typeface="Tahoma"/>
                <a:cs typeface="Tahoma"/>
              </a:rPr>
              <a:t>to </a:t>
            </a:r>
            <a:r>
              <a:rPr lang="en-US" altLang="zh-CN" sz="1400" i="1" dirty="0">
                <a:solidFill>
                  <a:srgbClr val="0070C0"/>
                </a:solidFill>
              </a:rPr>
              <a:t>h(x</a:t>
            </a:r>
            <a:r>
              <a:rPr lang="en-US" altLang="zh-CN" sz="1400" i="1" baseline="-25000" dirty="0">
                <a:solidFill>
                  <a:srgbClr val="0070C0"/>
                </a:solidFill>
              </a:rPr>
              <a:t>1 </a:t>
            </a:r>
            <a:r>
              <a:rPr lang="en-US" altLang="zh-CN" sz="1400" i="1" dirty="0">
                <a:solidFill>
                  <a:srgbClr val="0070C0"/>
                </a:solidFill>
              </a:rPr>
              <a:t>, . . . , x</a:t>
            </a:r>
            <a:r>
              <a:rPr lang="en-US" altLang="zh-CN" sz="1400" i="1" baseline="-25000" dirty="0">
                <a:solidFill>
                  <a:srgbClr val="0070C0"/>
                </a:solidFill>
              </a:rPr>
              <a:t>4</a:t>
            </a:r>
            <a:r>
              <a:rPr lang="en-US" altLang="zh-CN" sz="1400" i="1" dirty="0">
                <a:solidFill>
                  <a:srgbClr val="0070C0"/>
                </a:solidFill>
              </a:rPr>
              <a:t>) = (87x</a:t>
            </a:r>
            <a:r>
              <a:rPr lang="en-US" altLang="zh-CN" sz="1400" i="1" baseline="-25000" dirty="0">
                <a:solidFill>
                  <a:srgbClr val="0070C0"/>
                </a:solidFill>
              </a:rPr>
              <a:t>1</a:t>
            </a:r>
            <a:r>
              <a:rPr lang="en-US" altLang="zh-CN" sz="1400" i="1" dirty="0">
                <a:solidFill>
                  <a:srgbClr val="0070C0"/>
                </a:solidFill>
              </a:rPr>
              <a:t> + 23x</a:t>
            </a:r>
            <a:r>
              <a:rPr lang="en-US" altLang="zh-CN" sz="1400" i="1" baseline="-25000" dirty="0">
                <a:solidFill>
                  <a:srgbClr val="0070C0"/>
                </a:solidFill>
              </a:rPr>
              <a:t>2</a:t>
            </a:r>
            <a:r>
              <a:rPr lang="en-US" altLang="zh-CN" sz="1400" i="1" dirty="0">
                <a:solidFill>
                  <a:srgbClr val="0070C0"/>
                </a:solidFill>
              </a:rPr>
              <a:t> + 125x</a:t>
            </a:r>
            <a:r>
              <a:rPr lang="en-US" altLang="zh-CN" sz="1400" i="1" baseline="-25000" dirty="0">
                <a:solidFill>
                  <a:srgbClr val="0070C0"/>
                </a:solidFill>
              </a:rPr>
              <a:t>3</a:t>
            </a:r>
            <a:r>
              <a:rPr lang="en-US" altLang="zh-CN" sz="1400" i="1" dirty="0">
                <a:solidFill>
                  <a:srgbClr val="0070C0"/>
                </a:solidFill>
              </a:rPr>
              <a:t> + 4x</a:t>
            </a:r>
            <a:r>
              <a:rPr lang="en-US" altLang="zh-CN" sz="1400" i="1" baseline="-25000" dirty="0">
                <a:solidFill>
                  <a:srgbClr val="0070C0"/>
                </a:solidFill>
              </a:rPr>
              <a:t>4</a:t>
            </a:r>
            <a:r>
              <a:rPr lang="en-US" altLang="zh-CN" sz="1400" i="1" dirty="0">
                <a:solidFill>
                  <a:srgbClr val="0070C0"/>
                </a:solidFill>
              </a:rPr>
              <a:t>)  mod 257</a:t>
            </a:r>
            <a:r>
              <a:rPr lang="en-US" altLang="zh-CN" sz="1400" i="1" dirty="0"/>
              <a:t>.</a:t>
            </a:r>
          </a:p>
          <a:p>
            <a:endParaRPr lang="zh-CN" altLang="zh-CN" sz="1400" dirty="0"/>
          </a:p>
          <a:p>
            <a:r>
              <a:rPr lang="en-US" altLang="zh-CN" sz="1400" i="1" dirty="0"/>
              <a:t>In general for any four coefficients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 </a:t>
            </a:r>
            <a:r>
              <a:rPr lang="zh-CN" altLang="zh-CN" sz="1400" i="1" dirty="0"/>
              <a:t>∈</a:t>
            </a:r>
            <a:r>
              <a:rPr lang="en-US" altLang="zh-CN" sz="1400" i="1" dirty="0"/>
              <a:t> {0, 1, . . . , n </a:t>
            </a:r>
            <a:r>
              <a:rPr lang="zh-CN" altLang="zh-CN" sz="1400" i="1" dirty="0"/>
              <a:t>− </a:t>
            </a:r>
            <a:r>
              <a:rPr lang="en-US" altLang="zh-CN" sz="1400" i="1" dirty="0"/>
              <a:t>1} write a =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a:t>
            </a:r>
            <a:r>
              <a:rPr lang="en-US" altLang="zh-CN" sz="1400" i="1" dirty="0"/>
              <a:t>) and define </a:t>
            </a:r>
            <a:r>
              <a:rPr lang="en-US" altLang="zh-CN" sz="1400" i="1" dirty="0">
                <a:solidFill>
                  <a:srgbClr val="FF0000"/>
                </a:solidFill>
              </a:rPr>
              <a:t>h</a:t>
            </a:r>
            <a:r>
              <a:rPr lang="en-US" altLang="zh-CN" sz="1400" i="1" baseline="-25000" dirty="0">
                <a:solidFill>
                  <a:srgbClr val="FF0000"/>
                </a:solidFill>
              </a:rPr>
              <a:t>a</a:t>
            </a:r>
            <a:r>
              <a:rPr lang="en-US" altLang="zh-CN" sz="1400" i="1" dirty="0"/>
              <a:t> to be the following hash function:</a:t>
            </a:r>
            <a:endParaRPr lang="zh-CN" altLang="zh-CN" sz="1400" dirty="0"/>
          </a:p>
          <a:p>
            <a:r>
              <a:rPr lang="en-US" altLang="zh-CN" sz="1400" i="1" dirty="0">
                <a:solidFill>
                  <a:srgbClr val="0070C0"/>
                </a:solidFill>
              </a:rPr>
              <a:t>h</a:t>
            </a:r>
            <a:r>
              <a:rPr lang="en-US" altLang="zh-CN" sz="1400" i="1" baseline="-25000" dirty="0">
                <a:solidFill>
                  <a:srgbClr val="0070C0"/>
                </a:solidFill>
              </a:rPr>
              <a:t>a</a:t>
            </a:r>
            <a:r>
              <a:rPr lang="en-US" altLang="zh-CN" sz="1400" i="1" dirty="0">
                <a:solidFill>
                  <a:srgbClr val="0070C0"/>
                </a:solidFill>
              </a:rPr>
              <a:t> (x</a:t>
            </a:r>
            <a:r>
              <a:rPr lang="en-US" altLang="zh-CN" sz="1400" i="1" baseline="-25000" dirty="0">
                <a:solidFill>
                  <a:srgbClr val="0070C0"/>
                </a:solidFill>
              </a:rPr>
              <a:t>1</a:t>
            </a:r>
            <a:r>
              <a:rPr lang="en-US" altLang="zh-CN" sz="1400" i="1" dirty="0">
                <a:solidFill>
                  <a:srgbClr val="0070C0"/>
                </a:solidFill>
              </a:rPr>
              <a:t> , . . . , x</a:t>
            </a:r>
            <a:r>
              <a:rPr lang="en-US" altLang="zh-CN" sz="1400" i="1" baseline="-25000" dirty="0">
                <a:solidFill>
                  <a:srgbClr val="0070C0"/>
                </a:solidFill>
              </a:rPr>
              <a:t>4</a:t>
            </a:r>
            <a:r>
              <a:rPr lang="en-US" altLang="zh-CN" sz="1400" i="1" dirty="0">
                <a:solidFill>
                  <a:srgbClr val="0070C0"/>
                </a:solidFill>
              </a:rPr>
              <a:t>) = (a</a:t>
            </a:r>
            <a:r>
              <a:rPr lang="en-US" altLang="zh-CN" sz="1400" i="1" baseline="-25000" dirty="0">
                <a:solidFill>
                  <a:srgbClr val="0070C0"/>
                </a:solidFill>
              </a:rPr>
              <a:t>1</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a</a:t>
            </a:r>
            <a:r>
              <a:rPr lang="en-US" altLang="zh-CN" sz="1400" i="1" baseline="-25000" dirty="0">
                <a:solidFill>
                  <a:srgbClr val="0070C0"/>
                </a:solidFill>
              </a:rPr>
              <a:t>2</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2 </a:t>
            </a:r>
            <a:r>
              <a:rPr lang="en-US" altLang="zh-CN" sz="1400" i="1" dirty="0">
                <a:solidFill>
                  <a:srgbClr val="0070C0"/>
                </a:solidFill>
              </a:rPr>
              <a:t>+ a</a:t>
            </a:r>
            <a:r>
              <a:rPr lang="en-US" altLang="zh-CN" sz="1400" i="1" baseline="-25000" dirty="0">
                <a:solidFill>
                  <a:srgbClr val="0070C0"/>
                </a:solidFill>
              </a:rPr>
              <a:t>3</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3</a:t>
            </a:r>
            <a:r>
              <a:rPr lang="en-US" altLang="zh-CN" sz="1400" i="1" dirty="0">
                <a:solidFill>
                  <a:srgbClr val="0070C0"/>
                </a:solidFill>
              </a:rPr>
              <a:t> + a</a:t>
            </a:r>
            <a:r>
              <a:rPr lang="en-US" altLang="zh-CN" sz="1400" i="1" baseline="-25000" dirty="0">
                <a:solidFill>
                  <a:srgbClr val="0070C0"/>
                </a:solidFill>
              </a:rPr>
              <a:t>4</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4</a:t>
            </a:r>
            <a:r>
              <a:rPr lang="en-US" altLang="zh-CN" sz="1400" i="1" dirty="0">
                <a:solidFill>
                  <a:srgbClr val="0070C0"/>
                </a:solidFill>
              </a:rPr>
              <a:t>) mod n</a:t>
            </a:r>
            <a:r>
              <a:rPr lang="en-US" altLang="zh-CN" sz="1400" i="1" dirty="0"/>
              <a:t>.</a:t>
            </a:r>
            <a:endParaRPr lang="zh-CN" altLang="zh-CN" sz="1400" dirty="0"/>
          </a:p>
        </p:txBody>
      </p:sp>
    </p:spTree>
    <p:extLst>
      <p:ext uri="{BB962C8B-B14F-4D97-AF65-F5344CB8AC3E}">
        <p14:creationId xmlns:p14="http://schemas.microsoft.com/office/powerpoint/2010/main" val="215737825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99"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7316" y="1757159"/>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a:solidFill>
                  <a:srgbClr val="FF0000"/>
                </a:solidFill>
                <a:latin typeface="Tahoma"/>
                <a:cs typeface="Tahoma"/>
              </a:rPr>
              <a:t>)</a:t>
            </a:r>
            <a:r>
              <a:rPr lang="en-US" sz="1350" baseline="6172" dirty="0">
                <a:solidFill>
                  <a:srgbClr val="FF0000"/>
                </a:solidFill>
                <a:latin typeface="Tahoma"/>
                <a:cs typeface="Tahoma"/>
              </a:rPr>
              <a:t>]</a:t>
            </a:r>
            <a:r>
              <a:rPr sz="1350" baseline="49382" dirty="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87699" y="968375"/>
            <a:ext cx="4343350" cy="984885"/>
          </a:xfrm>
          <a:prstGeom prst="rect">
            <a:avLst/>
          </a:prstGeom>
        </p:spPr>
        <p:txBody>
          <a:bodyPr vert="horz" wrap="square" lIns="0" tIns="0" rIns="0" bIns="0" rtlCol="0">
            <a:spAutoFit/>
          </a:bodyPr>
          <a:lstStyle/>
          <a:p>
            <a:r>
              <a:rPr lang="en-US" altLang="zh-CN" sz="1200" dirty="0"/>
              <a:t>Consider any pair of distinct IP addresses </a:t>
            </a:r>
            <a:r>
              <a:rPr lang="en-US" altLang="zh-CN" sz="1200" i="1" dirty="0"/>
              <a:t>x = </a:t>
            </a:r>
            <a:r>
              <a:rPr lang="en-US" altLang="zh-CN" sz="1200" dirty="0"/>
              <a:t>(</a:t>
            </a:r>
            <a:r>
              <a:rPr lang="en-US" altLang="zh-CN" sz="1200" i="1" dirty="0"/>
              <a:t>x</a:t>
            </a:r>
            <a:r>
              <a:rPr lang="en-US" altLang="zh-CN" sz="1200" i="1" baseline="-25000" dirty="0"/>
              <a:t>1</a:t>
            </a:r>
            <a:r>
              <a:rPr lang="en-US" altLang="zh-CN" sz="1200" i="1" dirty="0"/>
              <a:t> , . . . , x</a:t>
            </a:r>
            <a:r>
              <a:rPr lang="en-US" altLang="zh-CN" sz="1200" i="1" baseline="-25000" dirty="0"/>
              <a:t>4</a:t>
            </a:r>
            <a:r>
              <a:rPr lang="en-US" altLang="zh-CN" sz="1200" dirty="0"/>
              <a:t>)</a:t>
            </a:r>
            <a:r>
              <a:rPr lang="en-US" altLang="zh-CN" sz="1200" i="1" dirty="0"/>
              <a:t> </a:t>
            </a:r>
            <a:r>
              <a:rPr lang="en-US" altLang="zh-CN" sz="1200" dirty="0"/>
              <a:t>and</a:t>
            </a:r>
            <a:r>
              <a:rPr lang="en-US" altLang="zh-CN" sz="1200" i="1" dirty="0"/>
              <a:t> y = </a:t>
            </a:r>
            <a:r>
              <a:rPr lang="en-US" altLang="zh-CN" sz="1200" dirty="0"/>
              <a:t>(</a:t>
            </a:r>
            <a:r>
              <a:rPr lang="en-US" altLang="zh-CN" sz="1200" i="1" dirty="0"/>
              <a:t>y</a:t>
            </a:r>
            <a:r>
              <a:rPr lang="en-US" altLang="zh-CN" sz="1200" i="1" baseline="-25000" dirty="0"/>
              <a:t>1</a:t>
            </a:r>
            <a:r>
              <a:rPr lang="en-US" altLang="zh-CN" sz="1200" i="1" dirty="0"/>
              <a:t> , . . . , y</a:t>
            </a:r>
            <a:r>
              <a:rPr lang="en-US" altLang="zh-CN" sz="1200" i="1" baseline="-25000" dirty="0"/>
              <a:t>4</a:t>
            </a:r>
            <a:r>
              <a:rPr lang="en-US" altLang="zh-CN" sz="1200" dirty="0"/>
              <a:t>)</a:t>
            </a:r>
            <a:r>
              <a:rPr lang="en-US" altLang="zh-CN" sz="1200" i="1" dirty="0"/>
              <a:t>. </a:t>
            </a:r>
            <a:r>
              <a:rPr lang="en-US" altLang="zh-CN" sz="1200" dirty="0"/>
              <a:t>If the coefficients </a:t>
            </a:r>
            <a:r>
              <a:rPr lang="en-US" altLang="zh-CN" sz="1200" i="1" dirty="0"/>
              <a:t>a = </a:t>
            </a:r>
            <a:r>
              <a:rPr lang="en-US" altLang="zh-CN" sz="1200" dirty="0"/>
              <a:t>(</a:t>
            </a:r>
            <a:r>
              <a:rPr lang="en-US" altLang="zh-CN" sz="1200" i="1" dirty="0"/>
              <a:t>a</a:t>
            </a:r>
            <a:r>
              <a:rPr lang="en-US" altLang="zh-CN" sz="1200" i="1" baseline="-25000" dirty="0"/>
              <a:t>1</a:t>
            </a:r>
            <a:r>
              <a:rPr lang="en-US" altLang="zh-CN" sz="1200" i="1" dirty="0"/>
              <a:t> , . . . , a</a:t>
            </a:r>
            <a:r>
              <a:rPr lang="en-US" altLang="zh-CN" sz="1200" i="1" baseline="-25000" dirty="0"/>
              <a:t>4</a:t>
            </a:r>
            <a:r>
              <a:rPr lang="en-US" altLang="zh-CN" sz="1200" dirty="0"/>
              <a:t>) are chosen uniformly at random from{</a:t>
            </a:r>
            <a:r>
              <a:rPr lang="en-US" altLang="zh-CN" sz="1200" i="1" dirty="0"/>
              <a:t>0, 1, . . . , n </a:t>
            </a:r>
            <a:r>
              <a:rPr lang="zh-CN" altLang="zh-CN" sz="1200" i="1" dirty="0"/>
              <a:t>− </a:t>
            </a:r>
            <a:r>
              <a:rPr lang="en-US" altLang="zh-CN" sz="1200" i="1" dirty="0"/>
              <a:t>1</a:t>
            </a:r>
            <a:r>
              <a:rPr lang="en-US" altLang="zh-CN" sz="1200" dirty="0"/>
              <a:t>}, then</a:t>
            </a:r>
            <a:endParaRPr lang="zh-CN" altLang="zh-CN" sz="1200" dirty="0"/>
          </a:p>
          <a:p>
            <a:r>
              <a:rPr lang="en-US" altLang="zh-CN" sz="1400" i="1" dirty="0"/>
              <a:t>     </a:t>
            </a:r>
            <a:endParaRPr lang="zh-CN" altLang="zh-CN" sz="1400" dirty="0"/>
          </a:p>
          <a:p>
            <a:pPr marR="1004569" algn="r">
              <a:lnSpc>
                <a:spcPct val="100000"/>
              </a:lnSpc>
              <a:spcBef>
                <a:spcPts val="625"/>
              </a:spcBef>
            </a:pPr>
            <a:r>
              <a:rPr lang="en-US" sz="900" dirty="0">
                <a:latin typeface="Tahoma"/>
                <a:cs typeface="Tahoma"/>
              </a:rPr>
              <a:t>     </a:t>
            </a:r>
            <a:endParaRPr sz="900" dirty="0">
              <a:latin typeface="Tahoma"/>
              <a:cs typeface="Tahoma"/>
            </a:endParaRPr>
          </a:p>
        </p:txBody>
      </p:sp>
      <p:sp>
        <p:nvSpPr>
          <p:cNvPr id="5" name="object 5"/>
          <p:cNvSpPr/>
          <p:nvPr/>
        </p:nvSpPr>
        <p:spPr>
          <a:xfrm>
            <a:off x="3611408" y="1826408"/>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8228" y="1813114"/>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2774" y="1744510"/>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49860" y="1657056"/>
            <a:ext cx="161833" cy="324000"/>
          </a:xfrm>
          <a:prstGeom prst="rect">
            <a:avLst/>
          </a:prstGeom>
        </p:spPr>
      </p:pic>
    </p:spTree>
    <p:extLst>
      <p:ext uri="{BB962C8B-B14F-4D97-AF65-F5344CB8AC3E}">
        <p14:creationId xmlns:p14="http://schemas.microsoft.com/office/powerpoint/2010/main" val="964109708"/>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358775"/>
            <a:ext cx="4193713"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71224" y="968375"/>
            <a:ext cx="3679825" cy="1387559"/>
          </a:xfrm>
          <a:prstGeom prst="rect">
            <a:avLst/>
          </a:prstGeom>
        </p:spPr>
        <p:txBody>
          <a:bodyPr vert="horz" wrap="square" lIns="0" tIns="0" rIns="0" bIns="0" rtlCol="0">
            <a:spAutoFit/>
          </a:bodyPr>
          <a:lstStyle/>
          <a:p>
            <a:pPr marL="12700">
              <a:lnSpc>
                <a:spcPct val="100000"/>
              </a:lnSpc>
            </a:pPr>
            <a:r>
              <a:rPr sz="1200" spc="5" dirty="0">
                <a:latin typeface="Tahoma"/>
                <a:cs typeface="Tahoma"/>
              </a:rPr>
              <a:t>Let</a:t>
            </a:r>
            <a:endParaRPr sz="12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a:solidFill>
                  <a:srgbClr val="FF0000"/>
                </a:solidFill>
                <a:latin typeface="Tahoma"/>
                <a:cs typeface="Tahoma"/>
              </a:rPr>
              <a:t>{</a:t>
            </a:r>
            <a:r>
              <a:rPr sz="1350" i="1" spc="112" baseline="6172" dirty="0">
                <a:solidFill>
                  <a:srgbClr val="FF0000"/>
                </a:solidFill>
                <a:latin typeface="Trebuchet MS"/>
                <a:cs typeface="Trebuchet MS"/>
              </a:rPr>
              <a:t>h</a:t>
            </a:r>
            <a:r>
              <a:rPr sz="600" i="1" spc="75" dirty="0">
                <a:solidFill>
                  <a:srgbClr val="FF0000"/>
                </a:solidFill>
                <a:latin typeface="Arial"/>
                <a:cs typeface="Arial"/>
              </a:rPr>
              <a:t>a</a:t>
            </a:r>
            <a:r>
              <a:rPr sz="600" i="1" spc="135" dirty="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a:solidFill>
                  <a:srgbClr val="FF0000"/>
                </a:solidFill>
                <a:latin typeface="Tahoma"/>
                <a:cs typeface="Tahoma"/>
              </a:rPr>
              <a:t>1</a:t>
            </a:r>
            <a:r>
              <a:rPr sz="1350" spc="37" baseline="6172" dirty="0">
                <a:solidFill>
                  <a:srgbClr val="FF0000"/>
                </a:solidFill>
                <a:latin typeface="Arial Unicode MS"/>
                <a:cs typeface="Arial Unicode MS"/>
              </a:rPr>
              <a:t>}</a:t>
            </a:r>
            <a:r>
              <a:rPr sz="900" spc="37" baseline="50925" dirty="0">
                <a:solidFill>
                  <a:srgbClr val="FF0000"/>
                </a:solidFill>
                <a:latin typeface="Tahoma"/>
                <a:cs typeface="Tahoma"/>
              </a:rPr>
              <a:t>4</a:t>
            </a:r>
            <a:r>
              <a:rPr lang="en-US" sz="900" spc="37" dirty="0">
                <a:solidFill>
                  <a:srgbClr val="FF0000"/>
                </a:solidFill>
                <a:latin typeface="Tahoma"/>
                <a:cs typeface="Tahoma"/>
              </a:rPr>
              <a:t>}</a:t>
            </a:r>
            <a:r>
              <a:rPr sz="1350" i="1" spc="37" baseline="6172" dirty="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1200" dirty="0">
                <a:latin typeface="Tahoma"/>
                <a:cs typeface="Tahoma"/>
              </a:rPr>
              <a:t>It is </a:t>
            </a:r>
            <a:r>
              <a:rPr sz="1200" b="1" dirty="0">
                <a:latin typeface="Arial"/>
                <a:cs typeface="Arial"/>
              </a:rPr>
              <a:t>universal</a:t>
            </a:r>
            <a:r>
              <a:rPr sz="1200" dirty="0">
                <a:latin typeface="Tahoma"/>
                <a:cs typeface="Tahoma"/>
              </a:rPr>
              <a:t>:</a:t>
            </a:r>
          </a:p>
          <a:p>
            <a:pPr marL="246379" marR="5080">
              <a:lnSpc>
                <a:spcPts val="1400"/>
              </a:lnSpc>
              <a:spcBef>
                <a:spcPts val="180"/>
              </a:spcBef>
            </a:pPr>
            <a:r>
              <a:rPr sz="1200" i="1" dirty="0">
                <a:latin typeface="Arial"/>
                <a:cs typeface="Arial"/>
              </a:rPr>
              <a:t>For any two distinct data items </a:t>
            </a:r>
            <a:r>
              <a:rPr sz="1200" i="1" dirty="0">
                <a:latin typeface="Trebuchet MS"/>
                <a:cs typeface="Trebuchet MS"/>
              </a:rPr>
              <a:t>x </a:t>
            </a:r>
            <a:r>
              <a:rPr sz="1200" i="1" dirty="0">
                <a:latin typeface="Arial"/>
                <a:cs typeface="Arial"/>
              </a:rPr>
              <a:t>and </a:t>
            </a:r>
            <a:r>
              <a:rPr sz="1200" i="1" dirty="0">
                <a:latin typeface="Trebuchet MS"/>
                <a:cs typeface="Trebuchet MS"/>
              </a:rPr>
              <a:t>y</a:t>
            </a:r>
            <a:r>
              <a:rPr sz="1200" i="1" dirty="0">
                <a:latin typeface="Arial"/>
                <a:cs typeface="Arial"/>
              </a:rPr>
              <a:t>, exactly </a:t>
            </a:r>
            <a:r>
              <a:rPr sz="1200" dirty="0">
                <a:solidFill>
                  <a:srgbClr val="FF0000"/>
                </a:solidFill>
                <a:latin typeface="Arial Unicode MS"/>
                <a:cs typeface="Arial Unicode MS"/>
              </a:rPr>
              <a:t>|H|</a:t>
            </a:r>
            <a:r>
              <a:rPr sz="1200" i="1" dirty="0">
                <a:solidFill>
                  <a:srgbClr val="FF0000"/>
                </a:solidFill>
                <a:latin typeface="Verdana"/>
                <a:cs typeface="Verdana"/>
              </a:rPr>
              <a:t>/</a:t>
            </a:r>
            <a:r>
              <a:rPr sz="1200" i="1" dirty="0">
                <a:solidFill>
                  <a:srgbClr val="FF0000"/>
                </a:solidFill>
                <a:latin typeface="Trebuchet MS"/>
                <a:cs typeface="Trebuchet MS"/>
              </a:rPr>
              <a:t>n </a:t>
            </a:r>
            <a:r>
              <a:rPr sz="1200" i="1" dirty="0">
                <a:latin typeface="Arial"/>
                <a:cs typeface="Arial"/>
              </a:rPr>
              <a:t>of all the hash  functions in </a:t>
            </a:r>
            <a:r>
              <a:rPr sz="1200" dirty="0">
                <a:latin typeface="Arial Unicode MS"/>
                <a:cs typeface="Arial Unicode MS"/>
              </a:rPr>
              <a:t>H</a:t>
            </a:r>
            <a:r>
              <a:rPr lang="en-US" sz="1200" dirty="0">
                <a:latin typeface="Arial Unicode MS"/>
                <a:cs typeface="Arial Unicode MS"/>
              </a:rPr>
              <a:t> </a:t>
            </a:r>
            <a:r>
              <a:rPr sz="1200" i="1" dirty="0">
                <a:latin typeface="Arial"/>
                <a:cs typeface="Arial"/>
              </a:rPr>
              <a:t>map </a:t>
            </a:r>
            <a:r>
              <a:rPr sz="1200" i="1" dirty="0">
                <a:latin typeface="Trebuchet MS"/>
                <a:cs typeface="Trebuchet MS"/>
              </a:rPr>
              <a:t>x </a:t>
            </a:r>
            <a:r>
              <a:rPr sz="1200" i="1" dirty="0">
                <a:latin typeface="Arial"/>
                <a:cs typeface="Arial"/>
              </a:rPr>
              <a:t>and </a:t>
            </a:r>
            <a:r>
              <a:rPr sz="1200" i="1" dirty="0">
                <a:latin typeface="Trebuchet MS"/>
                <a:cs typeface="Trebuchet MS"/>
              </a:rPr>
              <a:t>y </a:t>
            </a:r>
            <a:r>
              <a:rPr sz="1200" i="1" dirty="0">
                <a:latin typeface="Arial"/>
                <a:cs typeface="Arial"/>
              </a:rPr>
              <a:t>to the same bucket, where </a:t>
            </a:r>
            <a:r>
              <a:rPr sz="1200" i="1" dirty="0">
                <a:latin typeface="Trebuchet MS"/>
                <a:cs typeface="Trebuchet MS"/>
              </a:rPr>
              <a:t>n </a:t>
            </a:r>
            <a:r>
              <a:rPr sz="1200" i="1" dirty="0">
                <a:latin typeface="Arial"/>
                <a:cs typeface="Arial"/>
              </a:rPr>
              <a:t>is the number of buckets.</a:t>
            </a:r>
            <a:endParaRPr sz="1200" dirty="0">
              <a:latin typeface="Arial"/>
              <a:cs typeface="Arial"/>
            </a:endParaRPr>
          </a:p>
        </p:txBody>
      </p:sp>
    </p:spTree>
    <p:extLst>
      <p:ext uri="{BB962C8B-B14F-4D97-AF65-F5344CB8AC3E}">
        <p14:creationId xmlns:p14="http://schemas.microsoft.com/office/powerpoint/2010/main" val="3559053050"/>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5"/>
            <a:ext cx="4419498" cy="215444"/>
          </a:xfrm>
        </p:spPr>
        <p:txBody>
          <a:bodyPr/>
          <a:lstStyle/>
          <a:p>
            <a:r>
              <a:rPr lang="en-US" altLang="zh-CN" sz="1400" b="1" dirty="0"/>
              <a:t>Excise 2</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4187"/>
            <a:ext cx="4569229" cy="96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19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51" y="282575"/>
            <a:ext cx="4419498" cy="215444"/>
          </a:xfrm>
        </p:spPr>
        <p:txBody>
          <a:bodyPr/>
          <a:lstStyle/>
          <a:p>
            <a:r>
              <a:rPr lang="en-US" altLang="zh-CN" sz="1400" b="1"/>
              <a:t>Excise 3</a:t>
            </a:r>
            <a:endParaRPr lang="zh-CN" altLang="en-US" sz="1400" dirty="0"/>
          </a:p>
        </p:txBody>
      </p:sp>
      <p:sp>
        <p:nvSpPr>
          <p:cNvPr id="3" name="文本占位符 2"/>
          <p:cNvSpPr>
            <a:spLocks noGrp="1"/>
          </p:cNvSpPr>
          <p:nvPr>
            <p:ph type="body"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05619"/>
            <a:ext cx="4610100" cy="31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93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23" y="130175"/>
            <a:ext cx="4419498" cy="179536"/>
          </a:xfrm>
          <a:prstGeom prst="rect">
            <a:avLst/>
          </a:prstGeom>
        </p:spPr>
        <p:txBody>
          <a:bodyPr vert="horz" wrap="square" lIns="0" tIns="0" rIns="0" bIns="0" rtlCol="0">
            <a:spAutoFit/>
          </a:bodyPr>
          <a:lstStyle/>
          <a:p>
            <a:pPr marL="12700">
              <a:lnSpc>
                <a:spcPts val="1400"/>
              </a:lnSpc>
            </a:pPr>
            <a:r>
              <a:rPr sz="1400" b="1" dirty="0"/>
              <a:t>A (problematic) algorithm for testing primality</a:t>
            </a:r>
          </a:p>
        </p:txBody>
      </p:sp>
      <p:sp>
        <p:nvSpPr>
          <p:cNvPr id="3" name="object 3"/>
          <p:cNvSpPr txBox="1"/>
          <p:nvPr/>
        </p:nvSpPr>
        <p:spPr>
          <a:xfrm>
            <a:off x="540372" y="434975"/>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Times New Roman"/>
                <a:cs typeface="Times New Roman"/>
              </a:rPr>
              <a:t>primality</a:t>
            </a:r>
            <a:r>
              <a:rPr sz="900" dirty="0">
                <a:latin typeface="Tahoma"/>
                <a:cs typeface="Tahoma"/>
              </a:rPr>
              <a:t>(</a:t>
            </a:r>
            <a:r>
              <a:rPr sz="900" i="1" dirty="0">
                <a:latin typeface="Trebuchet MS"/>
                <a:cs typeface="Trebuchet MS"/>
              </a:rPr>
              <a:t>N</a:t>
            </a:r>
            <a:r>
              <a:rPr sz="900" dirty="0">
                <a:latin typeface="Tahoma"/>
                <a:cs typeface="Tahoma"/>
              </a:rPr>
              <a:t>)</a:t>
            </a:r>
          </a:p>
          <a:p>
            <a:pPr marL="110489">
              <a:lnSpc>
                <a:spcPts val="1400"/>
              </a:lnSpc>
              <a:spcBef>
                <a:spcPts val="10"/>
              </a:spcBef>
            </a:pPr>
            <a:r>
              <a:rPr sz="900" dirty="0">
                <a:latin typeface="Tahoma"/>
                <a:cs typeface="Tahoma"/>
              </a:rPr>
              <a:t>// Input: positive integer </a:t>
            </a:r>
            <a:r>
              <a:rPr sz="900" i="1" dirty="0">
                <a:latin typeface="Trebuchet MS"/>
                <a:cs typeface="Trebuchet MS"/>
              </a:rPr>
              <a:t>N</a:t>
            </a:r>
            <a:endParaRPr sz="900" dirty="0">
              <a:latin typeface="Trebuchet MS"/>
              <a:cs typeface="Trebuchet MS"/>
            </a:endParaRPr>
          </a:p>
          <a:p>
            <a:pPr marL="110489">
              <a:lnSpc>
                <a:spcPts val="1400"/>
              </a:lnSpc>
              <a:spcBef>
                <a:spcPts val="10"/>
              </a:spcBef>
            </a:pPr>
            <a:r>
              <a:rPr sz="900" dirty="0">
                <a:latin typeface="Tahoma"/>
                <a:cs typeface="Tahoma"/>
              </a:rPr>
              <a:t>// Output: yes/no</a:t>
            </a:r>
          </a:p>
          <a:p>
            <a:pPr marL="383540" indent="-188595">
              <a:lnSpc>
                <a:spcPts val="1400"/>
              </a:lnSpc>
              <a:spcBef>
                <a:spcPts val="309"/>
              </a:spcBef>
              <a:buClr>
                <a:srgbClr val="3333B2"/>
              </a:buClr>
              <a:buAutoNum type="arabicPeriod"/>
              <a:tabLst>
                <a:tab pos="384175" algn="l"/>
              </a:tabLst>
            </a:pPr>
            <a:r>
              <a:rPr sz="900" dirty="0">
                <a:latin typeface="Tahoma"/>
                <a:cs typeface="Tahoma"/>
              </a:rPr>
              <a:t>Pick a positive integer </a:t>
            </a:r>
            <a:r>
              <a:rPr sz="900" i="1" dirty="0">
                <a:latin typeface="Trebuchet MS"/>
                <a:cs typeface="Trebuchet MS"/>
              </a:rPr>
              <a:t>a </a:t>
            </a:r>
            <a:r>
              <a:rPr sz="900" i="1" dirty="0">
                <a:latin typeface="Verdana"/>
                <a:cs typeface="Verdana"/>
              </a:rPr>
              <a:t>&lt; </a:t>
            </a:r>
            <a:r>
              <a:rPr sz="900" i="1" dirty="0">
                <a:latin typeface="Trebuchet MS"/>
                <a:cs typeface="Trebuchet MS"/>
              </a:rPr>
              <a:t>N </a:t>
            </a:r>
            <a:r>
              <a:rPr sz="900" i="1" dirty="0">
                <a:solidFill>
                  <a:srgbClr val="FF0000"/>
                </a:solidFill>
                <a:latin typeface="Arial"/>
                <a:cs typeface="Arial"/>
              </a:rPr>
              <a:t>at random</a:t>
            </a:r>
            <a:endParaRPr sz="900" dirty="0">
              <a:latin typeface="Arial"/>
              <a:cs typeface="Arial"/>
            </a:endParaRPr>
          </a:p>
          <a:p>
            <a:pPr marL="383540" indent="-188595">
              <a:lnSpc>
                <a:spcPts val="1400"/>
              </a:lnSpc>
              <a:spcBef>
                <a:spcPts val="10"/>
              </a:spcBef>
              <a:buClr>
                <a:srgbClr val="3333B2"/>
              </a:buClr>
              <a:buFont typeface="Tahoma"/>
              <a:buAutoNum type="arabicPeriod"/>
              <a:tabLst>
                <a:tab pos="384175" algn="l"/>
              </a:tabLst>
            </a:pPr>
            <a:r>
              <a:rPr sz="900" b="1" dirty="0">
                <a:latin typeface="Arial"/>
                <a:cs typeface="Arial"/>
              </a:rPr>
              <a:t>if </a:t>
            </a:r>
            <a:r>
              <a:rPr sz="900" i="1" dirty="0">
                <a:latin typeface="Trebuchet MS"/>
                <a:cs typeface="Trebuchet MS"/>
              </a:rPr>
              <a:t>a</a:t>
            </a:r>
            <a:r>
              <a:rPr sz="900" i="1" baseline="37037" dirty="0">
                <a:latin typeface="Arial"/>
                <a:cs typeface="Arial"/>
              </a:rPr>
              <a:t>N</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then </a:t>
            </a:r>
            <a:r>
              <a:rPr sz="900" dirty="0">
                <a:latin typeface="Tahoma"/>
                <a:cs typeface="Tahoma"/>
              </a:rPr>
              <a:t>return yes</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no.</a:t>
            </a:r>
          </a:p>
        </p:txBody>
      </p:sp>
      <p:sp>
        <p:nvSpPr>
          <p:cNvPr id="4" name="object 4"/>
          <p:cNvSpPr txBox="1"/>
          <p:nvPr/>
        </p:nvSpPr>
        <p:spPr>
          <a:xfrm>
            <a:off x="347294" y="1942706"/>
            <a:ext cx="3938956" cy="345736"/>
          </a:xfrm>
          <a:prstGeom prst="rect">
            <a:avLst/>
          </a:prstGeom>
        </p:spPr>
        <p:txBody>
          <a:bodyPr vert="horz" wrap="square" lIns="0" tIns="0" rIns="0" bIns="0" rtlCol="0">
            <a:spAutoFit/>
          </a:bodyPr>
          <a:lstStyle/>
          <a:p>
            <a:pPr marL="12700">
              <a:lnSpc>
                <a:spcPts val="1400"/>
              </a:lnSpc>
            </a:pPr>
            <a:r>
              <a:rPr sz="1100" i="1" dirty="0">
                <a:solidFill>
                  <a:srgbClr val="0000FF"/>
                </a:solidFill>
                <a:latin typeface="Arial"/>
                <a:cs typeface="Arial"/>
              </a:rPr>
              <a:t>The problem is that Fermat’s theorem is not an  if-and-only-if condition, </a:t>
            </a:r>
            <a:r>
              <a:rPr sz="1100" dirty="0">
                <a:latin typeface="Tahoma"/>
                <a:cs typeface="Tahoma"/>
              </a:rPr>
              <a:t>e.g.,</a:t>
            </a:r>
          </a:p>
        </p:txBody>
      </p:sp>
      <p:sp>
        <p:nvSpPr>
          <p:cNvPr id="5" name="object 5"/>
          <p:cNvSpPr txBox="1"/>
          <p:nvPr/>
        </p:nvSpPr>
        <p:spPr>
          <a:xfrm>
            <a:off x="1238250" y="2122402"/>
            <a:ext cx="788010" cy="179536"/>
          </a:xfrm>
          <a:prstGeom prst="rect">
            <a:avLst/>
          </a:prstGeom>
        </p:spPr>
        <p:txBody>
          <a:bodyPr vert="horz" wrap="square" lIns="0" tIns="0" rIns="0" bIns="0" rtlCol="0">
            <a:spAutoFit/>
          </a:bodyPr>
          <a:lstStyle/>
          <a:p>
            <a:pPr marL="12700">
              <a:lnSpc>
                <a:spcPts val="1400"/>
              </a:lnSpc>
            </a:pPr>
            <a:r>
              <a:rPr lang="en-US" sz="900" dirty="0">
                <a:latin typeface="Tahoma"/>
                <a:cs typeface="Tahoma"/>
              </a:rPr>
              <a:t> </a:t>
            </a:r>
            <a:r>
              <a:rPr sz="900" dirty="0">
                <a:latin typeface="Tahoma"/>
                <a:cs typeface="Tahoma"/>
              </a:rPr>
              <a:t>341 = 11 </a:t>
            </a:r>
            <a:r>
              <a:rPr sz="900" dirty="0">
                <a:latin typeface="Arial Unicode MS"/>
                <a:cs typeface="Arial Unicode MS"/>
              </a:rPr>
              <a:t>· </a:t>
            </a:r>
            <a:r>
              <a:rPr sz="900" dirty="0">
                <a:latin typeface="Tahoma"/>
                <a:cs typeface="Tahoma"/>
              </a:rPr>
              <a:t>31</a:t>
            </a:r>
            <a:r>
              <a:rPr sz="900" i="1" dirty="0">
                <a:latin typeface="Verdana"/>
                <a:cs typeface="Verdana"/>
              </a:rPr>
              <a:t>,</a:t>
            </a:r>
            <a:endParaRPr sz="900" dirty="0">
              <a:latin typeface="Verdana"/>
              <a:cs typeface="Verdana"/>
            </a:endParaRPr>
          </a:p>
        </p:txBody>
      </p:sp>
      <p:sp>
        <p:nvSpPr>
          <p:cNvPr id="6" name="object 6"/>
          <p:cNvSpPr txBox="1"/>
          <p:nvPr/>
        </p:nvSpPr>
        <p:spPr>
          <a:xfrm>
            <a:off x="2076450" y="2118711"/>
            <a:ext cx="1650390" cy="179536"/>
          </a:xfrm>
          <a:prstGeom prst="rect">
            <a:avLst/>
          </a:prstGeom>
        </p:spPr>
        <p:txBody>
          <a:bodyPr vert="horz" wrap="square" lIns="0" tIns="0" rIns="0" bIns="0" rtlCol="0">
            <a:spAutoFit/>
          </a:bodyPr>
          <a:lstStyle/>
          <a:p>
            <a:pPr marL="12700">
              <a:lnSpc>
                <a:spcPts val="1400"/>
              </a:lnSpc>
            </a:pPr>
            <a:r>
              <a:rPr sz="1000" dirty="0">
                <a:latin typeface="Tahoma"/>
                <a:cs typeface="Tahoma"/>
              </a:rPr>
              <a:t>and   2</a:t>
            </a:r>
            <a:r>
              <a:rPr sz="1000" baseline="41666" dirty="0">
                <a:latin typeface="Tahoma"/>
                <a:cs typeface="Tahoma"/>
              </a:rPr>
              <a:t>340  </a:t>
            </a:r>
            <a:r>
              <a:rPr sz="1000" dirty="0">
                <a:latin typeface="Arial Unicode MS"/>
                <a:cs typeface="Arial Unicode MS"/>
              </a:rPr>
              <a:t>≡ </a:t>
            </a:r>
            <a:r>
              <a:rPr sz="1000" dirty="0">
                <a:latin typeface="Tahoma"/>
                <a:cs typeface="Tahoma"/>
              </a:rPr>
              <a:t>1  mod 341</a:t>
            </a:r>
            <a:r>
              <a:rPr sz="1000" i="1" dirty="0">
                <a:latin typeface="Verdana"/>
                <a:cs typeface="Verdana"/>
              </a:rPr>
              <a:t>.</a:t>
            </a:r>
            <a:endParaRPr sz="1000" dirty="0">
              <a:latin typeface="Verdana"/>
              <a:cs typeface="Verdana"/>
            </a:endParaRPr>
          </a:p>
        </p:txBody>
      </p:sp>
      <p:sp>
        <p:nvSpPr>
          <p:cNvPr id="7" name="object 7"/>
          <p:cNvSpPr txBox="1"/>
          <p:nvPr/>
        </p:nvSpPr>
        <p:spPr>
          <a:xfrm>
            <a:off x="323833" y="2416175"/>
            <a:ext cx="3862756" cy="718145"/>
          </a:xfrm>
          <a:prstGeom prst="rect">
            <a:avLst/>
          </a:prstGeom>
        </p:spPr>
        <p:txBody>
          <a:bodyPr vert="horz" wrap="square" lIns="0" tIns="0" rIns="0" bIns="0" rtlCol="0">
            <a:spAutoFit/>
          </a:bodyPr>
          <a:lstStyle/>
          <a:p>
            <a:pPr marL="12700" marR="5080" algn="just">
              <a:lnSpc>
                <a:spcPts val="1400"/>
              </a:lnSpc>
            </a:pPr>
            <a:r>
              <a:rPr sz="1100" b="1" dirty="0">
                <a:latin typeface="Arial"/>
                <a:cs typeface="Arial"/>
              </a:rPr>
              <a:t>Our best hope: </a:t>
            </a:r>
            <a:r>
              <a:rPr sz="1100" dirty="0">
                <a:latin typeface="Tahoma"/>
                <a:cs typeface="Tahoma"/>
              </a:rPr>
              <a:t>for composite </a:t>
            </a:r>
            <a:r>
              <a:rPr sz="1100" i="1" dirty="0">
                <a:latin typeface="Trebuchet MS"/>
                <a:cs typeface="Trebuchet MS"/>
              </a:rPr>
              <a:t>N</a:t>
            </a:r>
            <a:r>
              <a:rPr sz="1100" dirty="0">
                <a:latin typeface="Tahoma"/>
                <a:cs typeface="Tahoma"/>
              </a:rPr>
              <a:t>, </a:t>
            </a:r>
            <a:r>
              <a:rPr sz="1100" i="1" dirty="0">
                <a:solidFill>
                  <a:srgbClr val="FF0000"/>
                </a:solidFill>
                <a:latin typeface="Arial"/>
                <a:cs typeface="Arial"/>
              </a:rPr>
              <a:t>most values </a:t>
            </a:r>
            <a:r>
              <a:rPr sz="1100" dirty="0">
                <a:latin typeface="Tahoma"/>
                <a:cs typeface="Tahoma"/>
              </a:rPr>
              <a:t>of </a:t>
            </a:r>
            <a:r>
              <a:rPr sz="1100" i="1" dirty="0">
                <a:latin typeface="Trebuchet MS"/>
                <a:cs typeface="Trebuchet MS"/>
              </a:rPr>
              <a:t>a </a:t>
            </a:r>
            <a:r>
              <a:rPr sz="1100" dirty="0">
                <a:latin typeface="Tahoma"/>
                <a:cs typeface="Tahoma"/>
              </a:rPr>
              <a:t>will fail the test, which  motivates the above algorithm: rather than fixing an arbitrary value of </a:t>
            </a:r>
            <a:r>
              <a:rPr sz="1100" i="1">
                <a:latin typeface="Trebuchet MS"/>
                <a:cs typeface="Trebuchet MS"/>
              </a:rPr>
              <a:t>a </a:t>
            </a:r>
            <a:r>
              <a:rPr sz="1100">
                <a:latin typeface="Tahoma"/>
                <a:cs typeface="Tahoma"/>
              </a:rPr>
              <a:t>in</a:t>
            </a:r>
            <a:r>
              <a:rPr lang="en-US" sz="1100">
                <a:latin typeface="Tahoma"/>
                <a:cs typeface="Tahoma"/>
              </a:rPr>
              <a:t> </a:t>
            </a:r>
            <a:r>
              <a:rPr sz="1100">
                <a:latin typeface="Tahoma"/>
                <a:cs typeface="Tahoma"/>
              </a:rPr>
              <a:t>advance</a:t>
            </a:r>
            <a:r>
              <a:rPr sz="1100" dirty="0">
                <a:latin typeface="Tahoma"/>
                <a:cs typeface="Tahoma"/>
              </a:rPr>
              <a:t>, we should choose it randomly from </a:t>
            </a:r>
            <a:r>
              <a:rPr sz="1100" dirty="0">
                <a:latin typeface="Arial Unicode MS"/>
                <a:cs typeface="Arial Unicode MS"/>
              </a:rPr>
              <a:t>{</a:t>
            </a:r>
            <a:r>
              <a:rPr sz="1100" dirty="0">
                <a:latin typeface="Tahoma"/>
                <a:cs typeface="Tahoma"/>
              </a:rPr>
              <a:t>1</a:t>
            </a:r>
            <a:r>
              <a:rPr sz="1100" i="1" dirty="0">
                <a:latin typeface="Verdana"/>
                <a:cs typeface="Verdana"/>
              </a:rPr>
              <a:t>, . . . , </a:t>
            </a:r>
            <a:r>
              <a:rPr sz="1100" i="1" dirty="0">
                <a:latin typeface="Trebuchet MS"/>
                <a:cs typeface="Trebuchet MS"/>
              </a:rPr>
              <a:t>N </a:t>
            </a:r>
            <a:r>
              <a:rPr sz="1100" dirty="0">
                <a:latin typeface="Arial Unicode MS"/>
                <a:cs typeface="Arial Unicode MS"/>
              </a:rPr>
              <a:t>− </a:t>
            </a:r>
            <a:r>
              <a:rPr sz="1100" dirty="0">
                <a:latin typeface="Tahoma"/>
                <a:cs typeface="Tahoma"/>
              </a:rPr>
              <a:t>1</a:t>
            </a:r>
            <a:r>
              <a:rPr sz="1100" dirty="0">
                <a:latin typeface="Arial Unicode MS"/>
                <a:cs typeface="Arial Unicode MS"/>
              </a:rPr>
              <a:t>}</a:t>
            </a:r>
            <a:r>
              <a:rPr sz="1100" dirty="0">
                <a:latin typeface="Tahoma"/>
                <a:cs typeface="Tahoma"/>
              </a:rPr>
              <a:t>.</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Carmichael numbers</a:t>
            </a:r>
          </a:p>
        </p:txBody>
      </p:sp>
      <p:sp>
        <p:nvSpPr>
          <p:cNvPr id="3" name="object 3"/>
          <p:cNvSpPr txBox="1"/>
          <p:nvPr/>
        </p:nvSpPr>
        <p:spPr>
          <a:xfrm>
            <a:off x="323850" y="968375"/>
            <a:ext cx="4091356" cy="1782539"/>
          </a:xfrm>
          <a:prstGeom prst="rect">
            <a:avLst/>
          </a:prstGeom>
        </p:spPr>
        <p:txBody>
          <a:bodyPr vert="horz" wrap="square" lIns="0" tIns="0" rIns="0" bIns="0" rtlCol="0">
            <a:spAutoFit/>
          </a:bodyPr>
          <a:lstStyle/>
          <a:p>
            <a:pPr marL="12700">
              <a:lnSpc>
                <a:spcPts val="1400"/>
              </a:lnSpc>
            </a:pPr>
            <a:r>
              <a:rPr sz="1200" b="1" dirty="0">
                <a:solidFill>
                  <a:srgbClr val="3333B2"/>
                </a:solidFill>
                <a:latin typeface="Tahoma"/>
                <a:cs typeface="Tahoma"/>
              </a:rPr>
              <a:t>Theorem</a:t>
            </a:r>
            <a:endParaRPr sz="1200" b="1" dirty="0">
              <a:latin typeface="Tahoma"/>
              <a:cs typeface="Tahoma"/>
            </a:endParaRPr>
          </a:p>
          <a:p>
            <a:pPr marL="12700" marR="5080">
              <a:lnSpc>
                <a:spcPts val="1400"/>
              </a:lnSpc>
              <a:spcBef>
                <a:spcPts val="20"/>
              </a:spcBef>
            </a:pPr>
            <a:endParaRPr lang="en-US" sz="1200" i="1" dirty="0">
              <a:latin typeface="Arial"/>
              <a:cs typeface="Arial"/>
            </a:endParaRPr>
          </a:p>
          <a:p>
            <a:pPr marL="12700" marR="5080">
              <a:lnSpc>
                <a:spcPts val="1400"/>
              </a:lnSpc>
              <a:spcBef>
                <a:spcPts val="20"/>
              </a:spcBef>
            </a:pPr>
            <a:r>
              <a:rPr sz="1200" i="1" dirty="0">
                <a:latin typeface="Arial"/>
                <a:cs typeface="Arial"/>
              </a:rPr>
              <a:t>There are composite numbers </a:t>
            </a:r>
            <a:r>
              <a:rPr sz="1200" i="1" dirty="0">
                <a:latin typeface="Trebuchet MS"/>
                <a:cs typeface="Trebuchet MS"/>
              </a:rPr>
              <a:t>N </a:t>
            </a:r>
            <a:r>
              <a:rPr sz="1200" i="1" dirty="0">
                <a:latin typeface="Arial"/>
                <a:cs typeface="Arial"/>
              </a:rPr>
              <a:t>such that for every </a:t>
            </a:r>
            <a:r>
              <a:rPr sz="1200" i="1" dirty="0">
                <a:latin typeface="Trebuchet MS"/>
                <a:cs typeface="Trebuchet MS"/>
              </a:rPr>
              <a:t>a </a:t>
            </a:r>
            <a:r>
              <a:rPr sz="1200" i="1" dirty="0">
                <a:latin typeface="Verdana"/>
                <a:cs typeface="Verdana"/>
              </a:rPr>
              <a:t>&lt; </a:t>
            </a:r>
            <a:r>
              <a:rPr sz="1200" i="1" dirty="0">
                <a:latin typeface="Trebuchet MS"/>
                <a:cs typeface="Trebuchet MS"/>
              </a:rPr>
              <a:t>N </a:t>
            </a:r>
            <a:r>
              <a:rPr sz="1200" i="1" dirty="0">
                <a:latin typeface="Arial"/>
                <a:cs typeface="Arial"/>
              </a:rPr>
              <a:t>relatively prime to </a:t>
            </a:r>
            <a:r>
              <a:rPr sz="1200" i="1" dirty="0">
                <a:latin typeface="Trebuchet MS"/>
                <a:cs typeface="Trebuchet MS"/>
              </a:rPr>
              <a:t>N</a:t>
            </a:r>
            <a:r>
              <a:rPr sz="1200" i="1" dirty="0">
                <a:latin typeface="Arial"/>
                <a:cs typeface="Arial"/>
              </a:rPr>
              <a:t>,</a:t>
            </a:r>
            <a:endParaRPr sz="1200" dirty="0">
              <a:latin typeface="Arial"/>
              <a:cs typeface="Arial"/>
            </a:endParaRPr>
          </a:p>
          <a:p>
            <a:pPr marL="78740" algn="ctr">
              <a:lnSpc>
                <a:spcPts val="1400"/>
              </a:lnSpc>
              <a:spcBef>
                <a:spcPts val="1200"/>
              </a:spcBef>
            </a:pPr>
            <a:r>
              <a:rPr sz="1200" i="1" dirty="0">
                <a:solidFill>
                  <a:srgbClr val="FF0000"/>
                </a:solidFill>
                <a:latin typeface="Trebuchet MS"/>
                <a:cs typeface="Trebuchet MS"/>
              </a:rPr>
              <a:t>a</a:t>
            </a:r>
            <a:r>
              <a:rPr sz="1200" i="1" baseline="41666" dirty="0">
                <a:solidFill>
                  <a:srgbClr val="FF0000"/>
                </a:solidFill>
                <a:latin typeface="Arial"/>
                <a:cs typeface="Arial"/>
              </a:rPr>
              <a:t>N</a:t>
            </a:r>
            <a:r>
              <a:rPr sz="1200" baseline="41666" dirty="0">
                <a:solidFill>
                  <a:srgbClr val="FF0000"/>
                </a:solidFill>
                <a:latin typeface="Arial Unicode MS"/>
                <a:cs typeface="Arial Unicode MS"/>
              </a:rPr>
              <a:t>−</a:t>
            </a:r>
            <a:r>
              <a:rPr sz="1200" baseline="41666" dirty="0">
                <a:solidFill>
                  <a:srgbClr val="FF0000"/>
                </a:solidFill>
                <a:latin typeface="Tahoma"/>
                <a:cs typeface="Tahoma"/>
              </a:rPr>
              <a:t>1 </a:t>
            </a:r>
            <a:r>
              <a:rPr sz="1200" dirty="0">
                <a:solidFill>
                  <a:srgbClr val="FF0000"/>
                </a:solidFill>
                <a:latin typeface="Arial Unicode MS"/>
                <a:cs typeface="Arial Unicode MS"/>
              </a:rPr>
              <a:t>≡ </a:t>
            </a:r>
            <a:r>
              <a:rPr sz="1200" dirty="0">
                <a:solidFill>
                  <a:srgbClr val="FF0000"/>
                </a:solidFill>
                <a:latin typeface="Tahoma"/>
                <a:cs typeface="Tahoma"/>
              </a:rPr>
              <a:t>1  (mod </a:t>
            </a:r>
            <a:r>
              <a:rPr sz="1200" i="1" dirty="0">
                <a:solidFill>
                  <a:srgbClr val="FF0000"/>
                </a:solidFill>
                <a:latin typeface="Trebuchet MS"/>
                <a:cs typeface="Trebuchet MS"/>
              </a:rPr>
              <a:t>N</a:t>
            </a:r>
            <a:r>
              <a:rPr sz="1200" dirty="0">
                <a:solidFill>
                  <a:srgbClr val="FF0000"/>
                </a:solidFill>
                <a:latin typeface="Tahoma"/>
                <a:cs typeface="Tahoma"/>
              </a:rPr>
              <a:t>)</a:t>
            </a:r>
            <a:r>
              <a:rPr sz="1200" i="1" dirty="0">
                <a:latin typeface="Verdana"/>
                <a:cs typeface="Verdana"/>
              </a:rPr>
              <a:t>.</a:t>
            </a:r>
            <a:endParaRPr sz="1200" dirty="0">
              <a:latin typeface="Verdana"/>
              <a:cs typeface="Verdana"/>
            </a:endParaRPr>
          </a:p>
          <a:p>
            <a:pPr marL="12700">
              <a:lnSpc>
                <a:spcPts val="1400"/>
              </a:lnSpc>
              <a:spcBef>
                <a:spcPts val="505"/>
              </a:spcBef>
            </a:pPr>
            <a:r>
              <a:rPr sz="1200" i="1" dirty="0">
                <a:latin typeface="Arial"/>
                <a:cs typeface="Arial"/>
              </a:rPr>
              <a:t>Example: </a:t>
            </a:r>
            <a:r>
              <a:rPr sz="1200" dirty="0">
                <a:latin typeface="Tahoma"/>
                <a:cs typeface="Tahoma"/>
              </a:rPr>
              <a:t>561 = 3 </a:t>
            </a:r>
            <a:r>
              <a:rPr sz="1200" dirty="0">
                <a:latin typeface="Arial Unicode MS"/>
                <a:cs typeface="Arial Unicode MS"/>
              </a:rPr>
              <a:t>· </a:t>
            </a:r>
            <a:r>
              <a:rPr sz="1200" dirty="0">
                <a:latin typeface="Tahoma"/>
                <a:cs typeface="Tahoma"/>
              </a:rPr>
              <a:t>11 </a:t>
            </a:r>
            <a:r>
              <a:rPr sz="1200" dirty="0">
                <a:latin typeface="Arial Unicode MS"/>
                <a:cs typeface="Arial Unicode MS"/>
              </a:rPr>
              <a:t>· </a:t>
            </a:r>
            <a:r>
              <a:rPr sz="1200" dirty="0">
                <a:latin typeface="Tahoma"/>
                <a:cs typeface="Tahoma"/>
              </a:rPr>
              <a:t>17</a:t>
            </a:r>
            <a:r>
              <a:rPr sz="1200" i="1" dirty="0">
                <a:latin typeface="Arial"/>
                <a:cs typeface="Arial"/>
              </a:rPr>
              <a:t>.</a:t>
            </a:r>
            <a:endParaRPr lang="en-US" sz="1200" i="1" dirty="0">
              <a:latin typeface="Arial"/>
              <a:cs typeface="Arial"/>
            </a:endParaRPr>
          </a:p>
          <a:p>
            <a:pPr marL="12700">
              <a:lnSpc>
                <a:spcPts val="1400"/>
              </a:lnSpc>
              <a:spcBef>
                <a:spcPts val="505"/>
              </a:spcBef>
            </a:pPr>
            <a:endParaRPr lang="en-US" sz="1200" i="1" dirty="0">
              <a:latin typeface="Arial"/>
              <a:cs typeface="Arial"/>
            </a:endParaRPr>
          </a:p>
          <a:p>
            <a:pPr marL="12700">
              <a:lnSpc>
                <a:spcPts val="1400"/>
              </a:lnSpc>
              <a:spcBef>
                <a:spcPts val="505"/>
              </a:spcBef>
            </a:pPr>
            <a:r>
              <a:rPr lang="en-US" sz="1200" dirty="0">
                <a:latin typeface="Arial"/>
                <a:cs typeface="Arial"/>
              </a:rPr>
              <a:t>Such composite numbers are called </a:t>
            </a:r>
            <a:r>
              <a:rPr lang="en-US" sz="1200" i="1" dirty="0">
                <a:latin typeface="Arial"/>
                <a:cs typeface="Arial"/>
              </a:rPr>
              <a:t>Carmichael numbers.</a:t>
            </a:r>
            <a:endParaRPr sz="1200" dirty="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251" y="130175"/>
            <a:ext cx="4419498" cy="179536"/>
          </a:xfrm>
          <a:prstGeom prst="rect">
            <a:avLst/>
          </a:prstGeom>
        </p:spPr>
        <p:txBody>
          <a:bodyPr vert="horz" wrap="square" lIns="0" tIns="0" rIns="0" bIns="0" rtlCol="0">
            <a:spAutoFit/>
          </a:bodyPr>
          <a:lstStyle/>
          <a:p>
            <a:pPr marL="12700">
              <a:lnSpc>
                <a:spcPts val="1400"/>
              </a:lnSpc>
            </a:pPr>
            <a:r>
              <a:rPr sz="1400" b="1" dirty="0"/>
              <a:t>Non-Carmichael numbers</a:t>
            </a:r>
          </a:p>
        </p:txBody>
      </p:sp>
      <p:sp>
        <p:nvSpPr>
          <p:cNvPr id="3" name="object 3"/>
          <p:cNvSpPr txBox="1"/>
          <p:nvPr/>
        </p:nvSpPr>
        <p:spPr>
          <a:xfrm>
            <a:off x="347294" y="663575"/>
            <a:ext cx="4167504" cy="53860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Lemma</a:t>
            </a:r>
            <a:endParaRPr sz="1100" b="1" dirty="0">
              <a:latin typeface="Tahoma"/>
              <a:cs typeface="Tahoma"/>
            </a:endParaRPr>
          </a:p>
          <a:p>
            <a:pPr marL="12700" marR="5080">
              <a:lnSpc>
                <a:spcPts val="1400"/>
              </a:lnSpc>
              <a:spcBef>
                <a:spcPts val="20"/>
              </a:spcBef>
            </a:pPr>
            <a:r>
              <a:rPr sz="1100" i="1" dirty="0">
                <a:latin typeface="Arial"/>
                <a:cs typeface="Arial"/>
              </a:rPr>
              <a:t>If</a:t>
            </a:r>
            <a:r>
              <a:rPr lang="en-US" sz="1100" i="1" dirty="0">
                <a:latin typeface="Arial"/>
                <a:cs typeface="Arial"/>
              </a:rPr>
              <a:t> </a:t>
            </a:r>
            <a:r>
              <a:rPr sz="1100" i="1" dirty="0">
                <a:latin typeface="Arial"/>
                <a:cs typeface="Arial"/>
              </a:rPr>
              <a:t> </a:t>
            </a:r>
            <a:r>
              <a:rPr lang="en-US" sz="1100" i="1" dirty="0">
                <a:latin typeface="Trebuchet MS"/>
                <a:cs typeface="Arial"/>
              </a:rPr>
              <a:t>  </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a:t>
            </a:r>
            <a:r>
              <a:rPr sz="1100" dirty="0">
                <a:latin typeface="Tahoma"/>
                <a:cs typeface="Tahoma"/>
              </a:rPr>
              <a:t>) </a:t>
            </a:r>
            <a:r>
              <a:rPr sz="1100" i="1" dirty="0">
                <a:latin typeface="Arial"/>
                <a:cs typeface="Arial"/>
              </a:rPr>
              <a:t>for some </a:t>
            </a:r>
            <a:r>
              <a:rPr sz="1100" i="1" dirty="0">
                <a:latin typeface="Trebuchet MS"/>
                <a:cs typeface="Trebuchet MS"/>
              </a:rPr>
              <a:t>a </a:t>
            </a:r>
            <a:r>
              <a:rPr sz="1100" i="1" dirty="0">
                <a:latin typeface="Arial"/>
                <a:cs typeface="Arial"/>
              </a:rPr>
              <a:t>relatively prime to </a:t>
            </a:r>
            <a:r>
              <a:rPr sz="1100" i="1" dirty="0">
                <a:latin typeface="Trebuchet MS"/>
                <a:cs typeface="Trebuchet MS"/>
              </a:rPr>
              <a:t>N</a:t>
            </a:r>
            <a:r>
              <a:rPr sz="1100" i="1" dirty="0">
                <a:latin typeface="Arial"/>
                <a:cs typeface="Arial"/>
              </a:rPr>
              <a:t>, then it must hold for </a:t>
            </a:r>
            <a:r>
              <a:rPr sz="1100" i="1" dirty="0">
                <a:solidFill>
                  <a:srgbClr val="FF0000"/>
                </a:solidFill>
                <a:latin typeface="Arial"/>
                <a:cs typeface="Arial"/>
              </a:rPr>
              <a:t>at least half the choices </a:t>
            </a:r>
            <a:r>
              <a:rPr sz="1100" i="1" dirty="0">
                <a:latin typeface="Arial"/>
                <a:cs typeface="Arial"/>
              </a:rPr>
              <a:t>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i="1" dirty="0">
                <a:latin typeface="Arial"/>
                <a:cs typeface="Arial"/>
              </a:rPr>
              <a:t>.</a:t>
            </a:r>
            <a:endParaRPr sz="1100" dirty="0">
              <a:latin typeface="Arial"/>
              <a:cs typeface="Arial"/>
            </a:endParaRPr>
          </a:p>
        </p:txBody>
      </p:sp>
      <p:sp>
        <p:nvSpPr>
          <p:cNvPr id="4" name="object 4"/>
          <p:cNvSpPr txBox="1"/>
          <p:nvPr/>
        </p:nvSpPr>
        <p:spPr>
          <a:xfrm>
            <a:off x="347294" y="1292135"/>
            <a:ext cx="3732112" cy="184665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Proof.</a:t>
            </a:r>
            <a:endParaRPr sz="1100" b="1" dirty="0">
              <a:latin typeface="Tahoma"/>
              <a:cs typeface="Tahoma"/>
            </a:endParaRPr>
          </a:p>
          <a:p>
            <a:pPr marL="12700">
              <a:lnSpc>
                <a:spcPts val="1400"/>
              </a:lnSpc>
            </a:pPr>
            <a:r>
              <a:rPr sz="1050" dirty="0">
                <a:latin typeface="Tahoma"/>
                <a:cs typeface="Tahoma"/>
              </a:rPr>
              <a:t>Fix some value of </a:t>
            </a:r>
            <a:r>
              <a:rPr sz="1050" i="1" dirty="0">
                <a:latin typeface="Trebuchet MS"/>
                <a:cs typeface="Trebuchet MS"/>
              </a:rPr>
              <a:t>a </a:t>
            </a:r>
            <a:r>
              <a:rPr sz="1050" dirty="0">
                <a:latin typeface="Tahoma"/>
                <a:cs typeface="Tahoma"/>
              </a:rPr>
              <a:t>for which </a:t>
            </a:r>
            <a:r>
              <a:rPr lang="en-US" sz="1050" i="1" dirty="0">
                <a:latin typeface="Trebuchet MS"/>
                <a:cs typeface="Tahoma"/>
              </a:rPr>
              <a:t>  </a:t>
            </a:r>
            <a:r>
              <a:rPr sz="1050" i="1" baseline="37037" dirty="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Assume some </a:t>
            </a:r>
            <a:r>
              <a:rPr sz="1050" i="1" dirty="0">
                <a:latin typeface="Trebuchet MS"/>
                <a:cs typeface="Trebuchet MS"/>
              </a:rPr>
              <a:t>b </a:t>
            </a:r>
            <a:r>
              <a:rPr sz="1050" i="1" dirty="0">
                <a:latin typeface="Verdana"/>
                <a:cs typeface="Verdana"/>
              </a:rPr>
              <a:t>&lt; </a:t>
            </a:r>
            <a:r>
              <a:rPr sz="1050" i="1" dirty="0">
                <a:latin typeface="Trebuchet MS"/>
                <a:cs typeface="Trebuchet MS"/>
              </a:rPr>
              <a:t>N</a:t>
            </a:r>
            <a:r>
              <a:rPr lang="en-US" sz="1050" i="1" dirty="0">
                <a:latin typeface="Trebuchet MS"/>
                <a:cs typeface="Trebuchet MS"/>
              </a:rPr>
              <a:t> </a:t>
            </a:r>
            <a:r>
              <a:rPr sz="1050" dirty="0">
                <a:latin typeface="Tahoma"/>
                <a:cs typeface="Tahoma"/>
              </a:rPr>
              <a:t>satisfies </a:t>
            </a:r>
            <a:r>
              <a:rPr sz="1050" i="1" dirty="0">
                <a:latin typeface="Trebuchet MS"/>
                <a:cs typeface="Trebuchet MS"/>
              </a:rPr>
              <a:t>b</a:t>
            </a:r>
            <a:r>
              <a:rPr sz="1050" i="1" baseline="37037" dirty="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then</a:t>
            </a:r>
          </a:p>
          <a:p>
            <a:pPr marL="359410" algn="ctr">
              <a:lnSpc>
                <a:spcPts val="1400"/>
              </a:lnSpc>
              <a:spcBef>
                <a:spcPts val="805"/>
              </a:spcBef>
            </a:pPr>
            <a:r>
              <a:rPr sz="1050" dirty="0">
                <a:latin typeface="Tahoma"/>
                <a:cs typeface="Tahoma"/>
              </a:rPr>
              <a:t>(</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dirty="0">
                <a:latin typeface="Tahoma"/>
                <a:cs typeface="Tahoma"/>
              </a:rPr>
              <a:t>)</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a</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b</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lang="en-US" sz="1050" dirty="0">
                <a:latin typeface="Arial Unicode MS"/>
                <a:cs typeface="Arial Unicode MS"/>
              </a:rPr>
              <a:t> </a:t>
            </a:r>
            <a:r>
              <a:rPr sz="1050" i="1" dirty="0">
                <a:latin typeface="Trebuchet MS"/>
                <a:cs typeface="Trebuchet MS"/>
              </a:rPr>
              <a:t>a</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a:lnSpc>
                <a:spcPts val="1400"/>
              </a:lnSpc>
              <a:spcBef>
                <a:spcPts val="805"/>
              </a:spcBef>
            </a:pPr>
            <a:r>
              <a:rPr sz="1050" dirty="0">
                <a:latin typeface="Tahoma"/>
                <a:cs typeface="Tahoma"/>
              </a:rPr>
              <a:t>For </a:t>
            </a:r>
            <a:r>
              <a:rPr lang="en-US" sz="1050" i="1" dirty="0">
                <a:latin typeface="Trebuchet MS"/>
                <a:cs typeface="Tahoma"/>
              </a:rPr>
              <a:t>  </a:t>
            </a:r>
            <a:r>
              <a:rPr sz="1050" i="1" dirty="0">
                <a:latin typeface="Trebuchet MS"/>
                <a:cs typeface="Trebuchet MS"/>
              </a:rPr>
              <a:t> </a:t>
            </a:r>
            <a:r>
              <a:rPr sz="1050" dirty="0">
                <a:latin typeface="Arial Unicode MS"/>
                <a:cs typeface="Arial Unicode MS"/>
              </a:rPr>
              <a:t>/≡ </a:t>
            </a:r>
            <a:r>
              <a:rPr sz="1050" i="1" dirty="0">
                <a:latin typeface="Trebuchet MS"/>
                <a:cs typeface="Trebuchet MS"/>
              </a:rPr>
              <a:t>b</a:t>
            </a:r>
            <a:r>
              <a:rPr sz="1050" baseline="37037"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 we have</a:t>
            </a:r>
          </a:p>
          <a:p>
            <a:pPr marL="359410" algn="ctr">
              <a:lnSpc>
                <a:spcPts val="1400"/>
              </a:lnSpc>
              <a:spcBef>
                <a:spcPts val="805"/>
              </a:spcBef>
            </a:pPr>
            <a:r>
              <a:rPr sz="1050" i="1" dirty="0">
                <a:latin typeface="Trebuchet MS"/>
                <a:cs typeface="Trebuchet MS"/>
              </a:rPr>
              <a:t>a </a:t>
            </a:r>
            <a:r>
              <a:rPr sz="1050" dirty="0">
                <a:latin typeface="Arial Unicode MS"/>
                <a:cs typeface="Arial Unicode MS"/>
              </a:rPr>
              <a:t>· </a:t>
            </a:r>
            <a:r>
              <a:rPr sz="1050" i="1" dirty="0">
                <a:latin typeface="Trebuchet MS"/>
                <a:cs typeface="Trebuchet MS"/>
              </a:rPr>
              <a:t>b </a:t>
            </a:r>
            <a:r>
              <a:rPr sz="1050" dirty="0">
                <a:latin typeface="Arial Unicode MS"/>
                <a:cs typeface="Arial Unicode MS"/>
              </a:rPr>
              <a:t>/≡ </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baseline="41666"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marR="34925">
              <a:lnSpc>
                <a:spcPts val="1400"/>
              </a:lnSpc>
              <a:spcBef>
                <a:spcPts val="795"/>
              </a:spcBef>
            </a:pPr>
            <a:r>
              <a:rPr sz="1050" dirty="0">
                <a:latin typeface="Tahoma"/>
                <a:cs typeface="Tahoma"/>
              </a:rPr>
              <a:t>The one-to-one function </a:t>
            </a:r>
            <a:r>
              <a:rPr sz="1050" i="1" dirty="0">
                <a:solidFill>
                  <a:srgbClr val="FF0000"/>
                </a:solidFill>
                <a:latin typeface="Trebuchet MS"/>
                <a:cs typeface="Trebuchet MS"/>
              </a:rPr>
              <a:t>b </a:t>
            </a:r>
            <a:r>
              <a:rPr lang="en-US" sz="1050" dirty="0">
                <a:solidFill>
                  <a:srgbClr val="FF0000"/>
                </a:solidFill>
                <a:latin typeface="Arial Unicode MS"/>
                <a:cs typeface="Arial Unicode MS"/>
              </a:rPr>
              <a:t> </a:t>
            </a:r>
            <a:r>
              <a:rPr sz="1100" dirty="0">
                <a:solidFill>
                  <a:srgbClr val="FF0000"/>
                </a:solidFill>
                <a:latin typeface="Arial Unicode MS"/>
                <a:cs typeface="Arial Unicode MS"/>
              </a:rPr>
              <a:t>→ </a:t>
            </a:r>
            <a:r>
              <a:rPr lang="en-US" sz="1100" dirty="0">
                <a:solidFill>
                  <a:srgbClr val="FF0000"/>
                </a:solidFill>
                <a:latin typeface="Arial Unicode MS"/>
                <a:cs typeface="Arial Unicode MS"/>
              </a:rPr>
              <a:t> </a:t>
            </a:r>
            <a:r>
              <a:rPr lang="en-US" sz="1050" dirty="0">
                <a:solidFill>
                  <a:srgbClr val="FF0000"/>
                </a:solidFill>
                <a:latin typeface="Arial Unicode MS"/>
                <a:cs typeface="Arial Unicode MS"/>
              </a:rPr>
              <a:t> </a:t>
            </a:r>
            <a:r>
              <a:rPr sz="1050" i="1" dirty="0">
                <a:solidFill>
                  <a:srgbClr val="FF0000"/>
                </a:solidFill>
                <a:latin typeface="Trebuchet MS"/>
                <a:cs typeface="Trebuchet MS"/>
              </a:rPr>
              <a:t>a </a:t>
            </a:r>
            <a:r>
              <a:rPr sz="1050" dirty="0">
                <a:solidFill>
                  <a:srgbClr val="FF0000"/>
                </a:solidFill>
                <a:latin typeface="Arial Unicode MS"/>
                <a:cs typeface="Arial Unicode MS"/>
              </a:rPr>
              <a:t>· </a:t>
            </a:r>
            <a:r>
              <a:rPr sz="1050" i="1" dirty="0">
                <a:solidFill>
                  <a:srgbClr val="FF0000"/>
                </a:solidFill>
                <a:latin typeface="Trebuchet MS"/>
                <a:cs typeface="Trebuchet MS"/>
              </a:rPr>
              <a:t>b </a:t>
            </a:r>
            <a:r>
              <a:rPr sz="1050" dirty="0">
                <a:solidFill>
                  <a:srgbClr val="FF0000"/>
                </a:solidFill>
                <a:latin typeface="Tahoma"/>
                <a:cs typeface="Tahoma"/>
              </a:rPr>
              <a:t>mod </a:t>
            </a:r>
            <a:r>
              <a:rPr sz="1050" i="1" dirty="0">
                <a:solidFill>
                  <a:srgbClr val="FF0000"/>
                </a:solidFill>
                <a:latin typeface="Trebuchet MS"/>
                <a:cs typeface="Trebuchet MS"/>
              </a:rPr>
              <a:t>N </a:t>
            </a:r>
            <a:r>
              <a:rPr sz="1050" dirty="0">
                <a:latin typeface="Tahoma"/>
                <a:cs typeface="Tahoma"/>
              </a:rPr>
              <a:t>shows that at least as many  elements fail the test as pass it.</a:t>
            </a:r>
          </a:p>
        </p:txBody>
      </p:sp>
      <p:pic>
        <p:nvPicPr>
          <p:cNvPr id="9" name="图片 8"/>
          <p:cNvPicPr>
            <a:picLocks noChangeAspect="1"/>
          </p:cNvPicPr>
          <p:nvPr/>
        </p:nvPicPr>
        <p:blipFill>
          <a:blip r:embed="rId2"/>
          <a:stretch>
            <a:fillRect/>
          </a:stretch>
        </p:blipFill>
        <p:spPr>
          <a:xfrm>
            <a:off x="552450" y="845389"/>
            <a:ext cx="520650" cy="155517"/>
          </a:xfrm>
          <a:prstGeom prst="rect">
            <a:avLst/>
          </a:prstGeom>
        </p:spPr>
      </p:pic>
      <p:pic>
        <p:nvPicPr>
          <p:cNvPr id="10" name="图片 9"/>
          <p:cNvPicPr>
            <a:picLocks noChangeAspect="1"/>
          </p:cNvPicPr>
          <p:nvPr/>
        </p:nvPicPr>
        <p:blipFill>
          <a:blip r:embed="rId2"/>
          <a:stretch>
            <a:fillRect/>
          </a:stretch>
        </p:blipFill>
        <p:spPr>
          <a:xfrm>
            <a:off x="2148289" y="1475396"/>
            <a:ext cx="534757" cy="159731"/>
          </a:xfrm>
          <a:prstGeom prst="rect">
            <a:avLst/>
          </a:prstGeom>
        </p:spPr>
      </p:pic>
      <p:pic>
        <p:nvPicPr>
          <p:cNvPr id="11" name="图片 10"/>
          <p:cNvPicPr>
            <a:picLocks noChangeAspect="1"/>
          </p:cNvPicPr>
          <p:nvPr/>
        </p:nvPicPr>
        <p:blipFill>
          <a:blip r:embed="rId2"/>
          <a:stretch>
            <a:fillRect/>
          </a:stretch>
        </p:blipFill>
        <p:spPr>
          <a:xfrm>
            <a:off x="2556827" y="1931495"/>
            <a:ext cx="510221" cy="153034"/>
          </a:xfrm>
          <a:prstGeom prst="rect">
            <a:avLst/>
          </a:prstGeom>
        </p:spPr>
      </p:pic>
      <p:pic>
        <p:nvPicPr>
          <p:cNvPr id="12" name="图片 11"/>
          <p:cNvPicPr>
            <a:picLocks noChangeAspect="1"/>
          </p:cNvPicPr>
          <p:nvPr/>
        </p:nvPicPr>
        <p:blipFill>
          <a:blip r:embed="rId3"/>
          <a:stretch>
            <a:fillRect/>
          </a:stretch>
        </p:blipFill>
        <p:spPr>
          <a:xfrm>
            <a:off x="1695450" y="2497866"/>
            <a:ext cx="812839" cy="170307"/>
          </a:xfrm>
          <a:prstGeom prst="rect">
            <a:avLst/>
          </a:prstGeom>
        </p:spPr>
      </p:pic>
      <p:pic>
        <p:nvPicPr>
          <p:cNvPr id="14" name="图片 13"/>
          <p:cNvPicPr>
            <a:picLocks noChangeAspect="1"/>
          </p:cNvPicPr>
          <p:nvPr/>
        </p:nvPicPr>
        <p:blipFill>
          <a:blip r:embed="rId4"/>
          <a:stretch>
            <a:fillRect/>
          </a:stretch>
        </p:blipFill>
        <p:spPr>
          <a:xfrm>
            <a:off x="628650" y="2215464"/>
            <a:ext cx="368250" cy="180755"/>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61976"/>
            <a:ext cx="3336925" cy="190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58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179536"/>
          </a:xfrm>
          <a:prstGeom prst="rect">
            <a:avLst/>
          </a:prstGeom>
        </p:spPr>
        <p:txBody>
          <a:bodyPr vert="horz" wrap="square" lIns="0" tIns="0" rIns="0" bIns="0" rtlCol="0">
            <a:spAutoFit/>
          </a:bodyPr>
          <a:lstStyle/>
          <a:p>
            <a:pPr marL="12700">
              <a:lnSpc>
                <a:spcPts val="1400"/>
              </a:lnSpc>
            </a:pPr>
            <a:r>
              <a:rPr sz="1400" b="1" dirty="0"/>
              <a:t>Primality testing without Carmichael numbers</a:t>
            </a:r>
          </a:p>
        </p:txBody>
      </p:sp>
      <p:sp>
        <p:nvSpPr>
          <p:cNvPr id="3" name="object 3"/>
          <p:cNvSpPr txBox="1"/>
          <p:nvPr/>
        </p:nvSpPr>
        <p:spPr>
          <a:xfrm>
            <a:off x="247650" y="815975"/>
            <a:ext cx="3886200" cy="1333698"/>
          </a:xfrm>
          <a:prstGeom prst="rect">
            <a:avLst/>
          </a:prstGeom>
        </p:spPr>
        <p:txBody>
          <a:bodyPr vert="horz" wrap="square" lIns="0" tIns="0" rIns="0" bIns="0" rtlCol="0">
            <a:spAutoFit/>
          </a:bodyPr>
          <a:lstStyle/>
          <a:p>
            <a:pPr marL="88265" marR="271780" indent="-76200">
              <a:lnSpc>
                <a:spcPts val="1400"/>
              </a:lnSpc>
            </a:pPr>
            <a:r>
              <a:rPr sz="1100" dirty="0">
                <a:latin typeface="Tahoma"/>
                <a:cs typeface="Tahoma"/>
              </a:rPr>
              <a:t>We are </a:t>
            </a:r>
            <a:r>
              <a:rPr sz="1100" dirty="0">
                <a:solidFill>
                  <a:srgbClr val="FF0000"/>
                </a:solidFill>
                <a:latin typeface="Tahoma"/>
                <a:cs typeface="Tahoma"/>
              </a:rPr>
              <a:t>ignoring Carmichael numbers</a:t>
            </a:r>
            <a:r>
              <a:rPr sz="1100" dirty="0">
                <a:latin typeface="Tahoma"/>
                <a:cs typeface="Tahoma"/>
              </a:rPr>
              <a:t>, so we can now assert:  If </a:t>
            </a:r>
            <a:r>
              <a:rPr sz="1100" i="1" dirty="0">
                <a:latin typeface="Trebuchet MS"/>
                <a:cs typeface="Trebuchet MS"/>
              </a:rPr>
              <a:t>N </a:t>
            </a:r>
            <a:r>
              <a:rPr sz="1100" dirty="0">
                <a:latin typeface="Tahoma"/>
                <a:cs typeface="Tahoma"/>
              </a:rPr>
              <a:t>is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 </a:t>
            </a:r>
            <a:r>
              <a:rPr sz="1100" dirty="0">
                <a:latin typeface="Tahoma"/>
                <a:cs typeface="Tahoma"/>
              </a:rPr>
              <a:t>for all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88265">
              <a:lnSpc>
                <a:spcPts val="1400"/>
              </a:lnSpc>
              <a:spcBef>
                <a:spcPts val="610"/>
              </a:spcBef>
            </a:pPr>
            <a:r>
              <a:rPr sz="1100" dirty="0">
                <a:latin typeface="Tahoma"/>
                <a:cs typeface="Tahoma"/>
              </a:rPr>
              <a:t>If </a:t>
            </a:r>
            <a:r>
              <a:rPr sz="1100" i="1" dirty="0">
                <a:latin typeface="Trebuchet MS"/>
                <a:cs typeface="Trebuchet MS"/>
              </a:rPr>
              <a:t>N </a:t>
            </a:r>
            <a:r>
              <a:rPr sz="1100" dirty="0">
                <a:latin typeface="Tahoma"/>
                <a:cs typeface="Tahoma"/>
              </a:rPr>
              <a:t>is not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a:t>
            </a:r>
            <a:endParaRPr sz="1100" dirty="0">
              <a:latin typeface="Trebuchet MS"/>
              <a:cs typeface="Trebuchet MS"/>
            </a:endParaRPr>
          </a:p>
          <a:p>
            <a:pPr marL="790575">
              <a:lnSpc>
                <a:spcPts val="1400"/>
              </a:lnSpc>
              <a:spcBef>
                <a:spcPts val="10"/>
              </a:spcBef>
            </a:pPr>
            <a:r>
              <a:rPr sz="1100" dirty="0">
                <a:latin typeface="Tahoma"/>
                <a:cs typeface="Tahoma"/>
              </a:rPr>
              <a:t>for </a:t>
            </a:r>
            <a:r>
              <a:rPr sz="1100" i="1" dirty="0">
                <a:solidFill>
                  <a:srgbClr val="0000FF"/>
                </a:solidFill>
                <a:latin typeface="Arial"/>
                <a:cs typeface="Arial"/>
              </a:rPr>
              <a:t>at most half </a:t>
            </a:r>
            <a:r>
              <a:rPr lang="en-US" sz="1100" i="1" dirty="0">
                <a:solidFill>
                  <a:srgbClr val="0000FF"/>
                </a:solidFill>
                <a:latin typeface="Arial"/>
                <a:cs typeface="Arial"/>
              </a:rPr>
              <a:t> </a:t>
            </a:r>
            <a:r>
              <a:rPr sz="1100" dirty="0">
                <a:latin typeface="Tahoma"/>
                <a:cs typeface="Tahoma"/>
              </a:rPr>
              <a:t>the values 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12700">
              <a:lnSpc>
                <a:spcPts val="1400"/>
              </a:lnSpc>
              <a:spcBef>
                <a:spcPts val="615"/>
              </a:spcBef>
            </a:pPr>
            <a:r>
              <a:rPr sz="1100" dirty="0">
                <a:latin typeface="Tahoma"/>
                <a:cs typeface="Tahoma"/>
              </a:rPr>
              <a:t>Therefore (for non-Carmichael numbers)</a:t>
            </a:r>
          </a:p>
          <a:p>
            <a:pPr marL="832485">
              <a:lnSpc>
                <a:spcPts val="1400"/>
              </a:lnSpc>
              <a:spcBef>
                <a:spcPts val="805"/>
              </a:spcBef>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6" name="object 6"/>
          <p:cNvSpPr txBox="1"/>
          <p:nvPr/>
        </p:nvSpPr>
        <p:spPr>
          <a:xfrm>
            <a:off x="933450" y="2213448"/>
            <a:ext cx="3276600"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r>
              <a:rPr sz="1100" baseline="-37037" dirty="0">
                <a:latin typeface="Tahoma"/>
                <a:cs typeface="Tahoma"/>
              </a:rPr>
              <a:t>2 </a:t>
            </a:r>
            <a:r>
              <a:rPr sz="1100" i="1" dirty="0">
                <a:latin typeface="Verdana"/>
                <a:cs typeface="Verdana"/>
              </a:rPr>
              <a:t>.</a:t>
            </a:r>
            <a:endParaRPr sz="1100" dirty="0">
              <a:latin typeface="Verdana"/>
              <a:cs typeface="Verdana"/>
            </a:endParaRPr>
          </a:p>
        </p:txBody>
      </p:sp>
      <p:pic>
        <p:nvPicPr>
          <p:cNvPr id="7" name="图片 6"/>
          <p:cNvPicPr>
            <a:picLocks noChangeAspect="1"/>
          </p:cNvPicPr>
          <p:nvPr/>
        </p:nvPicPr>
        <p:blipFill>
          <a:blip r:embed="rId2"/>
          <a:stretch>
            <a:fillRect/>
          </a:stretch>
        </p:blipFill>
        <p:spPr>
          <a:xfrm>
            <a:off x="3829050" y="2159216"/>
            <a:ext cx="118465" cy="28800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5" y="471012"/>
            <a:ext cx="4572000" cy="152400"/>
          </a:xfrm>
        </p:spPr>
        <p:txBody>
          <a:bodyPr/>
          <a:lstStyle/>
          <a:p>
            <a:r>
              <a:rPr lang="en-US" altLang="zh-CN" b="1" dirty="0"/>
              <a:t>A “</a:t>
            </a:r>
            <a:r>
              <a:rPr lang="en-US" altLang="zh-CN" b="1" dirty="0" err="1"/>
              <a:t>factorless</a:t>
            </a:r>
            <a:r>
              <a:rPr lang="en-US" altLang="zh-CN" b="1" dirty="0"/>
              <a:t>” test for determining whether a Number N is prime</a:t>
            </a:r>
            <a:endParaRPr lang="zh-CN" altLang="en-US" b="1" dirty="0"/>
          </a:p>
        </p:txBody>
      </p:sp>
      <p:sp>
        <p:nvSpPr>
          <p:cNvPr id="3" name="文本占位符 2"/>
          <p:cNvSpPr>
            <a:spLocks noGrp="1"/>
          </p:cNvSpPr>
          <p:nvPr>
            <p:ph type="body"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0775"/>
            <a:ext cx="4503283" cy="115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36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TotalTime>
  <Words>3242</Words>
  <Application>Microsoft Office PowerPoint</Application>
  <PresentationFormat>自定义</PresentationFormat>
  <Paragraphs>222</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 Unicode MS</vt:lpstr>
      <vt:lpstr>Arial</vt:lpstr>
      <vt:lpstr>Calibri</vt:lpstr>
      <vt:lpstr>Tahoma</vt:lpstr>
      <vt:lpstr>Times New Roman</vt:lpstr>
      <vt:lpstr>Trebuchet MS</vt:lpstr>
      <vt:lpstr>Verdana</vt:lpstr>
      <vt:lpstr>Wingdings</vt:lpstr>
      <vt:lpstr>Office Theme</vt:lpstr>
      <vt:lpstr>Primality Testing</vt:lpstr>
      <vt:lpstr>Fermat’s little theorem</vt:lpstr>
      <vt:lpstr>Proof of the Fermat’s little theorem (cont’d)</vt:lpstr>
      <vt:lpstr>A (problematic) algorithm for testing primality</vt:lpstr>
      <vt:lpstr>Carmichael numbers</vt:lpstr>
      <vt:lpstr>Non-Carmichael numbers</vt:lpstr>
      <vt:lpstr>PowerPoint 演示文稿</vt:lpstr>
      <vt:lpstr>Primality testing without Carmichael numbers</vt:lpstr>
      <vt:lpstr>A “factorless” test for determining whether a Number N is prime</vt:lpstr>
      <vt:lpstr>An algorithm for testing primality with low error probability</vt:lpstr>
      <vt:lpstr>Generating random primes</vt:lpstr>
      <vt:lpstr>Generating random primes (cont’d)</vt:lpstr>
      <vt:lpstr>Cryptography</vt:lpstr>
      <vt:lpstr>The typical setting for cryptography</vt:lpstr>
      <vt:lpstr>PowerPoint 演示文稿</vt:lpstr>
      <vt:lpstr>Private-key schemes: one-time pad</vt:lpstr>
      <vt:lpstr>One-time pad (cont’d)</vt:lpstr>
      <vt:lpstr>The downside of one-time pad</vt:lpstr>
      <vt:lpstr>Problems with symmetric key</vt:lpstr>
      <vt:lpstr>The Rivest-Shamir-Adelman (RSA) cryptosystem</vt:lpstr>
      <vt:lpstr>Property</vt:lpstr>
      <vt:lpstr>Proof of the property</vt:lpstr>
      <vt:lpstr>RSA protocol</vt:lpstr>
      <vt:lpstr>Security assumption for RSA</vt:lpstr>
      <vt:lpstr>Universal Hashing</vt:lpstr>
      <vt:lpstr>Motivation</vt:lpstr>
      <vt:lpstr>Motivation, cont.</vt:lpstr>
      <vt:lpstr>Hash tables</vt:lpstr>
      <vt:lpstr>Hash Mapping</vt:lpstr>
      <vt:lpstr>How to choose a hash function?</vt:lpstr>
      <vt:lpstr>How to choose a hash function?  (cont’d)</vt:lpstr>
      <vt:lpstr>Families of hash functions</vt:lpstr>
      <vt:lpstr>Property</vt:lpstr>
      <vt:lpstr>Universal families of hash functions</vt:lpstr>
      <vt:lpstr>Excise 2</vt:lpstr>
      <vt:lpstr>Excise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(III)</dc:title>
  <dc:creator>Yijia Chen  Shanghai Jiaotong University</dc:creator>
  <cp:lastModifiedBy>天龙 王</cp:lastModifiedBy>
  <cp:revision>221</cp:revision>
  <dcterms:created xsi:type="dcterms:W3CDTF">2016-09-06T01:20:04Z</dcterms:created>
  <dcterms:modified xsi:type="dcterms:W3CDTF">2020-09-14T03:14:37Z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