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301" r:id="rId12"/>
    <p:sldId id="302" r:id="rId13"/>
    <p:sldId id="303" r:id="rId14"/>
    <p:sldId id="270" r:id="rId15"/>
    <p:sldId id="271" r:id="rId16"/>
    <p:sldId id="272" r:id="rId17"/>
    <p:sldId id="273" r:id="rId18"/>
    <p:sldId id="274" r:id="rId19"/>
    <p:sldId id="275" r:id="rId20"/>
    <p:sldId id="276" r:id="rId21"/>
    <p:sldId id="277" r:id="rId22"/>
    <p:sldId id="278" r:id="rId23"/>
    <p:sldId id="279" r:id="rId24"/>
    <p:sldId id="306" r:id="rId25"/>
    <p:sldId id="280" r:id="rId26"/>
    <p:sldId id="310" r:id="rId27"/>
    <p:sldId id="281" r:id="rId28"/>
    <p:sldId id="282" r:id="rId29"/>
    <p:sldId id="283" r:id="rId30"/>
    <p:sldId id="307" r:id="rId31"/>
    <p:sldId id="284" r:id="rId32"/>
    <p:sldId id="285" r:id="rId33"/>
    <p:sldId id="311" r:id="rId34"/>
    <p:sldId id="286" r:id="rId35"/>
    <p:sldId id="287" r:id="rId36"/>
    <p:sldId id="312" r:id="rId37"/>
    <p:sldId id="288" r:id="rId38"/>
    <p:sldId id="289" r:id="rId39"/>
    <p:sldId id="290" r:id="rId40"/>
    <p:sldId id="305" r:id="rId41"/>
    <p:sldId id="292" r:id="rId42"/>
    <p:sldId id="293" r:id="rId43"/>
    <p:sldId id="294" r:id="rId44"/>
    <p:sldId id="295" r:id="rId45"/>
    <p:sldId id="296" r:id="rId46"/>
    <p:sldId id="297" r:id="rId47"/>
    <p:sldId id="298" r:id="rId48"/>
    <p:sldId id="299" r:id="rId49"/>
    <p:sldId id="300" r:id="rId50"/>
    <p:sldId id="304" r:id="rId51"/>
  </p:sldIdLst>
  <p:sldSz cx="4610100" cy="3460750"/>
  <p:notesSz cx="4610100" cy="34607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天龙 王" initials="天龙" lastIdx="20" clrIdx="0">
    <p:extLst>
      <p:ext uri="{19B8F6BF-5375-455C-9EA6-DF929625EA0E}">
        <p15:presenceInfo xmlns:p15="http://schemas.microsoft.com/office/powerpoint/2012/main" userId="7056312b9e95d55e" providerId="Windows Live"/>
      </p:ext>
    </p:extLst>
  </p:cmAuthor>
  <p:cmAuthor id="2" name="王天龙" initials="王天" lastIdx="1" clrIdx="1">
    <p:extLst>
      <p:ext uri="{19B8F6BF-5375-455C-9EA6-DF929625EA0E}">
        <p15:presenceInfo xmlns:p15="http://schemas.microsoft.com/office/powerpoint/2012/main" userId="S::wangtlong3@ms.sysu.edu.cn::1c485f30-e73e-4267-942e-0f0bcf8abbc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0B294F-C74B-9D9F-7B81-71F2AEB20E1E}" v="8" dt="2020-09-15T00:50:37.07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p:cViewPr varScale="1">
        <p:scale>
          <a:sx n="141" d="100"/>
          <a:sy n="141" d="100"/>
        </p:scale>
        <p:origin x="11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王天龙" userId="S::wangtlong3@ms.sysu.edu.cn::1c485f30-e73e-4267-942e-0f0bcf8abbc9" providerId="AD" clId="Web-{2F0B294F-C74B-9D9F-7B81-71F2AEB20E1E}"/>
    <pc:docChg chg="modSld">
      <pc:chgData name="王天龙" userId="S::wangtlong3@ms.sysu.edu.cn::1c485f30-e73e-4267-942e-0f0bcf8abbc9" providerId="AD" clId="Web-{2F0B294F-C74B-9D9F-7B81-71F2AEB20E1E}" dt="2020-09-15T00:50:37.070" v="6"/>
      <pc:docMkLst>
        <pc:docMk/>
      </pc:docMkLst>
      <pc:sldChg chg="modSp">
        <pc:chgData name="王天龙" userId="S::wangtlong3@ms.sysu.edu.cn::1c485f30-e73e-4267-942e-0f0bcf8abbc9" providerId="AD" clId="Web-{2F0B294F-C74B-9D9F-7B81-71F2AEB20E1E}" dt="2020-09-15T00:43:39.291" v="3" actId="20577"/>
        <pc:sldMkLst>
          <pc:docMk/>
          <pc:sldMk cId="0" sldId="280"/>
        </pc:sldMkLst>
        <pc:spChg chg="mod">
          <ac:chgData name="王天龙" userId="S::wangtlong3@ms.sysu.edu.cn::1c485f30-e73e-4267-942e-0f0bcf8abbc9" providerId="AD" clId="Web-{2F0B294F-C74B-9D9F-7B81-71F2AEB20E1E}" dt="2020-09-15T00:43:39.291" v="3" actId="20577"/>
          <ac:spMkLst>
            <pc:docMk/>
            <pc:sldMk cId="0" sldId="280"/>
            <ac:spMk id="2" creationId="{00000000-0000-0000-0000-000000000000}"/>
          </ac:spMkLst>
        </pc:spChg>
      </pc:sldChg>
      <pc:sldChg chg="addCm modCm">
        <pc:chgData name="王天龙" userId="S::wangtlong3@ms.sysu.edu.cn::1c485f30-e73e-4267-942e-0f0bcf8abbc9" providerId="AD" clId="Web-{2F0B294F-C74B-9D9F-7B81-71F2AEB20E1E}" dt="2020-09-15T00:50:37.070" v="6"/>
        <pc:sldMkLst>
          <pc:docMk/>
          <pc:sldMk cId="485960215" sldId="310"/>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5-19T11:03:33.708" idx="1">
    <p:pos x="2255" y="1039"/>
    <p:text>加法效率比乘法更高</p:text>
    <p:extLst>
      <p:ext uri="{C676402C-5697-4E1C-873F-D02D1690AC5C}">
        <p15:threadingInfo xmlns:p15="http://schemas.microsoft.com/office/powerpoint/2012/main" timeZoneBias="-4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0-05-26T10:38:29.544" idx="12">
    <p:pos x="2133" y="84"/>
    <p:text>基于比较的排序算法的下界，即最优的是nlogn</p:text>
    <p:extLst>
      <p:ext uri="{C676402C-5697-4E1C-873F-D02D1690AC5C}">
        <p15:threadingInfo xmlns:p15="http://schemas.microsoft.com/office/powerpoint/2012/main" timeZoneBias="-48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0-05-26T10:52:56.081" idx="13">
    <p:pos x="1370" y="1457"/>
    <p:text>不排序就找出中位数</p:text>
    <p:extLst>
      <p:ext uri="{C676402C-5697-4E1C-873F-D02D1690AC5C}">
        <p15:threadingInfo xmlns:p15="http://schemas.microsoft.com/office/powerpoint/2012/main" timeZoneBias="-48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0-05-26T10:57:12.734" idx="14">
    <p:pos x="2126" y="988"/>
    <p:text>SL元素个数</p:text>
    <p:extLst>
      <p:ext uri="{C676402C-5697-4E1C-873F-D02D1690AC5C}">
        <p15:threadingInfo xmlns:p15="http://schemas.microsoft.com/office/powerpoint/2012/main" timeZoneBias="-480"/>
      </p:ext>
    </p:extLst>
  </p:cm>
  <p:cm authorId="1" dt="2020-05-26T10:58:15.207" idx="15">
    <p:pos x="445" y="1155"/>
    <p:text>找第k大的元素</p:text>
    <p:extLst>
      <p:ext uri="{C676402C-5697-4E1C-873F-D02D1690AC5C}">
        <p15:threadingInfo xmlns:p15="http://schemas.microsoft.com/office/powerpoint/2012/main" timeZoneBias="-480"/>
      </p:ext>
    </p:extLst>
  </p:cm>
  <p:cm authorId="1" dt="2020-05-26T11:12:21.379" idx="19">
    <p:pos x="867" y="1624"/>
    <p:text>分解一个子问题，而且子问题最大尺寸时原问题的3/4，(&lt;=25%或&gt;=75%的被排除)</p:text>
    <p:extLst>
      <p:ext uri="{C676402C-5697-4E1C-873F-D02D1690AC5C}">
        <p15:threadingInfo xmlns:p15="http://schemas.microsoft.com/office/powerpoint/2012/main" timeZoneBias="-48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0-05-26T11:06:26.788" idx="16">
    <p:pos x="385" y="432"/>
    <p:text>每次选的v不是最大就是最小</p:text>
    <p:extLst>
      <p:ext uri="{C676402C-5697-4E1C-873F-D02D1690AC5C}">
        <p15:threadingInfo xmlns:p15="http://schemas.microsoft.com/office/powerpoint/2012/main" timeZoneBias="-480"/>
      </p:ext>
    </p:extLst>
  </p:cm>
  <p:cm authorId="1" dt="2020-05-26T11:06:46.610" idx="17">
    <p:pos x="224" y="854"/>
    <p:text>第一次选的v就是中位数</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9-14T12:06:25.300" idx="20">
    <p:pos x="1903" y="1400"/>
    <p:text>移位操作，线性时间</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5-19T11:11:15.900" idx="2">
    <p:pos x="2017" y="1455"/>
    <p:text>已有</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05-26T10:07:20.109" idx="6">
    <p:pos x="1169" y="23"/>
    <p:text>需要求解递归方程</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05-19T11:23:53.586" idx="3">
    <p:pos x="1409" y="74"/>
    <p:text>把一个问题分解成若干个相似的子问题是比较难的</p:text>
    <p:extLst>
      <p:ext uri="{C676402C-5697-4E1C-873F-D02D1690AC5C}">
        <p15:threadingInfo xmlns:p15="http://schemas.microsoft.com/office/powerpoint/2012/main" timeZoneBias="-480"/>
      </p:ext>
    </p:extLst>
  </p:cm>
  <p:cm authorId="2" dt="2020-09-14T17:50:33.554" idx="1">
    <p:pos x="1077" y="1213"/>
    <p:text>归纳证明
</p:text>
    <p:extLst>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05-19T11:25:55.759" idx="4">
    <p:pos x="1514" y="527"/>
    <p:text>一般形式</p:text>
    <p:extLst>
      <p:ext uri="{C676402C-5697-4E1C-873F-D02D1690AC5C}">
        <p15:threadingInfo xmlns:p15="http://schemas.microsoft.com/office/powerpoint/2012/main" timeZoneBias="-480"/>
      </p:ext>
    </p:extLst>
  </p:cm>
  <p:cm authorId="1" dt="2020-05-19T11:28:14.301" idx="5">
    <p:pos x="2181" y="828"/>
    <p:text>不需要真的递归去计算</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0-05-26T10:14:03.271" idx="7">
    <p:pos x="1671" y="90"/>
    <p:text>b的i-1次方到b的i次方之间</p:text>
    <p:extLst>
      <p:ext uri="{C676402C-5697-4E1C-873F-D02D1690AC5C}">
        <p15:threadingInfo xmlns:p15="http://schemas.microsoft.com/office/powerpoint/2012/main" timeZoneBias="-480"/>
      </p:ext>
    </p:extLst>
  </p:cm>
  <p:cm authorId="1" dt="2020-05-26T10:17:29.374" idx="8">
    <p:pos x="352" y="1597"/>
    <p:text>子问题的个数，如果是并行的话，这些子问题可以同时执行，变为1</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0-05-26T10:19:28.533" idx="9">
    <p:pos x="995" y="271"/>
    <p:text>每一层的时间</p:text>
    <p:extLst>
      <p:ext uri="{C676402C-5697-4E1C-873F-D02D1690AC5C}">
        <p15:threadingInfo xmlns:p15="http://schemas.microsoft.com/office/powerpoint/2012/main" timeZoneBias="-480"/>
      </p:ext>
    </p:extLst>
  </p:cm>
  <p:cm authorId="1" dt="2020-05-26T10:19:43.775" idx="10">
    <p:pos x="338" y="479"/>
    <p:text>所有层加起来（一个等比序列的和）</p:text>
    <p:extLst>
      <p:ext uri="{C676402C-5697-4E1C-873F-D02D1690AC5C}">
        <p15:threadingInfo xmlns:p15="http://schemas.microsoft.com/office/powerpoint/2012/main"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0-05-26T10:29:23.190" idx="11">
    <p:pos x="1162" y="606"/>
    <p:text>返回一个排好序的数组</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7267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rgbClr val="3333B2"/>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9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rgbClr val="3333B2"/>
                </a:solidFill>
                <a:latin typeface="Tahoma"/>
                <a:cs typeface="Tahoma"/>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rgbClr val="3333B2"/>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5300" y="83858"/>
            <a:ext cx="4419498" cy="187325"/>
          </a:xfrm>
          <a:prstGeom prst="rect">
            <a:avLst/>
          </a:prstGeom>
        </p:spPr>
        <p:txBody>
          <a:bodyPr wrap="square" lIns="0" tIns="0" rIns="0" bIns="0">
            <a:spAutoFit/>
          </a:bodyPr>
          <a:lstStyle>
            <a:lvl1pPr>
              <a:defRPr sz="1100" b="0" i="0">
                <a:solidFill>
                  <a:srgbClr val="3333B2"/>
                </a:solidFill>
                <a:latin typeface="Tahoma"/>
                <a:cs typeface="Tahoma"/>
              </a:defRPr>
            </a:lvl1pPr>
          </a:lstStyle>
          <a:p>
            <a:endParaRPr/>
          </a:p>
        </p:txBody>
      </p:sp>
      <p:sp>
        <p:nvSpPr>
          <p:cNvPr id="3" name="Holder 3"/>
          <p:cNvSpPr>
            <a:spLocks noGrp="1"/>
          </p:cNvSpPr>
          <p:nvPr>
            <p:ph type="body" idx="1"/>
          </p:nvPr>
        </p:nvSpPr>
        <p:spPr>
          <a:xfrm>
            <a:off x="347294" y="819823"/>
            <a:ext cx="3915511" cy="1770380"/>
          </a:xfrm>
          <a:prstGeom prst="rect">
            <a:avLst/>
          </a:prstGeom>
        </p:spPr>
        <p:txBody>
          <a:bodyPr wrap="square" lIns="0" tIns="0" rIns="0" bIns="0">
            <a:spAutoFit/>
          </a:bodyPr>
          <a:lstStyle>
            <a:lvl1pPr>
              <a:defRPr sz="9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1567434" y="3218497"/>
            <a:ext cx="1475232" cy="17303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9/14/2020</a:t>
            </a:fld>
            <a:endParaRPr lang="en-US"/>
          </a:p>
        </p:txBody>
      </p:sp>
      <p:sp>
        <p:nvSpPr>
          <p:cNvPr id="6" name="Holder 6"/>
          <p:cNvSpPr>
            <a:spLocks noGrp="1"/>
          </p:cNvSpPr>
          <p:nvPr>
            <p:ph type="sldNum" sz="quarter" idx="7"/>
          </p:nvPr>
        </p:nvSpPr>
        <p:spPr>
          <a:xfrm>
            <a:off x="3319272" y="3218497"/>
            <a:ext cx="1060323" cy="17303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2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comments" Target="../comments/comment6.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 Id="rId4" Type="http://schemas.openxmlformats.org/officeDocument/2006/relationships/comments" Target="../comments/comment8.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comments" Target="../comments/comment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comments" Target="../comments/commen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omments" Target="../comments/comment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 Id="rId5" Type="http://schemas.openxmlformats.org/officeDocument/2006/relationships/image" Target="../media/image27.emf"/><Relationship Id="rId4" Type="http://schemas.openxmlformats.org/officeDocument/2006/relationships/image" Target="../media/image26.emf"/></Relationships>
</file>

<file path=ppt/slides/_rels/slide49.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3450" y="1325830"/>
            <a:ext cx="2895600" cy="215444"/>
          </a:xfrm>
          <a:prstGeom prst="rect">
            <a:avLst/>
          </a:prstGeom>
        </p:spPr>
        <p:txBody>
          <a:bodyPr vert="horz" wrap="square" lIns="0" tIns="0" rIns="0" bIns="0" rtlCol="0">
            <a:spAutoFit/>
          </a:bodyPr>
          <a:lstStyle/>
          <a:p>
            <a:pPr marL="12700" algn="ctr">
              <a:lnSpc>
                <a:spcPct val="100000"/>
              </a:lnSpc>
            </a:pPr>
            <a:r>
              <a:rPr sz="1400" b="1" dirty="0">
                <a:solidFill>
                  <a:srgbClr val="0000FF"/>
                </a:solidFill>
              </a:rPr>
              <a:t>Review</a:t>
            </a:r>
            <a:endParaRPr sz="1400" b="1" spc="-35" dirty="0">
              <a:solidFill>
                <a:srgbClr val="0000FF"/>
              </a:solidFill>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4262" y="130176"/>
            <a:ext cx="4244388" cy="215444"/>
          </a:xfrm>
          <a:prstGeom prst="rect">
            <a:avLst/>
          </a:prstGeom>
        </p:spPr>
        <p:txBody>
          <a:bodyPr vert="horz" wrap="square" lIns="0" tIns="0" rIns="0" bIns="0" rtlCol="0">
            <a:spAutoFit/>
          </a:bodyPr>
          <a:lstStyle/>
          <a:p>
            <a:pPr marL="12700">
              <a:lnSpc>
                <a:spcPct val="100000"/>
              </a:lnSpc>
            </a:pPr>
            <a:r>
              <a:rPr sz="1400" b="1" dirty="0"/>
              <a:t>How to choose a hash function?</a:t>
            </a:r>
          </a:p>
        </p:txBody>
      </p:sp>
      <p:sp>
        <p:nvSpPr>
          <p:cNvPr id="3" name="object 3"/>
          <p:cNvSpPr txBox="1"/>
          <p:nvPr/>
        </p:nvSpPr>
        <p:spPr>
          <a:xfrm>
            <a:off x="323850" y="434975"/>
            <a:ext cx="4190948" cy="2757165"/>
          </a:xfrm>
          <a:prstGeom prst="rect">
            <a:avLst/>
          </a:prstGeom>
        </p:spPr>
        <p:txBody>
          <a:bodyPr vert="horz" wrap="square" lIns="0" tIns="0" rIns="0" bIns="0" rtlCol="0">
            <a:spAutoFit/>
          </a:bodyPr>
          <a:lstStyle/>
          <a:p>
            <a:pPr marL="246379" marR="5080" indent="-126364">
              <a:lnSpc>
                <a:spcPts val="1400"/>
              </a:lnSpc>
            </a:pPr>
            <a:r>
              <a:rPr sz="900" baseline="9259" dirty="0">
                <a:solidFill>
                  <a:srgbClr val="3333B2"/>
                </a:solidFill>
                <a:latin typeface="Arial"/>
                <a:cs typeface="Arial"/>
              </a:rPr>
              <a:t>..</a:t>
            </a:r>
            <a:r>
              <a:rPr lang="en-US" sz="900" dirty="0">
                <a:solidFill>
                  <a:srgbClr val="3333B2"/>
                </a:solidFill>
                <a:latin typeface="Arial"/>
                <a:cs typeface="Arial"/>
              </a:rPr>
              <a:t>  </a:t>
            </a:r>
            <a:r>
              <a:rPr sz="900" dirty="0">
                <a:latin typeface="Tahoma"/>
                <a:cs typeface="Tahoma"/>
              </a:rPr>
              <a:t>There is nothing </a:t>
            </a:r>
            <a:r>
              <a:rPr sz="900" i="1" dirty="0">
                <a:solidFill>
                  <a:srgbClr val="FF0000"/>
                </a:solidFill>
                <a:latin typeface="Trebuchet MS"/>
                <a:cs typeface="Trebuchet MS"/>
              </a:rPr>
              <a:t>inherently wrong </a:t>
            </a:r>
            <a:r>
              <a:rPr sz="900" dirty="0">
                <a:latin typeface="Tahoma"/>
                <a:cs typeface="Tahoma"/>
              </a:rPr>
              <a:t>with any single function. If our 250 IP  addresses were uniformly drawn from among all </a:t>
            </a:r>
            <a:r>
              <a:rPr sz="900" i="1" dirty="0">
                <a:latin typeface="Arial"/>
                <a:cs typeface="Arial"/>
              </a:rPr>
              <a:t>N </a:t>
            </a:r>
            <a:r>
              <a:rPr sz="900" dirty="0">
                <a:latin typeface="Tahoma"/>
                <a:cs typeface="Tahoma"/>
              </a:rPr>
              <a:t>= 2</a:t>
            </a:r>
            <a:r>
              <a:rPr sz="900" baseline="37037" dirty="0">
                <a:latin typeface="Tahoma"/>
                <a:cs typeface="Tahoma"/>
              </a:rPr>
              <a:t>32 </a:t>
            </a:r>
            <a:r>
              <a:rPr sz="900" dirty="0">
                <a:latin typeface="Tahoma"/>
                <a:cs typeface="Tahoma"/>
              </a:rPr>
              <a:t>possibilities, then  these functions would behave well.</a:t>
            </a:r>
          </a:p>
          <a:p>
            <a:pPr marL="246379" marR="5080">
              <a:lnSpc>
                <a:spcPts val="1400"/>
              </a:lnSpc>
            </a:pPr>
            <a:r>
              <a:rPr sz="900" dirty="0">
                <a:latin typeface="Tahoma"/>
                <a:cs typeface="Tahoma"/>
              </a:rPr>
              <a:t>The problem is we have no guarantee that the distribution of IP addresses</a:t>
            </a:r>
            <a:r>
              <a:rPr lang="en-US" sz="900" dirty="0">
                <a:latin typeface="Tahoma"/>
                <a:cs typeface="Tahoma"/>
              </a:rPr>
              <a:t> </a:t>
            </a:r>
            <a:r>
              <a:rPr sz="900" dirty="0">
                <a:latin typeface="Tahoma"/>
                <a:cs typeface="Tahoma"/>
              </a:rPr>
              <a:t>is </a:t>
            </a:r>
            <a:r>
              <a:rPr sz="900" i="1" dirty="0">
                <a:solidFill>
                  <a:srgbClr val="FF0000"/>
                </a:solidFill>
                <a:latin typeface="Trebuchet MS"/>
                <a:cs typeface="Trebuchet MS"/>
              </a:rPr>
              <a:t>uniform</a:t>
            </a:r>
            <a:r>
              <a:rPr sz="900" dirty="0">
                <a:latin typeface="Tahoma"/>
                <a:cs typeface="Tahoma"/>
              </a:rPr>
              <a:t>.</a:t>
            </a:r>
          </a:p>
          <a:p>
            <a:pPr marL="246379" marR="41910" indent="-126364">
              <a:lnSpc>
                <a:spcPts val="1400"/>
              </a:lnSpc>
              <a:spcBef>
                <a:spcPts val="295"/>
              </a:spcBef>
            </a:pPr>
            <a:r>
              <a:rPr sz="900" baseline="9259" dirty="0">
                <a:solidFill>
                  <a:srgbClr val="3333B2"/>
                </a:solidFill>
                <a:latin typeface="Arial"/>
                <a:cs typeface="Arial"/>
              </a:rPr>
              <a:t>..</a:t>
            </a:r>
            <a:r>
              <a:rPr lang="en-US" sz="900" dirty="0">
                <a:solidFill>
                  <a:srgbClr val="3333B2"/>
                </a:solidFill>
                <a:latin typeface="Arial"/>
                <a:cs typeface="Arial"/>
              </a:rPr>
              <a:t>  </a:t>
            </a:r>
            <a:r>
              <a:rPr sz="900" dirty="0">
                <a:latin typeface="Tahoma"/>
                <a:cs typeface="Tahoma"/>
              </a:rPr>
              <a:t>Conversely, there is no </a:t>
            </a:r>
            <a:r>
              <a:rPr sz="900" i="1" dirty="0">
                <a:solidFill>
                  <a:srgbClr val="FF0000"/>
                </a:solidFill>
                <a:latin typeface="Trebuchet MS"/>
                <a:cs typeface="Trebuchet MS"/>
              </a:rPr>
              <a:t>single hash function</a:t>
            </a:r>
            <a:r>
              <a:rPr sz="900" dirty="0">
                <a:latin typeface="Tahoma"/>
                <a:cs typeface="Tahoma"/>
              </a:rPr>
              <a:t>, no matter how sophisticated,  that behaves well on all sets of  data.</a:t>
            </a:r>
          </a:p>
          <a:p>
            <a:pPr marL="246379" marR="233679">
              <a:lnSpc>
                <a:spcPts val="1400"/>
              </a:lnSpc>
            </a:pPr>
            <a:r>
              <a:rPr sz="900" dirty="0">
                <a:latin typeface="Tahoma"/>
                <a:cs typeface="Tahoma"/>
              </a:rPr>
              <a:t>Since a hash function maps 2</a:t>
            </a:r>
            <a:r>
              <a:rPr sz="900" baseline="37037" dirty="0">
                <a:latin typeface="Tahoma"/>
                <a:cs typeface="Tahoma"/>
              </a:rPr>
              <a:t>32 </a:t>
            </a:r>
            <a:r>
              <a:rPr sz="900" dirty="0">
                <a:latin typeface="Tahoma"/>
                <a:cs typeface="Tahoma"/>
              </a:rPr>
              <a:t>IP addresses to just 250 names, there  must be a collection of at least</a:t>
            </a:r>
          </a:p>
          <a:p>
            <a:pPr marL="252729" algn="ctr">
              <a:lnSpc>
                <a:spcPts val="1400"/>
              </a:lnSpc>
              <a:spcBef>
                <a:spcPts val="805"/>
              </a:spcBef>
            </a:pPr>
            <a:r>
              <a:rPr sz="900" dirty="0">
                <a:latin typeface="Tahoma"/>
                <a:cs typeface="Tahoma"/>
              </a:rPr>
              <a:t>2</a:t>
            </a:r>
            <a:r>
              <a:rPr sz="900" baseline="41666" dirty="0">
                <a:latin typeface="Tahoma"/>
                <a:cs typeface="Tahoma"/>
              </a:rPr>
              <a:t>32 </a:t>
            </a:r>
            <a:r>
              <a:rPr sz="900" i="1" dirty="0">
                <a:latin typeface="Verdana"/>
                <a:cs typeface="Verdana"/>
              </a:rPr>
              <a:t>/</a:t>
            </a:r>
            <a:r>
              <a:rPr sz="900" dirty="0">
                <a:latin typeface="Tahoma"/>
                <a:cs typeface="Tahoma"/>
              </a:rPr>
              <a:t>250 </a:t>
            </a:r>
            <a:r>
              <a:rPr sz="900" dirty="0">
                <a:latin typeface="Arial Unicode MS"/>
                <a:cs typeface="Arial Unicode MS"/>
              </a:rPr>
              <a:t>≈ </a:t>
            </a:r>
            <a:r>
              <a:rPr sz="900" dirty="0">
                <a:latin typeface="Tahoma"/>
                <a:cs typeface="Tahoma"/>
              </a:rPr>
              <a:t>2</a:t>
            </a:r>
            <a:r>
              <a:rPr sz="900" baseline="41666" dirty="0">
                <a:latin typeface="Tahoma"/>
                <a:cs typeface="Tahoma"/>
              </a:rPr>
              <a:t>24 </a:t>
            </a:r>
            <a:r>
              <a:rPr sz="900" dirty="0">
                <a:latin typeface="Arial Unicode MS"/>
                <a:cs typeface="Arial Unicode MS"/>
              </a:rPr>
              <a:t>≈ </a:t>
            </a:r>
            <a:r>
              <a:rPr sz="900" dirty="0">
                <a:latin typeface="Tahoma"/>
                <a:cs typeface="Tahoma"/>
              </a:rPr>
              <a:t>16</a:t>
            </a:r>
            <a:r>
              <a:rPr sz="900" i="1" dirty="0">
                <a:latin typeface="Verdana"/>
                <a:cs typeface="Verdana"/>
              </a:rPr>
              <a:t>, </a:t>
            </a:r>
            <a:r>
              <a:rPr sz="900" dirty="0">
                <a:latin typeface="Tahoma"/>
                <a:cs typeface="Tahoma"/>
              </a:rPr>
              <a:t>000</a:t>
            </a:r>
            <a:r>
              <a:rPr sz="900" i="1" dirty="0">
                <a:latin typeface="Verdana"/>
                <a:cs typeface="Verdana"/>
              </a:rPr>
              <a:t>, </a:t>
            </a:r>
            <a:r>
              <a:rPr sz="900" dirty="0">
                <a:latin typeface="Tahoma"/>
                <a:cs typeface="Tahoma"/>
              </a:rPr>
              <a:t>000</a:t>
            </a:r>
          </a:p>
          <a:p>
            <a:pPr marL="246379">
              <a:lnSpc>
                <a:spcPts val="1400"/>
              </a:lnSpc>
              <a:spcBef>
                <a:spcPts val="805"/>
              </a:spcBef>
            </a:pPr>
            <a:r>
              <a:rPr sz="900" dirty="0">
                <a:latin typeface="Tahoma"/>
                <a:cs typeface="Tahoma"/>
              </a:rPr>
              <a:t>IP addresses that are assigned the same name (or, in hashing   terminology,</a:t>
            </a:r>
          </a:p>
          <a:p>
            <a:pPr marL="246379">
              <a:lnSpc>
                <a:spcPts val="1400"/>
              </a:lnSpc>
              <a:spcBef>
                <a:spcPts val="10"/>
              </a:spcBef>
            </a:pPr>
            <a:r>
              <a:rPr sz="900" b="1" dirty="0">
                <a:latin typeface="Arial"/>
                <a:cs typeface="Arial"/>
              </a:rPr>
              <a:t>collide</a:t>
            </a:r>
            <a:r>
              <a:rPr sz="900" dirty="0">
                <a:latin typeface="Tahoma"/>
                <a:cs typeface="Tahoma"/>
              </a:rPr>
              <a:t>).</a:t>
            </a:r>
          </a:p>
          <a:p>
            <a:pPr>
              <a:lnSpc>
                <a:spcPts val="1400"/>
              </a:lnSpc>
              <a:spcBef>
                <a:spcPts val="10"/>
              </a:spcBef>
            </a:pPr>
            <a:endParaRPr sz="950" dirty="0">
              <a:latin typeface="Times New Roman"/>
              <a:cs typeface="Times New Roman"/>
            </a:endParaRPr>
          </a:p>
          <a:p>
            <a:pPr marL="12700">
              <a:lnSpc>
                <a:spcPts val="1400"/>
              </a:lnSpc>
              <a:spcBef>
                <a:spcPts val="5"/>
              </a:spcBef>
            </a:pPr>
            <a:r>
              <a:rPr sz="900" b="1" dirty="0">
                <a:latin typeface="Arial"/>
                <a:cs typeface="Arial"/>
              </a:rPr>
              <a:t>Solution:  </a:t>
            </a:r>
            <a:r>
              <a:rPr sz="900" i="1" dirty="0">
                <a:solidFill>
                  <a:srgbClr val="0000FF"/>
                </a:solidFill>
                <a:latin typeface="Trebuchet MS"/>
                <a:cs typeface="Trebuchet MS"/>
              </a:rPr>
              <a:t>let  us pick a hash function at random from some class of functions.</a:t>
            </a:r>
            <a:endParaRPr sz="900" dirty="0">
              <a:latin typeface="Trebuchet MS"/>
              <a:cs typeface="Trebuchet MS"/>
            </a:endParaRPr>
          </a:p>
        </p:txBody>
      </p:sp>
      <p:pic>
        <p:nvPicPr>
          <p:cNvPr id="5" name="图片 4"/>
          <p:cNvPicPr>
            <a:picLocks noChangeAspect="1"/>
          </p:cNvPicPr>
          <p:nvPr/>
        </p:nvPicPr>
        <p:blipFill>
          <a:blip r:embed="rId2"/>
          <a:stretch>
            <a:fillRect/>
          </a:stretch>
        </p:blipFill>
        <p:spPr>
          <a:xfrm>
            <a:off x="377604" y="468000"/>
            <a:ext cx="138095" cy="108000"/>
          </a:xfrm>
          <a:prstGeom prst="rect">
            <a:avLst/>
          </a:prstGeom>
        </p:spPr>
      </p:pic>
      <p:pic>
        <p:nvPicPr>
          <p:cNvPr id="6" name="图片 5"/>
          <p:cNvPicPr>
            <a:picLocks noChangeAspect="1"/>
          </p:cNvPicPr>
          <p:nvPr/>
        </p:nvPicPr>
        <p:blipFill>
          <a:blip r:embed="rId2"/>
          <a:stretch>
            <a:fillRect/>
          </a:stretch>
        </p:blipFill>
        <p:spPr>
          <a:xfrm>
            <a:off x="377604" y="1404000"/>
            <a:ext cx="138095" cy="108000"/>
          </a:xfrm>
          <a:prstGeom prst="rect">
            <a:avLst/>
          </a:prstGeom>
        </p:spPr>
      </p:pic>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05" y="206376"/>
            <a:ext cx="4293945" cy="215444"/>
          </a:xfrm>
          <a:prstGeom prst="rect">
            <a:avLst/>
          </a:prstGeom>
        </p:spPr>
        <p:txBody>
          <a:bodyPr vert="horz" wrap="square" lIns="0" tIns="0" rIns="0" bIns="0" rtlCol="0">
            <a:spAutoFit/>
          </a:bodyPr>
          <a:lstStyle/>
          <a:p>
            <a:pPr marL="12700">
              <a:lnSpc>
                <a:spcPct val="100000"/>
              </a:lnSpc>
            </a:pPr>
            <a:r>
              <a:rPr sz="1400" b="1" dirty="0"/>
              <a:t>Families of hash functions</a:t>
            </a:r>
          </a:p>
        </p:txBody>
      </p:sp>
      <p:sp>
        <p:nvSpPr>
          <p:cNvPr id="3" name="object 3"/>
          <p:cNvSpPr txBox="1"/>
          <p:nvPr/>
        </p:nvSpPr>
        <p:spPr>
          <a:xfrm>
            <a:off x="171450" y="511175"/>
            <a:ext cx="4343348" cy="2367571"/>
          </a:xfrm>
          <a:prstGeom prst="rect">
            <a:avLst/>
          </a:prstGeom>
        </p:spPr>
        <p:txBody>
          <a:bodyPr vert="horz" wrap="square" lIns="0" tIns="0" rIns="0" bIns="0" rtlCol="0">
            <a:spAutoFit/>
          </a:bodyPr>
          <a:lstStyle/>
          <a:p>
            <a:pPr marL="12700" marR="5080">
              <a:lnSpc>
                <a:spcPts val="1400"/>
              </a:lnSpc>
            </a:pPr>
            <a:r>
              <a:rPr sz="900" dirty="0">
                <a:latin typeface="Tahoma"/>
                <a:cs typeface="Tahoma"/>
              </a:rPr>
              <a:t>Let us take the number of buckets to be not 250 but </a:t>
            </a:r>
            <a:r>
              <a:rPr sz="900" i="1" dirty="0">
                <a:latin typeface="Trebuchet MS"/>
                <a:cs typeface="Trebuchet MS"/>
              </a:rPr>
              <a:t>n </a:t>
            </a:r>
            <a:r>
              <a:rPr sz="900" dirty="0">
                <a:latin typeface="Tahoma"/>
                <a:cs typeface="Tahoma"/>
              </a:rPr>
              <a:t>= 257. a </a:t>
            </a:r>
            <a:r>
              <a:rPr sz="900" dirty="0">
                <a:solidFill>
                  <a:srgbClr val="FF0000"/>
                </a:solidFill>
                <a:latin typeface="Tahoma"/>
                <a:cs typeface="Tahoma"/>
              </a:rPr>
              <a:t>prime </a:t>
            </a:r>
            <a:r>
              <a:rPr sz="900" dirty="0">
                <a:latin typeface="Tahoma"/>
                <a:cs typeface="Tahoma"/>
              </a:rPr>
              <a:t>number!  </a:t>
            </a:r>
            <a:endParaRPr lang="en-US" sz="900" dirty="0">
              <a:latin typeface="Tahoma"/>
              <a:cs typeface="Tahoma"/>
            </a:endParaRPr>
          </a:p>
          <a:p>
            <a:pPr marL="12700" marR="5080">
              <a:lnSpc>
                <a:spcPts val="1400"/>
              </a:lnSpc>
            </a:pPr>
            <a:r>
              <a:rPr sz="900" dirty="0">
                <a:latin typeface="Tahoma"/>
                <a:cs typeface="Tahoma"/>
              </a:rPr>
              <a:t>We consider every IP address </a:t>
            </a:r>
            <a:r>
              <a:rPr sz="900" i="1" dirty="0">
                <a:latin typeface="Trebuchet MS"/>
                <a:cs typeface="Trebuchet MS"/>
              </a:rPr>
              <a:t>x  </a:t>
            </a:r>
            <a:r>
              <a:rPr sz="900" dirty="0">
                <a:latin typeface="Tahoma"/>
                <a:cs typeface="Tahoma"/>
              </a:rPr>
              <a:t>as a quadruple </a:t>
            </a:r>
            <a:r>
              <a:rPr sz="900" i="1" dirty="0">
                <a:latin typeface="Trebuchet MS"/>
                <a:cs typeface="Trebuchet MS"/>
              </a:rPr>
              <a:t>x  </a:t>
            </a:r>
            <a:r>
              <a:rPr sz="900" dirty="0">
                <a:latin typeface="Tahoma"/>
                <a:cs typeface="Tahoma"/>
              </a:rPr>
              <a:t>=</a:t>
            </a:r>
          </a:p>
          <a:p>
            <a:pPr>
              <a:lnSpc>
                <a:spcPts val="1400"/>
              </a:lnSpc>
              <a:spcBef>
                <a:spcPts val="45"/>
              </a:spcBef>
            </a:pPr>
            <a:endParaRPr sz="750" dirty="0">
              <a:latin typeface="Times New Roman"/>
              <a:cs typeface="Times New Roman"/>
            </a:endParaRPr>
          </a:p>
          <a:p>
            <a:pPr algn="ctr">
              <a:lnSpc>
                <a:spcPts val="1400"/>
              </a:lnSpc>
            </a:pPr>
            <a:r>
              <a:rPr sz="1350" baseline="6172" dirty="0">
                <a:latin typeface="Tahoma"/>
                <a:cs typeface="Tahoma"/>
              </a:rPr>
              <a:t>(</a:t>
            </a:r>
            <a:r>
              <a:rPr sz="1350" i="1" baseline="6172" dirty="0">
                <a:latin typeface="Trebuchet MS"/>
                <a:cs typeface="Trebuchet MS"/>
              </a:rPr>
              <a:t>x</a:t>
            </a:r>
            <a:r>
              <a:rPr sz="600" dirty="0">
                <a:latin typeface="Tahoma"/>
                <a:cs typeface="Tahoma"/>
              </a:rPr>
              <a:t>1 </a:t>
            </a:r>
            <a:r>
              <a:rPr sz="1350" i="1" baseline="6172" dirty="0">
                <a:latin typeface="Verdana"/>
                <a:cs typeface="Verdana"/>
              </a:rPr>
              <a:t>, </a:t>
            </a:r>
            <a:r>
              <a:rPr sz="1350" i="1" baseline="6172" dirty="0">
                <a:latin typeface="Trebuchet MS"/>
                <a:cs typeface="Trebuchet MS"/>
              </a:rPr>
              <a:t>x</a:t>
            </a:r>
            <a:r>
              <a:rPr sz="600" dirty="0">
                <a:latin typeface="Tahoma"/>
                <a:cs typeface="Tahoma"/>
              </a:rPr>
              <a:t>2 </a:t>
            </a:r>
            <a:r>
              <a:rPr sz="1350" i="1" baseline="6172" dirty="0">
                <a:latin typeface="Verdana"/>
                <a:cs typeface="Verdana"/>
              </a:rPr>
              <a:t>, </a:t>
            </a:r>
            <a:r>
              <a:rPr sz="1350" i="1" baseline="6172" dirty="0">
                <a:latin typeface="Trebuchet MS"/>
                <a:cs typeface="Trebuchet MS"/>
              </a:rPr>
              <a:t>x</a:t>
            </a:r>
            <a:r>
              <a:rPr sz="600" dirty="0">
                <a:latin typeface="Tahoma"/>
                <a:cs typeface="Tahoma"/>
              </a:rPr>
              <a:t>3 </a:t>
            </a:r>
            <a:r>
              <a:rPr sz="1350" i="1" baseline="6172" dirty="0">
                <a:latin typeface="Verdana"/>
                <a:cs typeface="Verdana"/>
              </a:rPr>
              <a:t>, </a:t>
            </a:r>
            <a:r>
              <a:rPr sz="1350" i="1" baseline="6172" dirty="0">
                <a:latin typeface="Trebuchet MS"/>
                <a:cs typeface="Trebuchet MS"/>
              </a:rPr>
              <a:t>x</a:t>
            </a:r>
            <a:r>
              <a:rPr sz="600" dirty="0">
                <a:latin typeface="Tahoma"/>
                <a:cs typeface="Tahoma"/>
              </a:rPr>
              <a:t>4</a:t>
            </a:r>
            <a:r>
              <a:rPr sz="1350" baseline="6172" dirty="0">
                <a:latin typeface="Tahoma"/>
                <a:cs typeface="Tahoma"/>
              </a:rPr>
              <a:t>)</a:t>
            </a:r>
          </a:p>
          <a:p>
            <a:pPr marL="12700">
              <a:lnSpc>
                <a:spcPts val="1400"/>
              </a:lnSpc>
              <a:spcBef>
                <a:spcPts val="705"/>
              </a:spcBef>
            </a:pPr>
            <a:r>
              <a:rPr sz="900" dirty="0">
                <a:latin typeface="Tahoma"/>
                <a:cs typeface="Tahoma"/>
              </a:rPr>
              <a:t>of integers modulo </a:t>
            </a:r>
            <a:r>
              <a:rPr sz="900" i="1" dirty="0">
                <a:latin typeface="Trebuchet MS"/>
                <a:cs typeface="Trebuchet MS"/>
              </a:rPr>
              <a:t>n</a:t>
            </a:r>
            <a:r>
              <a:rPr sz="900" dirty="0">
                <a:latin typeface="Tahoma"/>
                <a:cs typeface="Tahoma"/>
              </a:rPr>
              <a:t>.</a:t>
            </a:r>
          </a:p>
          <a:p>
            <a:pPr marL="12700">
              <a:lnSpc>
                <a:spcPts val="1400"/>
              </a:lnSpc>
              <a:spcBef>
                <a:spcPts val="605"/>
              </a:spcBef>
            </a:pPr>
            <a:r>
              <a:rPr sz="900" dirty="0">
                <a:latin typeface="Tahoma"/>
                <a:cs typeface="Tahoma"/>
              </a:rPr>
              <a:t>We can define a function </a:t>
            </a:r>
            <a:r>
              <a:rPr sz="900" i="1" dirty="0">
                <a:latin typeface="Trebuchet MS"/>
                <a:cs typeface="Trebuchet MS"/>
              </a:rPr>
              <a:t>h </a:t>
            </a:r>
            <a:r>
              <a:rPr sz="900" dirty="0">
                <a:latin typeface="Tahoma"/>
                <a:cs typeface="Tahoma"/>
              </a:rPr>
              <a:t>from IP addresses to a number mod </a:t>
            </a:r>
            <a:r>
              <a:rPr sz="900" i="1" dirty="0">
                <a:latin typeface="Trebuchet MS"/>
                <a:cs typeface="Trebuchet MS"/>
              </a:rPr>
              <a:t>n </a:t>
            </a:r>
            <a:r>
              <a:rPr sz="900" dirty="0">
                <a:latin typeface="Tahoma"/>
                <a:cs typeface="Tahoma"/>
              </a:rPr>
              <a:t>as follows:</a:t>
            </a:r>
          </a:p>
          <a:p>
            <a:pPr marL="12700" marR="74930">
              <a:lnSpc>
                <a:spcPts val="1400"/>
              </a:lnSpc>
              <a:spcBef>
                <a:spcPts val="495"/>
              </a:spcBef>
            </a:pPr>
            <a:r>
              <a:rPr sz="900" dirty="0">
                <a:latin typeface="Tahoma"/>
                <a:cs typeface="Tahoma"/>
              </a:rPr>
              <a:t>Fix any four numbers mod </a:t>
            </a:r>
            <a:r>
              <a:rPr sz="900" i="1" dirty="0">
                <a:latin typeface="Trebuchet MS"/>
                <a:cs typeface="Trebuchet MS"/>
              </a:rPr>
              <a:t>n </a:t>
            </a:r>
            <a:r>
              <a:rPr sz="900" dirty="0">
                <a:latin typeface="Tahoma"/>
                <a:cs typeface="Tahoma"/>
              </a:rPr>
              <a:t>= 257, say 87, 23, 125, and 4. Now map the IP  </a:t>
            </a:r>
            <a:r>
              <a:rPr sz="1350" baseline="6172" dirty="0">
                <a:latin typeface="Tahoma"/>
                <a:cs typeface="Tahoma"/>
              </a:rPr>
              <a:t>address (</a:t>
            </a:r>
            <a:r>
              <a:rPr sz="1350" i="1" baseline="6172" dirty="0">
                <a:latin typeface="Trebuchet MS"/>
                <a:cs typeface="Trebuchet MS"/>
              </a:rPr>
              <a:t>x</a:t>
            </a:r>
            <a:r>
              <a:rPr sz="600" dirty="0">
                <a:latin typeface="Tahoma"/>
                <a:cs typeface="Tahoma"/>
              </a:rPr>
              <a:t>1 </a:t>
            </a:r>
            <a:r>
              <a:rPr sz="1350" i="1" baseline="6172" dirty="0">
                <a:latin typeface="Verdana"/>
                <a:cs typeface="Verdana"/>
              </a:rPr>
              <a:t>, . . . , </a:t>
            </a:r>
            <a:r>
              <a:rPr sz="1350" i="1" baseline="6172" dirty="0">
                <a:latin typeface="Trebuchet MS"/>
                <a:cs typeface="Trebuchet MS"/>
              </a:rPr>
              <a:t>x</a:t>
            </a:r>
            <a:r>
              <a:rPr sz="600" dirty="0">
                <a:latin typeface="Tahoma"/>
                <a:cs typeface="Tahoma"/>
              </a:rPr>
              <a:t>4</a:t>
            </a:r>
            <a:r>
              <a:rPr sz="1350" baseline="6172" dirty="0">
                <a:latin typeface="Tahoma"/>
                <a:cs typeface="Tahoma"/>
              </a:rPr>
              <a:t>) to </a:t>
            </a:r>
            <a:r>
              <a:rPr sz="1350" i="1" baseline="6172" dirty="0">
                <a:solidFill>
                  <a:srgbClr val="0000FF"/>
                </a:solidFill>
                <a:latin typeface="Trebuchet MS"/>
                <a:cs typeface="Trebuchet MS"/>
              </a:rPr>
              <a:t>h</a:t>
            </a:r>
            <a:r>
              <a:rPr sz="1350" baseline="6172" dirty="0">
                <a:solidFill>
                  <a:srgbClr val="0000FF"/>
                </a:solidFill>
                <a:latin typeface="Tahoma"/>
                <a:cs typeface="Tahoma"/>
              </a:rPr>
              <a:t>(</a:t>
            </a:r>
            <a:r>
              <a:rPr sz="1350" i="1" baseline="6172" dirty="0">
                <a:solidFill>
                  <a:srgbClr val="0000FF"/>
                </a:solidFill>
                <a:latin typeface="Trebuchet MS"/>
                <a:cs typeface="Trebuchet MS"/>
              </a:rPr>
              <a:t>x</a:t>
            </a:r>
            <a:r>
              <a:rPr sz="600" dirty="0">
                <a:solidFill>
                  <a:srgbClr val="0000FF"/>
                </a:solidFill>
                <a:latin typeface="Tahoma"/>
                <a:cs typeface="Tahoma"/>
              </a:rPr>
              <a:t>1 </a:t>
            </a:r>
            <a:r>
              <a:rPr sz="1350" i="1" baseline="6172" dirty="0">
                <a:solidFill>
                  <a:srgbClr val="0000FF"/>
                </a:solidFill>
                <a:latin typeface="Verdana"/>
                <a:cs typeface="Verdana"/>
              </a:rPr>
              <a:t>, . . . , </a:t>
            </a:r>
            <a:r>
              <a:rPr sz="1350" i="1" baseline="6172" dirty="0">
                <a:solidFill>
                  <a:srgbClr val="0000FF"/>
                </a:solidFill>
                <a:latin typeface="Trebuchet MS"/>
                <a:cs typeface="Trebuchet MS"/>
              </a:rPr>
              <a:t>x</a:t>
            </a:r>
            <a:r>
              <a:rPr sz="600" dirty="0">
                <a:solidFill>
                  <a:srgbClr val="0000FF"/>
                </a:solidFill>
                <a:latin typeface="Tahoma"/>
                <a:cs typeface="Tahoma"/>
              </a:rPr>
              <a:t>4</a:t>
            </a:r>
            <a:r>
              <a:rPr sz="1350" baseline="6172" dirty="0">
                <a:solidFill>
                  <a:srgbClr val="0000FF"/>
                </a:solidFill>
                <a:latin typeface="Tahoma"/>
                <a:cs typeface="Tahoma"/>
              </a:rPr>
              <a:t>) = (87</a:t>
            </a:r>
            <a:r>
              <a:rPr sz="1350" i="1" baseline="6172" dirty="0">
                <a:solidFill>
                  <a:srgbClr val="0000FF"/>
                </a:solidFill>
                <a:latin typeface="Trebuchet MS"/>
                <a:cs typeface="Trebuchet MS"/>
              </a:rPr>
              <a:t>x</a:t>
            </a:r>
            <a:r>
              <a:rPr sz="600" dirty="0">
                <a:solidFill>
                  <a:srgbClr val="0000FF"/>
                </a:solidFill>
                <a:latin typeface="Tahoma"/>
                <a:cs typeface="Tahoma"/>
              </a:rPr>
              <a:t>1 </a:t>
            </a:r>
            <a:r>
              <a:rPr sz="1350" baseline="6172" dirty="0">
                <a:solidFill>
                  <a:srgbClr val="0000FF"/>
                </a:solidFill>
                <a:latin typeface="Tahoma"/>
                <a:cs typeface="Tahoma"/>
              </a:rPr>
              <a:t>+ 23</a:t>
            </a:r>
            <a:r>
              <a:rPr sz="1350" i="1" baseline="6172" dirty="0">
                <a:solidFill>
                  <a:srgbClr val="0000FF"/>
                </a:solidFill>
                <a:latin typeface="Trebuchet MS"/>
                <a:cs typeface="Trebuchet MS"/>
              </a:rPr>
              <a:t>x</a:t>
            </a:r>
            <a:r>
              <a:rPr sz="600" dirty="0">
                <a:solidFill>
                  <a:srgbClr val="0000FF"/>
                </a:solidFill>
                <a:latin typeface="Tahoma"/>
                <a:cs typeface="Tahoma"/>
              </a:rPr>
              <a:t>2 </a:t>
            </a:r>
            <a:r>
              <a:rPr sz="1350" baseline="6172" dirty="0">
                <a:solidFill>
                  <a:srgbClr val="0000FF"/>
                </a:solidFill>
                <a:latin typeface="Tahoma"/>
                <a:cs typeface="Tahoma"/>
              </a:rPr>
              <a:t>+ 125</a:t>
            </a:r>
            <a:r>
              <a:rPr sz="1350" i="1" baseline="6172" dirty="0">
                <a:solidFill>
                  <a:srgbClr val="0000FF"/>
                </a:solidFill>
                <a:latin typeface="Trebuchet MS"/>
                <a:cs typeface="Trebuchet MS"/>
              </a:rPr>
              <a:t>x</a:t>
            </a:r>
            <a:r>
              <a:rPr sz="600" dirty="0">
                <a:solidFill>
                  <a:srgbClr val="0000FF"/>
                </a:solidFill>
                <a:latin typeface="Tahoma"/>
                <a:cs typeface="Tahoma"/>
              </a:rPr>
              <a:t>3 </a:t>
            </a:r>
            <a:r>
              <a:rPr sz="1350" baseline="6172" dirty="0">
                <a:solidFill>
                  <a:srgbClr val="0000FF"/>
                </a:solidFill>
                <a:latin typeface="Tahoma"/>
                <a:cs typeface="Tahoma"/>
              </a:rPr>
              <a:t>+ 4</a:t>
            </a:r>
            <a:r>
              <a:rPr sz="1350" i="1" baseline="6172" dirty="0">
                <a:solidFill>
                  <a:srgbClr val="0000FF"/>
                </a:solidFill>
                <a:latin typeface="Trebuchet MS"/>
                <a:cs typeface="Trebuchet MS"/>
              </a:rPr>
              <a:t>x</a:t>
            </a:r>
            <a:r>
              <a:rPr sz="600" dirty="0">
                <a:solidFill>
                  <a:srgbClr val="0000FF"/>
                </a:solidFill>
                <a:latin typeface="Tahoma"/>
                <a:cs typeface="Tahoma"/>
              </a:rPr>
              <a:t>4</a:t>
            </a:r>
            <a:r>
              <a:rPr sz="1350" baseline="6172" dirty="0">
                <a:solidFill>
                  <a:srgbClr val="0000FF"/>
                </a:solidFill>
                <a:latin typeface="Tahoma"/>
                <a:cs typeface="Tahoma"/>
              </a:rPr>
              <a:t>)  mod 257.</a:t>
            </a:r>
            <a:endParaRPr sz="1350" baseline="6172" dirty="0">
              <a:latin typeface="Tahoma"/>
              <a:cs typeface="Tahoma"/>
            </a:endParaRPr>
          </a:p>
          <a:p>
            <a:pPr marL="12700">
              <a:lnSpc>
                <a:spcPts val="1400"/>
              </a:lnSpc>
              <a:spcBef>
                <a:spcPts val="605"/>
              </a:spcBef>
            </a:pPr>
            <a:r>
              <a:rPr sz="1350" baseline="6172" dirty="0">
                <a:latin typeface="Tahoma"/>
                <a:cs typeface="Tahoma"/>
              </a:rPr>
              <a:t>In general for any four coefficients </a:t>
            </a:r>
            <a:r>
              <a:rPr sz="1350" i="1" baseline="6172" dirty="0">
                <a:latin typeface="Trebuchet MS"/>
                <a:cs typeface="Trebuchet MS"/>
              </a:rPr>
              <a:t>a</a:t>
            </a:r>
            <a:r>
              <a:rPr sz="600" dirty="0">
                <a:latin typeface="Tahoma"/>
                <a:cs typeface="Tahoma"/>
              </a:rPr>
              <a:t>1 </a:t>
            </a:r>
            <a:r>
              <a:rPr sz="1350" i="1" baseline="6172" dirty="0">
                <a:latin typeface="Verdana"/>
                <a:cs typeface="Verdana"/>
              </a:rPr>
              <a:t>, . . . , </a:t>
            </a:r>
            <a:r>
              <a:rPr sz="1350" i="1" baseline="6172" dirty="0">
                <a:latin typeface="Trebuchet MS"/>
                <a:cs typeface="Trebuchet MS"/>
              </a:rPr>
              <a:t>a</a:t>
            </a:r>
            <a:r>
              <a:rPr sz="600" dirty="0">
                <a:latin typeface="Tahoma"/>
                <a:cs typeface="Tahoma"/>
              </a:rPr>
              <a:t>4 </a:t>
            </a:r>
            <a:r>
              <a:rPr sz="1350" baseline="6172" dirty="0">
                <a:latin typeface="Arial Unicode MS"/>
                <a:cs typeface="Arial Unicode MS"/>
              </a:rPr>
              <a:t>∈ {</a:t>
            </a:r>
            <a:r>
              <a:rPr sz="1350" baseline="6172" dirty="0">
                <a:latin typeface="Tahoma"/>
                <a:cs typeface="Tahoma"/>
              </a:rPr>
              <a:t>0</a:t>
            </a:r>
            <a:r>
              <a:rPr sz="1350" i="1" baseline="6172" dirty="0">
                <a:latin typeface="Verdana"/>
                <a:cs typeface="Verdana"/>
              </a:rPr>
              <a:t>, </a:t>
            </a:r>
            <a:r>
              <a:rPr sz="1350" baseline="6172" dirty="0">
                <a:latin typeface="Tahoma"/>
                <a:cs typeface="Tahoma"/>
              </a:rPr>
              <a:t>1</a:t>
            </a:r>
            <a:r>
              <a:rPr sz="1350" i="1" baseline="6172" dirty="0">
                <a:latin typeface="Verdana"/>
                <a:cs typeface="Verdana"/>
              </a:rPr>
              <a:t>, . . . , </a:t>
            </a:r>
            <a:r>
              <a:rPr sz="1350" i="1" baseline="6172" dirty="0">
                <a:latin typeface="Trebuchet MS"/>
                <a:cs typeface="Trebuchet MS"/>
              </a:rPr>
              <a:t>n </a:t>
            </a:r>
            <a:r>
              <a:rPr sz="1350" baseline="6172" dirty="0">
                <a:latin typeface="Arial Unicode MS"/>
                <a:cs typeface="Arial Unicode MS"/>
              </a:rPr>
              <a:t>− </a:t>
            </a:r>
            <a:r>
              <a:rPr sz="1350" baseline="6172" dirty="0">
                <a:latin typeface="Tahoma"/>
                <a:cs typeface="Tahoma"/>
              </a:rPr>
              <a:t>1</a:t>
            </a:r>
            <a:r>
              <a:rPr sz="1350" baseline="6172" dirty="0">
                <a:latin typeface="Arial Unicode MS"/>
                <a:cs typeface="Arial Unicode MS"/>
              </a:rPr>
              <a:t>} </a:t>
            </a:r>
            <a:r>
              <a:rPr sz="1350" baseline="6172" dirty="0">
                <a:latin typeface="Tahoma"/>
                <a:cs typeface="Tahoma"/>
              </a:rPr>
              <a:t>write</a:t>
            </a:r>
          </a:p>
          <a:p>
            <a:pPr marL="12700">
              <a:lnSpc>
                <a:spcPts val="1400"/>
              </a:lnSpc>
              <a:spcBef>
                <a:spcPts val="10"/>
              </a:spcBef>
            </a:pPr>
            <a:r>
              <a:rPr sz="1350" i="1" baseline="6172" dirty="0">
                <a:latin typeface="Trebuchet MS"/>
                <a:cs typeface="Trebuchet MS"/>
              </a:rPr>
              <a:t>a </a:t>
            </a:r>
            <a:r>
              <a:rPr sz="1350" baseline="6172" dirty="0">
                <a:latin typeface="Tahoma"/>
                <a:cs typeface="Tahoma"/>
              </a:rPr>
              <a:t>= (</a:t>
            </a:r>
            <a:r>
              <a:rPr sz="1350" i="1" baseline="6172" dirty="0">
                <a:latin typeface="Trebuchet MS"/>
                <a:cs typeface="Trebuchet MS"/>
              </a:rPr>
              <a:t>a</a:t>
            </a:r>
            <a:r>
              <a:rPr sz="600" dirty="0">
                <a:latin typeface="Tahoma"/>
                <a:cs typeface="Tahoma"/>
              </a:rPr>
              <a:t>1 </a:t>
            </a:r>
            <a:r>
              <a:rPr sz="1350" i="1" baseline="6172" dirty="0">
                <a:latin typeface="Verdana"/>
                <a:cs typeface="Verdana"/>
              </a:rPr>
              <a:t>, </a:t>
            </a:r>
            <a:r>
              <a:rPr sz="1350" i="1" baseline="6172" dirty="0">
                <a:latin typeface="Trebuchet MS"/>
                <a:cs typeface="Trebuchet MS"/>
              </a:rPr>
              <a:t>a</a:t>
            </a:r>
            <a:r>
              <a:rPr sz="600" dirty="0">
                <a:latin typeface="Tahoma"/>
                <a:cs typeface="Tahoma"/>
              </a:rPr>
              <a:t>2 </a:t>
            </a:r>
            <a:r>
              <a:rPr sz="1350" i="1" baseline="6172" dirty="0">
                <a:latin typeface="Verdana"/>
                <a:cs typeface="Verdana"/>
              </a:rPr>
              <a:t>, </a:t>
            </a:r>
            <a:r>
              <a:rPr sz="1350" i="1" baseline="6172" dirty="0">
                <a:latin typeface="Trebuchet MS"/>
                <a:cs typeface="Trebuchet MS"/>
              </a:rPr>
              <a:t>a</a:t>
            </a:r>
            <a:r>
              <a:rPr sz="600" dirty="0">
                <a:latin typeface="Tahoma"/>
                <a:cs typeface="Tahoma"/>
              </a:rPr>
              <a:t>3 </a:t>
            </a:r>
            <a:r>
              <a:rPr sz="1350" i="1" baseline="6172" dirty="0">
                <a:latin typeface="Verdana"/>
                <a:cs typeface="Verdana"/>
              </a:rPr>
              <a:t>, </a:t>
            </a:r>
            <a:r>
              <a:rPr sz="1350" i="1" baseline="6172" dirty="0">
                <a:latin typeface="Trebuchet MS"/>
                <a:cs typeface="Trebuchet MS"/>
              </a:rPr>
              <a:t>a</a:t>
            </a:r>
            <a:r>
              <a:rPr sz="600" dirty="0">
                <a:latin typeface="Tahoma"/>
                <a:cs typeface="Tahoma"/>
              </a:rPr>
              <a:t>4</a:t>
            </a:r>
            <a:r>
              <a:rPr sz="1350" baseline="6172" dirty="0">
                <a:latin typeface="Tahoma"/>
                <a:cs typeface="Tahoma"/>
              </a:rPr>
              <a:t>) and define </a:t>
            </a:r>
            <a:r>
              <a:rPr sz="1350" i="1" baseline="6172" dirty="0">
                <a:solidFill>
                  <a:srgbClr val="FF0000"/>
                </a:solidFill>
                <a:latin typeface="Trebuchet MS"/>
                <a:cs typeface="Trebuchet MS"/>
              </a:rPr>
              <a:t>h</a:t>
            </a:r>
            <a:r>
              <a:rPr sz="600" i="1" dirty="0">
                <a:solidFill>
                  <a:srgbClr val="FF0000"/>
                </a:solidFill>
                <a:latin typeface="Arial"/>
                <a:cs typeface="Arial"/>
              </a:rPr>
              <a:t>a  </a:t>
            </a:r>
            <a:r>
              <a:rPr sz="1350" baseline="6172" dirty="0">
                <a:latin typeface="Tahoma"/>
                <a:cs typeface="Tahoma"/>
              </a:rPr>
              <a:t>to be the following hash function:</a:t>
            </a:r>
          </a:p>
          <a:p>
            <a:pPr algn="ctr">
              <a:lnSpc>
                <a:spcPts val="1400"/>
              </a:lnSpc>
              <a:spcBef>
                <a:spcPts val="805"/>
              </a:spcBef>
            </a:pPr>
            <a:r>
              <a:rPr sz="1350" i="1" baseline="6172" dirty="0">
                <a:solidFill>
                  <a:srgbClr val="0000FF"/>
                </a:solidFill>
                <a:latin typeface="Trebuchet MS"/>
                <a:cs typeface="Trebuchet MS"/>
              </a:rPr>
              <a:t>h</a:t>
            </a:r>
            <a:r>
              <a:rPr sz="600" i="1" dirty="0">
                <a:solidFill>
                  <a:srgbClr val="0000FF"/>
                </a:solidFill>
                <a:latin typeface="Arial"/>
                <a:cs typeface="Arial"/>
              </a:rPr>
              <a:t>a </a:t>
            </a:r>
            <a:r>
              <a:rPr sz="1350" baseline="6172" dirty="0">
                <a:solidFill>
                  <a:srgbClr val="0000FF"/>
                </a:solidFill>
                <a:latin typeface="Tahoma"/>
                <a:cs typeface="Tahoma"/>
              </a:rPr>
              <a:t>(</a:t>
            </a:r>
            <a:r>
              <a:rPr sz="1350" i="1" baseline="6172" dirty="0">
                <a:solidFill>
                  <a:srgbClr val="0000FF"/>
                </a:solidFill>
                <a:latin typeface="Trebuchet MS"/>
                <a:cs typeface="Trebuchet MS"/>
              </a:rPr>
              <a:t>x</a:t>
            </a:r>
            <a:r>
              <a:rPr sz="600" dirty="0">
                <a:solidFill>
                  <a:srgbClr val="0000FF"/>
                </a:solidFill>
                <a:latin typeface="Tahoma"/>
                <a:cs typeface="Tahoma"/>
              </a:rPr>
              <a:t>1 </a:t>
            </a:r>
            <a:r>
              <a:rPr sz="1350" i="1" baseline="6172" dirty="0">
                <a:solidFill>
                  <a:srgbClr val="0000FF"/>
                </a:solidFill>
                <a:latin typeface="Verdana"/>
                <a:cs typeface="Verdana"/>
              </a:rPr>
              <a:t>, . . . , </a:t>
            </a:r>
            <a:r>
              <a:rPr sz="1350" i="1" baseline="6172" dirty="0">
                <a:solidFill>
                  <a:srgbClr val="0000FF"/>
                </a:solidFill>
                <a:latin typeface="Trebuchet MS"/>
                <a:cs typeface="Trebuchet MS"/>
              </a:rPr>
              <a:t>x</a:t>
            </a:r>
            <a:r>
              <a:rPr sz="600" dirty="0">
                <a:solidFill>
                  <a:srgbClr val="0000FF"/>
                </a:solidFill>
                <a:latin typeface="Tahoma"/>
                <a:cs typeface="Tahoma"/>
              </a:rPr>
              <a:t>4</a:t>
            </a:r>
            <a:r>
              <a:rPr sz="1350" baseline="6172" dirty="0">
                <a:solidFill>
                  <a:srgbClr val="0000FF"/>
                </a:solidFill>
                <a:latin typeface="Tahoma"/>
                <a:cs typeface="Tahoma"/>
              </a:rPr>
              <a:t>) = (</a:t>
            </a:r>
            <a:r>
              <a:rPr sz="1350" i="1" baseline="6172" dirty="0">
                <a:solidFill>
                  <a:srgbClr val="0000FF"/>
                </a:solidFill>
                <a:latin typeface="Trebuchet MS"/>
                <a:cs typeface="Trebuchet MS"/>
              </a:rPr>
              <a:t>a</a:t>
            </a:r>
            <a:r>
              <a:rPr sz="600" dirty="0">
                <a:solidFill>
                  <a:srgbClr val="0000FF"/>
                </a:solidFill>
                <a:latin typeface="Tahoma"/>
                <a:cs typeface="Tahoma"/>
              </a:rPr>
              <a:t>1 </a:t>
            </a:r>
            <a:r>
              <a:rPr sz="1350" baseline="6172" dirty="0">
                <a:solidFill>
                  <a:srgbClr val="0000FF"/>
                </a:solidFill>
                <a:latin typeface="Arial Unicode MS"/>
                <a:cs typeface="Arial Unicode MS"/>
              </a:rPr>
              <a:t>· </a:t>
            </a:r>
            <a:r>
              <a:rPr sz="1350" i="1" baseline="6172" dirty="0">
                <a:solidFill>
                  <a:srgbClr val="0000FF"/>
                </a:solidFill>
                <a:latin typeface="Trebuchet MS"/>
                <a:cs typeface="Trebuchet MS"/>
              </a:rPr>
              <a:t>x</a:t>
            </a:r>
            <a:r>
              <a:rPr sz="600" dirty="0">
                <a:solidFill>
                  <a:srgbClr val="0000FF"/>
                </a:solidFill>
                <a:latin typeface="Tahoma"/>
                <a:cs typeface="Tahoma"/>
              </a:rPr>
              <a:t>1 </a:t>
            </a:r>
            <a:r>
              <a:rPr sz="1350" baseline="6172" dirty="0">
                <a:solidFill>
                  <a:srgbClr val="0000FF"/>
                </a:solidFill>
                <a:latin typeface="Tahoma"/>
                <a:cs typeface="Tahoma"/>
              </a:rPr>
              <a:t>+ </a:t>
            </a:r>
            <a:r>
              <a:rPr sz="1350" i="1" baseline="6172" dirty="0">
                <a:solidFill>
                  <a:srgbClr val="0000FF"/>
                </a:solidFill>
                <a:latin typeface="Trebuchet MS"/>
                <a:cs typeface="Trebuchet MS"/>
              </a:rPr>
              <a:t>a</a:t>
            </a:r>
            <a:r>
              <a:rPr sz="600" dirty="0">
                <a:solidFill>
                  <a:srgbClr val="0000FF"/>
                </a:solidFill>
                <a:latin typeface="Tahoma"/>
                <a:cs typeface="Tahoma"/>
              </a:rPr>
              <a:t>2 </a:t>
            </a:r>
            <a:r>
              <a:rPr sz="1350" baseline="6172" dirty="0">
                <a:solidFill>
                  <a:srgbClr val="0000FF"/>
                </a:solidFill>
                <a:latin typeface="Arial Unicode MS"/>
                <a:cs typeface="Arial Unicode MS"/>
              </a:rPr>
              <a:t>· </a:t>
            </a:r>
            <a:r>
              <a:rPr sz="1350" i="1" baseline="6172" dirty="0">
                <a:solidFill>
                  <a:srgbClr val="0000FF"/>
                </a:solidFill>
                <a:latin typeface="Trebuchet MS"/>
                <a:cs typeface="Trebuchet MS"/>
              </a:rPr>
              <a:t>x</a:t>
            </a:r>
            <a:r>
              <a:rPr sz="600" dirty="0">
                <a:solidFill>
                  <a:srgbClr val="0000FF"/>
                </a:solidFill>
                <a:latin typeface="Tahoma"/>
                <a:cs typeface="Tahoma"/>
              </a:rPr>
              <a:t>2 </a:t>
            </a:r>
            <a:r>
              <a:rPr sz="1350" baseline="6172" dirty="0">
                <a:solidFill>
                  <a:srgbClr val="0000FF"/>
                </a:solidFill>
                <a:latin typeface="Tahoma"/>
                <a:cs typeface="Tahoma"/>
              </a:rPr>
              <a:t>+ </a:t>
            </a:r>
            <a:r>
              <a:rPr sz="1350" i="1" baseline="6172" dirty="0">
                <a:solidFill>
                  <a:srgbClr val="0000FF"/>
                </a:solidFill>
                <a:latin typeface="Trebuchet MS"/>
                <a:cs typeface="Trebuchet MS"/>
              </a:rPr>
              <a:t>a</a:t>
            </a:r>
            <a:r>
              <a:rPr sz="600" dirty="0">
                <a:solidFill>
                  <a:srgbClr val="0000FF"/>
                </a:solidFill>
                <a:latin typeface="Tahoma"/>
                <a:cs typeface="Tahoma"/>
              </a:rPr>
              <a:t>3 </a:t>
            </a:r>
            <a:r>
              <a:rPr sz="1350" baseline="6172" dirty="0">
                <a:solidFill>
                  <a:srgbClr val="0000FF"/>
                </a:solidFill>
                <a:latin typeface="Arial Unicode MS"/>
                <a:cs typeface="Arial Unicode MS"/>
              </a:rPr>
              <a:t>· </a:t>
            </a:r>
            <a:r>
              <a:rPr sz="1350" i="1" baseline="6172" dirty="0">
                <a:solidFill>
                  <a:srgbClr val="0000FF"/>
                </a:solidFill>
                <a:latin typeface="Trebuchet MS"/>
                <a:cs typeface="Trebuchet MS"/>
              </a:rPr>
              <a:t>x</a:t>
            </a:r>
            <a:r>
              <a:rPr sz="600" dirty="0">
                <a:solidFill>
                  <a:srgbClr val="0000FF"/>
                </a:solidFill>
                <a:latin typeface="Tahoma"/>
                <a:cs typeface="Tahoma"/>
              </a:rPr>
              <a:t>3 </a:t>
            </a:r>
            <a:r>
              <a:rPr sz="1350" baseline="6172" dirty="0">
                <a:solidFill>
                  <a:srgbClr val="0000FF"/>
                </a:solidFill>
                <a:latin typeface="Tahoma"/>
                <a:cs typeface="Tahoma"/>
              </a:rPr>
              <a:t>+ </a:t>
            </a:r>
            <a:r>
              <a:rPr sz="1350" i="1" baseline="6172" dirty="0">
                <a:solidFill>
                  <a:srgbClr val="0000FF"/>
                </a:solidFill>
                <a:latin typeface="Trebuchet MS"/>
                <a:cs typeface="Trebuchet MS"/>
              </a:rPr>
              <a:t>a</a:t>
            </a:r>
            <a:r>
              <a:rPr sz="600" dirty="0">
                <a:solidFill>
                  <a:srgbClr val="0000FF"/>
                </a:solidFill>
                <a:latin typeface="Tahoma"/>
                <a:cs typeface="Tahoma"/>
              </a:rPr>
              <a:t>4 </a:t>
            </a:r>
            <a:r>
              <a:rPr sz="1350" baseline="6172" dirty="0">
                <a:solidFill>
                  <a:srgbClr val="0000FF"/>
                </a:solidFill>
                <a:latin typeface="Arial Unicode MS"/>
                <a:cs typeface="Arial Unicode MS"/>
              </a:rPr>
              <a:t>· </a:t>
            </a:r>
            <a:r>
              <a:rPr sz="1350" i="1" baseline="6172" dirty="0">
                <a:solidFill>
                  <a:srgbClr val="0000FF"/>
                </a:solidFill>
                <a:latin typeface="Trebuchet MS"/>
                <a:cs typeface="Trebuchet MS"/>
              </a:rPr>
              <a:t>x</a:t>
            </a:r>
            <a:r>
              <a:rPr sz="600" dirty="0">
                <a:solidFill>
                  <a:srgbClr val="0000FF"/>
                </a:solidFill>
                <a:latin typeface="Tahoma"/>
                <a:cs typeface="Tahoma"/>
              </a:rPr>
              <a:t>4</a:t>
            </a:r>
            <a:r>
              <a:rPr sz="1350" baseline="6172" dirty="0">
                <a:solidFill>
                  <a:srgbClr val="0000FF"/>
                </a:solidFill>
                <a:latin typeface="Tahoma"/>
                <a:cs typeface="Tahoma"/>
              </a:rPr>
              <a:t>) mod </a:t>
            </a:r>
            <a:r>
              <a:rPr sz="1350" i="1" baseline="6172" dirty="0">
                <a:solidFill>
                  <a:srgbClr val="0000FF"/>
                </a:solidFill>
                <a:latin typeface="Trebuchet MS"/>
                <a:cs typeface="Trebuchet MS"/>
              </a:rPr>
              <a:t>n</a:t>
            </a:r>
            <a:r>
              <a:rPr sz="1350" i="1" baseline="6172" dirty="0">
                <a:solidFill>
                  <a:srgbClr val="0000FF"/>
                </a:solidFill>
                <a:latin typeface="Verdana"/>
                <a:cs typeface="Verdana"/>
              </a:rPr>
              <a:t>.</a:t>
            </a:r>
            <a:endParaRPr sz="1350" baseline="6172" dirty="0">
              <a:latin typeface="Verdana"/>
              <a:cs typeface="Verdana"/>
            </a:endParaRPr>
          </a:p>
        </p:txBody>
      </p:sp>
    </p:spTree>
    <p:extLst>
      <p:ext uri="{BB962C8B-B14F-4D97-AF65-F5344CB8AC3E}">
        <p14:creationId xmlns:p14="http://schemas.microsoft.com/office/powerpoint/2010/main" val="3367677946"/>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9728" y="282575"/>
            <a:ext cx="4419498" cy="215444"/>
          </a:xfrm>
          <a:prstGeom prst="rect">
            <a:avLst/>
          </a:prstGeom>
        </p:spPr>
        <p:txBody>
          <a:bodyPr vert="horz" wrap="square" lIns="0" tIns="0" rIns="0" bIns="0" rtlCol="0">
            <a:spAutoFit/>
          </a:bodyPr>
          <a:lstStyle/>
          <a:p>
            <a:pPr marL="12700">
              <a:lnSpc>
                <a:spcPct val="100000"/>
              </a:lnSpc>
            </a:pPr>
            <a:r>
              <a:rPr sz="1400" b="1" dirty="0"/>
              <a:t>Property</a:t>
            </a:r>
          </a:p>
        </p:txBody>
      </p:sp>
      <p:sp>
        <p:nvSpPr>
          <p:cNvPr id="3" name="object 3"/>
          <p:cNvSpPr txBox="1"/>
          <p:nvPr/>
        </p:nvSpPr>
        <p:spPr>
          <a:xfrm>
            <a:off x="1298724" y="1537335"/>
            <a:ext cx="2226933" cy="138499"/>
          </a:xfrm>
          <a:prstGeom prst="rect">
            <a:avLst/>
          </a:prstGeom>
        </p:spPr>
        <p:txBody>
          <a:bodyPr vert="horz" wrap="square" lIns="0" tIns="0" rIns="0" bIns="0" rtlCol="0">
            <a:spAutoFit/>
          </a:bodyPr>
          <a:lstStyle/>
          <a:p>
            <a:pPr marL="12700">
              <a:lnSpc>
                <a:spcPct val="100000"/>
              </a:lnSpc>
            </a:pPr>
            <a:r>
              <a:rPr sz="1350" baseline="6172" dirty="0" err="1">
                <a:solidFill>
                  <a:srgbClr val="FF0000"/>
                </a:solidFill>
                <a:latin typeface="Tahoma"/>
                <a:cs typeface="Tahoma"/>
              </a:rPr>
              <a:t>Pr</a:t>
            </a:r>
            <a:r>
              <a:rPr sz="1350" baseline="6172" dirty="0">
                <a:solidFill>
                  <a:srgbClr val="FF0000"/>
                </a:solidFill>
                <a:latin typeface="Tahoma"/>
                <a:cs typeface="Tahoma"/>
              </a:rPr>
              <a:t> </a:t>
            </a:r>
            <a:r>
              <a:rPr lang="en-US" sz="1350" baseline="6172" dirty="0">
                <a:solidFill>
                  <a:srgbClr val="FF0000"/>
                </a:solidFill>
                <a:latin typeface="Tahoma"/>
                <a:cs typeface="Tahoma"/>
              </a:rPr>
              <a:t>[</a:t>
            </a:r>
            <a:r>
              <a:rPr sz="1350" i="1" baseline="6172" dirty="0">
                <a:solidFill>
                  <a:srgbClr val="FF0000"/>
                </a:solidFill>
                <a:latin typeface="Trebuchet MS"/>
                <a:cs typeface="Trebuchet MS"/>
              </a:rPr>
              <a:t>h</a:t>
            </a:r>
            <a:r>
              <a:rPr sz="600" i="1" dirty="0">
                <a:solidFill>
                  <a:srgbClr val="FF0000"/>
                </a:solidFill>
                <a:latin typeface="Arial"/>
                <a:cs typeface="Arial"/>
              </a:rPr>
              <a:t>a </a:t>
            </a:r>
            <a:r>
              <a:rPr sz="1350" baseline="6172" dirty="0">
                <a:solidFill>
                  <a:srgbClr val="FF0000"/>
                </a:solidFill>
                <a:latin typeface="Tahoma"/>
                <a:cs typeface="Tahoma"/>
              </a:rPr>
              <a:t>(</a:t>
            </a:r>
            <a:r>
              <a:rPr sz="1350" i="1" baseline="6172" dirty="0">
                <a:solidFill>
                  <a:srgbClr val="FF0000"/>
                </a:solidFill>
                <a:latin typeface="Trebuchet MS"/>
                <a:cs typeface="Trebuchet MS"/>
              </a:rPr>
              <a:t>x</a:t>
            </a:r>
            <a:r>
              <a:rPr sz="600" dirty="0">
                <a:solidFill>
                  <a:srgbClr val="FF0000"/>
                </a:solidFill>
                <a:latin typeface="Tahoma"/>
                <a:cs typeface="Tahoma"/>
              </a:rPr>
              <a:t>1 </a:t>
            </a:r>
            <a:r>
              <a:rPr sz="1350" i="1" baseline="6172" dirty="0">
                <a:solidFill>
                  <a:srgbClr val="FF0000"/>
                </a:solidFill>
                <a:latin typeface="Verdana"/>
                <a:cs typeface="Verdana"/>
              </a:rPr>
              <a:t>, . . . , </a:t>
            </a:r>
            <a:r>
              <a:rPr sz="1350" i="1" baseline="6172" dirty="0">
                <a:solidFill>
                  <a:srgbClr val="FF0000"/>
                </a:solidFill>
                <a:latin typeface="Trebuchet MS"/>
                <a:cs typeface="Trebuchet MS"/>
              </a:rPr>
              <a:t>x</a:t>
            </a:r>
            <a:r>
              <a:rPr sz="600" dirty="0">
                <a:solidFill>
                  <a:srgbClr val="FF0000"/>
                </a:solidFill>
                <a:latin typeface="Tahoma"/>
                <a:cs typeface="Tahoma"/>
              </a:rPr>
              <a:t>4</a:t>
            </a:r>
            <a:r>
              <a:rPr sz="1350" baseline="6172" dirty="0">
                <a:solidFill>
                  <a:srgbClr val="FF0000"/>
                </a:solidFill>
                <a:latin typeface="Tahoma"/>
                <a:cs typeface="Tahoma"/>
              </a:rPr>
              <a:t>) = </a:t>
            </a:r>
            <a:r>
              <a:rPr sz="1350" i="1" baseline="6172" dirty="0">
                <a:solidFill>
                  <a:srgbClr val="FF0000"/>
                </a:solidFill>
                <a:latin typeface="Trebuchet MS"/>
                <a:cs typeface="Trebuchet MS"/>
              </a:rPr>
              <a:t>h</a:t>
            </a:r>
            <a:r>
              <a:rPr sz="600" i="1" dirty="0">
                <a:solidFill>
                  <a:srgbClr val="FF0000"/>
                </a:solidFill>
                <a:latin typeface="Arial"/>
                <a:cs typeface="Arial"/>
              </a:rPr>
              <a:t>a </a:t>
            </a:r>
            <a:r>
              <a:rPr sz="1350" baseline="6172" dirty="0">
                <a:solidFill>
                  <a:srgbClr val="FF0000"/>
                </a:solidFill>
                <a:latin typeface="Tahoma"/>
                <a:cs typeface="Tahoma"/>
              </a:rPr>
              <a:t>(</a:t>
            </a:r>
            <a:r>
              <a:rPr sz="1350" i="1" baseline="6172" dirty="0">
                <a:solidFill>
                  <a:srgbClr val="FF0000"/>
                </a:solidFill>
                <a:latin typeface="Trebuchet MS"/>
                <a:cs typeface="Trebuchet MS"/>
              </a:rPr>
              <a:t>y</a:t>
            </a:r>
            <a:r>
              <a:rPr sz="600" dirty="0">
                <a:solidFill>
                  <a:srgbClr val="FF0000"/>
                </a:solidFill>
                <a:latin typeface="Tahoma"/>
                <a:cs typeface="Tahoma"/>
              </a:rPr>
              <a:t>1 </a:t>
            </a:r>
            <a:r>
              <a:rPr sz="1350" i="1" baseline="6172" dirty="0">
                <a:solidFill>
                  <a:srgbClr val="FF0000"/>
                </a:solidFill>
                <a:latin typeface="Verdana"/>
                <a:cs typeface="Verdana"/>
              </a:rPr>
              <a:t>, . . . , </a:t>
            </a:r>
            <a:r>
              <a:rPr sz="1350" i="1" baseline="6172" dirty="0">
                <a:solidFill>
                  <a:srgbClr val="FF0000"/>
                </a:solidFill>
                <a:latin typeface="Trebuchet MS"/>
                <a:cs typeface="Trebuchet MS"/>
              </a:rPr>
              <a:t>y</a:t>
            </a:r>
            <a:r>
              <a:rPr sz="600" dirty="0">
                <a:solidFill>
                  <a:srgbClr val="FF0000"/>
                </a:solidFill>
                <a:latin typeface="Tahoma"/>
                <a:cs typeface="Tahoma"/>
              </a:rPr>
              <a:t>4</a:t>
            </a:r>
            <a:r>
              <a:rPr sz="1350" baseline="6172" dirty="0">
                <a:solidFill>
                  <a:srgbClr val="FF0000"/>
                </a:solidFill>
                <a:latin typeface="Tahoma"/>
                <a:cs typeface="Tahoma"/>
              </a:rPr>
              <a:t>)</a:t>
            </a:r>
            <a:r>
              <a:rPr lang="en-US" sz="1350" baseline="6172" dirty="0">
                <a:solidFill>
                  <a:srgbClr val="FF0000"/>
                </a:solidFill>
                <a:latin typeface="Tahoma"/>
                <a:cs typeface="Tahoma"/>
              </a:rPr>
              <a:t>]</a:t>
            </a:r>
            <a:r>
              <a:rPr sz="1350" baseline="49382" dirty="0">
                <a:solidFill>
                  <a:srgbClr val="FF0000"/>
                </a:solidFill>
                <a:latin typeface="Arial Unicode MS"/>
                <a:cs typeface="Arial Unicode MS"/>
              </a:rPr>
              <a:t> </a:t>
            </a:r>
            <a:r>
              <a:rPr sz="1350" baseline="6172" dirty="0">
                <a:solidFill>
                  <a:srgbClr val="FF0000"/>
                </a:solidFill>
                <a:latin typeface="Tahoma"/>
                <a:cs typeface="Tahoma"/>
              </a:rPr>
              <a:t>=</a:t>
            </a:r>
            <a:endParaRPr sz="1350" baseline="6172" dirty="0">
              <a:latin typeface="Tahoma"/>
              <a:cs typeface="Tahoma"/>
            </a:endParaRPr>
          </a:p>
        </p:txBody>
      </p:sp>
      <p:sp>
        <p:nvSpPr>
          <p:cNvPr id="4" name="object 4"/>
          <p:cNvSpPr txBox="1"/>
          <p:nvPr/>
        </p:nvSpPr>
        <p:spPr>
          <a:xfrm>
            <a:off x="96708" y="968375"/>
            <a:ext cx="4343350" cy="702756"/>
          </a:xfrm>
          <a:prstGeom prst="rect">
            <a:avLst/>
          </a:prstGeom>
        </p:spPr>
        <p:txBody>
          <a:bodyPr vert="horz" wrap="square" lIns="0" tIns="0" rIns="0" bIns="0" rtlCol="0">
            <a:spAutoFit/>
          </a:bodyPr>
          <a:lstStyle/>
          <a:p>
            <a:pPr marL="12700" marR="5080">
              <a:lnSpc>
                <a:spcPts val="1400"/>
              </a:lnSpc>
            </a:pPr>
            <a:r>
              <a:rPr sz="1350" baseline="6172" dirty="0">
                <a:latin typeface="Tahoma"/>
                <a:cs typeface="Tahoma"/>
              </a:rPr>
              <a:t>Consider any pair of distinct IP addresses </a:t>
            </a:r>
            <a:r>
              <a:rPr sz="1350" i="1" baseline="6172" dirty="0">
                <a:latin typeface="Trebuchet MS"/>
                <a:cs typeface="Trebuchet MS"/>
              </a:rPr>
              <a:t>x </a:t>
            </a:r>
            <a:r>
              <a:rPr sz="1350" baseline="6172" dirty="0">
                <a:latin typeface="Tahoma"/>
                <a:cs typeface="Tahoma"/>
              </a:rPr>
              <a:t>= (</a:t>
            </a:r>
            <a:r>
              <a:rPr sz="1350" i="1" baseline="6172" dirty="0">
                <a:latin typeface="Trebuchet MS"/>
                <a:cs typeface="Trebuchet MS"/>
              </a:rPr>
              <a:t>x</a:t>
            </a:r>
            <a:r>
              <a:rPr sz="600" dirty="0">
                <a:latin typeface="Tahoma"/>
                <a:cs typeface="Tahoma"/>
              </a:rPr>
              <a:t>1 </a:t>
            </a:r>
            <a:r>
              <a:rPr sz="1350" i="1" baseline="6172" dirty="0">
                <a:latin typeface="Verdana"/>
                <a:cs typeface="Verdana"/>
              </a:rPr>
              <a:t>, . . . , </a:t>
            </a:r>
            <a:r>
              <a:rPr sz="1350" i="1" baseline="6172" dirty="0">
                <a:latin typeface="Trebuchet MS"/>
                <a:cs typeface="Trebuchet MS"/>
              </a:rPr>
              <a:t>x</a:t>
            </a:r>
            <a:r>
              <a:rPr sz="600" dirty="0">
                <a:latin typeface="Tahoma"/>
                <a:cs typeface="Tahoma"/>
              </a:rPr>
              <a:t>4</a:t>
            </a:r>
            <a:r>
              <a:rPr sz="1350" baseline="6172" dirty="0">
                <a:latin typeface="Tahoma"/>
                <a:cs typeface="Tahoma"/>
              </a:rPr>
              <a:t>) and </a:t>
            </a:r>
            <a:r>
              <a:rPr sz="1350" i="1" baseline="6172" dirty="0">
                <a:latin typeface="Trebuchet MS"/>
                <a:cs typeface="Trebuchet MS"/>
              </a:rPr>
              <a:t>y </a:t>
            </a:r>
            <a:r>
              <a:rPr sz="1350" baseline="6172" dirty="0">
                <a:latin typeface="Tahoma"/>
                <a:cs typeface="Tahoma"/>
              </a:rPr>
              <a:t>= (</a:t>
            </a:r>
            <a:r>
              <a:rPr sz="1350" i="1" baseline="6172" dirty="0">
                <a:latin typeface="Trebuchet MS"/>
                <a:cs typeface="Trebuchet MS"/>
              </a:rPr>
              <a:t>y</a:t>
            </a:r>
            <a:r>
              <a:rPr sz="600" dirty="0">
                <a:latin typeface="Tahoma"/>
                <a:cs typeface="Tahoma"/>
              </a:rPr>
              <a:t>1 </a:t>
            </a:r>
            <a:r>
              <a:rPr sz="1350" i="1" baseline="6172" dirty="0">
                <a:latin typeface="Verdana"/>
                <a:cs typeface="Verdana"/>
              </a:rPr>
              <a:t>, . . . , </a:t>
            </a:r>
            <a:r>
              <a:rPr sz="1350" i="1" baseline="6172" dirty="0">
                <a:latin typeface="Trebuchet MS"/>
                <a:cs typeface="Trebuchet MS"/>
              </a:rPr>
              <a:t>y</a:t>
            </a:r>
            <a:r>
              <a:rPr sz="600" dirty="0">
                <a:latin typeface="Tahoma"/>
                <a:cs typeface="Tahoma"/>
              </a:rPr>
              <a:t>4</a:t>
            </a:r>
            <a:r>
              <a:rPr sz="1350" baseline="6172" dirty="0">
                <a:latin typeface="Tahoma"/>
                <a:cs typeface="Tahoma"/>
              </a:rPr>
              <a:t>).  If the coefficients </a:t>
            </a:r>
            <a:r>
              <a:rPr sz="1350" i="1" baseline="6172" dirty="0">
                <a:latin typeface="Trebuchet MS"/>
                <a:cs typeface="Trebuchet MS"/>
              </a:rPr>
              <a:t>a </a:t>
            </a:r>
            <a:r>
              <a:rPr sz="1350" baseline="6172" dirty="0">
                <a:latin typeface="Tahoma"/>
                <a:cs typeface="Tahoma"/>
              </a:rPr>
              <a:t>= (</a:t>
            </a:r>
            <a:r>
              <a:rPr sz="1350" i="1" baseline="6172" dirty="0">
                <a:latin typeface="Trebuchet MS"/>
                <a:cs typeface="Trebuchet MS"/>
              </a:rPr>
              <a:t>a</a:t>
            </a:r>
            <a:r>
              <a:rPr sz="600" dirty="0">
                <a:latin typeface="Tahoma"/>
                <a:cs typeface="Tahoma"/>
              </a:rPr>
              <a:t>1 </a:t>
            </a:r>
            <a:r>
              <a:rPr sz="1350" i="1" baseline="6172" dirty="0">
                <a:latin typeface="Verdana"/>
                <a:cs typeface="Verdana"/>
              </a:rPr>
              <a:t>, . . . , </a:t>
            </a:r>
            <a:r>
              <a:rPr sz="1350" i="1" baseline="6172" dirty="0">
                <a:latin typeface="Trebuchet MS"/>
                <a:cs typeface="Trebuchet MS"/>
              </a:rPr>
              <a:t>a</a:t>
            </a:r>
            <a:r>
              <a:rPr sz="600" dirty="0">
                <a:latin typeface="Tahoma"/>
                <a:cs typeface="Tahoma"/>
              </a:rPr>
              <a:t>4</a:t>
            </a:r>
            <a:r>
              <a:rPr sz="1350" baseline="6172" dirty="0">
                <a:latin typeface="Tahoma"/>
                <a:cs typeface="Tahoma"/>
              </a:rPr>
              <a:t>) are chosen uniformly at random from</a:t>
            </a:r>
          </a:p>
          <a:p>
            <a:pPr marL="12700">
              <a:lnSpc>
                <a:spcPts val="990"/>
              </a:lnSpc>
            </a:pPr>
            <a:r>
              <a:rPr sz="900" dirty="0">
                <a:latin typeface="Arial Unicode MS"/>
                <a:cs typeface="Arial Unicode MS"/>
              </a:rPr>
              <a:t>{</a:t>
            </a:r>
            <a:r>
              <a:rPr sz="900" dirty="0">
                <a:latin typeface="Tahoma"/>
                <a:cs typeface="Tahoma"/>
              </a:rPr>
              <a:t>0</a:t>
            </a:r>
            <a:r>
              <a:rPr sz="900" i="1" dirty="0">
                <a:latin typeface="Verdana"/>
                <a:cs typeface="Verdana"/>
              </a:rPr>
              <a:t>, </a:t>
            </a:r>
            <a:r>
              <a:rPr sz="900" dirty="0">
                <a:latin typeface="Tahoma"/>
                <a:cs typeface="Tahoma"/>
              </a:rPr>
              <a:t>1</a:t>
            </a:r>
            <a:r>
              <a:rPr sz="900" i="1" dirty="0">
                <a:latin typeface="Verdana"/>
                <a:cs typeface="Verdana"/>
              </a:rPr>
              <a:t>, . . . , </a:t>
            </a:r>
            <a:r>
              <a:rPr sz="900" i="1" dirty="0">
                <a:latin typeface="Trebuchet MS"/>
                <a:cs typeface="Trebuchet MS"/>
              </a:rPr>
              <a:t>n </a:t>
            </a:r>
            <a:r>
              <a:rPr sz="900" dirty="0">
                <a:latin typeface="Arial Unicode MS"/>
                <a:cs typeface="Arial Unicode MS"/>
              </a:rPr>
              <a:t>− </a:t>
            </a:r>
            <a:r>
              <a:rPr sz="900" dirty="0">
                <a:latin typeface="Tahoma"/>
                <a:cs typeface="Tahoma"/>
              </a:rPr>
              <a:t>1</a:t>
            </a:r>
            <a:r>
              <a:rPr sz="900" dirty="0">
                <a:latin typeface="Arial Unicode MS"/>
                <a:cs typeface="Arial Unicode MS"/>
              </a:rPr>
              <a:t>}</a:t>
            </a:r>
            <a:r>
              <a:rPr sz="900" dirty="0">
                <a:latin typeface="Tahoma"/>
                <a:cs typeface="Tahoma"/>
              </a:rPr>
              <a:t>, then</a:t>
            </a:r>
          </a:p>
          <a:p>
            <a:pPr marR="1004569" algn="r">
              <a:lnSpc>
                <a:spcPct val="100000"/>
              </a:lnSpc>
              <a:spcBef>
                <a:spcPts val="625"/>
              </a:spcBef>
            </a:pPr>
            <a:r>
              <a:rPr lang="en-US" sz="900" dirty="0">
                <a:latin typeface="Tahoma"/>
                <a:cs typeface="Tahoma"/>
              </a:rPr>
              <a:t>     </a:t>
            </a:r>
            <a:endParaRPr sz="900" dirty="0">
              <a:latin typeface="Tahoma"/>
              <a:cs typeface="Tahoma"/>
            </a:endParaRPr>
          </a:p>
        </p:txBody>
      </p:sp>
      <p:sp>
        <p:nvSpPr>
          <p:cNvPr id="5" name="object 5"/>
          <p:cNvSpPr/>
          <p:nvPr/>
        </p:nvSpPr>
        <p:spPr>
          <a:xfrm>
            <a:off x="3612816" y="1606584"/>
            <a:ext cx="62865" cy="0"/>
          </a:xfrm>
          <a:custGeom>
            <a:avLst/>
            <a:gdLst/>
            <a:ahLst/>
            <a:cxnLst/>
            <a:rect l="l" t="t" r="r" b="b"/>
            <a:pathLst>
              <a:path w="62864">
                <a:moveTo>
                  <a:pt x="0" y="0"/>
                </a:moveTo>
                <a:lnTo>
                  <a:pt x="62509" y="0"/>
                </a:lnTo>
              </a:path>
            </a:pathLst>
          </a:custGeom>
          <a:ln w="4813">
            <a:solidFill>
              <a:srgbClr val="FF0000"/>
            </a:solidFill>
          </a:ln>
        </p:spPr>
        <p:txBody>
          <a:bodyPr wrap="square" lIns="0" tIns="0" rIns="0" bIns="0" rtlCol="0"/>
          <a:lstStyle/>
          <a:p>
            <a:endParaRPr/>
          </a:p>
        </p:txBody>
      </p:sp>
      <p:sp>
        <p:nvSpPr>
          <p:cNvPr id="6" name="object 6"/>
          <p:cNvSpPr txBox="1"/>
          <p:nvPr/>
        </p:nvSpPr>
        <p:spPr>
          <a:xfrm>
            <a:off x="3569636" y="1593290"/>
            <a:ext cx="86360" cy="138499"/>
          </a:xfrm>
          <a:prstGeom prst="rect">
            <a:avLst/>
          </a:prstGeom>
        </p:spPr>
        <p:txBody>
          <a:bodyPr vert="horz" wrap="square" lIns="0" tIns="0" rIns="0" bIns="0" rtlCol="0">
            <a:spAutoFit/>
          </a:bodyPr>
          <a:lstStyle/>
          <a:p>
            <a:pPr marL="12700">
              <a:lnSpc>
                <a:spcPct val="100000"/>
              </a:lnSpc>
            </a:pPr>
            <a:r>
              <a:rPr sz="900" i="1" dirty="0">
                <a:solidFill>
                  <a:srgbClr val="FF0000"/>
                </a:solidFill>
                <a:latin typeface="Trebuchet MS"/>
                <a:cs typeface="Trebuchet MS"/>
              </a:rPr>
              <a:t>n</a:t>
            </a:r>
            <a:endParaRPr sz="900" dirty="0">
              <a:latin typeface="Trebuchet MS"/>
              <a:cs typeface="Trebuchet MS"/>
            </a:endParaRPr>
          </a:p>
        </p:txBody>
      </p:sp>
      <p:sp>
        <p:nvSpPr>
          <p:cNvPr id="7" name="object 7"/>
          <p:cNvSpPr txBox="1"/>
          <p:nvPr/>
        </p:nvSpPr>
        <p:spPr>
          <a:xfrm>
            <a:off x="3254182" y="1524686"/>
            <a:ext cx="58419" cy="138499"/>
          </a:xfrm>
          <a:prstGeom prst="rect">
            <a:avLst/>
          </a:prstGeom>
        </p:spPr>
        <p:txBody>
          <a:bodyPr vert="horz" wrap="square" lIns="0" tIns="0" rIns="0" bIns="0" rtlCol="0">
            <a:spAutoFit/>
          </a:bodyPr>
          <a:lstStyle/>
          <a:p>
            <a:pPr marL="12700">
              <a:lnSpc>
                <a:spcPct val="100000"/>
              </a:lnSpc>
            </a:pPr>
            <a:r>
              <a:rPr sz="900" i="1" dirty="0">
                <a:solidFill>
                  <a:srgbClr val="FF0000"/>
                </a:solidFill>
                <a:latin typeface="Verdana"/>
                <a:cs typeface="Verdana"/>
              </a:rPr>
              <a:t>.</a:t>
            </a:r>
            <a:endParaRPr sz="900">
              <a:latin typeface="Verdana"/>
              <a:cs typeface="Verdana"/>
            </a:endParaRPr>
          </a:p>
        </p:txBody>
      </p:sp>
      <p:pic>
        <p:nvPicPr>
          <p:cNvPr id="8" name="图片 7"/>
          <p:cNvPicPr>
            <a:picLocks noChangeAspect="1"/>
          </p:cNvPicPr>
          <p:nvPr/>
        </p:nvPicPr>
        <p:blipFill>
          <a:blip r:embed="rId2"/>
          <a:stretch>
            <a:fillRect/>
          </a:stretch>
        </p:blipFill>
        <p:spPr>
          <a:xfrm>
            <a:off x="3551268" y="1437232"/>
            <a:ext cx="161833" cy="324000"/>
          </a:xfrm>
          <a:prstGeom prst="rect">
            <a:avLst/>
          </a:prstGeom>
        </p:spPr>
      </p:pic>
    </p:spTree>
    <p:extLst>
      <p:ext uri="{BB962C8B-B14F-4D97-AF65-F5344CB8AC3E}">
        <p14:creationId xmlns:p14="http://schemas.microsoft.com/office/powerpoint/2010/main" val="2180966665"/>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250" y="206375"/>
            <a:ext cx="4419498" cy="215444"/>
          </a:xfrm>
          <a:prstGeom prst="rect">
            <a:avLst/>
          </a:prstGeom>
        </p:spPr>
        <p:txBody>
          <a:bodyPr vert="horz" wrap="square" lIns="0" tIns="0" rIns="0" bIns="0" rtlCol="0">
            <a:spAutoFit/>
          </a:bodyPr>
          <a:lstStyle/>
          <a:p>
            <a:pPr marL="12700">
              <a:lnSpc>
                <a:spcPct val="100000"/>
              </a:lnSpc>
            </a:pPr>
            <a:r>
              <a:rPr sz="1400" b="1" spc="0" dirty="0"/>
              <a:t>Universal families of hash functions</a:t>
            </a:r>
          </a:p>
        </p:txBody>
      </p:sp>
      <p:sp>
        <p:nvSpPr>
          <p:cNvPr id="3" name="object 3"/>
          <p:cNvSpPr txBox="1"/>
          <p:nvPr/>
        </p:nvSpPr>
        <p:spPr>
          <a:xfrm>
            <a:off x="347294" y="1108163"/>
            <a:ext cx="3679825" cy="1161857"/>
          </a:xfrm>
          <a:prstGeom prst="rect">
            <a:avLst/>
          </a:prstGeom>
        </p:spPr>
        <p:txBody>
          <a:bodyPr vert="horz" wrap="square" lIns="0" tIns="0" rIns="0" bIns="0" rtlCol="0">
            <a:spAutoFit/>
          </a:bodyPr>
          <a:lstStyle/>
          <a:p>
            <a:pPr marL="12700">
              <a:lnSpc>
                <a:spcPct val="100000"/>
              </a:lnSpc>
            </a:pPr>
            <a:r>
              <a:rPr sz="900" spc="5" dirty="0">
                <a:latin typeface="Tahoma"/>
                <a:cs typeface="Tahoma"/>
              </a:rPr>
              <a:t>Let</a:t>
            </a:r>
            <a:endParaRPr sz="900" dirty="0">
              <a:latin typeface="Tahoma"/>
              <a:cs typeface="Tahoma"/>
            </a:endParaRPr>
          </a:p>
          <a:p>
            <a:pPr marL="1113155">
              <a:lnSpc>
                <a:spcPct val="100000"/>
              </a:lnSpc>
              <a:spcBef>
                <a:spcPts val="110"/>
              </a:spcBef>
            </a:pPr>
            <a:r>
              <a:rPr sz="1350" spc="195" baseline="6172" dirty="0">
                <a:solidFill>
                  <a:srgbClr val="FF0000"/>
                </a:solidFill>
                <a:latin typeface="Arial Unicode MS"/>
                <a:cs typeface="Arial Unicode MS"/>
              </a:rPr>
              <a:t>H</a:t>
            </a:r>
            <a:r>
              <a:rPr sz="1350" spc="7" baseline="6172" dirty="0">
                <a:solidFill>
                  <a:srgbClr val="FF0000"/>
                </a:solidFill>
                <a:latin typeface="Arial Unicode MS"/>
                <a:cs typeface="Arial Unicode MS"/>
              </a:rPr>
              <a:t> </a:t>
            </a:r>
            <a:r>
              <a:rPr sz="1350" spc="89" baseline="6172" dirty="0">
                <a:solidFill>
                  <a:srgbClr val="FF0000"/>
                </a:solidFill>
                <a:latin typeface="Tahoma"/>
                <a:cs typeface="Tahoma"/>
              </a:rPr>
              <a:t>=</a:t>
            </a:r>
            <a:r>
              <a:rPr sz="1350" spc="-44" baseline="6172" dirty="0">
                <a:solidFill>
                  <a:srgbClr val="FF0000"/>
                </a:solidFill>
                <a:latin typeface="Tahoma"/>
                <a:cs typeface="Tahoma"/>
              </a:rPr>
              <a:t> </a:t>
            </a:r>
            <a:r>
              <a:rPr lang="en-US" sz="1350" spc="-44" baseline="6172" dirty="0">
                <a:solidFill>
                  <a:srgbClr val="FF0000"/>
                </a:solidFill>
                <a:latin typeface="Tahoma"/>
                <a:cs typeface="Tahoma"/>
              </a:rPr>
              <a:t>{</a:t>
            </a:r>
            <a:r>
              <a:rPr sz="1350" i="1" spc="112" baseline="6172" dirty="0">
                <a:solidFill>
                  <a:srgbClr val="FF0000"/>
                </a:solidFill>
                <a:latin typeface="Trebuchet MS"/>
                <a:cs typeface="Trebuchet MS"/>
              </a:rPr>
              <a:t>h</a:t>
            </a:r>
            <a:r>
              <a:rPr sz="600" i="1" spc="75" dirty="0">
                <a:solidFill>
                  <a:srgbClr val="FF0000"/>
                </a:solidFill>
                <a:latin typeface="Arial"/>
                <a:cs typeface="Arial"/>
              </a:rPr>
              <a:t>a</a:t>
            </a:r>
            <a:r>
              <a:rPr sz="600" i="1" spc="135" dirty="0">
                <a:solidFill>
                  <a:srgbClr val="FF0000"/>
                </a:solidFill>
                <a:latin typeface="Arial"/>
                <a:cs typeface="Arial"/>
              </a:rPr>
              <a:t> </a:t>
            </a:r>
            <a:r>
              <a:rPr sz="1350" spc="30" baseline="6172" dirty="0">
                <a:solidFill>
                  <a:srgbClr val="FF0000"/>
                </a:solidFill>
                <a:latin typeface="Arial Unicode MS"/>
                <a:cs typeface="Arial Unicode MS"/>
              </a:rPr>
              <a:t>|</a:t>
            </a:r>
            <a:r>
              <a:rPr sz="1350" baseline="6172" dirty="0">
                <a:solidFill>
                  <a:srgbClr val="FF0000"/>
                </a:solidFill>
                <a:latin typeface="Arial Unicode MS"/>
                <a:cs typeface="Arial Unicode MS"/>
              </a:rPr>
              <a:t> </a:t>
            </a:r>
            <a:r>
              <a:rPr sz="1350" i="1" spc="-52" baseline="6172" dirty="0">
                <a:solidFill>
                  <a:srgbClr val="FF0000"/>
                </a:solidFill>
                <a:latin typeface="Trebuchet MS"/>
                <a:cs typeface="Trebuchet MS"/>
              </a:rPr>
              <a:t>a</a:t>
            </a:r>
            <a:r>
              <a:rPr sz="1350" i="1" spc="-22" baseline="6172" dirty="0">
                <a:solidFill>
                  <a:srgbClr val="FF0000"/>
                </a:solidFill>
                <a:latin typeface="Trebuchet MS"/>
                <a:cs typeface="Trebuchet MS"/>
              </a:rPr>
              <a:t> </a:t>
            </a:r>
            <a:r>
              <a:rPr sz="1350" spc="179" baseline="6172" dirty="0">
                <a:solidFill>
                  <a:srgbClr val="FF0000"/>
                </a:solidFill>
                <a:latin typeface="Arial Unicode MS"/>
                <a:cs typeface="Arial Unicode MS"/>
              </a:rPr>
              <a:t>∈</a:t>
            </a:r>
            <a:r>
              <a:rPr sz="1350" baseline="6172" dirty="0">
                <a:solidFill>
                  <a:srgbClr val="FF0000"/>
                </a:solidFill>
                <a:latin typeface="Arial Unicode MS"/>
                <a:cs typeface="Arial Unicode MS"/>
              </a:rPr>
              <a:t> </a:t>
            </a:r>
            <a:r>
              <a:rPr sz="1350" spc="22" baseline="6172" dirty="0">
                <a:solidFill>
                  <a:srgbClr val="FF0000"/>
                </a:solidFill>
                <a:latin typeface="Arial Unicode MS"/>
                <a:cs typeface="Arial Unicode MS"/>
              </a:rPr>
              <a:t>{</a:t>
            </a:r>
            <a:r>
              <a:rPr sz="1350" spc="22" baseline="6172" dirty="0">
                <a:solidFill>
                  <a:srgbClr val="FF0000"/>
                </a:solidFill>
                <a:latin typeface="Tahoma"/>
                <a:cs typeface="Tahoma"/>
              </a:rPr>
              <a:t>0</a:t>
            </a:r>
            <a:r>
              <a:rPr sz="1350" i="1" spc="22" baseline="6172" dirty="0">
                <a:solidFill>
                  <a:srgbClr val="FF0000"/>
                </a:solidFill>
                <a:latin typeface="Verdana"/>
                <a:cs typeface="Verdana"/>
              </a:rPr>
              <a:t>,</a:t>
            </a:r>
            <a:r>
              <a:rPr sz="1350" i="1" spc="-254" baseline="6172" dirty="0">
                <a:solidFill>
                  <a:srgbClr val="FF0000"/>
                </a:solidFill>
                <a:latin typeface="Verdana"/>
                <a:cs typeface="Verdana"/>
              </a:rPr>
              <a:t> </a:t>
            </a:r>
            <a:r>
              <a:rPr sz="1350" spc="-82" baseline="6172" dirty="0">
                <a:solidFill>
                  <a:srgbClr val="FF0000"/>
                </a:solidFill>
                <a:latin typeface="Tahoma"/>
                <a:cs typeface="Tahoma"/>
              </a:rPr>
              <a:t>1</a:t>
            </a:r>
            <a:r>
              <a:rPr sz="1350" i="1" spc="-82" baseline="6172" dirty="0">
                <a:solidFill>
                  <a:srgbClr val="FF0000"/>
                </a:solidFill>
                <a:latin typeface="Verdana"/>
                <a:cs typeface="Verdana"/>
              </a:rPr>
              <a:t>,</a:t>
            </a:r>
            <a:r>
              <a:rPr sz="1350" i="1" spc="-254" baseline="6172" dirty="0">
                <a:solidFill>
                  <a:srgbClr val="FF0000"/>
                </a:solidFill>
                <a:latin typeface="Verdana"/>
                <a:cs typeface="Verdana"/>
              </a:rPr>
              <a:t> </a:t>
            </a:r>
            <a:r>
              <a:rPr sz="1350" i="1" spc="-112" baseline="6172" dirty="0">
                <a:solidFill>
                  <a:srgbClr val="FF0000"/>
                </a:solidFill>
                <a:latin typeface="Verdana"/>
                <a:cs typeface="Verdana"/>
              </a:rPr>
              <a:t>.</a:t>
            </a:r>
            <a:r>
              <a:rPr sz="1350" i="1" spc="-254" baseline="6172" dirty="0">
                <a:solidFill>
                  <a:srgbClr val="FF0000"/>
                </a:solidFill>
                <a:latin typeface="Verdana"/>
                <a:cs typeface="Verdana"/>
              </a:rPr>
              <a:t> </a:t>
            </a:r>
            <a:r>
              <a:rPr sz="1350" i="1" spc="-112" baseline="6172" dirty="0">
                <a:solidFill>
                  <a:srgbClr val="FF0000"/>
                </a:solidFill>
                <a:latin typeface="Verdana"/>
                <a:cs typeface="Verdana"/>
              </a:rPr>
              <a:t>.</a:t>
            </a:r>
            <a:r>
              <a:rPr sz="1350" i="1" spc="-254" baseline="6172" dirty="0">
                <a:solidFill>
                  <a:srgbClr val="FF0000"/>
                </a:solidFill>
                <a:latin typeface="Verdana"/>
                <a:cs typeface="Verdana"/>
              </a:rPr>
              <a:t> </a:t>
            </a:r>
            <a:r>
              <a:rPr sz="1350" i="1" spc="-112" baseline="6172" dirty="0">
                <a:solidFill>
                  <a:srgbClr val="FF0000"/>
                </a:solidFill>
                <a:latin typeface="Verdana"/>
                <a:cs typeface="Verdana"/>
              </a:rPr>
              <a:t>.</a:t>
            </a:r>
            <a:r>
              <a:rPr sz="1350" i="1" spc="-254" baseline="6172" dirty="0">
                <a:solidFill>
                  <a:srgbClr val="FF0000"/>
                </a:solidFill>
                <a:latin typeface="Verdana"/>
                <a:cs typeface="Verdana"/>
              </a:rPr>
              <a:t> </a:t>
            </a:r>
            <a:r>
              <a:rPr sz="1350" i="1" spc="-112" baseline="6172" dirty="0">
                <a:solidFill>
                  <a:srgbClr val="FF0000"/>
                </a:solidFill>
                <a:latin typeface="Verdana"/>
                <a:cs typeface="Verdana"/>
              </a:rPr>
              <a:t>,</a:t>
            </a:r>
            <a:r>
              <a:rPr sz="1350" i="1" spc="-254" baseline="6172" dirty="0">
                <a:solidFill>
                  <a:srgbClr val="FF0000"/>
                </a:solidFill>
                <a:latin typeface="Verdana"/>
                <a:cs typeface="Verdana"/>
              </a:rPr>
              <a:t> </a:t>
            </a:r>
            <a:r>
              <a:rPr sz="1350" i="1" spc="-30" baseline="6172" dirty="0">
                <a:solidFill>
                  <a:srgbClr val="FF0000"/>
                </a:solidFill>
                <a:latin typeface="Trebuchet MS"/>
                <a:cs typeface="Trebuchet MS"/>
              </a:rPr>
              <a:t>n</a:t>
            </a:r>
            <a:r>
              <a:rPr sz="1350" i="1" spc="-82" baseline="6172" dirty="0">
                <a:solidFill>
                  <a:srgbClr val="FF0000"/>
                </a:solidFill>
                <a:latin typeface="Trebuchet MS"/>
                <a:cs typeface="Trebuchet MS"/>
              </a:rPr>
              <a:t> </a:t>
            </a:r>
            <a:r>
              <a:rPr sz="1350" spc="284" baseline="6172" dirty="0">
                <a:solidFill>
                  <a:srgbClr val="FF0000"/>
                </a:solidFill>
                <a:latin typeface="Arial Unicode MS"/>
                <a:cs typeface="Arial Unicode MS"/>
              </a:rPr>
              <a:t>−</a:t>
            </a:r>
            <a:r>
              <a:rPr sz="1350" spc="-75" baseline="6172" dirty="0">
                <a:solidFill>
                  <a:srgbClr val="FF0000"/>
                </a:solidFill>
                <a:latin typeface="Arial Unicode MS"/>
                <a:cs typeface="Arial Unicode MS"/>
              </a:rPr>
              <a:t> </a:t>
            </a:r>
            <a:r>
              <a:rPr sz="1350" spc="37" baseline="6172" dirty="0">
                <a:solidFill>
                  <a:srgbClr val="FF0000"/>
                </a:solidFill>
                <a:latin typeface="Tahoma"/>
                <a:cs typeface="Tahoma"/>
              </a:rPr>
              <a:t>1</a:t>
            </a:r>
            <a:r>
              <a:rPr sz="1350" spc="37" baseline="6172" dirty="0">
                <a:solidFill>
                  <a:srgbClr val="FF0000"/>
                </a:solidFill>
                <a:latin typeface="Arial Unicode MS"/>
                <a:cs typeface="Arial Unicode MS"/>
              </a:rPr>
              <a:t>}</a:t>
            </a:r>
            <a:r>
              <a:rPr sz="900" spc="37" baseline="50925" dirty="0">
                <a:solidFill>
                  <a:srgbClr val="FF0000"/>
                </a:solidFill>
                <a:latin typeface="Tahoma"/>
                <a:cs typeface="Tahoma"/>
              </a:rPr>
              <a:t>4</a:t>
            </a:r>
            <a:r>
              <a:rPr lang="en-US" sz="900" spc="37" dirty="0">
                <a:solidFill>
                  <a:srgbClr val="FF0000"/>
                </a:solidFill>
                <a:latin typeface="Tahoma"/>
                <a:cs typeface="Tahoma"/>
              </a:rPr>
              <a:t>}</a:t>
            </a:r>
            <a:r>
              <a:rPr sz="1350" i="1" spc="37" baseline="6172" dirty="0">
                <a:solidFill>
                  <a:srgbClr val="FF0000"/>
                </a:solidFill>
                <a:latin typeface="Verdana"/>
                <a:cs typeface="Verdana"/>
              </a:rPr>
              <a:t>.</a:t>
            </a:r>
            <a:endParaRPr sz="1350" baseline="6172" dirty="0">
              <a:latin typeface="Verdana"/>
              <a:cs typeface="Verdana"/>
            </a:endParaRPr>
          </a:p>
          <a:p>
            <a:pPr marL="12700">
              <a:lnSpc>
                <a:spcPts val="1400"/>
              </a:lnSpc>
              <a:spcBef>
                <a:spcPts val="1005"/>
              </a:spcBef>
            </a:pPr>
            <a:r>
              <a:rPr sz="900" dirty="0">
                <a:latin typeface="Tahoma"/>
                <a:cs typeface="Tahoma"/>
              </a:rPr>
              <a:t>It is </a:t>
            </a:r>
            <a:r>
              <a:rPr sz="900" b="1" dirty="0">
                <a:latin typeface="Arial"/>
                <a:cs typeface="Arial"/>
              </a:rPr>
              <a:t>universal</a:t>
            </a:r>
            <a:r>
              <a:rPr sz="900" dirty="0">
                <a:latin typeface="Tahoma"/>
                <a:cs typeface="Tahoma"/>
              </a:rPr>
              <a:t>:</a:t>
            </a:r>
          </a:p>
          <a:p>
            <a:pPr marL="246379" marR="5080">
              <a:lnSpc>
                <a:spcPts val="1400"/>
              </a:lnSpc>
              <a:spcBef>
                <a:spcPts val="180"/>
              </a:spcBef>
            </a:pPr>
            <a:r>
              <a:rPr sz="900" i="1" dirty="0">
                <a:latin typeface="Arial"/>
                <a:cs typeface="Arial"/>
              </a:rPr>
              <a:t>For any two distinct data items </a:t>
            </a:r>
            <a:r>
              <a:rPr sz="900" i="1" dirty="0">
                <a:latin typeface="Trebuchet MS"/>
                <a:cs typeface="Trebuchet MS"/>
              </a:rPr>
              <a:t>x </a:t>
            </a:r>
            <a:r>
              <a:rPr sz="900" i="1" dirty="0">
                <a:latin typeface="Arial"/>
                <a:cs typeface="Arial"/>
              </a:rPr>
              <a:t>and </a:t>
            </a:r>
            <a:r>
              <a:rPr sz="900" i="1" dirty="0">
                <a:latin typeface="Trebuchet MS"/>
                <a:cs typeface="Trebuchet MS"/>
              </a:rPr>
              <a:t>y</a:t>
            </a:r>
            <a:r>
              <a:rPr sz="900" i="1" dirty="0">
                <a:latin typeface="Arial"/>
                <a:cs typeface="Arial"/>
              </a:rPr>
              <a:t>, exactly </a:t>
            </a:r>
            <a:r>
              <a:rPr sz="900" dirty="0">
                <a:solidFill>
                  <a:srgbClr val="FF0000"/>
                </a:solidFill>
                <a:latin typeface="Arial Unicode MS"/>
                <a:cs typeface="Arial Unicode MS"/>
              </a:rPr>
              <a:t>|H|</a:t>
            </a:r>
            <a:r>
              <a:rPr sz="900" i="1" dirty="0">
                <a:solidFill>
                  <a:srgbClr val="FF0000"/>
                </a:solidFill>
                <a:latin typeface="Verdana"/>
                <a:cs typeface="Verdana"/>
              </a:rPr>
              <a:t>/</a:t>
            </a:r>
            <a:r>
              <a:rPr sz="900" i="1" dirty="0">
                <a:solidFill>
                  <a:srgbClr val="FF0000"/>
                </a:solidFill>
                <a:latin typeface="Trebuchet MS"/>
                <a:cs typeface="Trebuchet MS"/>
              </a:rPr>
              <a:t>n </a:t>
            </a:r>
            <a:r>
              <a:rPr sz="900" i="1" dirty="0">
                <a:latin typeface="Arial"/>
                <a:cs typeface="Arial"/>
              </a:rPr>
              <a:t>of all the hash  functions in </a:t>
            </a:r>
            <a:r>
              <a:rPr sz="900" dirty="0">
                <a:latin typeface="Arial Unicode MS"/>
                <a:cs typeface="Arial Unicode MS"/>
              </a:rPr>
              <a:t>H</a:t>
            </a:r>
            <a:r>
              <a:rPr lang="en-US" sz="900" dirty="0">
                <a:latin typeface="Arial Unicode MS"/>
                <a:cs typeface="Arial Unicode MS"/>
              </a:rPr>
              <a:t> </a:t>
            </a:r>
            <a:r>
              <a:rPr sz="900" i="1" dirty="0">
                <a:latin typeface="Arial"/>
                <a:cs typeface="Arial"/>
              </a:rPr>
              <a:t>map </a:t>
            </a:r>
            <a:r>
              <a:rPr sz="900" i="1" dirty="0">
                <a:latin typeface="Trebuchet MS"/>
                <a:cs typeface="Trebuchet MS"/>
              </a:rPr>
              <a:t>x </a:t>
            </a:r>
            <a:r>
              <a:rPr sz="900" i="1" dirty="0">
                <a:latin typeface="Arial"/>
                <a:cs typeface="Arial"/>
              </a:rPr>
              <a:t>and </a:t>
            </a:r>
            <a:r>
              <a:rPr sz="900" i="1" dirty="0">
                <a:latin typeface="Trebuchet MS"/>
                <a:cs typeface="Trebuchet MS"/>
              </a:rPr>
              <a:t>y </a:t>
            </a:r>
            <a:r>
              <a:rPr sz="900" i="1" dirty="0">
                <a:latin typeface="Arial"/>
                <a:cs typeface="Arial"/>
              </a:rPr>
              <a:t>to the same bucket, where </a:t>
            </a:r>
            <a:r>
              <a:rPr sz="900" i="1" dirty="0">
                <a:latin typeface="Trebuchet MS"/>
                <a:cs typeface="Trebuchet MS"/>
              </a:rPr>
              <a:t>n </a:t>
            </a:r>
            <a:r>
              <a:rPr sz="900" i="1" dirty="0">
                <a:latin typeface="Arial"/>
                <a:cs typeface="Arial"/>
              </a:rPr>
              <a:t>is the number of buckets.</a:t>
            </a:r>
            <a:endParaRPr sz="900" dirty="0">
              <a:latin typeface="Arial"/>
              <a:cs typeface="Arial"/>
            </a:endParaRPr>
          </a:p>
        </p:txBody>
      </p:sp>
    </p:spTree>
    <p:extLst>
      <p:ext uri="{BB962C8B-B14F-4D97-AF65-F5344CB8AC3E}">
        <p14:creationId xmlns:p14="http://schemas.microsoft.com/office/powerpoint/2010/main" val="4074075499"/>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0050" y="1273175"/>
            <a:ext cx="3810000" cy="215444"/>
          </a:xfrm>
          <a:prstGeom prst="rect">
            <a:avLst/>
          </a:prstGeom>
        </p:spPr>
        <p:txBody>
          <a:bodyPr vert="horz" wrap="square" lIns="0" tIns="0" rIns="0" bIns="0" rtlCol="0">
            <a:spAutoFit/>
          </a:bodyPr>
          <a:lstStyle/>
          <a:p>
            <a:pPr marL="12700">
              <a:lnSpc>
                <a:spcPct val="100000"/>
              </a:lnSpc>
            </a:pPr>
            <a:r>
              <a:rPr sz="1400" b="1" spc="-35" dirty="0">
                <a:solidFill>
                  <a:srgbClr val="0000FF"/>
                </a:solidFill>
              </a:rPr>
              <a:t>Chapter </a:t>
            </a:r>
            <a:r>
              <a:rPr sz="1400" b="1" spc="-45" dirty="0">
                <a:solidFill>
                  <a:srgbClr val="0000FF"/>
                </a:solidFill>
              </a:rPr>
              <a:t>2.  </a:t>
            </a:r>
            <a:r>
              <a:rPr sz="1400" b="1" dirty="0">
                <a:solidFill>
                  <a:srgbClr val="0000FF"/>
                </a:solidFill>
              </a:rPr>
              <a:t>Divide-and-conquer</a:t>
            </a:r>
            <a:r>
              <a:rPr sz="1400" b="1" spc="-60" dirty="0">
                <a:solidFill>
                  <a:srgbClr val="0000FF"/>
                </a:solidFill>
              </a:rPr>
              <a:t> </a:t>
            </a:r>
            <a:r>
              <a:rPr sz="1400" b="1" spc="-40" dirty="0">
                <a:solidFill>
                  <a:srgbClr val="0000FF"/>
                </a:solidFill>
              </a:rPr>
              <a:t>algorithms</a:t>
            </a:r>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299" y="206375"/>
            <a:ext cx="4419498" cy="430887"/>
          </a:xfrm>
          <a:prstGeom prst="rect">
            <a:avLst/>
          </a:prstGeom>
        </p:spPr>
        <p:txBody>
          <a:bodyPr vert="horz" wrap="square" lIns="0" tIns="0" rIns="0" bIns="0" rtlCol="0">
            <a:spAutoFit/>
          </a:bodyPr>
          <a:lstStyle/>
          <a:p>
            <a:pPr marL="12700">
              <a:lnSpc>
                <a:spcPct val="100000"/>
              </a:lnSpc>
            </a:pPr>
            <a:r>
              <a:rPr sz="1400" b="1" dirty="0"/>
              <a:t>The divide-and-conquer strategy solves a problem by:</a:t>
            </a:r>
          </a:p>
        </p:txBody>
      </p:sp>
      <p:sp>
        <p:nvSpPr>
          <p:cNvPr id="3" name="object 3"/>
          <p:cNvSpPr txBox="1"/>
          <p:nvPr/>
        </p:nvSpPr>
        <p:spPr>
          <a:xfrm>
            <a:off x="339736" y="968375"/>
            <a:ext cx="3930625" cy="1097736"/>
          </a:xfrm>
          <a:prstGeom prst="rect">
            <a:avLst/>
          </a:prstGeom>
        </p:spPr>
        <p:txBody>
          <a:bodyPr vert="horz" wrap="square" lIns="0" tIns="0" rIns="0" bIns="0" rtlCol="0">
            <a:spAutoFit/>
          </a:bodyPr>
          <a:lstStyle/>
          <a:p>
            <a:pPr marL="161925" marR="5080" indent="-149225">
              <a:lnSpc>
                <a:spcPts val="1400"/>
              </a:lnSpc>
              <a:buClr>
                <a:srgbClr val="3333B2"/>
              </a:buClr>
              <a:buAutoNum type="arabicPeriod"/>
              <a:tabLst>
                <a:tab pos="162560" algn="l"/>
              </a:tabLst>
            </a:pPr>
            <a:r>
              <a:rPr sz="1200" dirty="0">
                <a:latin typeface="Tahoma"/>
                <a:cs typeface="Tahoma"/>
              </a:rPr>
              <a:t>Breaking it into subproblems that are themselves smaller instances of the same type of problem.</a:t>
            </a:r>
          </a:p>
          <a:p>
            <a:pPr>
              <a:lnSpc>
                <a:spcPct val="100000"/>
              </a:lnSpc>
              <a:spcBef>
                <a:spcPts val="45"/>
              </a:spcBef>
              <a:buClr>
                <a:srgbClr val="3333B2"/>
              </a:buClr>
              <a:buFont typeface="Tahoma"/>
              <a:buAutoNum type="arabicPeriod"/>
            </a:pPr>
            <a:endParaRPr sz="1200" dirty="0">
              <a:latin typeface="Times New Roman"/>
              <a:cs typeface="Times New Roman"/>
            </a:endParaRPr>
          </a:p>
          <a:p>
            <a:pPr marL="161925" indent="-149225">
              <a:lnSpc>
                <a:spcPct val="100000"/>
              </a:lnSpc>
              <a:buClr>
                <a:srgbClr val="3333B2"/>
              </a:buClr>
              <a:buAutoNum type="arabicPeriod"/>
              <a:tabLst>
                <a:tab pos="162560" algn="l"/>
              </a:tabLst>
            </a:pPr>
            <a:r>
              <a:rPr sz="1200" dirty="0">
                <a:latin typeface="Tahoma"/>
                <a:cs typeface="Tahoma"/>
              </a:rPr>
              <a:t>Recursively solving these subproblems.</a:t>
            </a:r>
          </a:p>
          <a:p>
            <a:pPr>
              <a:lnSpc>
                <a:spcPct val="100000"/>
              </a:lnSpc>
              <a:spcBef>
                <a:spcPts val="45"/>
              </a:spcBef>
              <a:buClr>
                <a:srgbClr val="3333B2"/>
              </a:buClr>
              <a:buFont typeface="Tahoma"/>
              <a:buAutoNum type="arabicPeriod"/>
            </a:pPr>
            <a:endParaRPr sz="1200" dirty="0">
              <a:latin typeface="Times New Roman"/>
              <a:cs typeface="Times New Roman"/>
            </a:endParaRPr>
          </a:p>
          <a:p>
            <a:pPr marL="161925" indent="-149225">
              <a:lnSpc>
                <a:spcPct val="100000"/>
              </a:lnSpc>
              <a:buClr>
                <a:srgbClr val="3333B2"/>
              </a:buClr>
              <a:buAutoNum type="arabicPeriod"/>
              <a:tabLst>
                <a:tab pos="162560" algn="l"/>
              </a:tabLst>
            </a:pPr>
            <a:r>
              <a:rPr sz="1200" dirty="0">
                <a:latin typeface="Tahoma"/>
                <a:cs typeface="Tahoma"/>
              </a:rPr>
              <a:t>Appropriately combining their answers.</a:t>
            </a: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3050" y="1315048"/>
            <a:ext cx="1524000" cy="215444"/>
          </a:xfrm>
          <a:prstGeom prst="rect">
            <a:avLst/>
          </a:prstGeom>
        </p:spPr>
        <p:txBody>
          <a:bodyPr vert="horz" wrap="square" lIns="0" tIns="0" rIns="0" bIns="0" rtlCol="0">
            <a:spAutoFit/>
          </a:bodyPr>
          <a:lstStyle/>
          <a:p>
            <a:pPr marL="12700">
              <a:lnSpc>
                <a:spcPct val="100000"/>
              </a:lnSpc>
            </a:pPr>
            <a:r>
              <a:rPr sz="1400" b="1" dirty="0">
                <a:solidFill>
                  <a:srgbClr val="0000FF"/>
                </a:solidFill>
              </a:rPr>
              <a:t>Multiplication</a:t>
            </a:r>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09363" y="282575"/>
            <a:ext cx="3600015" cy="1619977"/>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26948" y="319328"/>
            <a:ext cx="3754120" cy="0"/>
          </a:xfrm>
          <a:custGeom>
            <a:avLst/>
            <a:gdLst/>
            <a:ahLst/>
            <a:cxnLst/>
            <a:rect l="l" t="t" r="r" b="b"/>
            <a:pathLst>
              <a:path w="3754120">
                <a:moveTo>
                  <a:pt x="0" y="0"/>
                </a:moveTo>
                <a:lnTo>
                  <a:pt x="3754107" y="0"/>
                </a:lnTo>
              </a:path>
            </a:pathLst>
          </a:custGeom>
          <a:ln w="5054">
            <a:solidFill>
              <a:srgbClr val="000000"/>
            </a:solidFill>
          </a:ln>
        </p:spPr>
        <p:txBody>
          <a:bodyPr wrap="square" lIns="0" tIns="0" rIns="0" bIns="0" rtlCol="0"/>
          <a:lstStyle/>
          <a:p>
            <a:endParaRPr/>
          </a:p>
        </p:txBody>
      </p:sp>
      <p:sp>
        <p:nvSpPr>
          <p:cNvPr id="4" name="object 4"/>
          <p:cNvSpPr/>
          <p:nvPr/>
        </p:nvSpPr>
        <p:spPr>
          <a:xfrm>
            <a:off x="429475" y="319328"/>
            <a:ext cx="0" cy="1769110"/>
          </a:xfrm>
          <a:custGeom>
            <a:avLst/>
            <a:gdLst/>
            <a:ahLst/>
            <a:cxnLst/>
            <a:rect l="l" t="t" r="r" b="b"/>
            <a:pathLst>
              <a:path h="1769110">
                <a:moveTo>
                  <a:pt x="0" y="1769033"/>
                </a:moveTo>
                <a:lnTo>
                  <a:pt x="0" y="0"/>
                </a:lnTo>
              </a:path>
            </a:pathLst>
          </a:custGeom>
          <a:ln w="5054">
            <a:solidFill>
              <a:srgbClr val="000000"/>
            </a:solidFill>
          </a:ln>
        </p:spPr>
        <p:txBody>
          <a:bodyPr wrap="square" lIns="0" tIns="0" rIns="0" bIns="0" rtlCol="0"/>
          <a:lstStyle/>
          <a:p>
            <a:endParaRPr/>
          </a:p>
        </p:txBody>
      </p:sp>
      <p:sp>
        <p:nvSpPr>
          <p:cNvPr id="5" name="object 5"/>
          <p:cNvSpPr/>
          <p:nvPr/>
        </p:nvSpPr>
        <p:spPr>
          <a:xfrm>
            <a:off x="4178515" y="319328"/>
            <a:ext cx="0" cy="1769110"/>
          </a:xfrm>
          <a:custGeom>
            <a:avLst/>
            <a:gdLst/>
            <a:ahLst/>
            <a:cxnLst/>
            <a:rect l="l" t="t" r="r" b="b"/>
            <a:pathLst>
              <a:path h="1769110">
                <a:moveTo>
                  <a:pt x="0" y="1769033"/>
                </a:moveTo>
                <a:lnTo>
                  <a:pt x="0" y="0"/>
                </a:lnTo>
              </a:path>
            </a:pathLst>
          </a:custGeom>
          <a:ln w="5054">
            <a:solidFill>
              <a:srgbClr val="000000"/>
            </a:solidFill>
          </a:ln>
        </p:spPr>
        <p:txBody>
          <a:bodyPr wrap="square" lIns="0" tIns="0" rIns="0" bIns="0" rtlCol="0"/>
          <a:lstStyle/>
          <a:p>
            <a:endParaRPr/>
          </a:p>
        </p:txBody>
      </p:sp>
      <p:sp>
        <p:nvSpPr>
          <p:cNvPr id="6" name="object 6"/>
          <p:cNvSpPr/>
          <p:nvPr/>
        </p:nvSpPr>
        <p:spPr>
          <a:xfrm>
            <a:off x="426948" y="2088362"/>
            <a:ext cx="3754120" cy="0"/>
          </a:xfrm>
          <a:custGeom>
            <a:avLst/>
            <a:gdLst/>
            <a:ahLst/>
            <a:cxnLst/>
            <a:rect l="l" t="t" r="r" b="b"/>
            <a:pathLst>
              <a:path w="3754120">
                <a:moveTo>
                  <a:pt x="0" y="0"/>
                </a:moveTo>
                <a:lnTo>
                  <a:pt x="3754107" y="0"/>
                </a:lnTo>
              </a:path>
            </a:pathLst>
          </a:custGeom>
          <a:ln w="5054">
            <a:solidFill>
              <a:srgbClr val="000000"/>
            </a:solidFill>
          </a:ln>
        </p:spPr>
        <p:txBody>
          <a:bodyPr wrap="square" lIns="0" tIns="0" rIns="0" bIns="0" rtlCol="0"/>
          <a:lstStyle/>
          <a:p>
            <a:endParaRPr/>
          </a:p>
        </p:txBody>
      </p:sp>
      <p:sp>
        <p:nvSpPr>
          <p:cNvPr id="7" name="object 7"/>
          <p:cNvSpPr txBox="1"/>
          <p:nvPr/>
        </p:nvSpPr>
        <p:spPr>
          <a:xfrm>
            <a:off x="1566420" y="2082278"/>
            <a:ext cx="1485900" cy="523220"/>
          </a:xfrm>
          <a:prstGeom prst="rect">
            <a:avLst/>
          </a:prstGeom>
        </p:spPr>
        <p:txBody>
          <a:bodyPr vert="horz" wrap="square" lIns="0" tIns="0" rIns="0" bIns="0" rtlCol="0">
            <a:spAutoFit/>
          </a:bodyPr>
          <a:lstStyle/>
          <a:p>
            <a:pPr algn="ctr">
              <a:lnSpc>
                <a:spcPct val="100000"/>
              </a:lnSpc>
            </a:pPr>
            <a:r>
              <a:rPr sz="1050" b="1" spc="-45" dirty="0">
                <a:latin typeface="Arial"/>
                <a:cs typeface="Arial"/>
              </a:rPr>
              <a:t>Johann </a:t>
            </a:r>
            <a:r>
              <a:rPr sz="1050" b="1" spc="-35" dirty="0">
                <a:latin typeface="Arial"/>
                <a:cs typeface="Arial"/>
              </a:rPr>
              <a:t>Carl Friedrich </a:t>
            </a:r>
            <a:r>
              <a:rPr sz="1050" b="1" spc="35" dirty="0">
                <a:latin typeface="Arial"/>
                <a:cs typeface="Arial"/>
              </a:rPr>
              <a:t> </a:t>
            </a:r>
            <a:r>
              <a:rPr sz="1050" b="1" spc="-75" dirty="0">
                <a:latin typeface="Arial"/>
                <a:cs typeface="Arial"/>
              </a:rPr>
              <a:t>Gauss</a:t>
            </a:r>
            <a:endParaRPr sz="1050" dirty="0">
              <a:latin typeface="Arial"/>
              <a:cs typeface="Arial"/>
            </a:endParaRPr>
          </a:p>
          <a:p>
            <a:pPr algn="ctr">
              <a:lnSpc>
                <a:spcPct val="100000"/>
              </a:lnSpc>
              <a:spcBef>
                <a:spcPts val="309"/>
              </a:spcBef>
            </a:pPr>
            <a:r>
              <a:rPr sz="1050" spc="-35" dirty="0">
                <a:latin typeface="Tahoma"/>
                <a:cs typeface="Tahoma"/>
              </a:rPr>
              <a:t>1777 </a:t>
            </a:r>
            <a:r>
              <a:rPr sz="1050" spc="-25" dirty="0">
                <a:latin typeface="Tahoma"/>
                <a:cs typeface="Tahoma"/>
              </a:rPr>
              <a:t>-</a:t>
            </a:r>
            <a:r>
              <a:rPr sz="1050" spc="15" dirty="0">
                <a:latin typeface="Tahoma"/>
                <a:cs typeface="Tahoma"/>
              </a:rPr>
              <a:t> </a:t>
            </a:r>
            <a:r>
              <a:rPr sz="1050" spc="-35" dirty="0">
                <a:latin typeface="Tahoma"/>
                <a:cs typeface="Tahoma"/>
              </a:rPr>
              <a:t>1855</a:t>
            </a:r>
            <a:endParaRPr sz="1050" dirty="0">
              <a:latin typeface="Tahoma"/>
              <a:cs typeface="Tahoma"/>
            </a:endParaRPr>
          </a:p>
        </p:txBody>
      </p:sp>
      <p:sp>
        <p:nvSpPr>
          <p:cNvPr id="8" name="object 8"/>
          <p:cNvSpPr txBox="1"/>
          <p:nvPr/>
        </p:nvSpPr>
        <p:spPr>
          <a:xfrm>
            <a:off x="781050" y="2827620"/>
            <a:ext cx="1318770" cy="138105"/>
          </a:xfrm>
          <a:prstGeom prst="rect">
            <a:avLst/>
          </a:prstGeom>
        </p:spPr>
        <p:txBody>
          <a:bodyPr vert="horz" wrap="square" lIns="0" tIns="0" rIns="0" bIns="0" rtlCol="0">
            <a:spAutoFit/>
          </a:bodyPr>
          <a:lstStyle/>
          <a:p>
            <a:pPr marL="12700">
              <a:lnSpc>
                <a:spcPct val="100000"/>
              </a:lnSpc>
            </a:pPr>
            <a:r>
              <a:rPr sz="900" spc="-35" dirty="0">
                <a:solidFill>
                  <a:srgbClr val="0000FF"/>
                </a:solidFill>
                <a:latin typeface="Tahoma"/>
                <a:cs typeface="Tahoma"/>
              </a:rPr>
              <a:t>1</a:t>
            </a:r>
            <a:r>
              <a:rPr sz="900" spc="-90" dirty="0">
                <a:solidFill>
                  <a:srgbClr val="0000FF"/>
                </a:solidFill>
                <a:latin typeface="Tahoma"/>
                <a:cs typeface="Tahoma"/>
              </a:rPr>
              <a:t> </a:t>
            </a:r>
            <a:r>
              <a:rPr sz="900" spc="60" dirty="0">
                <a:solidFill>
                  <a:srgbClr val="0000FF"/>
                </a:solidFill>
                <a:latin typeface="Tahoma"/>
                <a:cs typeface="Tahoma"/>
              </a:rPr>
              <a:t>+</a:t>
            </a:r>
            <a:r>
              <a:rPr sz="900" spc="-90" dirty="0">
                <a:solidFill>
                  <a:srgbClr val="0000FF"/>
                </a:solidFill>
                <a:latin typeface="Tahoma"/>
                <a:cs typeface="Tahoma"/>
              </a:rPr>
              <a:t> </a:t>
            </a:r>
            <a:r>
              <a:rPr sz="900" spc="-35" dirty="0">
                <a:solidFill>
                  <a:srgbClr val="0000FF"/>
                </a:solidFill>
                <a:latin typeface="Tahoma"/>
                <a:cs typeface="Tahoma"/>
              </a:rPr>
              <a:t>2</a:t>
            </a:r>
            <a:r>
              <a:rPr sz="900" spc="-90" dirty="0">
                <a:solidFill>
                  <a:srgbClr val="0000FF"/>
                </a:solidFill>
                <a:latin typeface="Tahoma"/>
                <a:cs typeface="Tahoma"/>
              </a:rPr>
              <a:t> </a:t>
            </a:r>
            <a:r>
              <a:rPr sz="900" spc="60" dirty="0">
                <a:solidFill>
                  <a:srgbClr val="0000FF"/>
                </a:solidFill>
                <a:latin typeface="Tahoma"/>
                <a:cs typeface="Tahoma"/>
              </a:rPr>
              <a:t>+</a:t>
            </a:r>
            <a:r>
              <a:rPr sz="900" spc="-90" dirty="0">
                <a:solidFill>
                  <a:srgbClr val="0000FF"/>
                </a:solidFill>
                <a:latin typeface="Tahoma"/>
                <a:cs typeface="Tahoma"/>
              </a:rPr>
              <a:t> </a:t>
            </a:r>
            <a:r>
              <a:rPr sz="900" spc="5" dirty="0">
                <a:solidFill>
                  <a:srgbClr val="0000FF"/>
                </a:solidFill>
                <a:latin typeface="Arial Unicode MS"/>
                <a:cs typeface="Arial Unicode MS"/>
              </a:rPr>
              <a:t>·</a:t>
            </a:r>
            <a:r>
              <a:rPr sz="900" spc="-110" dirty="0">
                <a:solidFill>
                  <a:srgbClr val="0000FF"/>
                </a:solidFill>
                <a:latin typeface="Arial Unicode MS"/>
                <a:cs typeface="Arial Unicode MS"/>
              </a:rPr>
              <a:t> </a:t>
            </a:r>
            <a:r>
              <a:rPr sz="900" spc="5" dirty="0">
                <a:solidFill>
                  <a:srgbClr val="0000FF"/>
                </a:solidFill>
                <a:latin typeface="Arial Unicode MS"/>
                <a:cs typeface="Arial Unicode MS"/>
              </a:rPr>
              <a:t>·</a:t>
            </a:r>
            <a:r>
              <a:rPr sz="900" spc="-110" dirty="0">
                <a:solidFill>
                  <a:srgbClr val="0000FF"/>
                </a:solidFill>
                <a:latin typeface="Arial Unicode MS"/>
                <a:cs typeface="Arial Unicode MS"/>
              </a:rPr>
              <a:t> </a:t>
            </a:r>
            <a:r>
              <a:rPr sz="900" spc="5" dirty="0">
                <a:solidFill>
                  <a:srgbClr val="0000FF"/>
                </a:solidFill>
                <a:latin typeface="Arial Unicode MS"/>
                <a:cs typeface="Arial Unicode MS"/>
              </a:rPr>
              <a:t>·</a:t>
            </a:r>
            <a:r>
              <a:rPr sz="900" spc="-60" dirty="0">
                <a:solidFill>
                  <a:srgbClr val="0000FF"/>
                </a:solidFill>
                <a:latin typeface="Arial Unicode MS"/>
                <a:cs typeface="Arial Unicode MS"/>
              </a:rPr>
              <a:t> </a:t>
            </a:r>
            <a:r>
              <a:rPr sz="900" spc="60" dirty="0">
                <a:solidFill>
                  <a:srgbClr val="0000FF"/>
                </a:solidFill>
                <a:latin typeface="Tahoma"/>
                <a:cs typeface="Tahoma"/>
              </a:rPr>
              <a:t>+</a:t>
            </a:r>
            <a:r>
              <a:rPr sz="900" spc="-90" dirty="0">
                <a:solidFill>
                  <a:srgbClr val="0000FF"/>
                </a:solidFill>
                <a:latin typeface="Tahoma"/>
                <a:cs typeface="Tahoma"/>
              </a:rPr>
              <a:t> </a:t>
            </a:r>
            <a:r>
              <a:rPr sz="900" spc="-35" dirty="0">
                <a:solidFill>
                  <a:srgbClr val="0000FF"/>
                </a:solidFill>
                <a:latin typeface="Tahoma"/>
                <a:cs typeface="Tahoma"/>
              </a:rPr>
              <a:t>100</a:t>
            </a:r>
            <a:r>
              <a:rPr sz="900" spc="-40" dirty="0">
                <a:solidFill>
                  <a:srgbClr val="0000FF"/>
                </a:solidFill>
                <a:latin typeface="Tahoma"/>
                <a:cs typeface="Tahoma"/>
              </a:rPr>
              <a:t> </a:t>
            </a:r>
            <a:r>
              <a:rPr sz="900" spc="60" dirty="0">
                <a:solidFill>
                  <a:srgbClr val="0000FF"/>
                </a:solidFill>
                <a:latin typeface="Tahoma"/>
                <a:cs typeface="Tahoma"/>
              </a:rPr>
              <a:t>=</a:t>
            </a:r>
            <a:endParaRPr sz="900" dirty="0">
              <a:latin typeface="Tahoma"/>
              <a:cs typeface="Tahoma"/>
            </a:endParaRPr>
          </a:p>
        </p:txBody>
      </p:sp>
      <p:sp>
        <p:nvSpPr>
          <p:cNvPr id="9" name="object 9"/>
          <p:cNvSpPr txBox="1"/>
          <p:nvPr/>
        </p:nvSpPr>
        <p:spPr>
          <a:xfrm>
            <a:off x="2152651" y="2772448"/>
            <a:ext cx="824128" cy="289823"/>
          </a:xfrm>
          <a:prstGeom prst="rect">
            <a:avLst/>
          </a:prstGeom>
        </p:spPr>
        <p:txBody>
          <a:bodyPr vert="horz" wrap="square" lIns="0" tIns="0" rIns="0" bIns="0" rtlCol="0">
            <a:spAutoFit/>
          </a:bodyPr>
          <a:lstStyle/>
          <a:p>
            <a:pPr algn="ctr">
              <a:lnSpc>
                <a:spcPct val="100000"/>
              </a:lnSpc>
            </a:pPr>
            <a:r>
              <a:rPr sz="900" u="sng" spc="-35" dirty="0">
                <a:solidFill>
                  <a:srgbClr val="0000FF"/>
                </a:solidFill>
                <a:latin typeface="Tahoma"/>
                <a:cs typeface="Tahoma"/>
              </a:rPr>
              <a:t>100</a:t>
            </a:r>
            <a:r>
              <a:rPr sz="900" u="sng" spc="-100" dirty="0">
                <a:solidFill>
                  <a:srgbClr val="0000FF"/>
                </a:solidFill>
                <a:latin typeface="Tahoma"/>
                <a:cs typeface="Tahoma"/>
              </a:rPr>
              <a:t> </a:t>
            </a:r>
            <a:r>
              <a:rPr sz="900" u="sng" spc="5" dirty="0">
                <a:solidFill>
                  <a:srgbClr val="0000FF"/>
                </a:solidFill>
                <a:latin typeface="Arial Unicode MS"/>
                <a:cs typeface="Arial Unicode MS"/>
              </a:rPr>
              <a:t>·</a:t>
            </a:r>
            <a:r>
              <a:rPr sz="900" u="sng" spc="-65" dirty="0">
                <a:solidFill>
                  <a:srgbClr val="0000FF"/>
                </a:solidFill>
                <a:latin typeface="Arial Unicode MS"/>
                <a:cs typeface="Arial Unicode MS"/>
              </a:rPr>
              <a:t> </a:t>
            </a:r>
            <a:r>
              <a:rPr sz="900" u="sng" spc="-10" dirty="0">
                <a:solidFill>
                  <a:srgbClr val="0000FF"/>
                </a:solidFill>
                <a:latin typeface="Tahoma"/>
                <a:cs typeface="Tahoma"/>
              </a:rPr>
              <a:t>(1</a:t>
            </a:r>
            <a:r>
              <a:rPr sz="900" u="sng" spc="-100" dirty="0">
                <a:solidFill>
                  <a:srgbClr val="0000FF"/>
                </a:solidFill>
                <a:latin typeface="Tahoma"/>
                <a:cs typeface="Tahoma"/>
              </a:rPr>
              <a:t> </a:t>
            </a:r>
            <a:r>
              <a:rPr sz="900" u="sng" spc="60" dirty="0">
                <a:solidFill>
                  <a:srgbClr val="0000FF"/>
                </a:solidFill>
                <a:latin typeface="Tahoma"/>
                <a:cs typeface="Tahoma"/>
              </a:rPr>
              <a:t>+</a:t>
            </a:r>
            <a:r>
              <a:rPr sz="900" u="sng" spc="-100" dirty="0">
                <a:solidFill>
                  <a:srgbClr val="0000FF"/>
                </a:solidFill>
                <a:latin typeface="Tahoma"/>
                <a:cs typeface="Tahoma"/>
              </a:rPr>
              <a:t> </a:t>
            </a:r>
            <a:r>
              <a:rPr sz="900" u="sng" spc="-25" dirty="0">
                <a:solidFill>
                  <a:srgbClr val="0000FF"/>
                </a:solidFill>
                <a:latin typeface="Tahoma"/>
                <a:cs typeface="Tahoma"/>
              </a:rPr>
              <a:t>100)</a:t>
            </a:r>
            <a:endParaRPr sz="900" dirty="0">
              <a:latin typeface="Tahoma"/>
              <a:cs typeface="Tahoma"/>
            </a:endParaRPr>
          </a:p>
          <a:p>
            <a:pPr algn="ctr">
              <a:lnSpc>
                <a:spcPct val="100000"/>
              </a:lnSpc>
              <a:spcBef>
                <a:spcPts val="105"/>
              </a:spcBef>
            </a:pPr>
            <a:r>
              <a:rPr sz="900" spc="-35" dirty="0">
                <a:solidFill>
                  <a:srgbClr val="0000FF"/>
                </a:solidFill>
                <a:latin typeface="Tahoma"/>
                <a:cs typeface="Tahoma"/>
              </a:rPr>
              <a:t>2</a:t>
            </a:r>
            <a:endParaRPr sz="900" dirty="0">
              <a:latin typeface="Tahoma"/>
              <a:cs typeface="Tahoma"/>
            </a:endParaRPr>
          </a:p>
        </p:txBody>
      </p:sp>
      <p:sp>
        <p:nvSpPr>
          <p:cNvPr id="10" name="object 10"/>
          <p:cNvSpPr txBox="1"/>
          <p:nvPr/>
        </p:nvSpPr>
        <p:spPr>
          <a:xfrm>
            <a:off x="2995829" y="2836627"/>
            <a:ext cx="415925" cy="138499"/>
          </a:xfrm>
          <a:prstGeom prst="rect">
            <a:avLst/>
          </a:prstGeom>
        </p:spPr>
        <p:txBody>
          <a:bodyPr vert="horz" wrap="square" lIns="0" tIns="0" rIns="0" bIns="0" rtlCol="0">
            <a:spAutoFit/>
          </a:bodyPr>
          <a:lstStyle/>
          <a:p>
            <a:pPr marL="12700">
              <a:lnSpc>
                <a:spcPct val="100000"/>
              </a:lnSpc>
            </a:pPr>
            <a:r>
              <a:rPr sz="900" spc="60" dirty="0">
                <a:solidFill>
                  <a:srgbClr val="0000FF"/>
                </a:solidFill>
                <a:latin typeface="Tahoma"/>
                <a:cs typeface="Tahoma"/>
              </a:rPr>
              <a:t>=</a:t>
            </a:r>
            <a:r>
              <a:rPr sz="900" spc="-130" dirty="0">
                <a:solidFill>
                  <a:srgbClr val="0000FF"/>
                </a:solidFill>
                <a:latin typeface="Tahoma"/>
                <a:cs typeface="Tahoma"/>
              </a:rPr>
              <a:t> </a:t>
            </a:r>
            <a:r>
              <a:rPr sz="900" spc="-40" dirty="0">
                <a:solidFill>
                  <a:srgbClr val="0000FF"/>
                </a:solidFill>
                <a:latin typeface="Tahoma"/>
                <a:cs typeface="Tahoma"/>
              </a:rPr>
              <a:t>5050</a:t>
            </a:r>
            <a:r>
              <a:rPr sz="900" i="1" spc="-40" dirty="0">
                <a:solidFill>
                  <a:srgbClr val="0000FF"/>
                </a:solidFill>
                <a:latin typeface="Verdana"/>
                <a:cs typeface="Verdana"/>
              </a:rPr>
              <a:t>.</a:t>
            </a:r>
            <a:endParaRPr sz="900" dirty="0">
              <a:latin typeface="Verdana"/>
              <a:cs typeface="Verdana"/>
            </a:endParaRP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47294" y="587375"/>
            <a:ext cx="4015156" cy="2192588"/>
          </a:xfrm>
          <a:prstGeom prst="rect">
            <a:avLst/>
          </a:prstGeom>
        </p:spPr>
        <p:txBody>
          <a:bodyPr vert="horz" wrap="square" lIns="0" tIns="0" rIns="0" bIns="0" rtlCol="0">
            <a:spAutoFit/>
          </a:bodyPr>
          <a:lstStyle/>
          <a:p>
            <a:pPr marL="12700">
              <a:lnSpc>
                <a:spcPts val="1400"/>
              </a:lnSpc>
            </a:pPr>
            <a:r>
              <a:rPr sz="1100" b="1" dirty="0">
                <a:latin typeface="Arial"/>
                <a:cs typeface="Arial"/>
              </a:rPr>
              <a:t>Gauss  </a:t>
            </a:r>
            <a:r>
              <a:rPr sz="1100" dirty="0">
                <a:latin typeface="Tahoma"/>
                <a:cs typeface="Tahoma"/>
              </a:rPr>
              <a:t>once noticed that although the product of two complex numbers</a:t>
            </a:r>
          </a:p>
          <a:p>
            <a:pPr marL="15875" algn="ctr">
              <a:lnSpc>
                <a:spcPts val="1400"/>
              </a:lnSpc>
              <a:spcBef>
                <a:spcPts val="805"/>
              </a:spcBef>
            </a:pPr>
            <a:r>
              <a:rPr sz="1100" dirty="0">
                <a:latin typeface="Tahoma"/>
                <a:cs typeface="Tahoma"/>
              </a:rPr>
              <a:t>(</a:t>
            </a:r>
            <a:r>
              <a:rPr sz="1100" i="1" dirty="0">
                <a:latin typeface="Arial"/>
                <a:cs typeface="Arial"/>
              </a:rPr>
              <a:t>a </a:t>
            </a:r>
            <a:r>
              <a:rPr sz="1100" dirty="0">
                <a:latin typeface="Tahoma"/>
                <a:cs typeface="Tahoma"/>
              </a:rPr>
              <a:t>+ </a:t>
            </a:r>
            <a:r>
              <a:rPr sz="1100" i="1" dirty="0">
                <a:latin typeface="Arial"/>
                <a:cs typeface="Arial"/>
              </a:rPr>
              <a:t>bi </a:t>
            </a:r>
            <a:r>
              <a:rPr sz="1100" dirty="0">
                <a:latin typeface="Tahoma"/>
                <a:cs typeface="Tahoma"/>
              </a:rPr>
              <a:t>)(</a:t>
            </a:r>
            <a:r>
              <a:rPr sz="1100" i="1" dirty="0">
                <a:latin typeface="Arial"/>
                <a:cs typeface="Arial"/>
              </a:rPr>
              <a:t>c </a:t>
            </a:r>
            <a:r>
              <a:rPr sz="1100" dirty="0">
                <a:latin typeface="Tahoma"/>
                <a:cs typeface="Tahoma"/>
              </a:rPr>
              <a:t>+ </a:t>
            </a:r>
            <a:r>
              <a:rPr sz="1100" i="1" dirty="0">
                <a:latin typeface="Arial"/>
                <a:cs typeface="Arial"/>
              </a:rPr>
              <a:t>di </a:t>
            </a:r>
            <a:r>
              <a:rPr sz="1100" dirty="0">
                <a:latin typeface="Tahoma"/>
                <a:cs typeface="Tahoma"/>
              </a:rPr>
              <a:t>) = </a:t>
            </a:r>
            <a:r>
              <a:rPr sz="1100" i="1" dirty="0">
                <a:latin typeface="Arial"/>
                <a:cs typeface="Arial"/>
              </a:rPr>
              <a:t>ac </a:t>
            </a:r>
            <a:r>
              <a:rPr sz="1100" dirty="0">
                <a:latin typeface="Arial Unicode MS"/>
                <a:cs typeface="Arial Unicode MS"/>
              </a:rPr>
              <a:t>− </a:t>
            </a:r>
            <a:r>
              <a:rPr sz="1100" i="1" dirty="0">
                <a:latin typeface="Arial"/>
                <a:cs typeface="Arial"/>
              </a:rPr>
              <a:t>bd </a:t>
            </a:r>
            <a:r>
              <a:rPr sz="1100" dirty="0">
                <a:latin typeface="Tahoma"/>
                <a:cs typeface="Tahoma"/>
              </a:rPr>
              <a:t>+ (</a:t>
            </a:r>
            <a:r>
              <a:rPr sz="1100" i="1" dirty="0">
                <a:latin typeface="Arial"/>
                <a:cs typeface="Arial"/>
              </a:rPr>
              <a:t>bc </a:t>
            </a:r>
            <a:r>
              <a:rPr sz="1100" dirty="0">
                <a:latin typeface="Tahoma"/>
                <a:cs typeface="Tahoma"/>
              </a:rPr>
              <a:t>+ </a:t>
            </a:r>
            <a:r>
              <a:rPr sz="1100" i="1" dirty="0">
                <a:latin typeface="Arial"/>
                <a:cs typeface="Arial"/>
              </a:rPr>
              <a:t>ad </a:t>
            </a:r>
            <a:r>
              <a:rPr sz="1100" dirty="0">
                <a:latin typeface="Tahoma"/>
                <a:cs typeface="Tahoma"/>
              </a:rPr>
              <a:t>)</a:t>
            </a:r>
            <a:r>
              <a:rPr sz="1100" i="1" dirty="0">
                <a:latin typeface="Arial"/>
                <a:cs typeface="Arial"/>
              </a:rPr>
              <a:t>i</a:t>
            </a:r>
            <a:endParaRPr sz="1100" dirty="0">
              <a:latin typeface="Arial"/>
              <a:cs typeface="Arial"/>
            </a:endParaRPr>
          </a:p>
          <a:p>
            <a:pPr marL="12700" marR="81280">
              <a:lnSpc>
                <a:spcPts val="1400"/>
              </a:lnSpc>
              <a:spcBef>
                <a:spcPts val="795"/>
              </a:spcBef>
            </a:pPr>
            <a:r>
              <a:rPr sz="1100" dirty="0">
                <a:latin typeface="Tahoma"/>
                <a:cs typeface="Tahoma"/>
              </a:rPr>
              <a:t>seems to involve </a:t>
            </a:r>
            <a:r>
              <a:rPr sz="1100" dirty="0">
                <a:solidFill>
                  <a:srgbClr val="FF0000"/>
                </a:solidFill>
                <a:latin typeface="Tahoma"/>
                <a:cs typeface="Tahoma"/>
              </a:rPr>
              <a:t>four </a:t>
            </a:r>
            <a:r>
              <a:rPr sz="1100" dirty="0">
                <a:latin typeface="Tahoma"/>
                <a:cs typeface="Tahoma"/>
              </a:rPr>
              <a:t>real-number multiplications, it can in fact be done with just </a:t>
            </a:r>
            <a:r>
              <a:rPr sz="1100" dirty="0">
                <a:solidFill>
                  <a:srgbClr val="0000FF"/>
                </a:solidFill>
                <a:latin typeface="Tahoma"/>
                <a:cs typeface="Tahoma"/>
              </a:rPr>
              <a:t>three</a:t>
            </a:r>
            <a:r>
              <a:rPr sz="1100" dirty="0">
                <a:latin typeface="Tahoma"/>
                <a:cs typeface="Tahoma"/>
              </a:rPr>
              <a:t>: </a:t>
            </a:r>
            <a:r>
              <a:rPr sz="1100" i="1" dirty="0">
                <a:solidFill>
                  <a:srgbClr val="FF0000"/>
                </a:solidFill>
                <a:latin typeface="Arial"/>
                <a:cs typeface="Arial"/>
              </a:rPr>
              <a:t>ac </a:t>
            </a:r>
            <a:r>
              <a:rPr sz="1100" dirty="0">
                <a:latin typeface="Tahoma"/>
                <a:cs typeface="Tahoma"/>
              </a:rPr>
              <a:t>, </a:t>
            </a:r>
            <a:r>
              <a:rPr sz="1100" i="1" dirty="0">
                <a:solidFill>
                  <a:srgbClr val="FF0000"/>
                </a:solidFill>
                <a:latin typeface="Arial"/>
                <a:cs typeface="Arial"/>
              </a:rPr>
              <a:t>bd </a:t>
            </a:r>
            <a:r>
              <a:rPr sz="1100" dirty="0">
                <a:latin typeface="Tahoma"/>
                <a:cs typeface="Tahoma"/>
              </a:rPr>
              <a:t>, and </a:t>
            </a:r>
            <a:r>
              <a:rPr sz="1100" dirty="0">
                <a:solidFill>
                  <a:srgbClr val="FF0000"/>
                </a:solidFill>
                <a:latin typeface="Tahoma"/>
                <a:cs typeface="Tahoma"/>
              </a:rPr>
              <a:t>(</a:t>
            </a:r>
            <a:r>
              <a:rPr sz="1100" i="1" dirty="0">
                <a:solidFill>
                  <a:srgbClr val="FF0000"/>
                </a:solidFill>
                <a:latin typeface="Arial"/>
                <a:cs typeface="Arial"/>
              </a:rPr>
              <a:t>a </a:t>
            </a:r>
            <a:r>
              <a:rPr sz="1100" dirty="0">
                <a:solidFill>
                  <a:srgbClr val="FF0000"/>
                </a:solidFill>
                <a:latin typeface="Tahoma"/>
                <a:cs typeface="Tahoma"/>
              </a:rPr>
              <a:t>+ </a:t>
            </a:r>
            <a:r>
              <a:rPr sz="1100" i="1" dirty="0">
                <a:solidFill>
                  <a:srgbClr val="FF0000"/>
                </a:solidFill>
                <a:latin typeface="Arial"/>
                <a:cs typeface="Arial"/>
              </a:rPr>
              <a:t>b</a:t>
            </a:r>
            <a:r>
              <a:rPr sz="1100" dirty="0">
                <a:solidFill>
                  <a:srgbClr val="FF0000"/>
                </a:solidFill>
                <a:latin typeface="Tahoma"/>
                <a:cs typeface="Tahoma"/>
              </a:rPr>
              <a:t>)(</a:t>
            </a:r>
            <a:r>
              <a:rPr sz="1100" i="1" dirty="0">
                <a:solidFill>
                  <a:srgbClr val="FF0000"/>
                </a:solidFill>
                <a:latin typeface="Arial"/>
                <a:cs typeface="Arial"/>
              </a:rPr>
              <a:t>c </a:t>
            </a:r>
            <a:r>
              <a:rPr sz="1100" dirty="0">
                <a:solidFill>
                  <a:srgbClr val="FF0000"/>
                </a:solidFill>
                <a:latin typeface="Tahoma"/>
                <a:cs typeface="Tahoma"/>
              </a:rPr>
              <a:t>+ </a:t>
            </a:r>
            <a:r>
              <a:rPr sz="1100" i="1" dirty="0">
                <a:solidFill>
                  <a:srgbClr val="FF0000"/>
                </a:solidFill>
                <a:latin typeface="Arial"/>
                <a:cs typeface="Arial"/>
              </a:rPr>
              <a:t>d </a:t>
            </a:r>
            <a:r>
              <a:rPr sz="1100" dirty="0">
                <a:solidFill>
                  <a:srgbClr val="FF0000"/>
                </a:solidFill>
                <a:latin typeface="Tahoma"/>
                <a:cs typeface="Tahoma"/>
              </a:rPr>
              <a:t>)</a:t>
            </a:r>
            <a:r>
              <a:rPr sz="1100" dirty="0">
                <a:latin typeface="Tahoma"/>
                <a:cs typeface="Tahoma"/>
              </a:rPr>
              <a:t>, since</a:t>
            </a:r>
          </a:p>
          <a:p>
            <a:pPr marL="27305" algn="ctr">
              <a:lnSpc>
                <a:spcPts val="1400"/>
              </a:lnSpc>
              <a:spcBef>
                <a:spcPts val="805"/>
              </a:spcBef>
            </a:pPr>
            <a:r>
              <a:rPr sz="1100" i="1" dirty="0">
                <a:latin typeface="Arial"/>
                <a:cs typeface="Arial"/>
              </a:rPr>
              <a:t>bc </a:t>
            </a:r>
            <a:r>
              <a:rPr sz="1100" dirty="0">
                <a:latin typeface="Tahoma"/>
                <a:cs typeface="Tahoma"/>
              </a:rPr>
              <a:t>+ </a:t>
            </a:r>
            <a:r>
              <a:rPr sz="1100" i="1" dirty="0">
                <a:latin typeface="Arial"/>
                <a:cs typeface="Arial"/>
              </a:rPr>
              <a:t>ad </a:t>
            </a:r>
            <a:r>
              <a:rPr sz="1100" dirty="0">
                <a:latin typeface="Tahoma"/>
                <a:cs typeface="Tahoma"/>
              </a:rPr>
              <a:t>= (</a:t>
            </a:r>
            <a:r>
              <a:rPr sz="1100" i="1" dirty="0">
                <a:latin typeface="Arial"/>
                <a:cs typeface="Arial"/>
              </a:rPr>
              <a:t>a </a:t>
            </a:r>
            <a:r>
              <a:rPr sz="1100" dirty="0">
                <a:latin typeface="Tahoma"/>
                <a:cs typeface="Tahoma"/>
              </a:rPr>
              <a:t>+ </a:t>
            </a:r>
            <a:r>
              <a:rPr sz="1100" i="1" dirty="0">
                <a:latin typeface="Arial"/>
                <a:cs typeface="Arial"/>
              </a:rPr>
              <a:t>b</a:t>
            </a:r>
            <a:r>
              <a:rPr sz="1100" dirty="0">
                <a:latin typeface="Tahoma"/>
                <a:cs typeface="Tahoma"/>
              </a:rPr>
              <a:t>)(</a:t>
            </a:r>
            <a:r>
              <a:rPr sz="1100" i="1" dirty="0">
                <a:latin typeface="Arial"/>
                <a:cs typeface="Arial"/>
              </a:rPr>
              <a:t>c </a:t>
            </a:r>
            <a:r>
              <a:rPr sz="1100" dirty="0">
                <a:latin typeface="Tahoma"/>
                <a:cs typeface="Tahoma"/>
              </a:rPr>
              <a:t>+ </a:t>
            </a:r>
            <a:r>
              <a:rPr sz="1100" i="1" dirty="0">
                <a:latin typeface="Arial"/>
                <a:cs typeface="Arial"/>
              </a:rPr>
              <a:t>d </a:t>
            </a:r>
            <a:r>
              <a:rPr sz="1100" dirty="0">
                <a:latin typeface="Tahoma"/>
                <a:cs typeface="Tahoma"/>
              </a:rPr>
              <a:t>) </a:t>
            </a:r>
            <a:r>
              <a:rPr sz="1100" dirty="0">
                <a:latin typeface="Arial Unicode MS"/>
                <a:cs typeface="Arial Unicode MS"/>
              </a:rPr>
              <a:t>− </a:t>
            </a:r>
            <a:r>
              <a:rPr sz="1100" i="1" dirty="0">
                <a:latin typeface="Arial"/>
                <a:cs typeface="Arial"/>
              </a:rPr>
              <a:t>ac </a:t>
            </a:r>
            <a:r>
              <a:rPr sz="1100" dirty="0">
                <a:latin typeface="Arial Unicode MS"/>
                <a:cs typeface="Arial Unicode MS"/>
              </a:rPr>
              <a:t>− </a:t>
            </a:r>
            <a:r>
              <a:rPr sz="1100" i="1" dirty="0">
                <a:latin typeface="Arial"/>
                <a:cs typeface="Arial"/>
              </a:rPr>
              <a:t>bd</a:t>
            </a:r>
            <a:r>
              <a:rPr sz="1100" i="1" dirty="0">
                <a:latin typeface="Verdana"/>
                <a:cs typeface="Verdana"/>
              </a:rPr>
              <a:t>.</a:t>
            </a:r>
            <a:endParaRPr sz="1100" dirty="0">
              <a:latin typeface="Verdana"/>
              <a:cs typeface="Verdana"/>
            </a:endParaRPr>
          </a:p>
          <a:p>
            <a:pPr marL="12700" marR="5080">
              <a:lnSpc>
                <a:spcPts val="1400"/>
              </a:lnSpc>
              <a:spcBef>
                <a:spcPts val="795"/>
              </a:spcBef>
            </a:pPr>
            <a:r>
              <a:rPr sz="1100" dirty="0">
                <a:latin typeface="Tahoma"/>
                <a:cs typeface="Tahoma"/>
              </a:rPr>
              <a:t>In our big-O way of thinking, reducing the number of multiplications from four  to three seems wasted ingenuity. But this modest improvement becomes </a:t>
            </a:r>
            <a:r>
              <a:rPr sz="1100" i="1" dirty="0">
                <a:solidFill>
                  <a:srgbClr val="0000FF"/>
                </a:solidFill>
                <a:latin typeface="Trebuchet MS"/>
                <a:cs typeface="Trebuchet MS"/>
              </a:rPr>
              <a:t>very significant when applied recursively</a:t>
            </a:r>
            <a:r>
              <a:rPr sz="1100" dirty="0">
                <a:latin typeface="Tahoma"/>
                <a:cs typeface="Tahoma"/>
              </a:rPr>
              <a:t>.</a:t>
            </a: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47294" y="292925"/>
            <a:ext cx="4091356" cy="343043"/>
          </a:xfrm>
          <a:prstGeom prst="rect">
            <a:avLst/>
          </a:prstGeom>
        </p:spPr>
        <p:txBody>
          <a:bodyPr vert="horz" wrap="square" lIns="0" tIns="0" rIns="0" bIns="0" rtlCol="0">
            <a:spAutoFit/>
          </a:bodyPr>
          <a:lstStyle/>
          <a:p>
            <a:pPr marL="12700" marR="5080">
              <a:lnSpc>
                <a:spcPts val="1400"/>
              </a:lnSpc>
            </a:pPr>
            <a:r>
              <a:rPr sz="1000" dirty="0">
                <a:latin typeface="Tahoma"/>
                <a:cs typeface="Tahoma"/>
              </a:rPr>
              <a:t>Suppose </a:t>
            </a:r>
            <a:r>
              <a:rPr sz="1000" i="1" dirty="0">
                <a:latin typeface="Arial"/>
                <a:cs typeface="Arial"/>
              </a:rPr>
              <a:t>x </a:t>
            </a:r>
            <a:r>
              <a:rPr sz="1000" dirty="0">
                <a:latin typeface="Tahoma"/>
                <a:cs typeface="Tahoma"/>
              </a:rPr>
              <a:t>and </a:t>
            </a:r>
            <a:r>
              <a:rPr sz="1000" i="1" dirty="0">
                <a:latin typeface="Arial"/>
                <a:cs typeface="Arial"/>
              </a:rPr>
              <a:t>y </a:t>
            </a:r>
            <a:r>
              <a:rPr sz="1000" dirty="0">
                <a:latin typeface="Tahoma"/>
                <a:cs typeface="Tahoma"/>
              </a:rPr>
              <a:t>are two </a:t>
            </a:r>
            <a:r>
              <a:rPr sz="1000" i="1" dirty="0">
                <a:latin typeface="Arial"/>
                <a:cs typeface="Arial"/>
              </a:rPr>
              <a:t>n</a:t>
            </a:r>
            <a:r>
              <a:rPr sz="1000" dirty="0">
                <a:latin typeface="Tahoma"/>
                <a:cs typeface="Tahoma"/>
              </a:rPr>
              <a:t>-bit integers, and assume for convenience that </a:t>
            </a:r>
            <a:r>
              <a:rPr sz="1000" i="1" dirty="0">
                <a:latin typeface="Arial"/>
                <a:cs typeface="Arial"/>
              </a:rPr>
              <a:t>n </a:t>
            </a:r>
            <a:r>
              <a:rPr sz="1000" dirty="0">
                <a:latin typeface="Tahoma"/>
                <a:cs typeface="Tahoma"/>
              </a:rPr>
              <a:t>is </a:t>
            </a:r>
            <a:r>
              <a:rPr sz="1000" i="1" dirty="0">
                <a:solidFill>
                  <a:srgbClr val="FF0000"/>
                </a:solidFill>
                <a:latin typeface="Trebuchet MS"/>
                <a:cs typeface="Trebuchet MS"/>
              </a:rPr>
              <a:t>a  power of </a:t>
            </a:r>
            <a:r>
              <a:rPr sz="1000" dirty="0">
                <a:solidFill>
                  <a:srgbClr val="FF0000"/>
                </a:solidFill>
                <a:latin typeface="Tahoma"/>
                <a:cs typeface="Tahoma"/>
              </a:rPr>
              <a:t>2</a:t>
            </a:r>
            <a:r>
              <a:rPr sz="1000" dirty="0">
                <a:latin typeface="Tahoma"/>
                <a:cs typeface="Tahoma"/>
              </a:rPr>
              <a:t>.</a:t>
            </a:r>
          </a:p>
        </p:txBody>
      </p:sp>
      <p:sp>
        <p:nvSpPr>
          <p:cNvPr id="3" name="object 3"/>
          <p:cNvSpPr txBox="1">
            <a:spLocks noGrp="1"/>
          </p:cNvSpPr>
          <p:nvPr>
            <p:ph type="title"/>
          </p:nvPr>
        </p:nvSpPr>
        <p:spPr>
          <a:xfrm>
            <a:off x="347294" y="710514"/>
            <a:ext cx="3938956" cy="538609"/>
          </a:xfrm>
          <a:prstGeom prst="rect">
            <a:avLst/>
          </a:prstGeom>
        </p:spPr>
        <p:txBody>
          <a:bodyPr vert="horz" wrap="square" lIns="0" tIns="0" rIns="0" bIns="0" rtlCol="0">
            <a:spAutoFit/>
          </a:bodyPr>
          <a:lstStyle/>
          <a:p>
            <a:pPr marL="12700">
              <a:lnSpc>
                <a:spcPts val="1400"/>
              </a:lnSpc>
            </a:pPr>
            <a:r>
              <a:rPr sz="1000" dirty="0"/>
              <a:t>Lemma</a:t>
            </a:r>
          </a:p>
          <a:p>
            <a:pPr marL="12700">
              <a:lnSpc>
                <a:spcPts val="1400"/>
              </a:lnSpc>
            </a:pPr>
            <a:r>
              <a:rPr sz="1000" i="1" dirty="0">
                <a:solidFill>
                  <a:srgbClr val="000000"/>
                </a:solidFill>
                <a:latin typeface="Trebuchet MS"/>
                <a:cs typeface="Trebuchet MS"/>
              </a:rPr>
              <a:t>For every </a:t>
            </a:r>
            <a:r>
              <a:rPr sz="1000" i="1" dirty="0">
                <a:solidFill>
                  <a:srgbClr val="000000"/>
                </a:solidFill>
                <a:latin typeface="Arial"/>
                <a:cs typeface="Arial"/>
              </a:rPr>
              <a:t>n </a:t>
            </a:r>
            <a:r>
              <a:rPr sz="1000" i="1" dirty="0">
                <a:solidFill>
                  <a:srgbClr val="000000"/>
                </a:solidFill>
                <a:latin typeface="Trebuchet MS"/>
                <a:cs typeface="Trebuchet MS"/>
              </a:rPr>
              <a:t>there exists an </a:t>
            </a:r>
            <a:r>
              <a:rPr sz="1000" i="1" dirty="0">
                <a:solidFill>
                  <a:srgbClr val="FF0000"/>
                </a:solidFill>
                <a:latin typeface="Arial"/>
                <a:cs typeface="Arial"/>
              </a:rPr>
              <a:t>n</a:t>
            </a:r>
            <a:r>
              <a:rPr lang="en-US" sz="1000" i="1" baseline="37037" dirty="0">
                <a:solidFill>
                  <a:srgbClr val="FF0000"/>
                </a:solidFill>
                <a:latin typeface="Trebuchet MS"/>
                <a:cs typeface="Trebuchet MS"/>
              </a:rPr>
              <a:t>'</a:t>
            </a:r>
            <a:r>
              <a:rPr sz="1000" i="1" baseline="37037" dirty="0">
                <a:solidFill>
                  <a:srgbClr val="000000"/>
                </a:solidFill>
                <a:latin typeface="Trebuchet MS"/>
                <a:cs typeface="Trebuchet MS"/>
              </a:rPr>
              <a:t>  </a:t>
            </a:r>
            <a:r>
              <a:rPr sz="1000" i="1" dirty="0">
                <a:solidFill>
                  <a:srgbClr val="000000"/>
                </a:solidFill>
                <a:latin typeface="Trebuchet MS"/>
                <a:cs typeface="Trebuchet MS"/>
              </a:rPr>
              <a:t>with </a:t>
            </a:r>
            <a:r>
              <a:rPr sz="1000" i="1" dirty="0">
                <a:solidFill>
                  <a:srgbClr val="0000FF"/>
                </a:solidFill>
                <a:latin typeface="Arial"/>
                <a:cs typeface="Arial"/>
              </a:rPr>
              <a:t>n </a:t>
            </a:r>
            <a:r>
              <a:rPr sz="1000" dirty="0">
                <a:solidFill>
                  <a:srgbClr val="0000FF"/>
                </a:solidFill>
                <a:latin typeface="Arial Unicode MS"/>
                <a:cs typeface="Arial Unicode MS"/>
              </a:rPr>
              <a:t>≤ </a:t>
            </a:r>
            <a:r>
              <a:rPr lang="en-US" sz="1000" dirty="0">
                <a:solidFill>
                  <a:srgbClr val="0000FF"/>
                </a:solidFill>
                <a:latin typeface="Arial Unicode MS"/>
                <a:cs typeface="Arial Unicode MS"/>
              </a:rPr>
              <a:t> </a:t>
            </a:r>
            <a:r>
              <a:rPr sz="1000" i="1" dirty="0">
                <a:solidFill>
                  <a:srgbClr val="FF0000"/>
                </a:solidFill>
                <a:latin typeface="Arial"/>
                <a:cs typeface="Arial"/>
              </a:rPr>
              <a:t>n</a:t>
            </a:r>
            <a:r>
              <a:rPr lang="en-US" sz="1000" i="1" baseline="37037" dirty="0">
                <a:solidFill>
                  <a:srgbClr val="FF0000"/>
                </a:solidFill>
                <a:latin typeface="Trebuchet MS"/>
                <a:cs typeface="Trebuchet MS"/>
              </a:rPr>
              <a:t>'</a:t>
            </a:r>
            <a:r>
              <a:rPr sz="1000" i="1" baseline="37037" dirty="0">
                <a:solidFill>
                  <a:srgbClr val="FF0000"/>
                </a:solidFill>
                <a:latin typeface="Trebuchet MS"/>
                <a:cs typeface="Trebuchet MS"/>
              </a:rPr>
              <a:t>  </a:t>
            </a:r>
            <a:r>
              <a:rPr sz="1000" dirty="0">
                <a:solidFill>
                  <a:srgbClr val="0000FF"/>
                </a:solidFill>
                <a:latin typeface="Arial Unicode MS"/>
                <a:cs typeface="Arial Unicode MS"/>
              </a:rPr>
              <a:t>≤ </a:t>
            </a:r>
            <a:r>
              <a:rPr sz="1000" dirty="0">
                <a:solidFill>
                  <a:srgbClr val="0000FF"/>
                </a:solidFill>
              </a:rPr>
              <a:t>2</a:t>
            </a:r>
            <a:r>
              <a:rPr sz="1000" i="1" dirty="0">
                <a:solidFill>
                  <a:srgbClr val="0000FF"/>
                </a:solidFill>
                <a:latin typeface="Arial"/>
                <a:cs typeface="Arial"/>
              </a:rPr>
              <a:t>n </a:t>
            </a:r>
            <a:r>
              <a:rPr sz="1000" i="1" dirty="0">
                <a:solidFill>
                  <a:srgbClr val="000000"/>
                </a:solidFill>
                <a:latin typeface="Trebuchet MS"/>
                <a:cs typeface="Trebuchet MS"/>
              </a:rPr>
              <a:t>such that </a:t>
            </a:r>
            <a:r>
              <a:rPr sz="1000" i="1" dirty="0">
                <a:solidFill>
                  <a:srgbClr val="FF0000"/>
                </a:solidFill>
                <a:latin typeface="Arial"/>
                <a:cs typeface="Arial"/>
              </a:rPr>
              <a:t>n</a:t>
            </a:r>
            <a:r>
              <a:rPr lang="en-US" sz="1000" i="1" baseline="37037" dirty="0">
                <a:solidFill>
                  <a:srgbClr val="FF0000"/>
                </a:solidFill>
                <a:latin typeface="Trebuchet MS"/>
                <a:cs typeface="Trebuchet MS"/>
              </a:rPr>
              <a:t>'</a:t>
            </a:r>
            <a:r>
              <a:rPr sz="1000" i="1" baseline="37037" dirty="0">
                <a:solidFill>
                  <a:srgbClr val="000000"/>
                </a:solidFill>
                <a:latin typeface="Trebuchet MS"/>
                <a:cs typeface="Trebuchet MS"/>
              </a:rPr>
              <a:t> </a:t>
            </a:r>
            <a:r>
              <a:rPr sz="1000" i="1" dirty="0">
                <a:solidFill>
                  <a:srgbClr val="000000"/>
                </a:solidFill>
                <a:latin typeface="Trebuchet MS"/>
                <a:cs typeface="Trebuchet MS"/>
              </a:rPr>
              <a:t>a power of</a:t>
            </a:r>
            <a:r>
              <a:rPr lang="en-US" sz="1000" i="1" dirty="0">
                <a:solidFill>
                  <a:srgbClr val="000000"/>
                </a:solidFill>
                <a:latin typeface="Trebuchet MS"/>
                <a:cs typeface="Trebuchet MS"/>
              </a:rPr>
              <a:t> </a:t>
            </a:r>
            <a:r>
              <a:rPr sz="1000" dirty="0">
                <a:solidFill>
                  <a:srgbClr val="000000"/>
                </a:solidFill>
              </a:rPr>
              <a:t>2</a:t>
            </a:r>
            <a:r>
              <a:rPr sz="1000" i="1" dirty="0">
                <a:solidFill>
                  <a:srgbClr val="000000"/>
                </a:solidFill>
                <a:latin typeface="Trebuchet MS"/>
                <a:cs typeface="Trebuchet MS"/>
              </a:rPr>
              <a:t>.</a:t>
            </a:r>
            <a:endParaRPr sz="1000" dirty="0">
              <a:latin typeface="Trebuchet MS"/>
              <a:cs typeface="Trebuchet MS"/>
            </a:endParaRPr>
          </a:p>
        </p:txBody>
      </p:sp>
      <p:sp>
        <p:nvSpPr>
          <p:cNvPr id="4" name="object 4"/>
          <p:cNvSpPr txBox="1"/>
          <p:nvPr/>
        </p:nvSpPr>
        <p:spPr>
          <a:xfrm>
            <a:off x="347294" y="1273175"/>
            <a:ext cx="3900387" cy="359073"/>
          </a:xfrm>
          <a:prstGeom prst="rect">
            <a:avLst/>
          </a:prstGeom>
        </p:spPr>
        <p:txBody>
          <a:bodyPr vert="horz" wrap="square" lIns="0" tIns="0" rIns="0" bIns="0" rtlCol="0">
            <a:spAutoFit/>
          </a:bodyPr>
          <a:lstStyle/>
          <a:p>
            <a:pPr marL="12700" marR="5080">
              <a:lnSpc>
                <a:spcPts val="1400"/>
              </a:lnSpc>
            </a:pPr>
            <a:r>
              <a:rPr sz="1000" dirty="0">
                <a:latin typeface="Tahoma"/>
                <a:cs typeface="Tahoma"/>
              </a:rPr>
              <a:t>As a first step toward multiplying </a:t>
            </a:r>
            <a:r>
              <a:rPr sz="1000" i="1" dirty="0">
                <a:latin typeface="Arial"/>
                <a:cs typeface="Arial"/>
              </a:rPr>
              <a:t>x </a:t>
            </a:r>
            <a:r>
              <a:rPr sz="1000" dirty="0">
                <a:latin typeface="Tahoma"/>
                <a:cs typeface="Tahoma"/>
              </a:rPr>
              <a:t>and </a:t>
            </a:r>
            <a:r>
              <a:rPr sz="1000" i="1" dirty="0">
                <a:latin typeface="Arial"/>
                <a:cs typeface="Arial"/>
              </a:rPr>
              <a:t>y </a:t>
            </a:r>
            <a:r>
              <a:rPr sz="1000" dirty="0">
                <a:latin typeface="Tahoma"/>
                <a:cs typeface="Tahoma"/>
              </a:rPr>
              <a:t>, we split each of them into their </a:t>
            </a:r>
            <a:r>
              <a:rPr sz="1000" b="1" dirty="0">
                <a:latin typeface="Arial"/>
                <a:cs typeface="Arial"/>
              </a:rPr>
              <a:t>left and right halves</a:t>
            </a:r>
            <a:r>
              <a:rPr sz="1000" dirty="0">
                <a:latin typeface="Tahoma"/>
                <a:cs typeface="Tahoma"/>
              </a:rPr>
              <a:t>, which are </a:t>
            </a:r>
            <a:r>
              <a:rPr sz="1000" i="1" dirty="0">
                <a:solidFill>
                  <a:srgbClr val="FF0000"/>
                </a:solidFill>
                <a:latin typeface="Arial"/>
                <a:cs typeface="Arial"/>
              </a:rPr>
              <a:t>n</a:t>
            </a:r>
            <a:r>
              <a:rPr sz="1000" i="1" dirty="0">
                <a:solidFill>
                  <a:srgbClr val="FF0000"/>
                </a:solidFill>
                <a:latin typeface="Verdana"/>
                <a:cs typeface="Verdana"/>
              </a:rPr>
              <a:t>/</a:t>
            </a:r>
            <a:r>
              <a:rPr sz="1000" dirty="0">
                <a:solidFill>
                  <a:srgbClr val="FF0000"/>
                </a:solidFill>
                <a:latin typeface="Tahoma"/>
                <a:cs typeface="Tahoma"/>
              </a:rPr>
              <a:t>2 </a:t>
            </a:r>
            <a:r>
              <a:rPr sz="1000" dirty="0">
                <a:latin typeface="Tahoma"/>
                <a:cs typeface="Tahoma"/>
              </a:rPr>
              <a:t>bits long:</a:t>
            </a:r>
          </a:p>
        </p:txBody>
      </p:sp>
      <p:graphicFrame>
        <p:nvGraphicFramePr>
          <p:cNvPr id="7" name="object 7"/>
          <p:cNvGraphicFramePr>
            <a:graphicFrameLocks noGrp="1"/>
          </p:cNvGraphicFramePr>
          <p:nvPr>
            <p:extLst>
              <p:ext uri="{D42A27DB-BD31-4B8C-83A1-F6EECF244321}">
                <p14:modId xmlns:p14="http://schemas.microsoft.com/office/powerpoint/2010/main" val="1633091317"/>
              </p:ext>
            </p:extLst>
          </p:nvPr>
        </p:nvGraphicFramePr>
        <p:xfrm>
          <a:off x="781050" y="1730375"/>
          <a:ext cx="2658599" cy="533400"/>
        </p:xfrm>
        <a:graphic>
          <a:graphicData uri="http://schemas.openxmlformats.org/drawingml/2006/table">
            <a:tbl>
              <a:tblPr firstRow="1" bandRow="1">
                <a:tableStyleId>{2D5ABB26-0587-4C30-8999-92F81FD0307C}</a:tableStyleId>
              </a:tblPr>
              <a:tblGrid>
                <a:gridCol w="269446">
                  <a:extLst>
                    <a:ext uri="{9D8B030D-6E8A-4147-A177-3AD203B41FA5}">
                      <a16:colId xmlns:a16="http://schemas.microsoft.com/office/drawing/2014/main" val="20000"/>
                    </a:ext>
                  </a:extLst>
                </a:gridCol>
                <a:gridCol w="806988">
                  <a:extLst>
                    <a:ext uri="{9D8B030D-6E8A-4147-A177-3AD203B41FA5}">
                      <a16:colId xmlns:a16="http://schemas.microsoft.com/office/drawing/2014/main" val="20001"/>
                    </a:ext>
                  </a:extLst>
                </a:gridCol>
                <a:gridCol w="834434">
                  <a:extLst>
                    <a:ext uri="{9D8B030D-6E8A-4147-A177-3AD203B41FA5}">
                      <a16:colId xmlns:a16="http://schemas.microsoft.com/office/drawing/2014/main" val="20002"/>
                    </a:ext>
                  </a:extLst>
                </a:gridCol>
                <a:gridCol w="747731">
                  <a:extLst>
                    <a:ext uri="{9D8B030D-6E8A-4147-A177-3AD203B41FA5}">
                      <a16:colId xmlns:a16="http://schemas.microsoft.com/office/drawing/2014/main" val="20003"/>
                    </a:ext>
                  </a:extLst>
                </a:gridCol>
              </a:tblGrid>
              <a:tr h="266700">
                <a:tc>
                  <a:txBody>
                    <a:bodyPr/>
                    <a:lstStyle/>
                    <a:p>
                      <a:pPr marR="635" algn="ctr">
                        <a:lnSpc>
                          <a:spcPct val="100000"/>
                        </a:lnSpc>
                        <a:spcBef>
                          <a:spcPts val="85"/>
                        </a:spcBef>
                      </a:pPr>
                      <a:r>
                        <a:rPr sz="900" i="1" spc="-30" dirty="0">
                          <a:latin typeface="Arial"/>
                          <a:cs typeface="Arial"/>
                        </a:rPr>
                        <a:t>x</a:t>
                      </a:r>
                      <a:r>
                        <a:rPr sz="900" i="1" spc="-10" dirty="0">
                          <a:latin typeface="Arial"/>
                          <a:cs typeface="Arial"/>
                        </a:rPr>
                        <a:t> </a:t>
                      </a:r>
                      <a:r>
                        <a:rPr sz="900" spc="60" dirty="0">
                          <a:latin typeface="Tahoma"/>
                          <a:cs typeface="Tahoma"/>
                        </a:rPr>
                        <a:t>=</a:t>
                      </a:r>
                      <a:endParaRPr sz="900" dirty="0">
                        <a:latin typeface="Tahoma"/>
                        <a:cs typeface="Tahoma"/>
                      </a:endParaRPr>
                    </a:p>
                  </a:txBody>
                  <a:tcPr marL="0" marR="0" marT="0" marB="0">
                    <a:lnR w="5054">
                      <a:solidFill>
                        <a:srgbClr val="000000"/>
                      </a:solidFill>
                      <a:prstDash val="solid"/>
                    </a:lnR>
                  </a:tcPr>
                </a:tc>
                <a:tc>
                  <a:txBody>
                    <a:bodyPr/>
                    <a:lstStyle/>
                    <a:p>
                      <a:pPr algn="ctr">
                        <a:lnSpc>
                          <a:spcPct val="100000"/>
                        </a:lnSpc>
                        <a:spcBef>
                          <a:spcPts val="65"/>
                        </a:spcBef>
                      </a:pPr>
                      <a:r>
                        <a:rPr sz="900" i="1" spc="-10" dirty="0">
                          <a:latin typeface="Arial"/>
                          <a:cs typeface="Arial"/>
                        </a:rPr>
                        <a:t>x</a:t>
                      </a:r>
                      <a:r>
                        <a:rPr sz="900" i="1" spc="-15" baseline="-9259" dirty="0">
                          <a:latin typeface="Arial"/>
                          <a:cs typeface="Arial"/>
                        </a:rPr>
                        <a:t>L</a:t>
                      </a:r>
                      <a:endParaRPr sz="900" baseline="-9259" dirty="0">
                        <a:latin typeface="Arial"/>
                        <a:cs typeface="Arial"/>
                      </a:endParaRPr>
                    </a:p>
                  </a:txBody>
                  <a:tcPr marL="0" marR="0" marT="0" marB="0">
                    <a:lnL w="5054">
                      <a:solidFill>
                        <a:srgbClr val="000000"/>
                      </a:solidFill>
                      <a:prstDash val="solid"/>
                    </a:lnL>
                    <a:lnR w="42633">
                      <a:solidFill>
                        <a:srgbClr val="000000"/>
                      </a:solidFill>
                      <a:prstDash val="solid"/>
                    </a:lnR>
                    <a:lnT w="5054">
                      <a:solidFill>
                        <a:srgbClr val="000000"/>
                      </a:solidFill>
                      <a:prstDash val="solid"/>
                    </a:lnT>
                    <a:lnB w="5054">
                      <a:solidFill>
                        <a:srgbClr val="000000"/>
                      </a:solidFill>
                      <a:prstDash val="solid"/>
                    </a:lnB>
                  </a:tcPr>
                </a:tc>
                <a:tc>
                  <a:txBody>
                    <a:bodyPr/>
                    <a:lstStyle/>
                    <a:p>
                      <a:pPr marR="4445" algn="ctr">
                        <a:lnSpc>
                          <a:spcPct val="100000"/>
                        </a:lnSpc>
                        <a:spcBef>
                          <a:spcPts val="65"/>
                        </a:spcBef>
                      </a:pPr>
                      <a:r>
                        <a:rPr sz="900" i="1" spc="-25" dirty="0">
                          <a:latin typeface="Arial"/>
                          <a:cs typeface="Arial"/>
                        </a:rPr>
                        <a:t>x</a:t>
                      </a:r>
                      <a:r>
                        <a:rPr sz="900" i="1" spc="-37" baseline="-9259" dirty="0">
                          <a:latin typeface="Arial"/>
                          <a:cs typeface="Arial"/>
                        </a:rPr>
                        <a:t>R</a:t>
                      </a:r>
                      <a:endParaRPr sz="900" baseline="-9259" dirty="0">
                        <a:latin typeface="Arial"/>
                        <a:cs typeface="Arial"/>
                      </a:endParaRPr>
                    </a:p>
                  </a:txBody>
                  <a:tcPr marL="0" marR="0" marT="0" marB="0">
                    <a:lnL w="42633">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tcPr>
                </a:tc>
                <a:tc>
                  <a:txBody>
                    <a:bodyPr/>
                    <a:lstStyle/>
                    <a:p>
                      <a:pPr marL="32384">
                        <a:lnSpc>
                          <a:spcPct val="100000"/>
                        </a:lnSpc>
                        <a:spcBef>
                          <a:spcPts val="85"/>
                        </a:spcBef>
                      </a:pPr>
                      <a:r>
                        <a:rPr sz="900" spc="60" dirty="0">
                          <a:latin typeface="Tahoma"/>
                          <a:cs typeface="Tahoma"/>
                        </a:rPr>
                        <a:t>=</a:t>
                      </a:r>
                      <a:r>
                        <a:rPr sz="900" spc="-55" dirty="0">
                          <a:latin typeface="Tahoma"/>
                          <a:cs typeface="Tahoma"/>
                        </a:rPr>
                        <a:t> </a:t>
                      </a:r>
                      <a:r>
                        <a:rPr sz="900" spc="5" dirty="0">
                          <a:latin typeface="Tahoma"/>
                          <a:cs typeface="Tahoma"/>
                        </a:rPr>
                        <a:t>2</a:t>
                      </a:r>
                      <a:r>
                        <a:rPr sz="900" i="1" spc="7" baseline="41666" dirty="0">
                          <a:latin typeface="Arial"/>
                          <a:cs typeface="Arial"/>
                        </a:rPr>
                        <a:t>n</a:t>
                      </a:r>
                      <a:r>
                        <a:rPr sz="900" i="1" spc="7" baseline="41666" dirty="0">
                          <a:latin typeface="Trebuchet MS"/>
                          <a:cs typeface="Trebuchet MS"/>
                        </a:rPr>
                        <a:t>/</a:t>
                      </a:r>
                      <a:r>
                        <a:rPr sz="900" spc="7" baseline="41666" dirty="0">
                          <a:latin typeface="Tahoma"/>
                          <a:cs typeface="Tahoma"/>
                        </a:rPr>
                        <a:t>2</a:t>
                      </a:r>
                      <a:r>
                        <a:rPr sz="900" spc="-217" baseline="41666" dirty="0">
                          <a:latin typeface="Tahoma"/>
                          <a:cs typeface="Tahoma"/>
                        </a:rPr>
                        <a:t> </a:t>
                      </a:r>
                      <a:r>
                        <a:rPr sz="900" i="1" spc="-10" dirty="0">
                          <a:latin typeface="Arial"/>
                          <a:cs typeface="Arial"/>
                        </a:rPr>
                        <a:t>x</a:t>
                      </a:r>
                      <a:r>
                        <a:rPr sz="900" i="1" spc="-15" baseline="-9259" dirty="0">
                          <a:latin typeface="Arial"/>
                          <a:cs typeface="Arial"/>
                        </a:rPr>
                        <a:t>L</a:t>
                      </a:r>
                      <a:r>
                        <a:rPr sz="900" i="1" spc="89" baseline="-9259" dirty="0">
                          <a:latin typeface="Arial"/>
                          <a:cs typeface="Arial"/>
                        </a:rPr>
                        <a:t> </a:t>
                      </a:r>
                      <a:r>
                        <a:rPr sz="900" spc="60" dirty="0">
                          <a:latin typeface="Tahoma"/>
                          <a:cs typeface="Tahoma"/>
                        </a:rPr>
                        <a:t>+</a:t>
                      </a:r>
                      <a:r>
                        <a:rPr sz="900" spc="-105" dirty="0">
                          <a:latin typeface="Tahoma"/>
                          <a:cs typeface="Tahoma"/>
                        </a:rPr>
                        <a:t> </a:t>
                      </a:r>
                      <a:r>
                        <a:rPr sz="900" i="1" spc="-25" dirty="0">
                          <a:latin typeface="Arial"/>
                          <a:cs typeface="Arial"/>
                        </a:rPr>
                        <a:t>x</a:t>
                      </a:r>
                      <a:r>
                        <a:rPr sz="900" i="1" spc="-37" baseline="-9259" dirty="0">
                          <a:latin typeface="Arial"/>
                          <a:cs typeface="Arial"/>
                        </a:rPr>
                        <a:t>R</a:t>
                      </a:r>
                      <a:endParaRPr sz="900" baseline="-9259" dirty="0">
                        <a:latin typeface="Arial"/>
                        <a:cs typeface="Arial"/>
                      </a:endParaRPr>
                    </a:p>
                  </a:txBody>
                  <a:tcPr marL="0" marR="0" marT="0" marB="0">
                    <a:lnL w="5054">
                      <a:solidFill>
                        <a:srgbClr val="000000"/>
                      </a:solidFill>
                      <a:prstDash val="solid"/>
                    </a:lnL>
                  </a:tcPr>
                </a:tc>
                <a:extLst>
                  <a:ext uri="{0D108BD9-81ED-4DB2-BD59-A6C34878D82A}">
                    <a16:rowId xmlns:a16="http://schemas.microsoft.com/office/drawing/2014/main" val="10000"/>
                  </a:ext>
                </a:extLst>
              </a:tr>
              <a:tr h="266700">
                <a:tc>
                  <a:txBody>
                    <a:bodyPr/>
                    <a:lstStyle/>
                    <a:p>
                      <a:pPr marR="2540" algn="ctr">
                        <a:lnSpc>
                          <a:spcPct val="100000"/>
                        </a:lnSpc>
                        <a:spcBef>
                          <a:spcPts val="85"/>
                        </a:spcBef>
                      </a:pPr>
                      <a:r>
                        <a:rPr sz="900" i="1" spc="-30" dirty="0">
                          <a:latin typeface="Arial"/>
                          <a:cs typeface="Arial"/>
                        </a:rPr>
                        <a:t>y</a:t>
                      </a:r>
                      <a:r>
                        <a:rPr sz="900" i="1" spc="5" dirty="0">
                          <a:latin typeface="Arial"/>
                          <a:cs typeface="Arial"/>
                        </a:rPr>
                        <a:t> </a:t>
                      </a:r>
                      <a:r>
                        <a:rPr sz="900" spc="60" dirty="0">
                          <a:latin typeface="Tahoma"/>
                          <a:cs typeface="Tahoma"/>
                        </a:rPr>
                        <a:t>=</a:t>
                      </a:r>
                      <a:endParaRPr sz="900">
                        <a:latin typeface="Tahoma"/>
                        <a:cs typeface="Tahoma"/>
                      </a:endParaRPr>
                    </a:p>
                  </a:txBody>
                  <a:tcPr marL="0" marR="0" marT="0" marB="0">
                    <a:lnR w="5054">
                      <a:solidFill>
                        <a:srgbClr val="000000"/>
                      </a:solidFill>
                      <a:prstDash val="solid"/>
                    </a:lnR>
                  </a:tcPr>
                </a:tc>
                <a:tc>
                  <a:txBody>
                    <a:bodyPr/>
                    <a:lstStyle/>
                    <a:p>
                      <a:pPr algn="ctr">
                        <a:lnSpc>
                          <a:spcPct val="100000"/>
                        </a:lnSpc>
                        <a:spcBef>
                          <a:spcPts val="65"/>
                        </a:spcBef>
                      </a:pPr>
                      <a:r>
                        <a:rPr sz="900" i="1" spc="-10" dirty="0">
                          <a:latin typeface="Arial"/>
                          <a:cs typeface="Arial"/>
                        </a:rPr>
                        <a:t>y</a:t>
                      </a:r>
                      <a:r>
                        <a:rPr sz="900" i="1" spc="-15" baseline="-9259" dirty="0">
                          <a:latin typeface="Arial"/>
                          <a:cs typeface="Arial"/>
                        </a:rPr>
                        <a:t>L</a:t>
                      </a:r>
                      <a:endParaRPr sz="900" baseline="-9259">
                        <a:latin typeface="Arial"/>
                        <a:cs typeface="Arial"/>
                      </a:endParaRPr>
                    </a:p>
                  </a:txBody>
                  <a:tcPr marL="0" marR="0" marT="0" marB="0">
                    <a:lnL w="5054">
                      <a:solidFill>
                        <a:srgbClr val="000000"/>
                      </a:solidFill>
                      <a:prstDash val="solid"/>
                    </a:lnL>
                    <a:lnR w="42633">
                      <a:solidFill>
                        <a:srgbClr val="000000"/>
                      </a:solidFill>
                      <a:prstDash val="solid"/>
                    </a:lnR>
                    <a:lnT w="5054">
                      <a:solidFill>
                        <a:srgbClr val="000000"/>
                      </a:solidFill>
                      <a:prstDash val="solid"/>
                    </a:lnT>
                    <a:lnB w="5054">
                      <a:solidFill>
                        <a:srgbClr val="000000"/>
                      </a:solidFill>
                      <a:prstDash val="solid"/>
                    </a:lnB>
                  </a:tcPr>
                </a:tc>
                <a:tc>
                  <a:txBody>
                    <a:bodyPr/>
                    <a:lstStyle/>
                    <a:p>
                      <a:pPr marR="4445" algn="ctr">
                        <a:lnSpc>
                          <a:spcPct val="100000"/>
                        </a:lnSpc>
                        <a:spcBef>
                          <a:spcPts val="65"/>
                        </a:spcBef>
                      </a:pPr>
                      <a:r>
                        <a:rPr sz="900" i="1" spc="-25" dirty="0">
                          <a:latin typeface="Arial"/>
                          <a:cs typeface="Arial"/>
                        </a:rPr>
                        <a:t>y</a:t>
                      </a:r>
                      <a:r>
                        <a:rPr sz="900" i="1" spc="-37" baseline="-9259" dirty="0">
                          <a:latin typeface="Arial"/>
                          <a:cs typeface="Arial"/>
                        </a:rPr>
                        <a:t>R</a:t>
                      </a:r>
                      <a:endParaRPr sz="900" baseline="-9259">
                        <a:latin typeface="Arial"/>
                        <a:cs typeface="Arial"/>
                      </a:endParaRPr>
                    </a:p>
                  </a:txBody>
                  <a:tcPr marL="0" marR="0" marT="0" marB="0">
                    <a:lnL w="42633">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tcPr>
                </a:tc>
                <a:tc>
                  <a:txBody>
                    <a:bodyPr/>
                    <a:lstStyle/>
                    <a:p>
                      <a:pPr marL="32384">
                        <a:lnSpc>
                          <a:spcPct val="100000"/>
                        </a:lnSpc>
                        <a:spcBef>
                          <a:spcPts val="85"/>
                        </a:spcBef>
                      </a:pPr>
                      <a:r>
                        <a:rPr sz="900" spc="60" dirty="0">
                          <a:latin typeface="Tahoma"/>
                          <a:cs typeface="Tahoma"/>
                        </a:rPr>
                        <a:t>=</a:t>
                      </a:r>
                      <a:r>
                        <a:rPr sz="900" spc="-50" dirty="0">
                          <a:latin typeface="Tahoma"/>
                          <a:cs typeface="Tahoma"/>
                        </a:rPr>
                        <a:t> </a:t>
                      </a:r>
                      <a:r>
                        <a:rPr sz="900" spc="5" dirty="0">
                          <a:latin typeface="Tahoma"/>
                          <a:cs typeface="Tahoma"/>
                        </a:rPr>
                        <a:t>2</a:t>
                      </a:r>
                      <a:r>
                        <a:rPr sz="900" i="1" spc="7" baseline="41666" dirty="0">
                          <a:latin typeface="Arial"/>
                          <a:cs typeface="Arial"/>
                        </a:rPr>
                        <a:t>n</a:t>
                      </a:r>
                      <a:r>
                        <a:rPr sz="900" i="1" spc="7" baseline="41666" dirty="0">
                          <a:latin typeface="Trebuchet MS"/>
                          <a:cs typeface="Trebuchet MS"/>
                        </a:rPr>
                        <a:t>/</a:t>
                      </a:r>
                      <a:r>
                        <a:rPr sz="900" spc="7" baseline="41666" dirty="0">
                          <a:latin typeface="Tahoma"/>
                          <a:cs typeface="Tahoma"/>
                        </a:rPr>
                        <a:t>2</a:t>
                      </a:r>
                      <a:r>
                        <a:rPr sz="900" spc="-217" baseline="41666" dirty="0">
                          <a:latin typeface="Tahoma"/>
                          <a:cs typeface="Tahoma"/>
                        </a:rPr>
                        <a:t> </a:t>
                      </a:r>
                      <a:r>
                        <a:rPr sz="900" i="1" spc="-10" dirty="0">
                          <a:latin typeface="Arial"/>
                          <a:cs typeface="Arial"/>
                        </a:rPr>
                        <a:t>y</a:t>
                      </a:r>
                      <a:r>
                        <a:rPr sz="900" i="1" spc="-15" baseline="-9259" dirty="0">
                          <a:latin typeface="Arial"/>
                          <a:cs typeface="Arial"/>
                        </a:rPr>
                        <a:t>L</a:t>
                      </a:r>
                      <a:r>
                        <a:rPr sz="900" i="1" spc="89" baseline="-9259" dirty="0">
                          <a:latin typeface="Arial"/>
                          <a:cs typeface="Arial"/>
                        </a:rPr>
                        <a:t> </a:t>
                      </a:r>
                      <a:r>
                        <a:rPr sz="900" spc="60" dirty="0">
                          <a:latin typeface="Tahoma"/>
                          <a:cs typeface="Tahoma"/>
                        </a:rPr>
                        <a:t>+</a:t>
                      </a:r>
                      <a:r>
                        <a:rPr sz="900" spc="-100" dirty="0">
                          <a:latin typeface="Tahoma"/>
                          <a:cs typeface="Tahoma"/>
                        </a:rPr>
                        <a:t> </a:t>
                      </a:r>
                      <a:r>
                        <a:rPr sz="900" i="1" spc="-25" dirty="0">
                          <a:latin typeface="Arial"/>
                          <a:cs typeface="Arial"/>
                        </a:rPr>
                        <a:t>y</a:t>
                      </a:r>
                      <a:r>
                        <a:rPr sz="900" i="1" spc="-37" baseline="-9259" dirty="0">
                          <a:latin typeface="Arial"/>
                          <a:cs typeface="Arial"/>
                        </a:rPr>
                        <a:t>R</a:t>
                      </a:r>
                      <a:r>
                        <a:rPr sz="900" i="1" spc="-120" baseline="-9259" dirty="0">
                          <a:latin typeface="Arial"/>
                          <a:cs typeface="Arial"/>
                        </a:rPr>
                        <a:t> </a:t>
                      </a:r>
                      <a:r>
                        <a:rPr sz="900" i="1" spc="-75" dirty="0">
                          <a:latin typeface="Verdana"/>
                          <a:cs typeface="Verdana"/>
                        </a:rPr>
                        <a:t>.</a:t>
                      </a:r>
                      <a:endParaRPr sz="900" dirty="0">
                        <a:latin typeface="Verdana"/>
                        <a:cs typeface="Verdana"/>
                      </a:endParaRPr>
                    </a:p>
                  </a:txBody>
                  <a:tcPr marL="0" marR="0" marT="0" marB="0">
                    <a:lnL w="5054">
                      <a:solidFill>
                        <a:srgbClr val="000000"/>
                      </a:solidFill>
                      <a:prstDash val="solid"/>
                    </a:lnL>
                  </a:tcPr>
                </a:tc>
                <a:extLst>
                  <a:ext uri="{0D108BD9-81ED-4DB2-BD59-A6C34878D82A}">
                    <a16:rowId xmlns:a16="http://schemas.microsoft.com/office/drawing/2014/main" val="10001"/>
                  </a:ext>
                </a:extLst>
              </a:tr>
            </a:tbl>
          </a:graphicData>
        </a:graphic>
      </p:graphicFrame>
      <p:sp>
        <p:nvSpPr>
          <p:cNvPr id="8" name="object 8"/>
          <p:cNvSpPr txBox="1"/>
          <p:nvPr/>
        </p:nvSpPr>
        <p:spPr>
          <a:xfrm>
            <a:off x="347294" y="2347023"/>
            <a:ext cx="4167556" cy="820738"/>
          </a:xfrm>
          <a:prstGeom prst="rect">
            <a:avLst/>
          </a:prstGeom>
        </p:spPr>
        <p:txBody>
          <a:bodyPr vert="horz" wrap="square" lIns="0" tIns="0" rIns="0" bIns="0" rtlCol="0">
            <a:spAutoFit/>
          </a:bodyPr>
          <a:lstStyle/>
          <a:p>
            <a:pPr marL="212725">
              <a:lnSpc>
                <a:spcPts val="1400"/>
              </a:lnSpc>
            </a:pPr>
            <a:r>
              <a:rPr sz="1000" i="1" dirty="0">
                <a:solidFill>
                  <a:srgbClr val="0000FF"/>
                </a:solidFill>
                <a:latin typeface="Arial"/>
                <a:cs typeface="Arial"/>
              </a:rPr>
              <a:t>xy </a:t>
            </a:r>
            <a:r>
              <a:rPr sz="1000" dirty="0">
                <a:solidFill>
                  <a:srgbClr val="0000FF"/>
                </a:solidFill>
                <a:latin typeface="Tahoma"/>
                <a:cs typeface="Tahoma"/>
              </a:rPr>
              <a:t>= (2</a:t>
            </a:r>
            <a:r>
              <a:rPr sz="1000" i="1" baseline="41666" dirty="0">
                <a:solidFill>
                  <a:srgbClr val="0000FF"/>
                </a:solidFill>
                <a:latin typeface="Arial"/>
                <a:cs typeface="Arial"/>
              </a:rPr>
              <a:t>n</a:t>
            </a:r>
            <a:r>
              <a:rPr sz="1000" i="1" baseline="41666" dirty="0">
                <a:solidFill>
                  <a:srgbClr val="0000FF"/>
                </a:solidFill>
                <a:latin typeface="Trebuchet MS"/>
                <a:cs typeface="Trebuchet MS"/>
              </a:rPr>
              <a:t>/</a:t>
            </a:r>
            <a:r>
              <a:rPr sz="1000" baseline="41666" dirty="0">
                <a:solidFill>
                  <a:srgbClr val="0000FF"/>
                </a:solidFill>
                <a:latin typeface="Tahoma"/>
                <a:cs typeface="Tahoma"/>
              </a:rPr>
              <a:t>2 </a:t>
            </a:r>
            <a:r>
              <a:rPr sz="1000" i="1" dirty="0">
                <a:solidFill>
                  <a:srgbClr val="0000FF"/>
                </a:solidFill>
                <a:latin typeface="Arial"/>
                <a:cs typeface="Arial"/>
              </a:rPr>
              <a:t>x</a:t>
            </a:r>
            <a:r>
              <a:rPr sz="1000" i="1" baseline="-9259" dirty="0">
                <a:solidFill>
                  <a:srgbClr val="0000FF"/>
                </a:solidFill>
                <a:latin typeface="Arial"/>
                <a:cs typeface="Arial"/>
              </a:rPr>
              <a:t>L </a:t>
            </a:r>
            <a:r>
              <a:rPr sz="1000" dirty="0">
                <a:solidFill>
                  <a:srgbClr val="0000FF"/>
                </a:solidFill>
                <a:latin typeface="Tahoma"/>
                <a:cs typeface="Tahoma"/>
              </a:rPr>
              <a:t>+ </a:t>
            </a:r>
            <a:r>
              <a:rPr sz="1000" i="1" dirty="0">
                <a:solidFill>
                  <a:srgbClr val="0000FF"/>
                </a:solidFill>
                <a:latin typeface="Arial"/>
                <a:cs typeface="Arial"/>
              </a:rPr>
              <a:t>x</a:t>
            </a:r>
            <a:r>
              <a:rPr sz="1000" i="1" baseline="-9259" dirty="0">
                <a:solidFill>
                  <a:srgbClr val="0000FF"/>
                </a:solidFill>
                <a:latin typeface="Arial"/>
                <a:cs typeface="Arial"/>
              </a:rPr>
              <a:t>R </a:t>
            </a:r>
            <a:r>
              <a:rPr sz="1000" dirty="0">
                <a:solidFill>
                  <a:srgbClr val="0000FF"/>
                </a:solidFill>
                <a:latin typeface="Tahoma"/>
                <a:cs typeface="Tahoma"/>
              </a:rPr>
              <a:t>)(2</a:t>
            </a:r>
            <a:r>
              <a:rPr sz="1000" i="1" baseline="41666" dirty="0">
                <a:solidFill>
                  <a:srgbClr val="0000FF"/>
                </a:solidFill>
                <a:latin typeface="Arial"/>
                <a:cs typeface="Arial"/>
              </a:rPr>
              <a:t>n</a:t>
            </a:r>
            <a:r>
              <a:rPr sz="1000" i="1" baseline="41666" dirty="0">
                <a:solidFill>
                  <a:srgbClr val="0000FF"/>
                </a:solidFill>
                <a:latin typeface="Trebuchet MS"/>
                <a:cs typeface="Trebuchet MS"/>
              </a:rPr>
              <a:t>/</a:t>
            </a:r>
            <a:r>
              <a:rPr sz="1000" baseline="41666" dirty="0">
                <a:solidFill>
                  <a:srgbClr val="0000FF"/>
                </a:solidFill>
                <a:latin typeface="Tahoma"/>
                <a:cs typeface="Tahoma"/>
              </a:rPr>
              <a:t>2 </a:t>
            </a:r>
            <a:r>
              <a:rPr sz="1000" i="1" dirty="0">
                <a:solidFill>
                  <a:srgbClr val="0000FF"/>
                </a:solidFill>
                <a:latin typeface="Arial"/>
                <a:cs typeface="Arial"/>
              </a:rPr>
              <a:t>y</a:t>
            </a:r>
            <a:r>
              <a:rPr sz="1000" i="1" baseline="-9259" dirty="0">
                <a:solidFill>
                  <a:srgbClr val="0000FF"/>
                </a:solidFill>
                <a:latin typeface="Arial"/>
                <a:cs typeface="Arial"/>
              </a:rPr>
              <a:t>L </a:t>
            </a:r>
            <a:r>
              <a:rPr sz="1000" dirty="0">
                <a:solidFill>
                  <a:srgbClr val="0000FF"/>
                </a:solidFill>
                <a:latin typeface="Tahoma"/>
                <a:cs typeface="Tahoma"/>
              </a:rPr>
              <a:t>+ </a:t>
            </a:r>
            <a:r>
              <a:rPr sz="1000" i="1" dirty="0">
                <a:solidFill>
                  <a:srgbClr val="0000FF"/>
                </a:solidFill>
                <a:latin typeface="Arial"/>
                <a:cs typeface="Arial"/>
              </a:rPr>
              <a:t>y</a:t>
            </a:r>
            <a:r>
              <a:rPr sz="1000" i="1" baseline="-9259" dirty="0">
                <a:solidFill>
                  <a:srgbClr val="0000FF"/>
                </a:solidFill>
                <a:latin typeface="Arial"/>
                <a:cs typeface="Arial"/>
              </a:rPr>
              <a:t>R </a:t>
            </a:r>
            <a:r>
              <a:rPr sz="1000" dirty="0">
                <a:solidFill>
                  <a:srgbClr val="0000FF"/>
                </a:solidFill>
                <a:latin typeface="Tahoma"/>
                <a:cs typeface="Tahoma"/>
              </a:rPr>
              <a:t>) = 2</a:t>
            </a:r>
            <a:r>
              <a:rPr sz="1000" i="1" baseline="41666" dirty="0">
                <a:solidFill>
                  <a:srgbClr val="0000FF"/>
                </a:solidFill>
                <a:latin typeface="Arial"/>
                <a:cs typeface="Arial"/>
              </a:rPr>
              <a:t>n</a:t>
            </a:r>
            <a:r>
              <a:rPr sz="1000" i="1" dirty="0">
                <a:solidFill>
                  <a:srgbClr val="FF0000"/>
                </a:solidFill>
                <a:latin typeface="Arial"/>
                <a:cs typeface="Arial"/>
              </a:rPr>
              <a:t>x</a:t>
            </a:r>
            <a:r>
              <a:rPr sz="1000" i="1" baseline="-9259" dirty="0">
                <a:solidFill>
                  <a:srgbClr val="FF0000"/>
                </a:solidFill>
                <a:latin typeface="Arial"/>
                <a:cs typeface="Arial"/>
              </a:rPr>
              <a:t>L</a:t>
            </a:r>
            <a:r>
              <a:rPr sz="1000" i="1" dirty="0">
                <a:solidFill>
                  <a:srgbClr val="FF0000"/>
                </a:solidFill>
                <a:latin typeface="Arial"/>
                <a:cs typeface="Arial"/>
              </a:rPr>
              <a:t>y</a:t>
            </a:r>
            <a:r>
              <a:rPr sz="1000" i="1" baseline="-9259" dirty="0">
                <a:solidFill>
                  <a:srgbClr val="FF0000"/>
                </a:solidFill>
                <a:latin typeface="Arial"/>
                <a:cs typeface="Arial"/>
              </a:rPr>
              <a:t>L </a:t>
            </a:r>
            <a:r>
              <a:rPr sz="1000" dirty="0">
                <a:solidFill>
                  <a:srgbClr val="0000FF"/>
                </a:solidFill>
                <a:latin typeface="Tahoma"/>
                <a:cs typeface="Tahoma"/>
              </a:rPr>
              <a:t>+ 2</a:t>
            </a:r>
            <a:r>
              <a:rPr sz="1000" i="1" baseline="41666" dirty="0">
                <a:solidFill>
                  <a:srgbClr val="0000FF"/>
                </a:solidFill>
                <a:latin typeface="Arial"/>
                <a:cs typeface="Arial"/>
              </a:rPr>
              <a:t>n</a:t>
            </a:r>
            <a:r>
              <a:rPr sz="1000" i="1" baseline="41666" dirty="0">
                <a:solidFill>
                  <a:srgbClr val="0000FF"/>
                </a:solidFill>
                <a:latin typeface="Trebuchet MS"/>
                <a:cs typeface="Trebuchet MS"/>
              </a:rPr>
              <a:t>/</a:t>
            </a:r>
            <a:r>
              <a:rPr sz="1000" baseline="41666" dirty="0">
                <a:solidFill>
                  <a:srgbClr val="0000FF"/>
                </a:solidFill>
                <a:latin typeface="Tahoma"/>
                <a:cs typeface="Tahoma"/>
              </a:rPr>
              <a:t>2</a:t>
            </a:r>
            <a:r>
              <a:rPr sz="1000" dirty="0">
                <a:solidFill>
                  <a:srgbClr val="0000FF"/>
                </a:solidFill>
                <a:latin typeface="Tahoma"/>
                <a:cs typeface="Tahoma"/>
              </a:rPr>
              <a:t>(</a:t>
            </a:r>
            <a:r>
              <a:rPr sz="1000" i="1" dirty="0">
                <a:solidFill>
                  <a:srgbClr val="FF0000"/>
                </a:solidFill>
                <a:latin typeface="Arial"/>
                <a:cs typeface="Arial"/>
              </a:rPr>
              <a:t>x</a:t>
            </a:r>
            <a:r>
              <a:rPr sz="1000" i="1" baseline="-9259" dirty="0">
                <a:solidFill>
                  <a:srgbClr val="FF0000"/>
                </a:solidFill>
                <a:latin typeface="Arial"/>
                <a:cs typeface="Arial"/>
              </a:rPr>
              <a:t>L</a:t>
            </a:r>
            <a:r>
              <a:rPr sz="1000" i="1" dirty="0">
                <a:solidFill>
                  <a:srgbClr val="FF0000"/>
                </a:solidFill>
                <a:latin typeface="Arial"/>
                <a:cs typeface="Arial"/>
              </a:rPr>
              <a:t>y</a:t>
            </a:r>
            <a:r>
              <a:rPr sz="1000" i="1" baseline="-9259" dirty="0">
                <a:solidFill>
                  <a:srgbClr val="FF0000"/>
                </a:solidFill>
                <a:latin typeface="Arial"/>
                <a:cs typeface="Arial"/>
              </a:rPr>
              <a:t>R </a:t>
            </a:r>
            <a:r>
              <a:rPr sz="1000" dirty="0">
                <a:solidFill>
                  <a:srgbClr val="0000FF"/>
                </a:solidFill>
                <a:latin typeface="Tahoma"/>
                <a:cs typeface="Tahoma"/>
              </a:rPr>
              <a:t>+ </a:t>
            </a:r>
            <a:r>
              <a:rPr sz="1000" i="1" dirty="0">
                <a:solidFill>
                  <a:srgbClr val="FF0000"/>
                </a:solidFill>
                <a:latin typeface="Arial"/>
                <a:cs typeface="Arial"/>
              </a:rPr>
              <a:t>x</a:t>
            </a:r>
            <a:r>
              <a:rPr sz="1000" i="1" baseline="-9259" dirty="0">
                <a:solidFill>
                  <a:srgbClr val="FF0000"/>
                </a:solidFill>
                <a:latin typeface="Arial"/>
                <a:cs typeface="Arial"/>
              </a:rPr>
              <a:t>R </a:t>
            </a:r>
            <a:r>
              <a:rPr sz="1000" i="1" dirty="0">
                <a:solidFill>
                  <a:srgbClr val="FF0000"/>
                </a:solidFill>
                <a:latin typeface="Arial"/>
                <a:cs typeface="Arial"/>
              </a:rPr>
              <a:t>y</a:t>
            </a:r>
            <a:r>
              <a:rPr sz="1000" i="1" baseline="-9259" dirty="0">
                <a:solidFill>
                  <a:srgbClr val="FF0000"/>
                </a:solidFill>
                <a:latin typeface="Arial"/>
                <a:cs typeface="Arial"/>
              </a:rPr>
              <a:t>L</a:t>
            </a:r>
            <a:r>
              <a:rPr sz="1000" dirty="0">
                <a:solidFill>
                  <a:srgbClr val="0000FF"/>
                </a:solidFill>
                <a:latin typeface="Tahoma"/>
                <a:cs typeface="Tahoma"/>
              </a:rPr>
              <a:t>) + </a:t>
            </a:r>
            <a:r>
              <a:rPr sz="1000" i="1" dirty="0">
                <a:solidFill>
                  <a:srgbClr val="FF0000"/>
                </a:solidFill>
                <a:latin typeface="Arial"/>
                <a:cs typeface="Arial"/>
              </a:rPr>
              <a:t>x</a:t>
            </a:r>
            <a:r>
              <a:rPr sz="1000" i="1" baseline="-9259" dirty="0">
                <a:solidFill>
                  <a:srgbClr val="FF0000"/>
                </a:solidFill>
                <a:latin typeface="Arial"/>
                <a:cs typeface="Arial"/>
              </a:rPr>
              <a:t>R </a:t>
            </a:r>
            <a:r>
              <a:rPr sz="1000" i="1" dirty="0">
                <a:solidFill>
                  <a:srgbClr val="FF0000"/>
                </a:solidFill>
                <a:latin typeface="Arial"/>
                <a:cs typeface="Arial"/>
              </a:rPr>
              <a:t>y</a:t>
            </a:r>
            <a:r>
              <a:rPr sz="1000" i="1" baseline="-9259" dirty="0">
                <a:solidFill>
                  <a:srgbClr val="FF0000"/>
                </a:solidFill>
                <a:latin typeface="Arial"/>
                <a:cs typeface="Arial"/>
              </a:rPr>
              <a:t>R </a:t>
            </a:r>
            <a:r>
              <a:rPr sz="1000" i="1" dirty="0">
                <a:solidFill>
                  <a:srgbClr val="0000FF"/>
                </a:solidFill>
                <a:latin typeface="Verdana"/>
                <a:cs typeface="Verdana"/>
              </a:rPr>
              <a:t>.</a:t>
            </a:r>
            <a:endParaRPr sz="1000" dirty="0">
              <a:latin typeface="Verdana"/>
              <a:cs typeface="Verdana"/>
            </a:endParaRPr>
          </a:p>
          <a:p>
            <a:pPr marL="12700" marR="5080">
              <a:lnSpc>
                <a:spcPts val="1400"/>
              </a:lnSpc>
              <a:spcBef>
                <a:spcPts val="795"/>
              </a:spcBef>
            </a:pPr>
            <a:r>
              <a:rPr sz="1000" dirty="0">
                <a:latin typeface="Tahoma"/>
                <a:cs typeface="Tahoma"/>
              </a:rPr>
              <a:t>The additions take linear time, as do the multiplications by powers of 2. The significant operations are the four </a:t>
            </a:r>
            <a:r>
              <a:rPr sz="1000" i="1" dirty="0">
                <a:latin typeface="Arial"/>
                <a:cs typeface="Arial"/>
              </a:rPr>
              <a:t>n</a:t>
            </a:r>
            <a:r>
              <a:rPr sz="1000" i="1" dirty="0">
                <a:latin typeface="Verdana"/>
                <a:cs typeface="Verdana"/>
              </a:rPr>
              <a:t>/</a:t>
            </a:r>
            <a:r>
              <a:rPr sz="1000" dirty="0">
                <a:latin typeface="Tahoma"/>
                <a:cs typeface="Tahoma"/>
              </a:rPr>
              <a:t>2</a:t>
            </a:r>
            <a:r>
              <a:rPr sz="1000" b="1" dirty="0">
                <a:latin typeface="Arial"/>
                <a:cs typeface="Arial"/>
              </a:rPr>
              <a:t>-bit multiplications</a:t>
            </a:r>
            <a:r>
              <a:rPr sz="1000" dirty="0">
                <a:latin typeface="Tahoma"/>
                <a:cs typeface="Tahoma"/>
              </a:rPr>
              <a:t>; these we can handle  by </a:t>
            </a:r>
            <a:r>
              <a:rPr sz="1000" i="1" dirty="0">
                <a:solidFill>
                  <a:srgbClr val="FF0000"/>
                </a:solidFill>
                <a:latin typeface="Trebuchet MS"/>
                <a:cs typeface="Trebuchet MS"/>
              </a:rPr>
              <a:t>four recursive calls</a:t>
            </a:r>
            <a:r>
              <a:rPr sz="1000" dirty="0">
                <a:latin typeface="Tahoma"/>
                <a:cs typeface="Tahoma"/>
              </a:rPr>
              <a:t>.</a:t>
            </a: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19250" y="1315048"/>
            <a:ext cx="1600200" cy="215444"/>
          </a:xfrm>
          <a:prstGeom prst="rect">
            <a:avLst/>
          </a:prstGeom>
        </p:spPr>
        <p:txBody>
          <a:bodyPr vert="horz" wrap="square" lIns="0" tIns="0" rIns="0" bIns="0" rtlCol="0">
            <a:spAutoFit/>
          </a:bodyPr>
          <a:lstStyle/>
          <a:p>
            <a:pPr marL="12700">
              <a:lnSpc>
                <a:spcPct val="100000"/>
              </a:lnSpc>
            </a:pPr>
            <a:r>
              <a:rPr sz="1400" b="1" dirty="0">
                <a:solidFill>
                  <a:srgbClr val="0000FF"/>
                </a:solidFill>
              </a:rPr>
              <a:t>Cryptography</a:t>
            </a: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47294" y="708113"/>
            <a:ext cx="4015156" cy="1948226"/>
          </a:xfrm>
          <a:prstGeom prst="rect">
            <a:avLst/>
          </a:prstGeom>
        </p:spPr>
        <p:txBody>
          <a:bodyPr vert="horz" wrap="square" lIns="0" tIns="0" rIns="0" bIns="0" rtlCol="0">
            <a:spAutoFit/>
          </a:bodyPr>
          <a:lstStyle/>
          <a:p>
            <a:pPr marL="12700" marR="5080">
              <a:lnSpc>
                <a:spcPts val="1400"/>
              </a:lnSpc>
            </a:pPr>
            <a:r>
              <a:rPr sz="1100" dirty="0">
                <a:latin typeface="Tahoma"/>
                <a:cs typeface="Tahoma"/>
              </a:rPr>
              <a:t>Our method for multiplying </a:t>
            </a:r>
            <a:r>
              <a:rPr sz="1100" i="1" dirty="0">
                <a:latin typeface="Tahoma"/>
                <a:cs typeface="Tahoma"/>
              </a:rPr>
              <a:t>n</a:t>
            </a:r>
            <a:r>
              <a:rPr sz="1100" dirty="0">
                <a:latin typeface="Tahoma"/>
                <a:cs typeface="Tahoma"/>
              </a:rPr>
              <a:t>-bit numbers starts by making recursive calls to multiply these four pairs of </a:t>
            </a:r>
            <a:r>
              <a:rPr sz="1100" i="1" dirty="0">
                <a:latin typeface="Arial"/>
                <a:cs typeface="Arial"/>
              </a:rPr>
              <a:t>n</a:t>
            </a:r>
            <a:r>
              <a:rPr sz="1100" i="1" dirty="0">
                <a:latin typeface="Verdana"/>
                <a:cs typeface="Verdana"/>
              </a:rPr>
              <a:t>/</a:t>
            </a:r>
            <a:r>
              <a:rPr sz="1100" dirty="0">
                <a:latin typeface="Tahoma"/>
                <a:cs typeface="Tahoma"/>
              </a:rPr>
              <a:t>2-bit numbers, and then evaluates the preceding expression in </a:t>
            </a:r>
            <a:r>
              <a:rPr sz="1100" i="1" dirty="0">
                <a:latin typeface="Arial"/>
                <a:cs typeface="Arial"/>
              </a:rPr>
              <a:t>O</a:t>
            </a:r>
            <a:r>
              <a:rPr sz="1100" dirty="0">
                <a:latin typeface="Tahoma"/>
                <a:cs typeface="Tahoma"/>
              </a:rPr>
              <a:t>(</a:t>
            </a:r>
            <a:r>
              <a:rPr sz="1100" i="1" dirty="0">
                <a:latin typeface="Arial"/>
                <a:cs typeface="Arial"/>
              </a:rPr>
              <a:t>n</a:t>
            </a:r>
            <a:r>
              <a:rPr sz="1100" dirty="0">
                <a:latin typeface="Tahoma"/>
                <a:cs typeface="Tahoma"/>
              </a:rPr>
              <a:t>) time.</a:t>
            </a:r>
          </a:p>
          <a:p>
            <a:pPr marL="12700" marR="450215">
              <a:lnSpc>
                <a:spcPct val="101000"/>
              </a:lnSpc>
              <a:spcBef>
                <a:spcPts val="595"/>
              </a:spcBef>
            </a:pPr>
            <a:r>
              <a:rPr sz="1100" dirty="0">
                <a:latin typeface="Tahoma"/>
                <a:cs typeface="Tahoma"/>
              </a:rPr>
              <a:t>Writing </a:t>
            </a:r>
            <a:r>
              <a:rPr sz="1100" i="1" dirty="0">
                <a:latin typeface="Arial"/>
                <a:cs typeface="Arial"/>
              </a:rPr>
              <a:t>T </a:t>
            </a:r>
            <a:r>
              <a:rPr sz="1100" dirty="0">
                <a:latin typeface="Tahoma"/>
                <a:cs typeface="Tahoma"/>
              </a:rPr>
              <a:t>(</a:t>
            </a:r>
            <a:r>
              <a:rPr sz="1100" i="1" dirty="0">
                <a:latin typeface="Arial"/>
                <a:cs typeface="Arial"/>
              </a:rPr>
              <a:t>n</a:t>
            </a:r>
            <a:r>
              <a:rPr sz="1100" dirty="0">
                <a:latin typeface="Tahoma"/>
                <a:cs typeface="Tahoma"/>
              </a:rPr>
              <a:t>) for the overall running time on </a:t>
            </a:r>
            <a:r>
              <a:rPr sz="1100" i="1" dirty="0">
                <a:latin typeface="Arial"/>
                <a:cs typeface="Arial"/>
              </a:rPr>
              <a:t>n</a:t>
            </a:r>
            <a:r>
              <a:rPr sz="1100" dirty="0">
                <a:latin typeface="Tahoma"/>
                <a:cs typeface="Tahoma"/>
              </a:rPr>
              <a:t>-bit inputs, we get </a:t>
            </a:r>
            <a:r>
              <a:rPr sz="1100" b="1" dirty="0">
                <a:latin typeface="Arial"/>
                <a:cs typeface="Arial"/>
              </a:rPr>
              <a:t>the  recurrence relation</a:t>
            </a:r>
            <a:r>
              <a:rPr sz="1100" dirty="0">
                <a:latin typeface="Tahoma"/>
                <a:cs typeface="Tahoma"/>
              </a:rPr>
              <a:t>:</a:t>
            </a:r>
          </a:p>
          <a:p>
            <a:pPr marL="45085" algn="ctr">
              <a:lnSpc>
                <a:spcPct val="100000"/>
              </a:lnSpc>
              <a:spcBef>
                <a:spcPts val="10"/>
              </a:spcBef>
            </a:pPr>
            <a:r>
              <a:rPr sz="1100" i="1" dirty="0">
                <a:latin typeface="Arial"/>
                <a:cs typeface="Arial"/>
              </a:rPr>
              <a:t>T </a:t>
            </a:r>
            <a:r>
              <a:rPr sz="1100" dirty="0">
                <a:latin typeface="Tahoma"/>
                <a:cs typeface="Tahoma"/>
              </a:rPr>
              <a:t>(</a:t>
            </a:r>
            <a:r>
              <a:rPr sz="1100" i="1" dirty="0">
                <a:latin typeface="Arial"/>
                <a:cs typeface="Arial"/>
              </a:rPr>
              <a:t>n</a:t>
            </a:r>
            <a:r>
              <a:rPr sz="1100" dirty="0">
                <a:latin typeface="Tahoma"/>
                <a:cs typeface="Tahoma"/>
              </a:rPr>
              <a:t>) = 4</a:t>
            </a:r>
            <a:r>
              <a:rPr sz="1100" i="1" dirty="0">
                <a:latin typeface="Arial"/>
                <a:cs typeface="Arial"/>
              </a:rPr>
              <a:t>T </a:t>
            </a:r>
            <a:r>
              <a:rPr sz="1100" dirty="0">
                <a:latin typeface="Tahoma"/>
                <a:cs typeface="Tahoma"/>
              </a:rPr>
              <a:t>(</a:t>
            </a:r>
            <a:r>
              <a:rPr sz="1100" i="1" dirty="0">
                <a:latin typeface="Arial"/>
                <a:cs typeface="Arial"/>
              </a:rPr>
              <a:t>n</a:t>
            </a:r>
            <a:r>
              <a:rPr sz="1100" i="1" dirty="0">
                <a:latin typeface="Verdana"/>
                <a:cs typeface="Verdana"/>
              </a:rPr>
              <a:t>/</a:t>
            </a:r>
            <a:r>
              <a:rPr sz="1100" dirty="0">
                <a:latin typeface="Tahoma"/>
                <a:cs typeface="Tahoma"/>
              </a:rPr>
              <a:t>2) + </a:t>
            </a:r>
            <a:r>
              <a:rPr sz="1100" i="1" dirty="0">
                <a:latin typeface="Arial"/>
                <a:cs typeface="Arial"/>
              </a:rPr>
              <a:t>O</a:t>
            </a:r>
            <a:r>
              <a:rPr sz="1100" dirty="0">
                <a:latin typeface="Tahoma"/>
                <a:cs typeface="Tahoma"/>
              </a:rPr>
              <a:t>(</a:t>
            </a:r>
            <a:r>
              <a:rPr sz="1100" i="1" dirty="0">
                <a:latin typeface="Arial"/>
                <a:cs typeface="Arial"/>
              </a:rPr>
              <a:t>n</a:t>
            </a:r>
            <a:r>
              <a:rPr sz="1100" dirty="0">
                <a:latin typeface="Tahoma"/>
                <a:cs typeface="Tahoma"/>
              </a:rPr>
              <a:t>)</a:t>
            </a:r>
          </a:p>
          <a:p>
            <a:pPr marL="12700">
              <a:lnSpc>
                <a:spcPct val="100000"/>
              </a:lnSpc>
              <a:spcBef>
                <a:spcPts val="509"/>
              </a:spcBef>
            </a:pPr>
            <a:r>
              <a:rPr sz="1100" b="1" dirty="0">
                <a:latin typeface="Arial"/>
                <a:cs typeface="Arial"/>
              </a:rPr>
              <a:t>Solution: </a:t>
            </a:r>
            <a:r>
              <a:rPr sz="1100" i="1" dirty="0">
                <a:latin typeface="Arial"/>
                <a:cs typeface="Arial"/>
              </a:rPr>
              <a:t>O</a:t>
            </a:r>
            <a:r>
              <a:rPr sz="1100" dirty="0">
                <a:latin typeface="Tahoma"/>
                <a:cs typeface="Tahoma"/>
              </a:rPr>
              <a:t>(</a:t>
            </a:r>
            <a:r>
              <a:rPr sz="1100" i="1" dirty="0">
                <a:latin typeface="Arial"/>
                <a:cs typeface="Arial"/>
              </a:rPr>
              <a:t>n</a:t>
            </a:r>
            <a:r>
              <a:rPr sz="1100" baseline="37037" dirty="0">
                <a:latin typeface="Tahoma"/>
                <a:cs typeface="Tahoma"/>
              </a:rPr>
              <a:t>2</a:t>
            </a:r>
            <a:r>
              <a:rPr sz="1100" dirty="0">
                <a:latin typeface="Tahoma"/>
                <a:cs typeface="Tahoma"/>
              </a:rPr>
              <a:t>).</a:t>
            </a:r>
          </a:p>
          <a:p>
            <a:pPr marL="12700" marR="145415">
              <a:lnSpc>
                <a:spcPct val="101000"/>
              </a:lnSpc>
              <a:spcBef>
                <a:spcPts val="595"/>
              </a:spcBef>
            </a:pPr>
            <a:r>
              <a:rPr sz="1100" dirty="0">
                <a:latin typeface="Tahoma"/>
                <a:cs typeface="Tahoma"/>
              </a:rPr>
              <a:t>By </a:t>
            </a:r>
            <a:r>
              <a:rPr sz="1100" b="1" dirty="0">
                <a:latin typeface="Arial"/>
                <a:cs typeface="Arial"/>
              </a:rPr>
              <a:t>Gauss</a:t>
            </a:r>
            <a:r>
              <a:rPr sz="1100" dirty="0">
                <a:latin typeface="Tahoma"/>
                <a:cs typeface="Tahoma"/>
              </a:rPr>
              <a:t>’s trick, three multiplications, </a:t>
            </a:r>
            <a:r>
              <a:rPr sz="1100" i="1" dirty="0">
                <a:solidFill>
                  <a:srgbClr val="FF0000"/>
                </a:solidFill>
                <a:latin typeface="Arial"/>
                <a:cs typeface="Arial"/>
              </a:rPr>
              <a:t>x</a:t>
            </a:r>
            <a:r>
              <a:rPr sz="1100" i="1" baseline="-9259" dirty="0">
                <a:solidFill>
                  <a:srgbClr val="FF0000"/>
                </a:solidFill>
                <a:latin typeface="Arial"/>
                <a:cs typeface="Arial"/>
              </a:rPr>
              <a:t>L</a:t>
            </a:r>
            <a:r>
              <a:rPr sz="1100" i="1" dirty="0">
                <a:solidFill>
                  <a:srgbClr val="FF0000"/>
                </a:solidFill>
                <a:latin typeface="Arial"/>
                <a:cs typeface="Arial"/>
              </a:rPr>
              <a:t>y</a:t>
            </a:r>
            <a:r>
              <a:rPr sz="1100" i="1" baseline="-9259" dirty="0">
                <a:solidFill>
                  <a:srgbClr val="FF0000"/>
                </a:solidFill>
                <a:latin typeface="Arial"/>
                <a:cs typeface="Arial"/>
              </a:rPr>
              <a:t>L</a:t>
            </a:r>
            <a:r>
              <a:rPr sz="1100" dirty="0">
                <a:latin typeface="Tahoma"/>
                <a:cs typeface="Tahoma"/>
              </a:rPr>
              <a:t>, </a:t>
            </a:r>
            <a:r>
              <a:rPr sz="1100" i="1" dirty="0">
                <a:solidFill>
                  <a:srgbClr val="FF0000"/>
                </a:solidFill>
                <a:latin typeface="Arial"/>
                <a:cs typeface="Arial"/>
              </a:rPr>
              <a:t>x</a:t>
            </a:r>
            <a:r>
              <a:rPr sz="1100" i="1" baseline="-9259" dirty="0">
                <a:solidFill>
                  <a:srgbClr val="FF0000"/>
                </a:solidFill>
                <a:latin typeface="Arial"/>
                <a:cs typeface="Arial"/>
              </a:rPr>
              <a:t>R </a:t>
            </a:r>
            <a:r>
              <a:rPr sz="1100" i="1" dirty="0">
                <a:solidFill>
                  <a:srgbClr val="FF0000"/>
                </a:solidFill>
                <a:latin typeface="Arial"/>
                <a:cs typeface="Arial"/>
              </a:rPr>
              <a:t>y</a:t>
            </a:r>
            <a:r>
              <a:rPr sz="1100" i="1" baseline="-9259" dirty="0">
                <a:solidFill>
                  <a:srgbClr val="FF0000"/>
                </a:solidFill>
                <a:latin typeface="Arial"/>
                <a:cs typeface="Arial"/>
              </a:rPr>
              <a:t>R </a:t>
            </a:r>
            <a:r>
              <a:rPr sz="1100" dirty="0">
                <a:latin typeface="Tahoma"/>
                <a:cs typeface="Tahoma"/>
              </a:rPr>
              <a:t>, and </a:t>
            </a:r>
            <a:r>
              <a:rPr sz="1100" dirty="0">
                <a:solidFill>
                  <a:srgbClr val="FF0000"/>
                </a:solidFill>
                <a:latin typeface="Tahoma"/>
                <a:cs typeface="Tahoma"/>
              </a:rPr>
              <a:t>(</a:t>
            </a:r>
            <a:r>
              <a:rPr sz="1100" i="1" dirty="0">
                <a:solidFill>
                  <a:srgbClr val="FF0000"/>
                </a:solidFill>
                <a:latin typeface="Arial"/>
                <a:cs typeface="Arial"/>
              </a:rPr>
              <a:t>x</a:t>
            </a:r>
            <a:r>
              <a:rPr sz="1100" i="1" baseline="-9259" dirty="0">
                <a:solidFill>
                  <a:srgbClr val="FF0000"/>
                </a:solidFill>
                <a:latin typeface="Arial"/>
                <a:cs typeface="Arial"/>
              </a:rPr>
              <a:t>L </a:t>
            </a:r>
            <a:r>
              <a:rPr sz="1100" dirty="0">
                <a:solidFill>
                  <a:srgbClr val="FF0000"/>
                </a:solidFill>
                <a:latin typeface="Tahoma"/>
                <a:cs typeface="Tahoma"/>
              </a:rPr>
              <a:t>+ </a:t>
            </a:r>
            <a:r>
              <a:rPr sz="1100" i="1" dirty="0">
                <a:solidFill>
                  <a:srgbClr val="FF0000"/>
                </a:solidFill>
                <a:latin typeface="Arial"/>
                <a:cs typeface="Arial"/>
              </a:rPr>
              <a:t>x</a:t>
            </a:r>
            <a:r>
              <a:rPr sz="1100" i="1" baseline="-9259" dirty="0">
                <a:solidFill>
                  <a:srgbClr val="FF0000"/>
                </a:solidFill>
                <a:latin typeface="Arial"/>
                <a:cs typeface="Arial"/>
              </a:rPr>
              <a:t>R </a:t>
            </a:r>
            <a:r>
              <a:rPr sz="1100" dirty="0">
                <a:solidFill>
                  <a:srgbClr val="FF0000"/>
                </a:solidFill>
                <a:latin typeface="Tahoma"/>
                <a:cs typeface="Tahoma"/>
              </a:rPr>
              <a:t>)(</a:t>
            </a:r>
            <a:r>
              <a:rPr sz="1100" i="1" dirty="0">
                <a:solidFill>
                  <a:srgbClr val="FF0000"/>
                </a:solidFill>
                <a:latin typeface="Arial"/>
                <a:cs typeface="Arial"/>
              </a:rPr>
              <a:t>y</a:t>
            </a:r>
            <a:r>
              <a:rPr sz="1100" i="1" baseline="-9259" dirty="0">
                <a:solidFill>
                  <a:srgbClr val="FF0000"/>
                </a:solidFill>
                <a:latin typeface="Arial"/>
                <a:cs typeface="Arial"/>
              </a:rPr>
              <a:t>L </a:t>
            </a:r>
            <a:r>
              <a:rPr sz="1100" dirty="0">
                <a:solidFill>
                  <a:srgbClr val="FF0000"/>
                </a:solidFill>
                <a:latin typeface="Tahoma"/>
                <a:cs typeface="Tahoma"/>
              </a:rPr>
              <a:t>+ </a:t>
            </a:r>
            <a:r>
              <a:rPr sz="1100" i="1" dirty="0">
                <a:solidFill>
                  <a:srgbClr val="FF0000"/>
                </a:solidFill>
                <a:latin typeface="Arial"/>
                <a:cs typeface="Arial"/>
              </a:rPr>
              <a:t>y</a:t>
            </a:r>
            <a:r>
              <a:rPr sz="1100" i="1" baseline="-9259" dirty="0">
                <a:solidFill>
                  <a:srgbClr val="FF0000"/>
                </a:solidFill>
                <a:latin typeface="Arial"/>
                <a:cs typeface="Arial"/>
              </a:rPr>
              <a:t>R </a:t>
            </a:r>
            <a:r>
              <a:rPr sz="1100" dirty="0">
                <a:solidFill>
                  <a:srgbClr val="FF0000"/>
                </a:solidFill>
                <a:latin typeface="Tahoma"/>
                <a:cs typeface="Tahoma"/>
              </a:rPr>
              <a:t>)</a:t>
            </a:r>
            <a:r>
              <a:rPr sz="1100" dirty="0">
                <a:latin typeface="Tahoma"/>
                <a:cs typeface="Tahoma"/>
              </a:rPr>
              <a:t>,  suffice, as</a:t>
            </a:r>
          </a:p>
          <a:p>
            <a:pPr marL="45085" algn="ctr">
              <a:lnSpc>
                <a:spcPct val="100000"/>
              </a:lnSpc>
              <a:spcBef>
                <a:spcPts val="10"/>
              </a:spcBef>
            </a:pPr>
            <a:r>
              <a:rPr sz="1100" i="1" dirty="0">
                <a:solidFill>
                  <a:srgbClr val="0000FF"/>
                </a:solidFill>
                <a:latin typeface="Arial"/>
                <a:cs typeface="Arial"/>
              </a:rPr>
              <a:t>x</a:t>
            </a:r>
            <a:r>
              <a:rPr sz="1100" i="1" baseline="-9259" dirty="0">
                <a:solidFill>
                  <a:srgbClr val="0000FF"/>
                </a:solidFill>
                <a:latin typeface="Arial"/>
                <a:cs typeface="Arial"/>
              </a:rPr>
              <a:t>L</a:t>
            </a:r>
            <a:r>
              <a:rPr sz="1100" i="1" dirty="0">
                <a:solidFill>
                  <a:srgbClr val="0000FF"/>
                </a:solidFill>
                <a:latin typeface="Arial"/>
                <a:cs typeface="Arial"/>
              </a:rPr>
              <a:t>y</a:t>
            </a:r>
            <a:r>
              <a:rPr sz="1100" i="1" baseline="-9259" dirty="0">
                <a:solidFill>
                  <a:srgbClr val="0000FF"/>
                </a:solidFill>
                <a:latin typeface="Arial"/>
                <a:cs typeface="Arial"/>
              </a:rPr>
              <a:t>R </a:t>
            </a:r>
            <a:r>
              <a:rPr sz="1100" dirty="0">
                <a:solidFill>
                  <a:srgbClr val="0000FF"/>
                </a:solidFill>
                <a:latin typeface="Tahoma"/>
                <a:cs typeface="Tahoma"/>
              </a:rPr>
              <a:t>+ </a:t>
            </a:r>
            <a:r>
              <a:rPr sz="1100" i="1" dirty="0">
                <a:solidFill>
                  <a:srgbClr val="0000FF"/>
                </a:solidFill>
                <a:latin typeface="Arial"/>
                <a:cs typeface="Arial"/>
              </a:rPr>
              <a:t>x</a:t>
            </a:r>
            <a:r>
              <a:rPr sz="1100" i="1" baseline="-9259" dirty="0">
                <a:solidFill>
                  <a:srgbClr val="0000FF"/>
                </a:solidFill>
                <a:latin typeface="Arial"/>
                <a:cs typeface="Arial"/>
              </a:rPr>
              <a:t>R </a:t>
            </a:r>
            <a:r>
              <a:rPr sz="1100" i="1" dirty="0">
                <a:solidFill>
                  <a:srgbClr val="0000FF"/>
                </a:solidFill>
                <a:latin typeface="Arial"/>
                <a:cs typeface="Arial"/>
              </a:rPr>
              <a:t>y</a:t>
            </a:r>
            <a:r>
              <a:rPr sz="1100" i="1" baseline="-9259" dirty="0">
                <a:solidFill>
                  <a:srgbClr val="0000FF"/>
                </a:solidFill>
                <a:latin typeface="Arial"/>
                <a:cs typeface="Arial"/>
              </a:rPr>
              <a:t>L </a:t>
            </a:r>
            <a:r>
              <a:rPr sz="1100" dirty="0">
                <a:solidFill>
                  <a:srgbClr val="0000FF"/>
                </a:solidFill>
                <a:latin typeface="Tahoma"/>
                <a:cs typeface="Tahoma"/>
              </a:rPr>
              <a:t>= (</a:t>
            </a:r>
            <a:r>
              <a:rPr sz="1100" i="1" dirty="0">
                <a:solidFill>
                  <a:srgbClr val="0000FF"/>
                </a:solidFill>
                <a:latin typeface="Arial"/>
                <a:cs typeface="Arial"/>
              </a:rPr>
              <a:t>x</a:t>
            </a:r>
            <a:r>
              <a:rPr sz="1100" i="1" baseline="-9259" dirty="0">
                <a:solidFill>
                  <a:srgbClr val="0000FF"/>
                </a:solidFill>
                <a:latin typeface="Arial"/>
                <a:cs typeface="Arial"/>
              </a:rPr>
              <a:t>L </a:t>
            </a:r>
            <a:r>
              <a:rPr sz="1100" dirty="0">
                <a:solidFill>
                  <a:srgbClr val="0000FF"/>
                </a:solidFill>
                <a:latin typeface="Tahoma"/>
                <a:cs typeface="Tahoma"/>
              </a:rPr>
              <a:t>+ </a:t>
            </a:r>
            <a:r>
              <a:rPr sz="1100" i="1" dirty="0">
                <a:solidFill>
                  <a:srgbClr val="0000FF"/>
                </a:solidFill>
                <a:latin typeface="Arial"/>
                <a:cs typeface="Arial"/>
              </a:rPr>
              <a:t>x</a:t>
            </a:r>
            <a:r>
              <a:rPr sz="1100" i="1" baseline="-9259" dirty="0">
                <a:solidFill>
                  <a:srgbClr val="0000FF"/>
                </a:solidFill>
                <a:latin typeface="Arial"/>
                <a:cs typeface="Arial"/>
              </a:rPr>
              <a:t>R </a:t>
            </a:r>
            <a:r>
              <a:rPr sz="1100" dirty="0">
                <a:solidFill>
                  <a:srgbClr val="0000FF"/>
                </a:solidFill>
                <a:latin typeface="Tahoma"/>
                <a:cs typeface="Tahoma"/>
              </a:rPr>
              <a:t>)(</a:t>
            </a:r>
            <a:r>
              <a:rPr sz="1100" i="1" dirty="0">
                <a:solidFill>
                  <a:srgbClr val="0000FF"/>
                </a:solidFill>
                <a:latin typeface="Arial"/>
                <a:cs typeface="Arial"/>
              </a:rPr>
              <a:t>y</a:t>
            </a:r>
            <a:r>
              <a:rPr sz="1100" i="1" baseline="-9259" dirty="0">
                <a:solidFill>
                  <a:srgbClr val="0000FF"/>
                </a:solidFill>
                <a:latin typeface="Arial"/>
                <a:cs typeface="Arial"/>
              </a:rPr>
              <a:t>L </a:t>
            </a:r>
            <a:r>
              <a:rPr sz="1100" dirty="0">
                <a:solidFill>
                  <a:srgbClr val="0000FF"/>
                </a:solidFill>
                <a:latin typeface="Tahoma"/>
                <a:cs typeface="Tahoma"/>
              </a:rPr>
              <a:t>+ </a:t>
            </a:r>
            <a:r>
              <a:rPr sz="1100" i="1" dirty="0">
                <a:solidFill>
                  <a:srgbClr val="0000FF"/>
                </a:solidFill>
                <a:latin typeface="Arial"/>
                <a:cs typeface="Arial"/>
              </a:rPr>
              <a:t>y</a:t>
            </a:r>
            <a:r>
              <a:rPr sz="1100" i="1" baseline="-9259" dirty="0">
                <a:solidFill>
                  <a:srgbClr val="0000FF"/>
                </a:solidFill>
                <a:latin typeface="Arial"/>
                <a:cs typeface="Arial"/>
              </a:rPr>
              <a:t>R </a:t>
            </a:r>
            <a:r>
              <a:rPr sz="1100" dirty="0">
                <a:solidFill>
                  <a:srgbClr val="0000FF"/>
                </a:solidFill>
                <a:latin typeface="Tahoma"/>
                <a:cs typeface="Tahoma"/>
              </a:rPr>
              <a:t>) </a:t>
            </a:r>
            <a:r>
              <a:rPr sz="1100" dirty="0">
                <a:solidFill>
                  <a:srgbClr val="0000FF"/>
                </a:solidFill>
                <a:latin typeface="Arial Unicode MS"/>
                <a:cs typeface="Arial Unicode MS"/>
              </a:rPr>
              <a:t>− </a:t>
            </a:r>
            <a:r>
              <a:rPr sz="1100" i="1" dirty="0">
                <a:solidFill>
                  <a:srgbClr val="0000FF"/>
                </a:solidFill>
                <a:latin typeface="Arial"/>
                <a:cs typeface="Arial"/>
              </a:rPr>
              <a:t>x</a:t>
            </a:r>
            <a:r>
              <a:rPr sz="1100" i="1" baseline="-9259" dirty="0">
                <a:solidFill>
                  <a:srgbClr val="0000FF"/>
                </a:solidFill>
                <a:latin typeface="Arial"/>
                <a:cs typeface="Arial"/>
              </a:rPr>
              <a:t>L</a:t>
            </a:r>
            <a:r>
              <a:rPr sz="1100" i="1" dirty="0">
                <a:solidFill>
                  <a:srgbClr val="0000FF"/>
                </a:solidFill>
                <a:latin typeface="Arial"/>
                <a:cs typeface="Arial"/>
              </a:rPr>
              <a:t>y</a:t>
            </a:r>
            <a:r>
              <a:rPr sz="1100" i="1" baseline="-9259" dirty="0">
                <a:solidFill>
                  <a:srgbClr val="0000FF"/>
                </a:solidFill>
                <a:latin typeface="Arial"/>
                <a:cs typeface="Arial"/>
              </a:rPr>
              <a:t>L </a:t>
            </a:r>
            <a:r>
              <a:rPr sz="1100" dirty="0">
                <a:solidFill>
                  <a:srgbClr val="0000FF"/>
                </a:solidFill>
                <a:latin typeface="Arial Unicode MS"/>
                <a:cs typeface="Arial Unicode MS"/>
              </a:rPr>
              <a:t>− </a:t>
            </a:r>
            <a:r>
              <a:rPr sz="1100" i="1" dirty="0">
                <a:solidFill>
                  <a:srgbClr val="0000FF"/>
                </a:solidFill>
                <a:latin typeface="Arial"/>
                <a:cs typeface="Arial"/>
              </a:rPr>
              <a:t>x</a:t>
            </a:r>
            <a:r>
              <a:rPr sz="1100" i="1" baseline="-9259" dirty="0">
                <a:solidFill>
                  <a:srgbClr val="0000FF"/>
                </a:solidFill>
                <a:latin typeface="Arial"/>
                <a:cs typeface="Arial"/>
              </a:rPr>
              <a:t>R </a:t>
            </a:r>
            <a:r>
              <a:rPr sz="1100" i="1" dirty="0">
                <a:solidFill>
                  <a:srgbClr val="0000FF"/>
                </a:solidFill>
                <a:latin typeface="Arial"/>
                <a:cs typeface="Arial"/>
              </a:rPr>
              <a:t>y</a:t>
            </a:r>
            <a:r>
              <a:rPr sz="1100" i="1" baseline="-9259" dirty="0">
                <a:solidFill>
                  <a:srgbClr val="0000FF"/>
                </a:solidFill>
                <a:latin typeface="Arial"/>
                <a:cs typeface="Arial"/>
              </a:rPr>
              <a:t>R </a:t>
            </a:r>
            <a:r>
              <a:rPr sz="1100" i="1" dirty="0">
                <a:solidFill>
                  <a:srgbClr val="0000FF"/>
                </a:solidFill>
                <a:latin typeface="Verdana"/>
                <a:cs typeface="Verdana"/>
              </a:rPr>
              <a:t>.</a:t>
            </a:r>
            <a:endParaRPr sz="1100" dirty="0">
              <a:latin typeface="Verdana"/>
              <a:cs typeface="Verdana"/>
            </a:endParaRPr>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403" y="130175"/>
            <a:ext cx="4419498" cy="184666"/>
          </a:xfrm>
          <a:prstGeom prst="rect">
            <a:avLst/>
          </a:prstGeom>
        </p:spPr>
        <p:txBody>
          <a:bodyPr vert="horz" wrap="square" lIns="0" tIns="0" rIns="0" bIns="0" rtlCol="0">
            <a:spAutoFit/>
          </a:bodyPr>
          <a:lstStyle/>
          <a:p>
            <a:pPr marL="12700">
              <a:lnSpc>
                <a:spcPct val="100000"/>
              </a:lnSpc>
            </a:pPr>
            <a:r>
              <a:rPr sz="1200" b="1" dirty="0"/>
              <a:t>A divide-and-conquer algorithm for integer multiplication</a:t>
            </a:r>
          </a:p>
        </p:txBody>
      </p:sp>
      <p:sp>
        <p:nvSpPr>
          <p:cNvPr id="3" name="object 3"/>
          <p:cNvSpPr txBox="1"/>
          <p:nvPr/>
        </p:nvSpPr>
        <p:spPr>
          <a:xfrm>
            <a:off x="781050" y="587747"/>
            <a:ext cx="3276600" cy="2244204"/>
          </a:xfrm>
          <a:prstGeom prst="rect">
            <a:avLst/>
          </a:prstGeom>
        </p:spPr>
        <p:txBody>
          <a:bodyPr vert="horz" wrap="square" lIns="0" tIns="0" rIns="0" bIns="0" rtlCol="0">
            <a:spAutoFit/>
          </a:bodyPr>
          <a:lstStyle/>
          <a:p>
            <a:pPr marL="12700">
              <a:lnSpc>
                <a:spcPts val="1400"/>
              </a:lnSpc>
              <a:spcAft>
                <a:spcPts val="600"/>
              </a:spcAft>
            </a:pPr>
            <a:r>
              <a:rPr sz="1000" dirty="0">
                <a:latin typeface="Arial"/>
                <a:cs typeface="Arial"/>
              </a:rPr>
              <a:t>multiply</a:t>
            </a:r>
            <a:r>
              <a:rPr sz="1000" dirty="0">
                <a:latin typeface="Tahoma"/>
                <a:cs typeface="Tahoma"/>
              </a:rPr>
              <a:t>(</a:t>
            </a:r>
            <a:r>
              <a:rPr sz="1000" i="1" dirty="0">
                <a:latin typeface="Arial"/>
                <a:cs typeface="Arial"/>
              </a:rPr>
              <a:t>x</a:t>
            </a:r>
            <a:r>
              <a:rPr sz="1000" i="1" dirty="0">
                <a:latin typeface="Verdana"/>
                <a:cs typeface="Verdana"/>
              </a:rPr>
              <a:t>, </a:t>
            </a:r>
            <a:r>
              <a:rPr sz="1000" i="1" dirty="0">
                <a:latin typeface="Arial"/>
                <a:cs typeface="Arial"/>
              </a:rPr>
              <a:t>y </a:t>
            </a:r>
            <a:r>
              <a:rPr sz="1000" dirty="0">
                <a:latin typeface="Tahoma"/>
                <a:cs typeface="Tahoma"/>
              </a:rPr>
              <a:t>)</a:t>
            </a:r>
          </a:p>
          <a:p>
            <a:pPr marL="12700">
              <a:lnSpc>
                <a:spcPts val="1400"/>
              </a:lnSpc>
              <a:spcBef>
                <a:spcPts val="10"/>
              </a:spcBef>
            </a:pPr>
            <a:r>
              <a:rPr sz="1000" dirty="0">
                <a:latin typeface="Tahoma"/>
                <a:cs typeface="Tahoma"/>
              </a:rPr>
              <a:t>// Input:  positive integers </a:t>
            </a:r>
            <a:r>
              <a:rPr sz="1000" i="1" dirty="0">
                <a:latin typeface="Arial"/>
                <a:cs typeface="Arial"/>
              </a:rPr>
              <a:t>x  </a:t>
            </a:r>
            <a:r>
              <a:rPr sz="1000" dirty="0">
                <a:latin typeface="Tahoma"/>
                <a:cs typeface="Tahoma"/>
              </a:rPr>
              <a:t>and </a:t>
            </a:r>
            <a:r>
              <a:rPr sz="1000" i="1" dirty="0">
                <a:latin typeface="Arial"/>
                <a:cs typeface="Arial"/>
              </a:rPr>
              <a:t>y </a:t>
            </a:r>
            <a:r>
              <a:rPr sz="1000" dirty="0">
                <a:latin typeface="Tahoma"/>
                <a:cs typeface="Tahoma"/>
              </a:rPr>
              <a:t>, in binary</a:t>
            </a:r>
          </a:p>
          <a:p>
            <a:pPr marL="12700">
              <a:lnSpc>
                <a:spcPts val="1400"/>
              </a:lnSpc>
              <a:spcBef>
                <a:spcPts val="10"/>
              </a:spcBef>
            </a:pPr>
            <a:r>
              <a:rPr sz="1000" dirty="0">
                <a:latin typeface="Tahoma"/>
                <a:cs typeface="Tahoma"/>
              </a:rPr>
              <a:t>// Output: their product</a:t>
            </a:r>
          </a:p>
          <a:p>
            <a:pPr marL="285750" indent="-188595">
              <a:lnSpc>
                <a:spcPts val="1400"/>
              </a:lnSpc>
              <a:spcBef>
                <a:spcPts val="309"/>
              </a:spcBef>
              <a:buClr>
                <a:srgbClr val="3333B2"/>
              </a:buClr>
              <a:buFont typeface="Tahoma"/>
              <a:buAutoNum type="arabicPeriod"/>
              <a:tabLst>
                <a:tab pos="286385" algn="l"/>
              </a:tabLst>
            </a:pPr>
            <a:r>
              <a:rPr sz="1000" i="1" dirty="0">
                <a:latin typeface="Arial"/>
                <a:cs typeface="Arial"/>
              </a:rPr>
              <a:t>n </a:t>
            </a:r>
            <a:r>
              <a:rPr sz="1000" dirty="0">
                <a:latin typeface="Tahoma"/>
                <a:cs typeface="Tahoma"/>
              </a:rPr>
              <a:t>= max(size of </a:t>
            </a:r>
            <a:r>
              <a:rPr sz="1000" i="1" dirty="0">
                <a:latin typeface="Arial"/>
                <a:cs typeface="Arial"/>
              </a:rPr>
              <a:t>x </a:t>
            </a:r>
            <a:r>
              <a:rPr sz="1000" dirty="0">
                <a:latin typeface="Tahoma"/>
                <a:cs typeface="Tahoma"/>
              </a:rPr>
              <a:t>, size of </a:t>
            </a:r>
            <a:r>
              <a:rPr sz="1000" i="1" dirty="0">
                <a:latin typeface="Arial"/>
                <a:cs typeface="Arial"/>
              </a:rPr>
              <a:t>y </a:t>
            </a:r>
            <a:r>
              <a:rPr sz="1000" dirty="0">
                <a:latin typeface="Tahoma"/>
                <a:cs typeface="Tahoma"/>
              </a:rPr>
              <a:t>) rounded as a power of 2.</a:t>
            </a:r>
          </a:p>
          <a:p>
            <a:pPr marL="285750" indent="-188595">
              <a:lnSpc>
                <a:spcPts val="1400"/>
              </a:lnSpc>
              <a:spcBef>
                <a:spcPts val="10"/>
              </a:spcBef>
              <a:buClr>
                <a:srgbClr val="3333B2"/>
              </a:buClr>
              <a:buFont typeface="Tahoma"/>
              <a:buAutoNum type="arabicPeriod"/>
              <a:tabLst>
                <a:tab pos="286385" algn="l"/>
              </a:tabLst>
            </a:pPr>
            <a:r>
              <a:rPr sz="1000" b="1" dirty="0">
                <a:latin typeface="Arial"/>
                <a:cs typeface="Arial"/>
              </a:rPr>
              <a:t>if  </a:t>
            </a:r>
            <a:r>
              <a:rPr sz="1000" i="1" dirty="0">
                <a:latin typeface="Arial"/>
                <a:cs typeface="Arial"/>
              </a:rPr>
              <a:t>n </a:t>
            </a:r>
            <a:r>
              <a:rPr sz="1000" dirty="0">
                <a:latin typeface="Tahoma"/>
                <a:cs typeface="Tahoma"/>
              </a:rPr>
              <a:t>= 1 </a:t>
            </a:r>
            <a:r>
              <a:rPr sz="1000" b="1" dirty="0">
                <a:latin typeface="Arial"/>
                <a:cs typeface="Arial"/>
              </a:rPr>
              <a:t>then </a:t>
            </a:r>
            <a:r>
              <a:rPr sz="1000" dirty="0">
                <a:latin typeface="Tahoma"/>
                <a:cs typeface="Tahoma"/>
              </a:rPr>
              <a:t>return </a:t>
            </a:r>
            <a:r>
              <a:rPr sz="1000" i="1" dirty="0" err="1">
                <a:latin typeface="Arial"/>
                <a:cs typeface="Arial"/>
              </a:rPr>
              <a:t>xy</a:t>
            </a:r>
            <a:r>
              <a:rPr sz="1000" i="1" dirty="0">
                <a:latin typeface="Arial"/>
                <a:cs typeface="Arial"/>
              </a:rPr>
              <a:t> </a:t>
            </a:r>
            <a:r>
              <a:rPr sz="1000" dirty="0">
                <a:latin typeface="Tahoma"/>
                <a:cs typeface="Tahoma"/>
              </a:rPr>
              <a:t>.</a:t>
            </a:r>
          </a:p>
          <a:p>
            <a:pPr marL="285750" indent="-188595">
              <a:lnSpc>
                <a:spcPts val="1400"/>
              </a:lnSpc>
              <a:spcBef>
                <a:spcPts val="10"/>
              </a:spcBef>
              <a:buClr>
                <a:srgbClr val="3333B2"/>
              </a:buClr>
              <a:buFont typeface="Tahoma"/>
              <a:buAutoNum type="arabicPeriod"/>
              <a:tabLst>
                <a:tab pos="286385" algn="l"/>
              </a:tabLst>
            </a:pPr>
            <a:r>
              <a:rPr sz="1000" i="1" dirty="0">
                <a:latin typeface="Arial"/>
                <a:cs typeface="Arial"/>
              </a:rPr>
              <a:t>x</a:t>
            </a:r>
            <a:r>
              <a:rPr sz="1000" i="1" baseline="-9259" dirty="0">
                <a:latin typeface="Arial"/>
                <a:cs typeface="Arial"/>
              </a:rPr>
              <a:t>L</a:t>
            </a:r>
            <a:r>
              <a:rPr sz="1000" i="1" dirty="0">
                <a:latin typeface="Verdana"/>
                <a:cs typeface="Verdana"/>
              </a:rPr>
              <a:t>, </a:t>
            </a:r>
            <a:r>
              <a:rPr sz="1000" i="1" dirty="0">
                <a:latin typeface="Arial"/>
                <a:cs typeface="Arial"/>
              </a:rPr>
              <a:t>x</a:t>
            </a:r>
            <a:r>
              <a:rPr sz="1000" i="1" baseline="-9259" dirty="0">
                <a:latin typeface="Arial"/>
                <a:cs typeface="Arial"/>
              </a:rPr>
              <a:t>R   </a:t>
            </a:r>
            <a:r>
              <a:rPr sz="1000" dirty="0">
                <a:latin typeface="Tahoma"/>
                <a:cs typeface="Tahoma"/>
              </a:rPr>
              <a:t>= leftmost </a:t>
            </a:r>
            <a:r>
              <a:rPr sz="1000" i="1" dirty="0">
                <a:latin typeface="Arial"/>
                <a:cs typeface="Arial"/>
              </a:rPr>
              <a:t>n</a:t>
            </a:r>
            <a:r>
              <a:rPr sz="1000" i="1" dirty="0">
                <a:latin typeface="Verdana"/>
                <a:cs typeface="Verdana"/>
              </a:rPr>
              <a:t>/</a:t>
            </a:r>
            <a:r>
              <a:rPr sz="1000" dirty="0">
                <a:latin typeface="Tahoma"/>
                <a:cs typeface="Tahoma"/>
              </a:rPr>
              <a:t>2, rightmost </a:t>
            </a:r>
            <a:r>
              <a:rPr sz="1000" i="1" dirty="0">
                <a:latin typeface="Arial"/>
                <a:cs typeface="Arial"/>
              </a:rPr>
              <a:t>n</a:t>
            </a:r>
            <a:r>
              <a:rPr sz="1000" i="1" dirty="0">
                <a:latin typeface="Verdana"/>
                <a:cs typeface="Verdana"/>
              </a:rPr>
              <a:t>/</a:t>
            </a:r>
            <a:r>
              <a:rPr sz="1000" dirty="0">
                <a:latin typeface="Tahoma"/>
                <a:cs typeface="Tahoma"/>
              </a:rPr>
              <a:t>2 bits of </a:t>
            </a:r>
            <a:r>
              <a:rPr sz="1000" i="1" dirty="0">
                <a:latin typeface="Arial"/>
                <a:cs typeface="Arial"/>
              </a:rPr>
              <a:t>x</a:t>
            </a:r>
            <a:endParaRPr sz="1000" dirty="0">
              <a:latin typeface="Arial"/>
              <a:cs typeface="Arial"/>
            </a:endParaRPr>
          </a:p>
          <a:p>
            <a:pPr marL="285750" indent="-188595">
              <a:lnSpc>
                <a:spcPts val="1400"/>
              </a:lnSpc>
              <a:spcBef>
                <a:spcPts val="10"/>
              </a:spcBef>
              <a:buClr>
                <a:srgbClr val="3333B2"/>
              </a:buClr>
              <a:buFont typeface="Tahoma"/>
              <a:buAutoNum type="arabicPeriod"/>
              <a:tabLst>
                <a:tab pos="286385" algn="l"/>
              </a:tabLst>
            </a:pPr>
            <a:r>
              <a:rPr sz="1000" i="1" dirty="0">
                <a:latin typeface="Arial"/>
                <a:cs typeface="Arial"/>
              </a:rPr>
              <a:t>y</a:t>
            </a:r>
            <a:r>
              <a:rPr sz="1000" i="1" baseline="-9259" dirty="0">
                <a:latin typeface="Arial"/>
                <a:cs typeface="Arial"/>
              </a:rPr>
              <a:t>L</a:t>
            </a:r>
            <a:r>
              <a:rPr sz="1000" i="1" dirty="0">
                <a:latin typeface="Verdana"/>
                <a:cs typeface="Verdana"/>
              </a:rPr>
              <a:t>, </a:t>
            </a:r>
            <a:r>
              <a:rPr sz="1000" i="1" dirty="0">
                <a:latin typeface="Arial"/>
                <a:cs typeface="Arial"/>
              </a:rPr>
              <a:t>y</a:t>
            </a:r>
            <a:r>
              <a:rPr sz="1000" i="1" baseline="-9259" dirty="0">
                <a:latin typeface="Arial"/>
                <a:cs typeface="Arial"/>
              </a:rPr>
              <a:t>R   </a:t>
            </a:r>
            <a:r>
              <a:rPr sz="1000" dirty="0">
                <a:latin typeface="Tahoma"/>
                <a:cs typeface="Tahoma"/>
              </a:rPr>
              <a:t>= leftmost </a:t>
            </a:r>
            <a:r>
              <a:rPr sz="1000" i="1" dirty="0">
                <a:latin typeface="Arial"/>
                <a:cs typeface="Arial"/>
              </a:rPr>
              <a:t>n</a:t>
            </a:r>
            <a:r>
              <a:rPr sz="1000" i="1" dirty="0">
                <a:latin typeface="Verdana"/>
                <a:cs typeface="Verdana"/>
              </a:rPr>
              <a:t>/</a:t>
            </a:r>
            <a:r>
              <a:rPr sz="1000" dirty="0">
                <a:latin typeface="Tahoma"/>
                <a:cs typeface="Tahoma"/>
              </a:rPr>
              <a:t>2, rightmost </a:t>
            </a:r>
            <a:r>
              <a:rPr sz="1000" i="1" dirty="0">
                <a:latin typeface="Arial"/>
                <a:cs typeface="Arial"/>
              </a:rPr>
              <a:t>n</a:t>
            </a:r>
            <a:r>
              <a:rPr sz="1000" i="1" dirty="0">
                <a:latin typeface="Verdana"/>
                <a:cs typeface="Verdana"/>
              </a:rPr>
              <a:t>/</a:t>
            </a:r>
            <a:r>
              <a:rPr sz="1000" dirty="0">
                <a:latin typeface="Tahoma"/>
                <a:cs typeface="Tahoma"/>
              </a:rPr>
              <a:t>2 bits of </a:t>
            </a:r>
            <a:r>
              <a:rPr sz="1000" i="1" dirty="0">
                <a:latin typeface="Arial"/>
                <a:cs typeface="Arial"/>
              </a:rPr>
              <a:t>y</a:t>
            </a:r>
            <a:endParaRPr sz="1000" dirty="0">
              <a:latin typeface="Arial"/>
              <a:cs typeface="Arial"/>
            </a:endParaRPr>
          </a:p>
          <a:p>
            <a:pPr marL="285750" indent="-188595">
              <a:lnSpc>
                <a:spcPts val="1400"/>
              </a:lnSpc>
              <a:spcBef>
                <a:spcPts val="10"/>
              </a:spcBef>
              <a:buClr>
                <a:srgbClr val="3333B2"/>
              </a:buClr>
              <a:buFont typeface="Tahoma"/>
              <a:buAutoNum type="arabicPeriod"/>
              <a:tabLst>
                <a:tab pos="286385" algn="l"/>
              </a:tabLst>
            </a:pPr>
            <a:r>
              <a:rPr sz="1000" i="1" dirty="0">
                <a:latin typeface="Arial"/>
                <a:cs typeface="Arial"/>
              </a:rPr>
              <a:t>P</a:t>
            </a:r>
            <a:r>
              <a:rPr sz="1000" baseline="-9259" dirty="0">
                <a:latin typeface="Tahoma"/>
                <a:cs typeface="Tahoma"/>
              </a:rPr>
              <a:t>1 </a:t>
            </a:r>
            <a:r>
              <a:rPr sz="1000" dirty="0">
                <a:latin typeface="Tahoma"/>
                <a:cs typeface="Tahoma"/>
              </a:rPr>
              <a:t>= </a:t>
            </a:r>
            <a:r>
              <a:rPr sz="1000" dirty="0">
                <a:latin typeface="Arial"/>
                <a:cs typeface="Arial"/>
              </a:rPr>
              <a:t>multiply</a:t>
            </a:r>
            <a:r>
              <a:rPr sz="1000" dirty="0">
                <a:latin typeface="Tahoma"/>
                <a:cs typeface="Tahoma"/>
              </a:rPr>
              <a:t>(</a:t>
            </a:r>
            <a:r>
              <a:rPr sz="1000" i="1" dirty="0">
                <a:latin typeface="Arial"/>
                <a:cs typeface="Arial"/>
              </a:rPr>
              <a:t>x</a:t>
            </a:r>
            <a:r>
              <a:rPr sz="1000" i="1" baseline="-9259" dirty="0">
                <a:latin typeface="Arial"/>
                <a:cs typeface="Arial"/>
              </a:rPr>
              <a:t>L</a:t>
            </a:r>
            <a:r>
              <a:rPr sz="1000" i="1" dirty="0">
                <a:latin typeface="Verdana"/>
                <a:cs typeface="Verdana"/>
              </a:rPr>
              <a:t>, </a:t>
            </a:r>
            <a:r>
              <a:rPr sz="1000" i="1" dirty="0" err="1">
                <a:latin typeface="Arial"/>
                <a:cs typeface="Arial"/>
              </a:rPr>
              <a:t>y</a:t>
            </a:r>
            <a:r>
              <a:rPr sz="1000" i="1" baseline="-9259" dirty="0" err="1">
                <a:latin typeface="Arial"/>
                <a:cs typeface="Arial"/>
              </a:rPr>
              <a:t>L</a:t>
            </a:r>
            <a:r>
              <a:rPr sz="1000" dirty="0">
                <a:latin typeface="Tahoma"/>
                <a:cs typeface="Tahoma"/>
              </a:rPr>
              <a:t>)</a:t>
            </a:r>
          </a:p>
          <a:p>
            <a:pPr marL="285750" indent="-188595">
              <a:lnSpc>
                <a:spcPts val="1400"/>
              </a:lnSpc>
              <a:spcBef>
                <a:spcPts val="10"/>
              </a:spcBef>
              <a:buClr>
                <a:srgbClr val="3333B2"/>
              </a:buClr>
              <a:buFont typeface="Tahoma"/>
              <a:buAutoNum type="arabicPeriod"/>
              <a:tabLst>
                <a:tab pos="286385" algn="l"/>
              </a:tabLst>
            </a:pPr>
            <a:r>
              <a:rPr sz="1000" i="1" dirty="0">
                <a:latin typeface="Arial"/>
                <a:cs typeface="Arial"/>
              </a:rPr>
              <a:t>P</a:t>
            </a:r>
            <a:r>
              <a:rPr sz="1000" baseline="-9259" dirty="0">
                <a:latin typeface="Tahoma"/>
                <a:cs typeface="Tahoma"/>
              </a:rPr>
              <a:t>2 </a:t>
            </a:r>
            <a:r>
              <a:rPr sz="1000" dirty="0">
                <a:latin typeface="Tahoma"/>
                <a:cs typeface="Tahoma"/>
              </a:rPr>
              <a:t>= </a:t>
            </a:r>
            <a:r>
              <a:rPr sz="1000" dirty="0">
                <a:latin typeface="Arial"/>
                <a:cs typeface="Arial"/>
              </a:rPr>
              <a:t>multiply</a:t>
            </a:r>
            <a:r>
              <a:rPr sz="1000" dirty="0">
                <a:latin typeface="Tahoma"/>
                <a:cs typeface="Tahoma"/>
              </a:rPr>
              <a:t>(</a:t>
            </a:r>
            <a:r>
              <a:rPr sz="1000" i="1" dirty="0">
                <a:latin typeface="Arial"/>
                <a:cs typeface="Arial"/>
              </a:rPr>
              <a:t>x</a:t>
            </a:r>
            <a:r>
              <a:rPr sz="1000" i="1" baseline="-9259" dirty="0">
                <a:latin typeface="Arial"/>
                <a:cs typeface="Arial"/>
              </a:rPr>
              <a:t>R </a:t>
            </a:r>
            <a:r>
              <a:rPr sz="1000" i="1" dirty="0">
                <a:latin typeface="Verdana"/>
                <a:cs typeface="Verdana"/>
              </a:rPr>
              <a:t>, </a:t>
            </a:r>
            <a:r>
              <a:rPr sz="1000" i="1" dirty="0" err="1">
                <a:latin typeface="Arial"/>
                <a:cs typeface="Arial"/>
              </a:rPr>
              <a:t>y</a:t>
            </a:r>
            <a:r>
              <a:rPr sz="1000" i="1" baseline="-9259" dirty="0" err="1">
                <a:latin typeface="Arial"/>
                <a:cs typeface="Arial"/>
              </a:rPr>
              <a:t>R</a:t>
            </a:r>
            <a:r>
              <a:rPr sz="1000" i="1" baseline="-9259" dirty="0">
                <a:latin typeface="Arial"/>
                <a:cs typeface="Arial"/>
              </a:rPr>
              <a:t> </a:t>
            </a:r>
            <a:r>
              <a:rPr sz="1000" dirty="0">
                <a:latin typeface="Tahoma"/>
                <a:cs typeface="Tahoma"/>
              </a:rPr>
              <a:t>)</a:t>
            </a:r>
          </a:p>
          <a:p>
            <a:pPr marL="285750" indent="-188595">
              <a:lnSpc>
                <a:spcPts val="1400"/>
              </a:lnSpc>
              <a:spcBef>
                <a:spcPts val="10"/>
              </a:spcBef>
              <a:buClr>
                <a:srgbClr val="3333B2"/>
              </a:buClr>
              <a:buFont typeface="Tahoma"/>
              <a:buAutoNum type="arabicPeriod"/>
              <a:tabLst>
                <a:tab pos="286385" algn="l"/>
              </a:tabLst>
            </a:pPr>
            <a:r>
              <a:rPr sz="1000" i="1" dirty="0">
                <a:latin typeface="Arial"/>
                <a:cs typeface="Arial"/>
              </a:rPr>
              <a:t>P</a:t>
            </a:r>
            <a:r>
              <a:rPr sz="1000" baseline="-9259" dirty="0">
                <a:latin typeface="Tahoma"/>
                <a:cs typeface="Tahoma"/>
              </a:rPr>
              <a:t>3 </a:t>
            </a:r>
            <a:r>
              <a:rPr sz="1000" dirty="0">
                <a:latin typeface="Tahoma"/>
                <a:cs typeface="Tahoma"/>
              </a:rPr>
              <a:t>= </a:t>
            </a:r>
            <a:r>
              <a:rPr sz="1000" dirty="0">
                <a:latin typeface="Arial"/>
                <a:cs typeface="Arial"/>
              </a:rPr>
              <a:t>multiply</a:t>
            </a:r>
            <a:r>
              <a:rPr sz="1000" dirty="0">
                <a:latin typeface="Tahoma"/>
                <a:cs typeface="Tahoma"/>
              </a:rPr>
              <a:t>(</a:t>
            </a:r>
            <a:r>
              <a:rPr sz="1000" i="1" dirty="0">
                <a:latin typeface="Arial"/>
                <a:cs typeface="Arial"/>
              </a:rPr>
              <a:t>x</a:t>
            </a:r>
            <a:r>
              <a:rPr sz="1000" i="1" baseline="-9259" dirty="0">
                <a:latin typeface="Arial"/>
                <a:cs typeface="Arial"/>
              </a:rPr>
              <a:t>L </a:t>
            </a:r>
            <a:r>
              <a:rPr sz="1000" dirty="0">
                <a:latin typeface="Tahoma"/>
                <a:cs typeface="Tahoma"/>
              </a:rPr>
              <a:t>+ </a:t>
            </a:r>
            <a:r>
              <a:rPr sz="1000" i="1" dirty="0">
                <a:latin typeface="Arial"/>
                <a:cs typeface="Arial"/>
              </a:rPr>
              <a:t>x</a:t>
            </a:r>
            <a:r>
              <a:rPr sz="1000" i="1" baseline="-9259" dirty="0">
                <a:latin typeface="Arial"/>
                <a:cs typeface="Arial"/>
              </a:rPr>
              <a:t>R </a:t>
            </a:r>
            <a:r>
              <a:rPr sz="1000" i="1" dirty="0">
                <a:latin typeface="Verdana"/>
                <a:cs typeface="Verdana"/>
              </a:rPr>
              <a:t>, </a:t>
            </a:r>
            <a:r>
              <a:rPr sz="1000" i="1" dirty="0">
                <a:latin typeface="Arial"/>
                <a:cs typeface="Arial"/>
              </a:rPr>
              <a:t>y</a:t>
            </a:r>
            <a:r>
              <a:rPr sz="1000" i="1" baseline="-9259" dirty="0">
                <a:latin typeface="Arial"/>
                <a:cs typeface="Arial"/>
              </a:rPr>
              <a:t>L </a:t>
            </a:r>
            <a:r>
              <a:rPr sz="1000" dirty="0">
                <a:latin typeface="Tahoma"/>
                <a:cs typeface="Tahoma"/>
              </a:rPr>
              <a:t>+ </a:t>
            </a:r>
            <a:r>
              <a:rPr sz="1000" i="1" dirty="0" err="1">
                <a:latin typeface="Arial"/>
                <a:cs typeface="Arial"/>
              </a:rPr>
              <a:t>y</a:t>
            </a:r>
            <a:r>
              <a:rPr sz="1000" i="1" baseline="-9259" dirty="0" err="1">
                <a:latin typeface="Arial"/>
                <a:cs typeface="Arial"/>
              </a:rPr>
              <a:t>R</a:t>
            </a:r>
            <a:r>
              <a:rPr sz="1000" i="1" baseline="-9259" dirty="0">
                <a:latin typeface="Arial"/>
                <a:cs typeface="Arial"/>
              </a:rPr>
              <a:t> </a:t>
            </a:r>
            <a:r>
              <a:rPr sz="1000" dirty="0">
                <a:latin typeface="Tahoma"/>
                <a:cs typeface="Tahoma"/>
              </a:rPr>
              <a:t>)</a:t>
            </a:r>
          </a:p>
          <a:p>
            <a:r>
              <a:rPr lang="en-US" altLang="zh-CN" sz="1000" baseline="6172" dirty="0">
                <a:solidFill>
                  <a:srgbClr val="3333B2"/>
                </a:solidFill>
                <a:latin typeface="Tahoma"/>
                <a:cs typeface="Tahoma"/>
              </a:rPr>
              <a:t> </a:t>
            </a:r>
            <a:r>
              <a:rPr lang="en-US" altLang="zh-CN" sz="1000" dirty="0">
                <a:solidFill>
                  <a:srgbClr val="3333B2"/>
                </a:solidFill>
                <a:latin typeface="Tahoma"/>
                <a:cs typeface="Tahoma"/>
              </a:rPr>
              <a:t>  8. </a:t>
            </a:r>
            <a:r>
              <a:rPr lang="en-US" altLang="zh-CN" sz="1000" dirty="0"/>
              <a:t>return </a:t>
            </a:r>
            <a:r>
              <a:rPr lang="en-US" altLang="zh-CN" sz="1000" i="1" dirty="0"/>
              <a:t>P</a:t>
            </a:r>
            <a:r>
              <a:rPr lang="en-US" altLang="zh-CN" sz="1000" baseline="-25000" dirty="0"/>
              <a:t>1</a:t>
            </a:r>
            <a:r>
              <a:rPr lang="en-US" altLang="zh-CN" sz="1000" dirty="0"/>
              <a:t> × 2</a:t>
            </a:r>
            <a:r>
              <a:rPr lang="en-US" altLang="zh-CN" sz="1000" i="1" baseline="30000" dirty="0"/>
              <a:t>n</a:t>
            </a:r>
            <a:r>
              <a:rPr lang="en-US" altLang="zh-CN" sz="1000" i="1" dirty="0"/>
              <a:t> </a:t>
            </a:r>
            <a:r>
              <a:rPr lang="en-US" altLang="zh-CN" sz="1000" dirty="0"/>
              <a:t>+ (</a:t>
            </a:r>
            <a:r>
              <a:rPr lang="en-US" altLang="zh-CN" sz="1000" i="1" dirty="0"/>
              <a:t>P</a:t>
            </a:r>
            <a:r>
              <a:rPr lang="en-US" altLang="zh-CN" sz="1000" baseline="-25000" dirty="0"/>
              <a:t>3</a:t>
            </a:r>
            <a:r>
              <a:rPr lang="en-US" altLang="zh-CN" sz="1000" dirty="0"/>
              <a:t> </a:t>
            </a:r>
            <a:r>
              <a:rPr lang="zh-CN" altLang="zh-CN" sz="1000" dirty="0"/>
              <a:t>− </a:t>
            </a:r>
            <a:r>
              <a:rPr lang="en-US" altLang="zh-CN" sz="1000" i="1" dirty="0"/>
              <a:t>P</a:t>
            </a:r>
            <a:r>
              <a:rPr lang="en-US" altLang="zh-CN" sz="1000" baseline="-25000" dirty="0"/>
              <a:t>1</a:t>
            </a:r>
            <a:r>
              <a:rPr lang="en-US" altLang="zh-CN" sz="1000" dirty="0"/>
              <a:t> </a:t>
            </a:r>
            <a:r>
              <a:rPr lang="zh-CN" altLang="zh-CN" sz="1000" dirty="0"/>
              <a:t>− </a:t>
            </a:r>
            <a:r>
              <a:rPr lang="en-US" altLang="zh-CN" sz="1000" i="1" dirty="0"/>
              <a:t>P</a:t>
            </a:r>
            <a:r>
              <a:rPr lang="en-US" altLang="zh-CN" sz="1000" baseline="-25000" dirty="0"/>
              <a:t>2</a:t>
            </a:r>
            <a:r>
              <a:rPr lang="en-US" altLang="zh-CN" sz="1000" dirty="0"/>
              <a:t>) × 2</a:t>
            </a:r>
            <a:r>
              <a:rPr lang="en-US" altLang="zh-CN" sz="1000" i="1" baseline="30000" dirty="0"/>
              <a:t>n/</a:t>
            </a:r>
            <a:r>
              <a:rPr lang="en-US" altLang="zh-CN" sz="1000" baseline="30000" dirty="0"/>
              <a:t>2</a:t>
            </a:r>
            <a:r>
              <a:rPr lang="en-US" altLang="zh-CN" sz="1000" dirty="0"/>
              <a:t> + </a:t>
            </a:r>
            <a:r>
              <a:rPr lang="en-US" altLang="zh-CN" sz="1000" i="1" dirty="0"/>
              <a:t>P</a:t>
            </a:r>
            <a:r>
              <a:rPr lang="en-US" altLang="zh-CN" sz="1000" baseline="-25000" dirty="0"/>
              <a:t>2</a:t>
            </a:r>
            <a:r>
              <a:rPr lang="en-US" altLang="zh-CN" sz="1000" dirty="0"/>
              <a:t>.</a:t>
            </a:r>
            <a:endParaRPr lang="zh-CN" altLang="zh-CN" sz="1000" dirty="0"/>
          </a:p>
        </p:txBody>
      </p:sp>
      <p:sp>
        <p:nvSpPr>
          <p:cNvPr id="4" name="object 4"/>
          <p:cNvSpPr/>
          <p:nvPr/>
        </p:nvSpPr>
        <p:spPr>
          <a:xfrm flipV="1">
            <a:off x="561733" y="542029"/>
            <a:ext cx="3460839" cy="45719"/>
          </a:xfrm>
          <a:custGeom>
            <a:avLst/>
            <a:gdLst/>
            <a:ahLst/>
            <a:cxnLst/>
            <a:rect l="l" t="t" r="r" b="b"/>
            <a:pathLst>
              <a:path w="3433445">
                <a:moveTo>
                  <a:pt x="0" y="0"/>
                </a:moveTo>
                <a:lnTo>
                  <a:pt x="3433127" y="0"/>
                </a:lnTo>
              </a:path>
            </a:pathLst>
          </a:custGeom>
          <a:ln w="5054">
            <a:solidFill>
              <a:srgbClr val="000000"/>
            </a:solidFill>
          </a:ln>
        </p:spPr>
        <p:txBody>
          <a:bodyPr wrap="square" lIns="0" tIns="0" rIns="0" bIns="0" rtlCol="0"/>
          <a:lstStyle/>
          <a:p>
            <a:endParaRPr/>
          </a:p>
        </p:txBody>
      </p:sp>
      <p:sp>
        <p:nvSpPr>
          <p:cNvPr id="5" name="object 5"/>
          <p:cNvSpPr/>
          <p:nvPr/>
        </p:nvSpPr>
        <p:spPr>
          <a:xfrm flipH="1">
            <a:off x="516012" y="587746"/>
            <a:ext cx="45720" cy="2209429"/>
          </a:xfrm>
          <a:custGeom>
            <a:avLst/>
            <a:gdLst/>
            <a:ahLst/>
            <a:cxnLst/>
            <a:rect l="l" t="t" r="r" b="b"/>
            <a:pathLst>
              <a:path h="1686560">
                <a:moveTo>
                  <a:pt x="0" y="1686344"/>
                </a:moveTo>
                <a:lnTo>
                  <a:pt x="0" y="0"/>
                </a:lnTo>
              </a:path>
            </a:pathLst>
          </a:custGeom>
          <a:ln w="5054">
            <a:solidFill>
              <a:srgbClr val="000000"/>
            </a:solidFill>
          </a:ln>
        </p:spPr>
        <p:txBody>
          <a:bodyPr wrap="square" lIns="0" tIns="0" rIns="0" bIns="0" rtlCol="0"/>
          <a:lstStyle/>
          <a:p>
            <a:endParaRPr/>
          </a:p>
        </p:txBody>
      </p:sp>
      <p:sp>
        <p:nvSpPr>
          <p:cNvPr id="6" name="object 6"/>
          <p:cNvSpPr/>
          <p:nvPr/>
        </p:nvSpPr>
        <p:spPr>
          <a:xfrm flipH="1">
            <a:off x="3967958" y="587746"/>
            <a:ext cx="54614" cy="2209429"/>
          </a:xfrm>
          <a:custGeom>
            <a:avLst/>
            <a:gdLst/>
            <a:ahLst/>
            <a:cxnLst/>
            <a:rect l="l" t="t" r="r" b="b"/>
            <a:pathLst>
              <a:path h="1686560">
                <a:moveTo>
                  <a:pt x="0" y="1686344"/>
                </a:moveTo>
                <a:lnTo>
                  <a:pt x="0" y="0"/>
                </a:lnTo>
              </a:path>
            </a:pathLst>
          </a:custGeom>
          <a:ln w="5054">
            <a:solidFill>
              <a:srgbClr val="000000"/>
            </a:solidFill>
          </a:ln>
        </p:spPr>
        <p:txBody>
          <a:bodyPr wrap="square" lIns="0" tIns="0" rIns="0" bIns="0" rtlCol="0"/>
          <a:lstStyle/>
          <a:p>
            <a:endParaRPr/>
          </a:p>
        </p:txBody>
      </p:sp>
      <p:sp>
        <p:nvSpPr>
          <p:cNvPr id="7" name="object 7"/>
          <p:cNvSpPr/>
          <p:nvPr/>
        </p:nvSpPr>
        <p:spPr>
          <a:xfrm>
            <a:off x="561732" y="2797175"/>
            <a:ext cx="3460841" cy="174322"/>
          </a:xfrm>
          <a:custGeom>
            <a:avLst/>
            <a:gdLst/>
            <a:ahLst/>
            <a:cxnLst/>
            <a:rect l="l" t="t" r="r" b="b"/>
            <a:pathLst>
              <a:path w="3433445">
                <a:moveTo>
                  <a:pt x="0" y="0"/>
                </a:moveTo>
                <a:lnTo>
                  <a:pt x="3433127" y="0"/>
                </a:lnTo>
              </a:path>
            </a:pathLst>
          </a:custGeom>
          <a:ln w="5054">
            <a:solidFill>
              <a:srgbClr val="000000"/>
            </a:solidFill>
          </a:ln>
        </p:spPr>
        <p:txBody>
          <a:bodyPr wrap="square" lIns="0" tIns="0" rIns="0" bIns="0" rtlCol="0"/>
          <a:lstStyle/>
          <a:p>
            <a:endParaRPr/>
          </a:p>
        </p:txBody>
      </p:sp>
    </p:spTree>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858"/>
            <a:ext cx="4419498" cy="215444"/>
          </a:xfrm>
          <a:prstGeom prst="rect">
            <a:avLst/>
          </a:prstGeom>
        </p:spPr>
        <p:txBody>
          <a:bodyPr vert="horz" wrap="square" lIns="0" tIns="0" rIns="0" bIns="0" rtlCol="0">
            <a:spAutoFit/>
          </a:bodyPr>
          <a:lstStyle/>
          <a:p>
            <a:pPr marL="12700">
              <a:lnSpc>
                <a:spcPct val="100000"/>
              </a:lnSpc>
            </a:pPr>
            <a:r>
              <a:rPr sz="1400" b="1" dirty="0"/>
              <a:t>The time analysis</a:t>
            </a:r>
          </a:p>
        </p:txBody>
      </p:sp>
      <p:sp>
        <p:nvSpPr>
          <p:cNvPr id="3" name="object 3"/>
          <p:cNvSpPr txBox="1"/>
          <p:nvPr/>
        </p:nvSpPr>
        <p:spPr>
          <a:xfrm>
            <a:off x="346446" y="358775"/>
            <a:ext cx="4015156" cy="2657138"/>
          </a:xfrm>
          <a:prstGeom prst="rect">
            <a:avLst/>
          </a:prstGeom>
        </p:spPr>
        <p:txBody>
          <a:bodyPr vert="horz" wrap="square" lIns="0" tIns="0" rIns="0" bIns="0" rtlCol="0">
            <a:spAutoFit/>
          </a:bodyPr>
          <a:lstStyle/>
          <a:p>
            <a:pPr marL="12700">
              <a:lnSpc>
                <a:spcPct val="100000"/>
              </a:lnSpc>
            </a:pPr>
            <a:r>
              <a:rPr sz="900" b="1" dirty="0">
                <a:latin typeface="Arial"/>
                <a:cs typeface="Arial"/>
              </a:rPr>
              <a:t>The recurrence relation</a:t>
            </a:r>
            <a:r>
              <a:rPr sz="900" dirty="0">
                <a:latin typeface="Tahoma"/>
                <a:cs typeface="Tahoma"/>
              </a:rPr>
              <a:t>:</a:t>
            </a:r>
          </a:p>
          <a:p>
            <a:pPr marL="142240" algn="ctr">
              <a:lnSpc>
                <a:spcPct val="100000"/>
              </a:lnSpc>
              <a:spcBef>
                <a:spcPts val="805"/>
              </a:spcBef>
            </a:pPr>
            <a:r>
              <a:rPr sz="900" i="1" dirty="0">
                <a:latin typeface="Arial"/>
                <a:cs typeface="Arial"/>
              </a:rPr>
              <a:t>T </a:t>
            </a:r>
            <a:r>
              <a:rPr sz="900" dirty="0">
                <a:latin typeface="Tahoma"/>
                <a:cs typeface="Tahoma"/>
              </a:rPr>
              <a:t>(</a:t>
            </a:r>
            <a:r>
              <a:rPr sz="900" i="1" dirty="0">
                <a:latin typeface="Arial"/>
                <a:cs typeface="Arial"/>
              </a:rPr>
              <a:t>n</a:t>
            </a:r>
            <a:r>
              <a:rPr sz="900" dirty="0">
                <a:latin typeface="Tahoma"/>
                <a:cs typeface="Tahoma"/>
              </a:rPr>
              <a:t>) = 3</a:t>
            </a:r>
            <a:r>
              <a:rPr sz="900" i="1" dirty="0">
                <a:latin typeface="Arial"/>
                <a:cs typeface="Arial"/>
              </a:rPr>
              <a:t>T </a:t>
            </a:r>
            <a:r>
              <a:rPr sz="900" dirty="0">
                <a:latin typeface="Tahoma"/>
                <a:cs typeface="Tahoma"/>
              </a:rPr>
              <a:t>(</a:t>
            </a:r>
            <a:r>
              <a:rPr sz="900" i="1" dirty="0">
                <a:latin typeface="Arial"/>
                <a:cs typeface="Arial"/>
              </a:rPr>
              <a:t>n</a:t>
            </a:r>
            <a:r>
              <a:rPr sz="900" i="1" dirty="0">
                <a:latin typeface="Verdana"/>
                <a:cs typeface="Verdana"/>
              </a:rPr>
              <a:t>/</a:t>
            </a:r>
            <a:r>
              <a:rPr sz="900" dirty="0">
                <a:latin typeface="Tahoma"/>
                <a:cs typeface="Tahoma"/>
              </a:rPr>
              <a:t>2) + </a:t>
            </a:r>
            <a:r>
              <a:rPr sz="900" i="1" dirty="0">
                <a:latin typeface="Arial"/>
                <a:cs typeface="Arial"/>
              </a:rPr>
              <a:t>O</a:t>
            </a:r>
            <a:r>
              <a:rPr sz="900" dirty="0">
                <a:latin typeface="Tahoma"/>
                <a:cs typeface="Tahoma"/>
              </a:rPr>
              <a:t>(</a:t>
            </a:r>
            <a:r>
              <a:rPr sz="900" i="1" dirty="0">
                <a:latin typeface="Arial"/>
                <a:cs typeface="Arial"/>
              </a:rPr>
              <a:t>n</a:t>
            </a:r>
            <a:r>
              <a:rPr sz="900" dirty="0">
                <a:latin typeface="Tahoma"/>
                <a:cs typeface="Tahoma"/>
              </a:rPr>
              <a:t>)</a:t>
            </a:r>
          </a:p>
          <a:p>
            <a:pPr>
              <a:lnSpc>
                <a:spcPct val="100000"/>
              </a:lnSpc>
              <a:spcBef>
                <a:spcPts val="40"/>
              </a:spcBef>
            </a:pPr>
            <a:endParaRPr sz="1100" dirty="0">
              <a:latin typeface="Times New Roman"/>
              <a:cs typeface="Times New Roman"/>
            </a:endParaRPr>
          </a:p>
          <a:p>
            <a:pPr marL="120014">
              <a:lnSpc>
                <a:spcPct val="100000"/>
              </a:lnSpc>
            </a:pPr>
            <a:r>
              <a:rPr sz="900" baseline="9259" dirty="0">
                <a:solidFill>
                  <a:srgbClr val="3333B2"/>
                </a:solidFill>
                <a:latin typeface="Arial"/>
                <a:cs typeface="Arial"/>
              </a:rPr>
              <a:t>.</a:t>
            </a:r>
            <a:r>
              <a:rPr lang="en-US" sz="900" dirty="0">
                <a:solidFill>
                  <a:srgbClr val="3333B2"/>
                </a:solidFill>
                <a:latin typeface="Arial"/>
                <a:cs typeface="Arial"/>
              </a:rPr>
              <a:t>  </a:t>
            </a:r>
            <a:r>
              <a:rPr sz="900" baseline="9259" dirty="0">
                <a:solidFill>
                  <a:srgbClr val="3333B2"/>
                </a:solidFill>
                <a:latin typeface="Arial"/>
                <a:cs typeface="Arial"/>
              </a:rPr>
              <a:t>   </a:t>
            </a:r>
            <a:r>
              <a:rPr sz="900" dirty="0">
                <a:latin typeface="Tahoma"/>
                <a:cs typeface="Tahoma"/>
              </a:rPr>
              <a:t>The algorithm’s recursive calls form a </a:t>
            </a:r>
            <a:r>
              <a:rPr sz="900" b="1" dirty="0">
                <a:latin typeface="Arial"/>
                <a:cs typeface="Arial"/>
              </a:rPr>
              <a:t>tree structure</a:t>
            </a:r>
            <a:r>
              <a:rPr sz="900" dirty="0">
                <a:latin typeface="Tahoma"/>
                <a:cs typeface="Tahoma"/>
              </a:rPr>
              <a:t>.</a:t>
            </a:r>
          </a:p>
          <a:p>
            <a:pPr marL="120014">
              <a:lnSpc>
                <a:spcPct val="100000"/>
              </a:lnSpc>
              <a:spcBef>
                <a:spcPts val="500"/>
              </a:spcBef>
            </a:pPr>
            <a:r>
              <a:rPr sz="900" baseline="9259" dirty="0">
                <a:solidFill>
                  <a:srgbClr val="3333B2"/>
                </a:solidFill>
                <a:latin typeface="Arial"/>
                <a:cs typeface="Arial"/>
              </a:rPr>
              <a:t>.</a:t>
            </a:r>
            <a:r>
              <a:rPr lang="en-US" sz="900" dirty="0">
                <a:solidFill>
                  <a:srgbClr val="3333B2"/>
                </a:solidFill>
                <a:latin typeface="Arial"/>
                <a:cs typeface="Arial"/>
              </a:rPr>
              <a:t>   </a:t>
            </a:r>
            <a:r>
              <a:rPr sz="900" baseline="9259" dirty="0">
                <a:solidFill>
                  <a:srgbClr val="3333B2"/>
                </a:solidFill>
                <a:latin typeface="Arial"/>
                <a:cs typeface="Arial"/>
              </a:rPr>
              <a:t>  </a:t>
            </a:r>
            <a:r>
              <a:rPr sz="900" dirty="0">
                <a:latin typeface="Tahoma"/>
                <a:cs typeface="Tahoma"/>
              </a:rPr>
              <a:t>At each successive level of recursion the subproblems get </a:t>
            </a:r>
            <a:r>
              <a:rPr sz="900" dirty="0">
                <a:solidFill>
                  <a:srgbClr val="FF0000"/>
                </a:solidFill>
                <a:latin typeface="Tahoma"/>
                <a:cs typeface="Tahoma"/>
              </a:rPr>
              <a:t>halved </a:t>
            </a:r>
            <a:r>
              <a:rPr sz="900" dirty="0">
                <a:latin typeface="Tahoma"/>
                <a:cs typeface="Tahoma"/>
              </a:rPr>
              <a:t>in size.</a:t>
            </a:r>
          </a:p>
          <a:p>
            <a:pPr marL="120014">
              <a:lnSpc>
                <a:spcPts val="1400"/>
              </a:lnSpc>
              <a:spcBef>
                <a:spcPts val="500"/>
              </a:spcBef>
            </a:pPr>
            <a:r>
              <a:rPr lang="en-US" sz="900" baseline="9259" dirty="0">
                <a:solidFill>
                  <a:srgbClr val="3333B2"/>
                </a:solidFill>
                <a:latin typeface="Arial"/>
                <a:cs typeface="Arial"/>
              </a:rPr>
              <a:t> </a:t>
            </a:r>
            <a:r>
              <a:rPr lang="en-US" sz="900" dirty="0">
                <a:solidFill>
                  <a:srgbClr val="3333B2"/>
                </a:solidFill>
                <a:latin typeface="Arial"/>
                <a:cs typeface="Arial"/>
              </a:rPr>
              <a:t>  </a:t>
            </a:r>
            <a:r>
              <a:rPr sz="900" baseline="9259" dirty="0">
                <a:solidFill>
                  <a:srgbClr val="3333B2"/>
                </a:solidFill>
                <a:latin typeface="Arial"/>
                <a:cs typeface="Arial"/>
              </a:rPr>
              <a:t>   </a:t>
            </a:r>
            <a:r>
              <a:rPr sz="900" dirty="0">
                <a:latin typeface="Tahoma"/>
                <a:cs typeface="Tahoma"/>
              </a:rPr>
              <a:t>At the </a:t>
            </a:r>
            <a:r>
              <a:rPr sz="900" dirty="0">
                <a:solidFill>
                  <a:srgbClr val="FF0000"/>
                </a:solidFill>
                <a:latin typeface="Tahoma"/>
                <a:cs typeface="Tahoma"/>
              </a:rPr>
              <a:t>(log  </a:t>
            </a:r>
            <a:r>
              <a:rPr sz="900" i="1" dirty="0">
                <a:solidFill>
                  <a:srgbClr val="FF0000"/>
                </a:solidFill>
                <a:latin typeface="Arial"/>
                <a:cs typeface="Arial"/>
              </a:rPr>
              <a:t>n</a:t>
            </a:r>
            <a:r>
              <a:rPr sz="900" dirty="0">
                <a:solidFill>
                  <a:srgbClr val="FF0000"/>
                </a:solidFill>
                <a:latin typeface="Tahoma"/>
                <a:cs typeface="Tahoma"/>
              </a:rPr>
              <a:t>)</a:t>
            </a:r>
            <a:r>
              <a:rPr sz="900" baseline="37037" dirty="0">
                <a:solidFill>
                  <a:srgbClr val="FF0000"/>
                </a:solidFill>
                <a:latin typeface="Century"/>
                <a:cs typeface="Century"/>
              </a:rPr>
              <a:t>th  </a:t>
            </a:r>
            <a:r>
              <a:rPr sz="900" dirty="0">
                <a:latin typeface="Tahoma"/>
                <a:cs typeface="Tahoma"/>
              </a:rPr>
              <a:t>level, the subproblems get down to size 1, and so the</a:t>
            </a:r>
            <a:r>
              <a:rPr lang="en-US" sz="600" dirty="0">
                <a:latin typeface="Tahoma"/>
                <a:cs typeface="Tahoma"/>
              </a:rPr>
              <a:t> </a:t>
            </a:r>
            <a:r>
              <a:rPr sz="900" dirty="0">
                <a:latin typeface="Tahoma"/>
                <a:cs typeface="Tahoma"/>
              </a:rPr>
              <a:t>recursion ends.</a:t>
            </a:r>
          </a:p>
          <a:p>
            <a:pPr marL="120014">
              <a:lnSpc>
                <a:spcPct val="100000"/>
              </a:lnSpc>
              <a:spcBef>
                <a:spcPts val="509"/>
              </a:spcBef>
            </a:pPr>
            <a:r>
              <a:rPr sz="900" baseline="9259" dirty="0">
                <a:solidFill>
                  <a:srgbClr val="3333B2"/>
                </a:solidFill>
                <a:latin typeface="Arial"/>
                <a:cs typeface="Arial"/>
              </a:rPr>
              <a:t>.</a:t>
            </a:r>
            <a:r>
              <a:rPr lang="en-US" sz="900" dirty="0">
                <a:solidFill>
                  <a:srgbClr val="3333B2"/>
                </a:solidFill>
                <a:latin typeface="Arial"/>
                <a:cs typeface="Arial"/>
              </a:rPr>
              <a:t>  </a:t>
            </a:r>
            <a:r>
              <a:rPr sz="900" baseline="9259" dirty="0">
                <a:solidFill>
                  <a:srgbClr val="3333B2"/>
                </a:solidFill>
                <a:latin typeface="Arial"/>
                <a:cs typeface="Arial"/>
              </a:rPr>
              <a:t>   </a:t>
            </a:r>
            <a:r>
              <a:rPr sz="900" dirty="0">
                <a:latin typeface="Tahoma"/>
                <a:cs typeface="Tahoma"/>
              </a:rPr>
              <a:t>The </a:t>
            </a:r>
            <a:r>
              <a:rPr sz="900" b="1" dirty="0">
                <a:latin typeface="Arial"/>
                <a:cs typeface="Arial"/>
              </a:rPr>
              <a:t>height </a:t>
            </a:r>
            <a:r>
              <a:rPr sz="900" dirty="0">
                <a:latin typeface="Tahoma"/>
                <a:cs typeface="Tahoma"/>
              </a:rPr>
              <a:t>of the tree is log</a:t>
            </a:r>
            <a:r>
              <a:rPr sz="900" baseline="-18518" dirty="0">
                <a:latin typeface="Tahoma"/>
                <a:cs typeface="Tahoma"/>
              </a:rPr>
              <a:t>2  </a:t>
            </a:r>
            <a:r>
              <a:rPr sz="900" i="1" dirty="0">
                <a:latin typeface="Arial"/>
                <a:cs typeface="Arial"/>
              </a:rPr>
              <a:t>n</a:t>
            </a:r>
            <a:r>
              <a:rPr sz="900" dirty="0">
                <a:latin typeface="Tahoma"/>
                <a:cs typeface="Tahoma"/>
              </a:rPr>
              <a:t>.</a:t>
            </a:r>
          </a:p>
          <a:p>
            <a:pPr marL="246379" marR="186055" indent="-126364" algn="just">
              <a:lnSpc>
                <a:spcPts val="1400"/>
              </a:lnSpc>
              <a:spcBef>
                <a:spcPts val="500"/>
              </a:spcBef>
            </a:pPr>
            <a:r>
              <a:rPr sz="900" baseline="9259" dirty="0">
                <a:solidFill>
                  <a:srgbClr val="3333B2"/>
                </a:solidFill>
                <a:latin typeface="Arial"/>
                <a:cs typeface="Arial"/>
              </a:rPr>
              <a:t>.</a:t>
            </a:r>
            <a:r>
              <a:rPr lang="en-US" sz="900" dirty="0">
                <a:solidFill>
                  <a:srgbClr val="3333B2"/>
                </a:solidFill>
                <a:latin typeface="Arial"/>
                <a:cs typeface="Arial"/>
              </a:rPr>
              <a:t>  </a:t>
            </a:r>
            <a:r>
              <a:rPr sz="900" baseline="9259" dirty="0">
                <a:solidFill>
                  <a:srgbClr val="3333B2"/>
                </a:solidFill>
                <a:latin typeface="Arial"/>
                <a:cs typeface="Arial"/>
              </a:rPr>
              <a:t> </a:t>
            </a:r>
            <a:r>
              <a:rPr sz="900" dirty="0">
                <a:latin typeface="Tahoma"/>
                <a:cs typeface="Tahoma"/>
              </a:rPr>
              <a:t>The </a:t>
            </a:r>
            <a:r>
              <a:rPr sz="900" b="1" dirty="0">
                <a:latin typeface="Arial"/>
                <a:cs typeface="Arial"/>
              </a:rPr>
              <a:t>branching factor </a:t>
            </a:r>
            <a:r>
              <a:rPr sz="900" dirty="0">
                <a:latin typeface="Tahoma"/>
                <a:cs typeface="Tahoma"/>
              </a:rPr>
              <a:t>is 3: each problem recursively produces three  smaller ones, with the result that at depth </a:t>
            </a:r>
            <a:r>
              <a:rPr sz="900" i="1" dirty="0">
                <a:latin typeface="Arial"/>
                <a:cs typeface="Arial"/>
              </a:rPr>
              <a:t>k </a:t>
            </a:r>
            <a:r>
              <a:rPr sz="900" dirty="0">
                <a:latin typeface="Tahoma"/>
                <a:cs typeface="Tahoma"/>
              </a:rPr>
              <a:t>in the tree there are </a:t>
            </a:r>
            <a:r>
              <a:rPr sz="900" dirty="0">
                <a:solidFill>
                  <a:srgbClr val="0000FF"/>
                </a:solidFill>
                <a:latin typeface="Tahoma"/>
                <a:cs typeface="Tahoma"/>
              </a:rPr>
              <a:t>3</a:t>
            </a:r>
            <a:r>
              <a:rPr sz="900" i="1" baseline="37037" dirty="0">
                <a:solidFill>
                  <a:srgbClr val="0000FF"/>
                </a:solidFill>
                <a:latin typeface="Arial"/>
                <a:cs typeface="Arial"/>
              </a:rPr>
              <a:t>k  </a:t>
            </a:r>
            <a:r>
              <a:rPr sz="900" dirty="0">
                <a:solidFill>
                  <a:srgbClr val="0000FF"/>
                </a:solidFill>
                <a:latin typeface="Tahoma"/>
                <a:cs typeface="Tahoma"/>
              </a:rPr>
              <a:t>subproblems</a:t>
            </a:r>
            <a:r>
              <a:rPr sz="900" dirty="0">
                <a:latin typeface="Tahoma"/>
                <a:cs typeface="Tahoma"/>
              </a:rPr>
              <a:t>, each of </a:t>
            </a:r>
            <a:r>
              <a:rPr sz="900" i="1" dirty="0">
                <a:solidFill>
                  <a:srgbClr val="FF0000"/>
                </a:solidFill>
                <a:latin typeface="Trebuchet MS"/>
                <a:cs typeface="Trebuchet MS"/>
              </a:rPr>
              <a:t>size </a:t>
            </a:r>
            <a:r>
              <a:rPr sz="900" i="1" dirty="0">
                <a:solidFill>
                  <a:srgbClr val="FF0000"/>
                </a:solidFill>
                <a:latin typeface="Arial"/>
                <a:cs typeface="Arial"/>
              </a:rPr>
              <a:t>n</a:t>
            </a:r>
            <a:r>
              <a:rPr sz="900" i="1" dirty="0">
                <a:solidFill>
                  <a:srgbClr val="FF0000"/>
                </a:solidFill>
                <a:latin typeface="Verdana"/>
                <a:cs typeface="Verdana"/>
              </a:rPr>
              <a:t>/</a:t>
            </a:r>
            <a:r>
              <a:rPr sz="900" dirty="0">
                <a:solidFill>
                  <a:srgbClr val="FF0000"/>
                </a:solidFill>
                <a:latin typeface="Tahoma"/>
                <a:cs typeface="Tahoma"/>
              </a:rPr>
              <a:t>2</a:t>
            </a:r>
            <a:r>
              <a:rPr sz="900" i="1" baseline="37037" dirty="0">
                <a:solidFill>
                  <a:srgbClr val="FF0000"/>
                </a:solidFill>
                <a:latin typeface="Arial"/>
                <a:cs typeface="Arial"/>
              </a:rPr>
              <a:t>k </a:t>
            </a:r>
            <a:r>
              <a:rPr sz="900" dirty="0">
                <a:latin typeface="Tahoma"/>
                <a:cs typeface="Tahoma"/>
              </a:rPr>
              <a:t>.</a:t>
            </a:r>
          </a:p>
          <a:p>
            <a:pPr marL="12700" marR="14604">
              <a:lnSpc>
                <a:spcPts val="1400"/>
              </a:lnSpc>
            </a:pPr>
            <a:r>
              <a:rPr sz="900" dirty="0">
                <a:latin typeface="Tahoma"/>
                <a:cs typeface="Tahoma"/>
              </a:rPr>
              <a:t>For each subproblem, a linear amount of work is done in identifying further  subproblems and combining their answers. Therefore the total time spent at  depth </a:t>
            </a:r>
            <a:r>
              <a:rPr sz="900" i="1" dirty="0">
                <a:latin typeface="Arial"/>
                <a:cs typeface="Arial"/>
              </a:rPr>
              <a:t>k </a:t>
            </a:r>
            <a:r>
              <a:rPr sz="900" dirty="0">
                <a:latin typeface="Tahoma"/>
                <a:cs typeface="Tahoma"/>
              </a:rPr>
              <a:t>in the tree  is</a:t>
            </a:r>
          </a:p>
        </p:txBody>
      </p:sp>
      <p:pic>
        <p:nvPicPr>
          <p:cNvPr id="9" name="图片 8"/>
          <p:cNvPicPr>
            <a:picLocks noChangeAspect="1"/>
          </p:cNvPicPr>
          <p:nvPr/>
        </p:nvPicPr>
        <p:blipFill>
          <a:blip r:embed="rId2"/>
          <a:stretch>
            <a:fillRect/>
          </a:stretch>
        </p:blipFill>
        <p:spPr>
          <a:xfrm>
            <a:off x="347531" y="915027"/>
            <a:ext cx="138095" cy="108000"/>
          </a:xfrm>
          <a:prstGeom prst="rect">
            <a:avLst/>
          </a:prstGeom>
        </p:spPr>
      </p:pic>
      <p:pic>
        <p:nvPicPr>
          <p:cNvPr id="10" name="图片 9"/>
          <p:cNvPicPr>
            <a:picLocks noChangeAspect="1"/>
          </p:cNvPicPr>
          <p:nvPr/>
        </p:nvPicPr>
        <p:blipFill>
          <a:blip r:embed="rId2"/>
          <a:stretch>
            <a:fillRect/>
          </a:stretch>
        </p:blipFill>
        <p:spPr>
          <a:xfrm>
            <a:off x="346446" y="1117157"/>
            <a:ext cx="138095" cy="108000"/>
          </a:xfrm>
          <a:prstGeom prst="rect">
            <a:avLst/>
          </a:prstGeom>
        </p:spPr>
      </p:pic>
      <p:pic>
        <p:nvPicPr>
          <p:cNvPr id="11" name="图片 10"/>
          <p:cNvPicPr>
            <a:picLocks noChangeAspect="1"/>
          </p:cNvPicPr>
          <p:nvPr/>
        </p:nvPicPr>
        <p:blipFill>
          <a:blip r:embed="rId2"/>
          <a:stretch>
            <a:fillRect/>
          </a:stretch>
        </p:blipFill>
        <p:spPr>
          <a:xfrm>
            <a:off x="346446" y="1330074"/>
            <a:ext cx="138095" cy="108000"/>
          </a:xfrm>
          <a:prstGeom prst="rect">
            <a:avLst/>
          </a:prstGeom>
        </p:spPr>
      </p:pic>
      <p:pic>
        <p:nvPicPr>
          <p:cNvPr id="12" name="图片 11"/>
          <p:cNvPicPr>
            <a:picLocks noChangeAspect="1"/>
          </p:cNvPicPr>
          <p:nvPr/>
        </p:nvPicPr>
        <p:blipFill>
          <a:blip r:embed="rId2"/>
          <a:stretch>
            <a:fillRect/>
          </a:stretch>
        </p:blipFill>
        <p:spPr>
          <a:xfrm>
            <a:off x="352036" y="1741471"/>
            <a:ext cx="138095" cy="108000"/>
          </a:xfrm>
          <a:prstGeom prst="rect">
            <a:avLst/>
          </a:prstGeom>
        </p:spPr>
      </p:pic>
      <p:pic>
        <p:nvPicPr>
          <p:cNvPr id="13" name="图片 12"/>
          <p:cNvPicPr>
            <a:picLocks noChangeAspect="1"/>
          </p:cNvPicPr>
          <p:nvPr/>
        </p:nvPicPr>
        <p:blipFill>
          <a:blip r:embed="rId2"/>
          <a:stretch>
            <a:fillRect/>
          </a:stretch>
        </p:blipFill>
        <p:spPr>
          <a:xfrm>
            <a:off x="346446" y="1953184"/>
            <a:ext cx="138095" cy="108000"/>
          </a:xfrm>
          <a:prstGeom prst="rect">
            <a:avLst/>
          </a:prstGeom>
        </p:spPr>
      </p:pic>
      <p:pic>
        <p:nvPicPr>
          <p:cNvPr id="14" name="图片 13"/>
          <p:cNvPicPr>
            <a:picLocks noChangeAspect="1"/>
          </p:cNvPicPr>
          <p:nvPr/>
        </p:nvPicPr>
        <p:blipFill>
          <a:blip r:embed="rId3"/>
          <a:stretch>
            <a:fillRect/>
          </a:stretch>
        </p:blipFill>
        <p:spPr>
          <a:xfrm>
            <a:off x="1556157" y="2817914"/>
            <a:ext cx="1510893" cy="306776"/>
          </a:xfrm>
          <a:prstGeom prst="rect">
            <a:avLst/>
          </a:prstGeom>
        </p:spPr>
      </p:pic>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1980" y="206375"/>
            <a:ext cx="4419498" cy="215444"/>
          </a:xfrm>
          <a:prstGeom prst="rect">
            <a:avLst/>
          </a:prstGeom>
        </p:spPr>
        <p:txBody>
          <a:bodyPr vert="horz" wrap="square" lIns="0" tIns="0" rIns="0" bIns="0" rtlCol="0">
            <a:spAutoFit/>
          </a:bodyPr>
          <a:lstStyle/>
          <a:p>
            <a:pPr marL="12700">
              <a:lnSpc>
                <a:spcPct val="100000"/>
              </a:lnSpc>
            </a:pPr>
            <a:r>
              <a:rPr sz="1400" b="1" dirty="0"/>
              <a:t>The time analysis (cont’d)</a:t>
            </a:r>
          </a:p>
        </p:txBody>
      </p:sp>
      <p:sp>
        <p:nvSpPr>
          <p:cNvPr id="8" name="object 8"/>
          <p:cNvSpPr txBox="1"/>
          <p:nvPr/>
        </p:nvSpPr>
        <p:spPr>
          <a:xfrm>
            <a:off x="347294" y="901200"/>
            <a:ext cx="4167504" cy="2224199"/>
          </a:xfrm>
          <a:prstGeom prst="rect">
            <a:avLst/>
          </a:prstGeom>
        </p:spPr>
        <p:txBody>
          <a:bodyPr vert="horz" wrap="square" lIns="0" tIns="0" rIns="0" bIns="0" rtlCol="0">
            <a:spAutoFit/>
          </a:bodyPr>
          <a:lstStyle/>
          <a:p>
            <a:pPr marL="12700" marR="1461135">
              <a:lnSpc>
                <a:spcPct val="156400"/>
              </a:lnSpc>
            </a:pPr>
            <a:r>
              <a:rPr sz="1000" dirty="0">
                <a:latin typeface="Tahoma"/>
                <a:cs typeface="Tahoma"/>
              </a:rPr>
              <a:t>At the very top level, when </a:t>
            </a:r>
            <a:r>
              <a:rPr sz="1000" i="1" dirty="0">
                <a:latin typeface="Arial"/>
                <a:cs typeface="Arial"/>
              </a:rPr>
              <a:t>k </a:t>
            </a:r>
            <a:r>
              <a:rPr sz="1000" dirty="0">
                <a:latin typeface="Tahoma"/>
                <a:cs typeface="Tahoma"/>
              </a:rPr>
              <a:t>= 0, we need </a:t>
            </a:r>
            <a:r>
              <a:rPr sz="1000" i="1" dirty="0">
                <a:latin typeface="Arial"/>
                <a:cs typeface="Arial"/>
              </a:rPr>
              <a:t>O</a:t>
            </a:r>
            <a:r>
              <a:rPr sz="1000" dirty="0">
                <a:latin typeface="Tahoma"/>
                <a:cs typeface="Tahoma"/>
              </a:rPr>
              <a:t>(</a:t>
            </a:r>
            <a:r>
              <a:rPr sz="1000" i="1" dirty="0">
                <a:latin typeface="Arial"/>
                <a:cs typeface="Arial"/>
              </a:rPr>
              <a:t>n</a:t>
            </a:r>
            <a:r>
              <a:rPr sz="1000" dirty="0">
                <a:latin typeface="Tahoma"/>
                <a:cs typeface="Tahoma"/>
              </a:rPr>
              <a:t>).  At the bottom, when </a:t>
            </a:r>
            <a:r>
              <a:rPr sz="1000" i="1" dirty="0">
                <a:latin typeface="Arial"/>
                <a:cs typeface="Arial"/>
              </a:rPr>
              <a:t>k </a:t>
            </a:r>
            <a:r>
              <a:rPr sz="1000" dirty="0">
                <a:latin typeface="Tahoma"/>
                <a:cs typeface="Tahoma"/>
              </a:rPr>
              <a:t>= log</a:t>
            </a:r>
            <a:r>
              <a:rPr sz="1000" baseline="-18518" dirty="0">
                <a:latin typeface="Tahoma"/>
                <a:cs typeface="Tahoma"/>
              </a:rPr>
              <a:t>2 </a:t>
            </a:r>
            <a:r>
              <a:rPr sz="1000" i="1" dirty="0">
                <a:latin typeface="Arial"/>
                <a:cs typeface="Arial"/>
              </a:rPr>
              <a:t>n</a:t>
            </a:r>
            <a:r>
              <a:rPr sz="1000" dirty="0">
                <a:latin typeface="Tahoma"/>
                <a:cs typeface="Tahoma"/>
              </a:rPr>
              <a:t>, it is</a:t>
            </a:r>
          </a:p>
          <a:p>
            <a:pPr algn="ctr">
              <a:lnSpc>
                <a:spcPct val="100000"/>
              </a:lnSpc>
              <a:spcBef>
                <a:spcPts val="640"/>
              </a:spcBef>
            </a:pPr>
            <a:r>
              <a:rPr sz="1350" i="1" baseline="-27777" dirty="0">
                <a:solidFill>
                  <a:srgbClr val="FF0000"/>
                </a:solidFill>
                <a:latin typeface="Arial"/>
                <a:cs typeface="Arial"/>
              </a:rPr>
              <a:t> </a:t>
            </a:r>
            <a:r>
              <a:rPr sz="1350" baseline="33950" dirty="0">
                <a:solidFill>
                  <a:srgbClr val="FF0000"/>
                </a:solidFill>
                <a:latin typeface="Arial Unicode MS"/>
                <a:cs typeface="Arial Unicode MS"/>
              </a:rPr>
              <a:t>（</a:t>
            </a:r>
            <a:r>
              <a:rPr sz="1350" baseline="-27777" dirty="0">
                <a:solidFill>
                  <a:srgbClr val="FF0000"/>
                </a:solidFill>
                <a:latin typeface="Tahoma"/>
                <a:cs typeface="Tahoma"/>
              </a:rPr>
              <a:t>3</a:t>
            </a:r>
            <a:r>
              <a:rPr sz="600" dirty="0">
                <a:solidFill>
                  <a:srgbClr val="FF0000"/>
                </a:solidFill>
                <a:latin typeface="Tahoma"/>
                <a:cs typeface="Tahoma"/>
              </a:rPr>
              <a:t>log</a:t>
            </a:r>
            <a:r>
              <a:rPr sz="750" baseline="-16666" dirty="0">
                <a:solidFill>
                  <a:srgbClr val="FF0000"/>
                </a:solidFill>
                <a:latin typeface="Tahoma"/>
                <a:cs typeface="Tahoma"/>
              </a:rPr>
              <a:t>2  </a:t>
            </a:r>
            <a:r>
              <a:rPr sz="600" i="1" dirty="0">
                <a:solidFill>
                  <a:srgbClr val="FF0000"/>
                </a:solidFill>
                <a:latin typeface="Arial"/>
                <a:cs typeface="Arial"/>
              </a:rPr>
              <a:t>n </a:t>
            </a:r>
            <a:r>
              <a:rPr sz="1350" baseline="33950" dirty="0">
                <a:solidFill>
                  <a:srgbClr val="FF0000"/>
                </a:solidFill>
                <a:latin typeface="Arial Unicode MS"/>
                <a:cs typeface="Arial Unicode MS"/>
              </a:rPr>
              <a:t>＼ </a:t>
            </a:r>
            <a:r>
              <a:rPr sz="1350" baseline="-27777" dirty="0">
                <a:solidFill>
                  <a:srgbClr val="FF0000"/>
                </a:solidFill>
                <a:latin typeface="Tahoma"/>
                <a:cs typeface="Tahoma"/>
              </a:rPr>
              <a:t>= </a:t>
            </a:r>
            <a:r>
              <a:rPr sz="1350" i="1" baseline="-27777" dirty="0">
                <a:solidFill>
                  <a:srgbClr val="FF0000"/>
                </a:solidFill>
                <a:latin typeface="Arial"/>
                <a:cs typeface="Arial"/>
              </a:rPr>
              <a:t>O </a:t>
            </a:r>
            <a:r>
              <a:rPr sz="1350" baseline="33950" dirty="0">
                <a:solidFill>
                  <a:srgbClr val="FF0000"/>
                </a:solidFill>
                <a:latin typeface="Arial Unicode MS"/>
                <a:cs typeface="Arial Unicode MS"/>
              </a:rPr>
              <a:t>（</a:t>
            </a:r>
            <a:r>
              <a:rPr sz="1350" i="1" baseline="-27777" dirty="0">
                <a:solidFill>
                  <a:srgbClr val="FF0000"/>
                </a:solidFill>
                <a:latin typeface="Arial"/>
                <a:cs typeface="Arial"/>
              </a:rPr>
              <a:t>n</a:t>
            </a:r>
            <a:r>
              <a:rPr sz="600" dirty="0">
                <a:solidFill>
                  <a:srgbClr val="FF0000"/>
                </a:solidFill>
                <a:latin typeface="Tahoma"/>
                <a:cs typeface="Tahoma"/>
              </a:rPr>
              <a:t>log</a:t>
            </a:r>
            <a:r>
              <a:rPr sz="750" baseline="-16666" dirty="0">
                <a:solidFill>
                  <a:srgbClr val="FF0000"/>
                </a:solidFill>
                <a:latin typeface="Tahoma"/>
                <a:cs typeface="Tahoma"/>
              </a:rPr>
              <a:t>2 </a:t>
            </a:r>
            <a:r>
              <a:rPr sz="600" dirty="0">
                <a:solidFill>
                  <a:srgbClr val="FF0000"/>
                </a:solidFill>
                <a:latin typeface="Tahoma"/>
                <a:cs typeface="Tahoma"/>
              </a:rPr>
              <a:t>3</a:t>
            </a:r>
            <a:r>
              <a:rPr sz="1350" baseline="33950" dirty="0">
                <a:solidFill>
                  <a:srgbClr val="FF0000"/>
                </a:solidFill>
                <a:latin typeface="Arial Unicode MS"/>
                <a:cs typeface="Arial Unicode MS"/>
              </a:rPr>
              <a:t>＼</a:t>
            </a:r>
            <a:endParaRPr sz="1350" baseline="33950" dirty="0">
              <a:latin typeface="Arial Unicode MS"/>
              <a:cs typeface="Arial Unicode MS"/>
            </a:endParaRPr>
          </a:p>
          <a:p>
            <a:pPr>
              <a:lnSpc>
                <a:spcPct val="100000"/>
              </a:lnSpc>
              <a:spcBef>
                <a:spcPts val="50"/>
              </a:spcBef>
            </a:pPr>
            <a:endParaRPr sz="1250" dirty="0">
              <a:latin typeface="Times New Roman"/>
              <a:cs typeface="Times New Roman"/>
            </a:endParaRPr>
          </a:p>
          <a:p>
            <a:pPr marL="12700" marR="5080">
              <a:lnSpc>
                <a:spcPts val="1400"/>
              </a:lnSpc>
              <a:spcBef>
                <a:spcPts val="5"/>
              </a:spcBef>
            </a:pPr>
            <a:r>
              <a:rPr sz="1000" dirty="0">
                <a:latin typeface="Tahoma"/>
                <a:cs typeface="Tahoma"/>
              </a:rPr>
              <a:t>Between these two endpoints, the work done increases </a:t>
            </a:r>
            <a:r>
              <a:rPr sz="1000" i="1" dirty="0">
                <a:solidFill>
                  <a:srgbClr val="0000FF"/>
                </a:solidFill>
                <a:latin typeface="Trebuchet MS"/>
                <a:cs typeface="Trebuchet MS"/>
              </a:rPr>
              <a:t>geometrically </a:t>
            </a:r>
            <a:r>
              <a:rPr sz="1000" dirty="0">
                <a:latin typeface="Tahoma"/>
                <a:cs typeface="Tahoma"/>
              </a:rPr>
              <a:t>from </a:t>
            </a:r>
            <a:r>
              <a:rPr sz="1000" i="1" dirty="0">
                <a:latin typeface="Arial"/>
                <a:cs typeface="Arial"/>
              </a:rPr>
              <a:t>O</a:t>
            </a:r>
            <a:r>
              <a:rPr sz="1000" dirty="0">
                <a:latin typeface="Tahoma"/>
                <a:cs typeface="Tahoma"/>
              </a:rPr>
              <a:t>(</a:t>
            </a:r>
            <a:r>
              <a:rPr sz="1000" i="1" dirty="0">
                <a:latin typeface="Arial"/>
                <a:cs typeface="Arial"/>
              </a:rPr>
              <a:t>n</a:t>
            </a:r>
            <a:r>
              <a:rPr sz="1000" dirty="0">
                <a:latin typeface="Tahoma"/>
                <a:cs typeface="Tahoma"/>
              </a:rPr>
              <a:t>)  to </a:t>
            </a:r>
            <a:r>
              <a:rPr sz="1000" i="1" dirty="0">
                <a:latin typeface="Arial"/>
                <a:cs typeface="Arial"/>
              </a:rPr>
              <a:t>O</a:t>
            </a:r>
            <a:r>
              <a:rPr sz="1000" dirty="0">
                <a:latin typeface="Tahoma"/>
                <a:cs typeface="Tahoma"/>
              </a:rPr>
              <a:t>(</a:t>
            </a:r>
            <a:r>
              <a:rPr sz="1000" i="1" dirty="0">
                <a:latin typeface="Arial"/>
                <a:cs typeface="Arial"/>
              </a:rPr>
              <a:t>n</a:t>
            </a:r>
            <a:r>
              <a:rPr sz="1000" baseline="37037" dirty="0">
                <a:latin typeface="Tahoma"/>
                <a:cs typeface="Tahoma"/>
              </a:rPr>
              <a:t>log</a:t>
            </a:r>
            <a:r>
              <a:rPr sz="1000" baseline="22222" dirty="0">
                <a:latin typeface="Tahoma"/>
                <a:cs typeface="Tahoma"/>
              </a:rPr>
              <a:t>2 </a:t>
            </a:r>
            <a:r>
              <a:rPr sz="1000" baseline="37037" dirty="0">
                <a:latin typeface="Tahoma"/>
                <a:cs typeface="Tahoma"/>
              </a:rPr>
              <a:t>3</a:t>
            </a:r>
            <a:r>
              <a:rPr sz="1000" dirty="0">
                <a:latin typeface="Tahoma"/>
                <a:cs typeface="Tahoma"/>
              </a:rPr>
              <a:t>), by a factor of 3</a:t>
            </a:r>
            <a:r>
              <a:rPr sz="1000" i="1" dirty="0">
                <a:latin typeface="Verdana"/>
                <a:cs typeface="Verdana"/>
              </a:rPr>
              <a:t>/</a:t>
            </a:r>
            <a:r>
              <a:rPr sz="1000" dirty="0">
                <a:latin typeface="Tahoma"/>
                <a:cs typeface="Tahoma"/>
              </a:rPr>
              <a:t>2 per level.</a:t>
            </a:r>
          </a:p>
          <a:p>
            <a:pPr marL="12700" marR="50800">
              <a:lnSpc>
                <a:spcPts val="1400"/>
              </a:lnSpc>
              <a:spcBef>
                <a:spcPts val="595"/>
              </a:spcBef>
            </a:pPr>
            <a:r>
              <a:rPr sz="1000" dirty="0">
                <a:latin typeface="Tahoma"/>
                <a:cs typeface="Tahoma"/>
              </a:rPr>
              <a:t>The sum of any increasing geometric series is, within a constant factor, simply the last term of the series</a:t>
            </a:r>
            <a:r>
              <a:rPr lang="en-US" sz="1000" dirty="0">
                <a:latin typeface="Tahoma"/>
                <a:cs typeface="Tahoma"/>
              </a:rPr>
              <a:t>. </a:t>
            </a:r>
            <a:r>
              <a:rPr sz="1000" dirty="0">
                <a:latin typeface="Tahoma"/>
                <a:cs typeface="Tahoma"/>
              </a:rPr>
              <a:t>Therefore the overall running time is</a:t>
            </a:r>
          </a:p>
          <a:p>
            <a:pPr algn="ctr">
              <a:lnSpc>
                <a:spcPct val="100000"/>
              </a:lnSpc>
              <a:spcBef>
                <a:spcPts val="805"/>
              </a:spcBef>
            </a:pPr>
            <a:r>
              <a:rPr sz="1000" i="1" dirty="0">
                <a:latin typeface="Arial"/>
                <a:cs typeface="Arial"/>
              </a:rPr>
              <a:t>O</a:t>
            </a:r>
            <a:r>
              <a:rPr sz="1000" dirty="0">
                <a:latin typeface="Tahoma"/>
                <a:cs typeface="Tahoma"/>
              </a:rPr>
              <a:t>(</a:t>
            </a:r>
            <a:r>
              <a:rPr sz="1000" i="1" dirty="0">
                <a:latin typeface="Arial"/>
                <a:cs typeface="Arial"/>
              </a:rPr>
              <a:t>n</a:t>
            </a:r>
            <a:r>
              <a:rPr sz="1000" baseline="41666" dirty="0">
                <a:latin typeface="Tahoma"/>
                <a:cs typeface="Tahoma"/>
              </a:rPr>
              <a:t>log</a:t>
            </a:r>
            <a:r>
              <a:rPr sz="1000" baseline="27777" dirty="0">
                <a:latin typeface="Tahoma"/>
                <a:cs typeface="Tahoma"/>
              </a:rPr>
              <a:t>2 </a:t>
            </a:r>
            <a:r>
              <a:rPr sz="1000" baseline="41666" dirty="0">
                <a:latin typeface="Tahoma"/>
                <a:cs typeface="Tahoma"/>
              </a:rPr>
              <a:t>3</a:t>
            </a:r>
            <a:r>
              <a:rPr sz="1000" dirty="0">
                <a:latin typeface="Tahoma"/>
                <a:cs typeface="Tahoma"/>
              </a:rPr>
              <a:t>) </a:t>
            </a:r>
            <a:r>
              <a:rPr sz="1000" dirty="0">
                <a:latin typeface="Arial Unicode MS"/>
                <a:cs typeface="Arial Unicode MS"/>
              </a:rPr>
              <a:t>≈ </a:t>
            </a:r>
            <a:r>
              <a:rPr sz="1000" i="1" dirty="0">
                <a:latin typeface="Arial"/>
                <a:cs typeface="Arial"/>
              </a:rPr>
              <a:t>O</a:t>
            </a:r>
            <a:r>
              <a:rPr sz="1000" dirty="0">
                <a:latin typeface="Tahoma"/>
                <a:cs typeface="Tahoma"/>
              </a:rPr>
              <a:t>(</a:t>
            </a:r>
            <a:r>
              <a:rPr sz="1000" i="1" dirty="0">
                <a:latin typeface="Arial"/>
                <a:cs typeface="Arial"/>
              </a:rPr>
              <a:t>n</a:t>
            </a:r>
            <a:r>
              <a:rPr sz="1000" baseline="41666" dirty="0">
                <a:latin typeface="Tahoma"/>
                <a:cs typeface="Tahoma"/>
              </a:rPr>
              <a:t>1</a:t>
            </a:r>
            <a:r>
              <a:rPr sz="1000" i="1" baseline="41666" dirty="0">
                <a:latin typeface="Trebuchet MS"/>
                <a:cs typeface="Trebuchet MS"/>
              </a:rPr>
              <a:t>.</a:t>
            </a:r>
            <a:r>
              <a:rPr sz="1000" baseline="41666" dirty="0">
                <a:latin typeface="Tahoma"/>
                <a:cs typeface="Tahoma"/>
              </a:rPr>
              <a:t>59</a:t>
            </a:r>
            <a:r>
              <a:rPr sz="1000" dirty="0">
                <a:latin typeface="Tahoma"/>
                <a:cs typeface="Tahoma"/>
              </a:rPr>
              <a:t>)</a:t>
            </a:r>
            <a:r>
              <a:rPr sz="1000" i="1" dirty="0">
                <a:latin typeface="Verdana"/>
                <a:cs typeface="Verdana"/>
              </a:rPr>
              <a:t>.</a:t>
            </a:r>
            <a:endParaRPr sz="1000" dirty="0">
              <a:latin typeface="Verdana"/>
              <a:cs typeface="Verdana"/>
            </a:endParaRPr>
          </a:p>
          <a:p>
            <a:pPr marL="12700">
              <a:lnSpc>
                <a:spcPct val="100000"/>
              </a:lnSpc>
              <a:spcBef>
                <a:spcPts val="805"/>
              </a:spcBef>
            </a:pPr>
            <a:r>
              <a:rPr sz="1100" b="1" dirty="0">
                <a:latin typeface="Arial"/>
                <a:cs typeface="Arial"/>
              </a:rPr>
              <a:t>We can do even better!</a:t>
            </a:r>
            <a:endParaRPr sz="1100" dirty="0">
              <a:latin typeface="Arial"/>
              <a:cs typeface="Arial"/>
            </a:endParaRPr>
          </a:p>
        </p:txBody>
      </p:sp>
      <p:pic>
        <p:nvPicPr>
          <p:cNvPr id="9" name="图片 8"/>
          <p:cNvPicPr>
            <a:picLocks noChangeAspect="1"/>
          </p:cNvPicPr>
          <p:nvPr/>
        </p:nvPicPr>
        <p:blipFill>
          <a:blip r:embed="rId2"/>
          <a:stretch>
            <a:fillRect/>
          </a:stretch>
        </p:blipFill>
        <p:spPr>
          <a:xfrm>
            <a:off x="1328878" y="563750"/>
            <a:ext cx="1661971" cy="337450"/>
          </a:xfrm>
          <a:prstGeom prst="rect">
            <a:avLst/>
          </a:prstGeom>
        </p:spPr>
      </p:pic>
      <p:pic>
        <p:nvPicPr>
          <p:cNvPr id="10" name="图片 9"/>
          <p:cNvPicPr>
            <a:picLocks noChangeAspect="1"/>
          </p:cNvPicPr>
          <p:nvPr/>
        </p:nvPicPr>
        <p:blipFill>
          <a:blip r:embed="rId3"/>
          <a:stretch>
            <a:fillRect/>
          </a:stretch>
        </p:blipFill>
        <p:spPr>
          <a:xfrm>
            <a:off x="1731544" y="1425575"/>
            <a:ext cx="1332000" cy="299158"/>
          </a:xfrm>
          <a:prstGeom prst="rect">
            <a:avLst/>
          </a:prstGeom>
        </p:spPr>
      </p:pic>
    </p:spTree>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endParaRPr lang="zh-CN" alt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449" y="206375"/>
            <a:ext cx="3751119"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0310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8250" y="1325830"/>
            <a:ext cx="2057400" cy="430887"/>
          </a:xfrm>
          <a:prstGeom prst="rect">
            <a:avLst/>
          </a:prstGeom>
        </p:spPr>
        <p:txBody>
          <a:bodyPr vert="horz" wrap="square" lIns="0" tIns="0" rIns="0" bIns="0" rtlCol="0" anchor="t">
            <a:spAutoFit/>
          </a:bodyPr>
          <a:lstStyle/>
          <a:p>
            <a:pPr marL="12700">
              <a:lnSpc>
                <a:spcPct val="100000"/>
              </a:lnSpc>
            </a:pPr>
            <a:r>
              <a:rPr sz="1400" b="1" dirty="0">
                <a:solidFill>
                  <a:srgbClr val="0000FF"/>
                </a:solidFill>
              </a:rPr>
              <a:t>Recurrence</a:t>
            </a:r>
            <a:r>
              <a:rPr lang="zh-CN" sz="1400" b="1">
                <a:solidFill>
                  <a:srgbClr val="0000FF"/>
                </a:solidFill>
              </a:rPr>
              <a:t>递归</a:t>
            </a:r>
            <a:r>
              <a:rPr sz="1400" b="1" spc="-40" dirty="0">
                <a:solidFill>
                  <a:srgbClr val="0000FF"/>
                </a:solidFill>
              </a:rPr>
              <a:t> </a:t>
            </a:r>
            <a:r>
              <a:rPr sz="1400" b="1" spc="-35" dirty="0">
                <a:solidFill>
                  <a:srgbClr val="0000FF"/>
                </a:solidFill>
              </a:rPr>
              <a:t>relations</a:t>
            </a:r>
          </a:p>
        </p:txBody>
      </p:sp>
    </p:spTree>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602" y="206376"/>
            <a:ext cx="4248048" cy="215444"/>
          </a:xfrm>
        </p:spPr>
        <p:txBody>
          <a:bodyPr/>
          <a:lstStyle/>
          <a:p>
            <a:r>
              <a:rPr lang="en-US" altLang="zh-CN" sz="1400" b="1" dirty="0">
                <a:solidFill>
                  <a:srgbClr val="000066"/>
                </a:solidFill>
              </a:rPr>
              <a:t>Solving recurrences</a:t>
            </a:r>
            <a:endParaRPr lang="zh-CN" altLang="en-US" sz="1400" dirty="0"/>
          </a:p>
        </p:txBody>
      </p:sp>
      <p:sp>
        <p:nvSpPr>
          <p:cNvPr id="3" name="文本占位符 2"/>
          <p:cNvSpPr>
            <a:spLocks noGrp="1"/>
          </p:cNvSpPr>
          <p:nvPr>
            <p:ph type="body" idx="1"/>
          </p:nvPr>
        </p:nvSpPr>
        <p:spPr>
          <a:xfrm>
            <a:off x="323850" y="663575"/>
            <a:ext cx="3915511" cy="2200602"/>
          </a:xfrm>
        </p:spPr>
        <p:txBody>
          <a:bodyPr/>
          <a:lstStyle/>
          <a:p>
            <a:pPr algn="l" eaLnBrk="1" hangingPunct="1">
              <a:buFontTx/>
              <a:buChar char="•"/>
            </a:pPr>
            <a:r>
              <a:rPr lang="en-US" altLang="zh-CN" dirty="0">
                <a:solidFill>
                  <a:srgbClr val="000066"/>
                </a:solidFill>
              </a:rPr>
              <a:t> </a:t>
            </a:r>
            <a:r>
              <a:rPr lang="en-US" altLang="zh-CN" sz="1100" dirty="0"/>
              <a:t>Recurrences are a major tool for analysis of algorithms</a:t>
            </a:r>
          </a:p>
          <a:p>
            <a:pPr algn="l" eaLnBrk="1" hangingPunct="1"/>
            <a:r>
              <a:rPr lang="en-US" altLang="zh-CN" sz="1100" dirty="0"/>
              <a:t>  --Today: Learn a few methods.</a:t>
            </a:r>
          </a:p>
          <a:p>
            <a:pPr algn="l" eaLnBrk="1" hangingPunct="1"/>
            <a:r>
              <a:rPr lang="en-US" altLang="zh-CN" sz="1100" dirty="0"/>
              <a:t>    &gt;&gt; Substitution method</a:t>
            </a:r>
          </a:p>
          <a:p>
            <a:pPr algn="l" eaLnBrk="1" hangingPunct="1"/>
            <a:r>
              <a:rPr lang="en-US" altLang="zh-CN" sz="1100" dirty="0"/>
              <a:t>    &gt;&gt; Recursion - tree method</a:t>
            </a:r>
          </a:p>
          <a:p>
            <a:pPr algn="l" eaLnBrk="1" hangingPunct="1"/>
            <a:r>
              <a:rPr lang="en-US" altLang="zh-CN" sz="1100" dirty="0"/>
              <a:t>    &gt;&gt; </a:t>
            </a:r>
            <a:r>
              <a:rPr lang="en-US" altLang="zh-CN" sz="1100" b="1" dirty="0"/>
              <a:t>Master method</a:t>
            </a:r>
          </a:p>
          <a:p>
            <a:pPr algn="l" eaLnBrk="1" hangingPunct="1"/>
            <a:endParaRPr lang="en-US" altLang="zh-CN" sz="1100" dirty="0"/>
          </a:p>
          <a:p>
            <a:pPr algn="l" eaLnBrk="1" hangingPunct="1">
              <a:buFontTx/>
              <a:buChar char="•"/>
            </a:pPr>
            <a:r>
              <a:rPr lang="en-US" altLang="zh-CN" sz="1100" dirty="0"/>
              <a:t>The most general method:</a:t>
            </a:r>
          </a:p>
          <a:p>
            <a:pPr algn="l" eaLnBrk="1" hangingPunct="1"/>
            <a:r>
              <a:rPr lang="en-US" altLang="zh-CN" sz="1100" dirty="0"/>
              <a:t>  -- </a:t>
            </a:r>
            <a:r>
              <a:rPr lang="en-US" altLang="zh-CN" sz="1100" dirty="0">
                <a:solidFill>
                  <a:srgbClr val="CC0000"/>
                </a:solidFill>
              </a:rPr>
              <a:t>Guess</a:t>
            </a:r>
            <a:r>
              <a:rPr lang="en-US" altLang="zh-CN" sz="1100" dirty="0"/>
              <a:t> the form of the solution</a:t>
            </a:r>
          </a:p>
          <a:p>
            <a:pPr algn="l" eaLnBrk="1" hangingPunct="1"/>
            <a:r>
              <a:rPr lang="en-US" altLang="zh-CN" sz="1100" dirty="0"/>
              <a:t>  -- </a:t>
            </a:r>
            <a:r>
              <a:rPr lang="en-US" altLang="zh-CN" sz="1100" dirty="0">
                <a:solidFill>
                  <a:srgbClr val="CC0000"/>
                </a:solidFill>
              </a:rPr>
              <a:t>Verify</a:t>
            </a:r>
            <a:r>
              <a:rPr lang="en-US" altLang="zh-CN" sz="1100" dirty="0"/>
              <a:t> by induction</a:t>
            </a:r>
          </a:p>
          <a:p>
            <a:pPr algn="l" eaLnBrk="1" hangingPunct="1"/>
            <a:r>
              <a:rPr lang="en-US" altLang="zh-CN" sz="1100" dirty="0"/>
              <a:t>  -- </a:t>
            </a:r>
            <a:r>
              <a:rPr lang="en-US" altLang="zh-CN" sz="1100" dirty="0">
                <a:solidFill>
                  <a:srgbClr val="CC0000"/>
                </a:solidFill>
              </a:rPr>
              <a:t>Solve</a:t>
            </a:r>
            <a:r>
              <a:rPr lang="en-US" altLang="zh-CN" sz="1100" dirty="0"/>
              <a:t> for constants</a:t>
            </a:r>
          </a:p>
          <a:p>
            <a:pPr algn="l" eaLnBrk="1" hangingPunct="1"/>
            <a:endParaRPr lang="en-US" altLang="zh-CN" sz="1100" dirty="0"/>
          </a:p>
          <a:p>
            <a:pPr algn="l" eaLnBrk="1" hangingPunct="1"/>
            <a:endParaRPr lang="en-US" altLang="zh-CN" sz="1100" dirty="0"/>
          </a:p>
          <a:p>
            <a:endParaRPr lang="zh-CN" altLang="en-US" sz="1100" dirty="0"/>
          </a:p>
        </p:txBody>
      </p:sp>
    </p:spTree>
    <p:extLst>
      <p:ext uri="{BB962C8B-B14F-4D97-AF65-F5344CB8AC3E}">
        <p14:creationId xmlns:p14="http://schemas.microsoft.com/office/powerpoint/2010/main" val="485960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6544" y="206376"/>
            <a:ext cx="4288306" cy="215444"/>
          </a:xfrm>
          <a:prstGeom prst="rect">
            <a:avLst/>
          </a:prstGeom>
        </p:spPr>
        <p:txBody>
          <a:bodyPr vert="horz" wrap="square" lIns="0" tIns="0" rIns="0" bIns="0" rtlCol="0">
            <a:spAutoFit/>
          </a:bodyPr>
          <a:lstStyle/>
          <a:p>
            <a:pPr marL="12700">
              <a:lnSpc>
                <a:spcPct val="100000"/>
              </a:lnSpc>
            </a:pPr>
            <a:r>
              <a:rPr sz="1400" b="1" dirty="0"/>
              <a:t>Master theorem</a:t>
            </a:r>
          </a:p>
        </p:txBody>
      </p:sp>
      <p:sp>
        <p:nvSpPr>
          <p:cNvPr id="3" name="object 3"/>
          <p:cNvSpPr txBox="1"/>
          <p:nvPr/>
        </p:nvSpPr>
        <p:spPr>
          <a:xfrm>
            <a:off x="347294" y="890617"/>
            <a:ext cx="3405556" cy="338554"/>
          </a:xfrm>
          <a:prstGeom prst="rect">
            <a:avLst/>
          </a:prstGeom>
        </p:spPr>
        <p:txBody>
          <a:bodyPr vert="horz" wrap="square" lIns="0" tIns="0" rIns="0" bIns="0" rtlCol="0">
            <a:spAutoFit/>
          </a:bodyPr>
          <a:lstStyle/>
          <a:p>
            <a:pPr marL="12700">
              <a:lnSpc>
                <a:spcPct val="100000"/>
              </a:lnSpc>
            </a:pPr>
            <a:r>
              <a:rPr sz="1100" dirty="0">
                <a:latin typeface="Tahoma"/>
                <a:cs typeface="Tahoma"/>
              </a:rPr>
              <a:t>If</a:t>
            </a:r>
          </a:p>
          <a:p>
            <a:pPr marL="1264920">
              <a:lnSpc>
                <a:spcPct val="100000"/>
              </a:lnSpc>
              <a:spcBef>
                <a:spcPts val="10"/>
              </a:spcBef>
            </a:pPr>
            <a:r>
              <a:rPr sz="1100" i="1" dirty="0">
                <a:solidFill>
                  <a:srgbClr val="FF0000"/>
                </a:solidFill>
                <a:latin typeface="Arial"/>
                <a:cs typeface="Arial"/>
              </a:rPr>
              <a:t>T </a:t>
            </a:r>
            <a:r>
              <a:rPr sz="1100" dirty="0">
                <a:solidFill>
                  <a:srgbClr val="FF0000"/>
                </a:solidFill>
                <a:latin typeface="Tahoma"/>
                <a:cs typeface="Tahoma"/>
              </a:rPr>
              <a:t>(</a:t>
            </a:r>
            <a:r>
              <a:rPr sz="1100" i="1" dirty="0">
                <a:solidFill>
                  <a:srgbClr val="FF0000"/>
                </a:solidFill>
                <a:latin typeface="Arial"/>
                <a:cs typeface="Arial"/>
              </a:rPr>
              <a:t>n</a:t>
            </a:r>
            <a:r>
              <a:rPr sz="1100" dirty="0">
                <a:solidFill>
                  <a:srgbClr val="FF0000"/>
                </a:solidFill>
                <a:latin typeface="Tahoma"/>
                <a:cs typeface="Tahoma"/>
              </a:rPr>
              <a:t>) = </a:t>
            </a:r>
            <a:r>
              <a:rPr sz="1100" i="1" dirty="0">
                <a:solidFill>
                  <a:srgbClr val="FF0000"/>
                </a:solidFill>
                <a:latin typeface="Arial"/>
                <a:cs typeface="Arial"/>
              </a:rPr>
              <a:t>aT </a:t>
            </a:r>
            <a:r>
              <a:rPr sz="1100" dirty="0">
                <a:solidFill>
                  <a:srgbClr val="FF0000"/>
                </a:solidFill>
                <a:latin typeface="Tahoma"/>
                <a:cs typeface="Tahoma"/>
              </a:rPr>
              <a:t>(</a:t>
            </a:r>
            <a:r>
              <a:rPr sz="1100" dirty="0">
                <a:solidFill>
                  <a:srgbClr val="FF0000"/>
                </a:solidFill>
                <a:latin typeface="Arial Unicode MS"/>
                <a:cs typeface="Arial Unicode MS"/>
              </a:rPr>
              <a:t>I</a:t>
            </a:r>
            <a:r>
              <a:rPr sz="1100" i="1" dirty="0">
                <a:solidFill>
                  <a:srgbClr val="FF0000"/>
                </a:solidFill>
                <a:latin typeface="Arial"/>
                <a:cs typeface="Arial"/>
              </a:rPr>
              <a:t>n</a:t>
            </a:r>
            <a:r>
              <a:rPr lang="en-US" sz="1100" i="1" dirty="0">
                <a:solidFill>
                  <a:srgbClr val="FF0000"/>
                </a:solidFill>
                <a:latin typeface="Verdana"/>
                <a:cs typeface="Verdana"/>
              </a:rPr>
              <a:t> </a:t>
            </a:r>
            <a:r>
              <a:rPr sz="1100" i="1" dirty="0" err="1">
                <a:solidFill>
                  <a:srgbClr val="FF0000"/>
                </a:solidFill>
                <a:latin typeface="Arial"/>
                <a:cs typeface="Arial"/>
              </a:rPr>
              <a:t>b</a:t>
            </a:r>
            <a:r>
              <a:rPr sz="1100" dirty="0" err="1">
                <a:solidFill>
                  <a:srgbClr val="FF0000"/>
                </a:solidFill>
                <a:latin typeface="Arial Unicode MS"/>
                <a:cs typeface="Arial Unicode MS"/>
              </a:rPr>
              <a:t>l</a:t>
            </a:r>
            <a:r>
              <a:rPr lang="en-US" sz="1100" dirty="0">
                <a:solidFill>
                  <a:srgbClr val="FF0000"/>
                </a:solidFill>
                <a:latin typeface="Arial Unicode MS"/>
                <a:cs typeface="Arial Unicode MS"/>
              </a:rPr>
              <a:t>  </a:t>
            </a:r>
            <a:r>
              <a:rPr sz="1100" dirty="0">
                <a:solidFill>
                  <a:srgbClr val="FF0000"/>
                </a:solidFill>
                <a:latin typeface="Tahoma"/>
                <a:cs typeface="Tahoma"/>
              </a:rPr>
              <a:t>) + </a:t>
            </a:r>
            <a:r>
              <a:rPr sz="1100" i="1" dirty="0">
                <a:solidFill>
                  <a:srgbClr val="FF0000"/>
                </a:solidFill>
                <a:latin typeface="Arial"/>
                <a:cs typeface="Arial"/>
              </a:rPr>
              <a:t>O</a:t>
            </a:r>
            <a:r>
              <a:rPr sz="1100" dirty="0">
                <a:solidFill>
                  <a:srgbClr val="FF0000"/>
                </a:solidFill>
                <a:latin typeface="Tahoma"/>
                <a:cs typeface="Tahoma"/>
              </a:rPr>
              <a:t>(</a:t>
            </a:r>
            <a:r>
              <a:rPr sz="1100" i="1" dirty="0">
                <a:solidFill>
                  <a:srgbClr val="FF0000"/>
                </a:solidFill>
                <a:latin typeface="Arial"/>
                <a:cs typeface="Arial"/>
              </a:rPr>
              <a:t>n</a:t>
            </a:r>
            <a:r>
              <a:rPr sz="1100" i="1" baseline="41666" dirty="0">
                <a:solidFill>
                  <a:srgbClr val="FF0000"/>
                </a:solidFill>
                <a:latin typeface="Arial"/>
                <a:cs typeface="Arial"/>
              </a:rPr>
              <a:t>d </a:t>
            </a:r>
            <a:r>
              <a:rPr sz="1100" dirty="0">
                <a:solidFill>
                  <a:srgbClr val="FF0000"/>
                </a:solidFill>
                <a:latin typeface="Tahoma"/>
                <a:cs typeface="Tahoma"/>
              </a:rPr>
              <a:t>)</a:t>
            </a:r>
            <a:endParaRPr sz="1100" dirty="0">
              <a:latin typeface="Tahoma"/>
              <a:cs typeface="Tahoma"/>
            </a:endParaRPr>
          </a:p>
        </p:txBody>
      </p:sp>
      <p:sp>
        <p:nvSpPr>
          <p:cNvPr id="4" name="object 4"/>
          <p:cNvSpPr txBox="1"/>
          <p:nvPr/>
        </p:nvSpPr>
        <p:spPr>
          <a:xfrm>
            <a:off x="347294" y="1448374"/>
            <a:ext cx="3176956" cy="169277"/>
          </a:xfrm>
          <a:prstGeom prst="rect">
            <a:avLst/>
          </a:prstGeom>
        </p:spPr>
        <p:txBody>
          <a:bodyPr vert="horz" wrap="square" lIns="0" tIns="0" rIns="0" bIns="0" rtlCol="0">
            <a:spAutoFit/>
          </a:bodyPr>
          <a:lstStyle/>
          <a:p>
            <a:pPr marL="12700">
              <a:lnSpc>
                <a:spcPct val="100000"/>
              </a:lnSpc>
            </a:pPr>
            <a:r>
              <a:rPr sz="1100" dirty="0">
                <a:latin typeface="Tahoma"/>
                <a:cs typeface="Tahoma"/>
              </a:rPr>
              <a:t>for some constants </a:t>
            </a:r>
            <a:r>
              <a:rPr sz="1100" i="1" dirty="0">
                <a:latin typeface="Arial"/>
                <a:cs typeface="Arial"/>
              </a:rPr>
              <a:t>a </a:t>
            </a:r>
            <a:r>
              <a:rPr sz="1100" i="1" dirty="0">
                <a:latin typeface="Verdana"/>
                <a:cs typeface="Verdana"/>
              </a:rPr>
              <a:t>&gt; </a:t>
            </a:r>
            <a:r>
              <a:rPr sz="1100" dirty="0">
                <a:latin typeface="Tahoma"/>
                <a:cs typeface="Tahoma"/>
              </a:rPr>
              <a:t>0, </a:t>
            </a:r>
            <a:r>
              <a:rPr sz="1100" i="1" dirty="0">
                <a:latin typeface="Arial"/>
                <a:cs typeface="Arial"/>
              </a:rPr>
              <a:t>b </a:t>
            </a:r>
            <a:r>
              <a:rPr sz="1100" i="1" dirty="0">
                <a:latin typeface="Verdana"/>
                <a:cs typeface="Verdana"/>
              </a:rPr>
              <a:t>&gt; </a:t>
            </a:r>
            <a:r>
              <a:rPr sz="1100" dirty="0">
                <a:latin typeface="Tahoma"/>
                <a:cs typeface="Tahoma"/>
              </a:rPr>
              <a:t>1, and </a:t>
            </a:r>
            <a:r>
              <a:rPr sz="1100" i="1" dirty="0">
                <a:latin typeface="Arial"/>
                <a:cs typeface="Arial"/>
              </a:rPr>
              <a:t>d  </a:t>
            </a:r>
            <a:r>
              <a:rPr sz="1100" dirty="0">
                <a:latin typeface="Arial Unicode MS"/>
                <a:cs typeface="Arial Unicode MS"/>
              </a:rPr>
              <a:t>≥ </a:t>
            </a:r>
            <a:r>
              <a:rPr sz="1100" dirty="0">
                <a:latin typeface="Tahoma"/>
                <a:cs typeface="Tahoma"/>
              </a:rPr>
              <a:t>0, then</a:t>
            </a:r>
          </a:p>
        </p:txBody>
      </p:sp>
      <p:sp>
        <p:nvSpPr>
          <p:cNvPr id="5" name="object 5"/>
          <p:cNvSpPr txBox="1"/>
          <p:nvPr/>
        </p:nvSpPr>
        <p:spPr>
          <a:xfrm>
            <a:off x="1376743" y="1796122"/>
            <a:ext cx="397510" cy="138499"/>
          </a:xfrm>
          <a:prstGeom prst="rect">
            <a:avLst/>
          </a:prstGeom>
        </p:spPr>
        <p:txBody>
          <a:bodyPr vert="horz" wrap="square" lIns="0" tIns="0" rIns="0" bIns="0" rtlCol="0">
            <a:spAutoFit/>
          </a:bodyPr>
          <a:lstStyle/>
          <a:p>
            <a:pPr marL="12700">
              <a:lnSpc>
                <a:spcPct val="100000"/>
              </a:lnSpc>
            </a:pPr>
            <a:r>
              <a:rPr sz="900" i="1" dirty="0">
                <a:latin typeface="Arial"/>
                <a:cs typeface="Arial"/>
              </a:rPr>
              <a:t>T </a:t>
            </a:r>
            <a:r>
              <a:rPr sz="900" dirty="0">
                <a:latin typeface="Tahoma"/>
                <a:cs typeface="Tahoma"/>
              </a:rPr>
              <a:t>(</a:t>
            </a:r>
            <a:r>
              <a:rPr sz="900" i="1" dirty="0">
                <a:latin typeface="Arial"/>
                <a:cs typeface="Arial"/>
              </a:rPr>
              <a:t>n</a:t>
            </a:r>
            <a:r>
              <a:rPr sz="900" dirty="0">
                <a:latin typeface="Tahoma"/>
                <a:cs typeface="Tahoma"/>
              </a:rPr>
              <a:t>) =</a:t>
            </a:r>
            <a:endParaRPr sz="900">
              <a:latin typeface="Tahoma"/>
              <a:cs typeface="Tahoma"/>
            </a:endParaRPr>
          </a:p>
        </p:txBody>
      </p:sp>
      <p:sp>
        <p:nvSpPr>
          <p:cNvPr id="9" name="object 9"/>
          <p:cNvSpPr txBox="1"/>
          <p:nvPr/>
        </p:nvSpPr>
        <p:spPr>
          <a:xfrm>
            <a:off x="2554289" y="1768636"/>
            <a:ext cx="628650" cy="138499"/>
          </a:xfrm>
          <a:prstGeom prst="rect">
            <a:avLst/>
          </a:prstGeom>
        </p:spPr>
        <p:txBody>
          <a:bodyPr vert="horz" wrap="square" lIns="0" tIns="0" rIns="0" bIns="0" rtlCol="0">
            <a:spAutoFit/>
          </a:bodyPr>
          <a:lstStyle/>
          <a:p>
            <a:pPr marL="12700">
              <a:lnSpc>
                <a:spcPct val="100000"/>
              </a:lnSpc>
            </a:pPr>
            <a:r>
              <a:rPr sz="900" dirty="0">
                <a:latin typeface="Tahoma"/>
                <a:cs typeface="Tahoma"/>
              </a:rPr>
              <a:t>if </a:t>
            </a:r>
            <a:r>
              <a:rPr sz="900" i="1" dirty="0">
                <a:latin typeface="Arial"/>
                <a:cs typeface="Arial"/>
              </a:rPr>
              <a:t>d </a:t>
            </a:r>
            <a:r>
              <a:rPr sz="900" i="1" dirty="0">
                <a:latin typeface="Verdana"/>
                <a:cs typeface="Verdana"/>
              </a:rPr>
              <a:t>&gt; </a:t>
            </a:r>
            <a:r>
              <a:rPr sz="900" dirty="0">
                <a:latin typeface="Tahoma"/>
                <a:cs typeface="Tahoma"/>
              </a:rPr>
              <a:t>log</a:t>
            </a:r>
            <a:r>
              <a:rPr sz="900" i="1" baseline="-18518" dirty="0">
                <a:latin typeface="Arial"/>
                <a:cs typeface="Arial"/>
              </a:rPr>
              <a:t>b </a:t>
            </a:r>
            <a:r>
              <a:rPr sz="900" i="1" dirty="0">
                <a:latin typeface="Arial"/>
                <a:cs typeface="Arial"/>
              </a:rPr>
              <a:t>a</a:t>
            </a:r>
            <a:endParaRPr sz="900" dirty="0">
              <a:latin typeface="Arial"/>
              <a:cs typeface="Arial"/>
            </a:endParaRPr>
          </a:p>
        </p:txBody>
      </p:sp>
      <p:sp>
        <p:nvSpPr>
          <p:cNvPr id="10" name="object 10"/>
          <p:cNvSpPr txBox="1"/>
          <p:nvPr/>
        </p:nvSpPr>
        <p:spPr>
          <a:xfrm>
            <a:off x="1885492" y="1800911"/>
            <a:ext cx="577215" cy="138499"/>
          </a:xfrm>
          <a:prstGeom prst="rect">
            <a:avLst/>
          </a:prstGeom>
        </p:spPr>
        <p:txBody>
          <a:bodyPr vert="horz" wrap="square" lIns="0" tIns="0" rIns="0" bIns="0" rtlCol="0">
            <a:spAutoFit/>
          </a:bodyPr>
          <a:lstStyle/>
          <a:p>
            <a:pPr marL="12700">
              <a:lnSpc>
                <a:spcPct val="100000"/>
              </a:lnSpc>
            </a:pPr>
            <a:r>
              <a:rPr sz="900" i="1" dirty="0">
                <a:latin typeface="Arial"/>
                <a:cs typeface="Arial"/>
              </a:rPr>
              <a:t>O</a:t>
            </a:r>
            <a:r>
              <a:rPr sz="900" dirty="0">
                <a:latin typeface="Tahoma"/>
                <a:cs typeface="Tahoma"/>
              </a:rPr>
              <a:t>(</a:t>
            </a:r>
            <a:r>
              <a:rPr sz="900" i="1" dirty="0">
                <a:latin typeface="Arial"/>
                <a:cs typeface="Arial"/>
              </a:rPr>
              <a:t>n</a:t>
            </a:r>
            <a:r>
              <a:rPr sz="900" i="1" baseline="37037" dirty="0">
                <a:latin typeface="Arial"/>
                <a:cs typeface="Arial"/>
              </a:rPr>
              <a:t>d </a:t>
            </a:r>
            <a:r>
              <a:rPr sz="900" dirty="0">
                <a:latin typeface="Tahoma"/>
                <a:cs typeface="Tahoma"/>
              </a:rPr>
              <a:t>log </a:t>
            </a:r>
            <a:r>
              <a:rPr sz="900" i="1" dirty="0">
                <a:latin typeface="Arial"/>
                <a:cs typeface="Arial"/>
              </a:rPr>
              <a:t>n</a:t>
            </a:r>
            <a:r>
              <a:rPr sz="900" dirty="0">
                <a:latin typeface="Tahoma"/>
                <a:cs typeface="Tahoma"/>
              </a:rPr>
              <a:t>)</a:t>
            </a:r>
            <a:endParaRPr sz="900">
              <a:latin typeface="Tahoma"/>
              <a:cs typeface="Tahoma"/>
            </a:endParaRPr>
          </a:p>
        </p:txBody>
      </p:sp>
      <p:sp>
        <p:nvSpPr>
          <p:cNvPr id="11" name="object 11"/>
          <p:cNvSpPr txBox="1"/>
          <p:nvPr/>
        </p:nvSpPr>
        <p:spPr>
          <a:xfrm>
            <a:off x="2554278" y="1934892"/>
            <a:ext cx="628650" cy="138499"/>
          </a:xfrm>
          <a:prstGeom prst="rect">
            <a:avLst/>
          </a:prstGeom>
        </p:spPr>
        <p:txBody>
          <a:bodyPr vert="horz" wrap="square" lIns="0" tIns="0" rIns="0" bIns="0" rtlCol="0">
            <a:spAutoFit/>
          </a:bodyPr>
          <a:lstStyle/>
          <a:p>
            <a:pPr marL="12700">
              <a:lnSpc>
                <a:spcPct val="100000"/>
              </a:lnSpc>
            </a:pPr>
            <a:r>
              <a:rPr sz="900" dirty="0">
                <a:latin typeface="Tahoma"/>
                <a:cs typeface="Tahoma"/>
              </a:rPr>
              <a:t>if </a:t>
            </a:r>
            <a:r>
              <a:rPr sz="900" i="1" dirty="0">
                <a:latin typeface="Arial"/>
                <a:cs typeface="Arial"/>
              </a:rPr>
              <a:t>d </a:t>
            </a:r>
            <a:r>
              <a:rPr sz="900" dirty="0">
                <a:latin typeface="Tahoma"/>
                <a:cs typeface="Tahoma"/>
              </a:rPr>
              <a:t>= log  </a:t>
            </a:r>
            <a:r>
              <a:rPr sz="900" i="1" dirty="0">
                <a:latin typeface="Arial"/>
                <a:cs typeface="Arial"/>
              </a:rPr>
              <a:t>a</a:t>
            </a:r>
            <a:endParaRPr sz="900">
              <a:latin typeface="Arial"/>
              <a:cs typeface="Arial"/>
            </a:endParaRPr>
          </a:p>
        </p:txBody>
      </p:sp>
      <p:sp>
        <p:nvSpPr>
          <p:cNvPr id="13" name="object 13"/>
          <p:cNvSpPr txBox="1"/>
          <p:nvPr/>
        </p:nvSpPr>
        <p:spPr>
          <a:xfrm>
            <a:off x="2554270" y="2001452"/>
            <a:ext cx="662305" cy="243656"/>
          </a:xfrm>
          <a:prstGeom prst="rect">
            <a:avLst/>
          </a:prstGeom>
        </p:spPr>
        <p:txBody>
          <a:bodyPr vert="horz" wrap="square" lIns="0" tIns="0" rIns="0" bIns="0" rtlCol="0">
            <a:spAutoFit/>
          </a:bodyPr>
          <a:lstStyle/>
          <a:p>
            <a:pPr marR="123825" algn="r">
              <a:lnSpc>
                <a:spcPct val="100000"/>
              </a:lnSpc>
            </a:pPr>
            <a:r>
              <a:rPr sz="600" i="1" dirty="0">
                <a:latin typeface="Arial"/>
                <a:cs typeface="Arial"/>
              </a:rPr>
              <a:t>b</a:t>
            </a:r>
            <a:endParaRPr sz="600" dirty="0">
              <a:latin typeface="Arial"/>
              <a:cs typeface="Arial"/>
            </a:endParaRPr>
          </a:p>
          <a:p>
            <a:pPr marL="12700">
              <a:lnSpc>
                <a:spcPct val="100000"/>
              </a:lnSpc>
              <a:spcBef>
                <a:spcPts val="65"/>
              </a:spcBef>
            </a:pPr>
            <a:r>
              <a:rPr sz="900" dirty="0">
                <a:latin typeface="Tahoma"/>
                <a:cs typeface="Tahoma"/>
              </a:rPr>
              <a:t>if </a:t>
            </a:r>
            <a:r>
              <a:rPr sz="900" i="1" dirty="0">
                <a:latin typeface="Arial"/>
                <a:cs typeface="Arial"/>
              </a:rPr>
              <a:t>d </a:t>
            </a:r>
            <a:r>
              <a:rPr sz="900" i="1" dirty="0">
                <a:latin typeface="Verdana"/>
                <a:cs typeface="Verdana"/>
              </a:rPr>
              <a:t>&lt; </a:t>
            </a:r>
            <a:r>
              <a:rPr sz="900" dirty="0">
                <a:latin typeface="Tahoma"/>
                <a:cs typeface="Tahoma"/>
              </a:rPr>
              <a:t>log</a:t>
            </a:r>
            <a:r>
              <a:rPr sz="900" i="1" baseline="-18518" dirty="0">
                <a:latin typeface="Arial"/>
                <a:cs typeface="Arial"/>
              </a:rPr>
              <a:t>b </a:t>
            </a:r>
            <a:r>
              <a:rPr sz="900" i="1" dirty="0">
                <a:latin typeface="Arial"/>
                <a:cs typeface="Arial"/>
              </a:rPr>
              <a:t>a</a:t>
            </a:r>
            <a:r>
              <a:rPr sz="900" i="1" dirty="0">
                <a:latin typeface="Verdana"/>
                <a:cs typeface="Verdana"/>
              </a:rPr>
              <a:t>.</a:t>
            </a:r>
            <a:endParaRPr sz="900" dirty="0">
              <a:latin typeface="Verdana"/>
              <a:cs typeface="Verdana"/>
            </a:endParaRPr>
          </a:p>
        </p:txBody>
      </p:sp>
      <p:pic>
        <p:nvPicPr>
          <p:cNvPr id="14" name="图片 13"/>
          <p:cNvPicPr>
            <a:picLocks noChangeAspect="1"/>
          </p:cNvPicPr>
          <p:nvPr/>
        </p:nvPicPr>
        <p:blipFill>
          <a:blip r:embed="rId2"/>
          <a:stretch>
            <a:fillRect/>
          </a:stretch>
        </p:blipFill>
        <p:spPr>
          <a:xfrm>
            <a:off x="2365922" y="1060457"/>
            <a:ext cx="376733" cy="168714"/>
          </a:xfrm>
          <a:prstGeom prst="rect">
            <a:avLst/>
          </a:prstGeom>
        </p:spPr>
      </p:pic>
      <p:pic>
        <p:nvPicPr>
          <p:cNvPr id="15" name="图片 14"/>
          <p:cNvPicPr>
            <a:picLocks noChangeAspect="1"/>
          </p:cNvPicPr>
          <p:nvPr/>
        </p:nvPicPr>
        <p:blipFill>
          <a:blip r:embed="rId3"/>
          <a:stretch>
            <a:fillRect/>
          </a:stretch>
        </p:blipFill>
        <p:spPr>
          <a:xfrm>
            <a:off x="1093052" y="1693352"/>
            <a:ext cx="1376692" cy="612000"/>
          </a:xfrm>
          <a:prstGeom prst="rect">
            <a:avLst/>
          </a:prstGeom>
        </p:spPr>
      </p:pic>
    </p:spTree>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3715" y="206375"/>
            <a:ext cx="4155426" cy="215444"/>
          </a:xfrm>
          <a:prstGeom prst="rect">
            <a:avLst/>
          </a:prstGeom>
        </p:spPr>
        <p:txBody>
          <a:bodyPr vert="horz" wrap="square" lIns="0" tIns="0" rIns="0" bIns="0" rtlCol="0">
            <a:spAutoFit/>
          </a:bodyPr>
          <a:lstStyle/>
          <a:p>
            <a:pPr marL="12700">
              <a:lnSpc>
                <a:spcPct val="100000"/>
              </a:lnSpc>
            </a:pPr>
            <a:r>
              <a:rPr sz="1400" b="1" dirty="0"/>
              <a:t>Proof of Master Theorem</a:t>
            </a:r>
          </a:p>
        </p:txBody>
      </p:sp>
      <p:sp>
        <p:nvSpPr>
          <p:cNvPr id="3" name="object 3"/>
          <p:cNvSpPr txBox="1"/>
          <p:nvPr/>
        </p:nvSpPr>
        <p:spPr>
          <a:xfrm>
            <a:off x="247650" y="511175"/>
            <a:ext cx="4038600" cy="2282676"/>
          </a:xfrm>
          <a:prstGeom prst="rect">
            <a:avLst/>
          </a:prstGeom>
        </p:spPr>
        <p:txBody>
          <a:bodyPr vert="horz" wrap="square" lIns="0" tIns="0" rIns="0" bIns="0" rtlCol="0">
            <a:spAutoFit/>
          </a:bodyPr>
          <a:lstStyle/>
          <a:p>
            <a:pPr marL="12700" marR="5080">
              <a:lnSpc>
                <a:spcPts val="1400"/>
              </a:lnSpc>
            </a:pPr>
            <a:r>
              <a:rPr sz="1100" dirty="0">
                <a:latin typeface="Tahoma"/>
                <a:cs typeface="Tahoma"/>
              </a:rPr>
              <a:t>Assume that </a:t>
            </a:r>
            <a:r>
              <a:rPr sz="1100" i="1" dirty="0">
                <a:latin typeface="Arial"/>
                <a:cs typeface="Arial"/>
              </a:rPr>
              <a:t>n </a:t>
            </a:r>
            <a:r>
              <a:rPr sz="1100" dirty="0">
                <a:latin typeface="Tahoma"/>
                <a:cs typeface="Tahoma"/>
              </a:rPr>
              <a:t>is a power of </a:t>
            </a:r>
            <a:r>
              <a:rPr sz="1100" i="1" dirty="0">
                <a:latin typeface="Arial"/>
                <a:cs typeface="Arial"/>
              </a:rPr>
              <a:t>b</a:t>
            </a:r>
            <a:r>
              <a:rPr sz="1100" dirty="0">
                <a:latin typeface="Tahoma"/>
                <a:cs typeface="Tahoma"/>
              </a:rPr>
              <a:t>. This will not influence the final bound in any important way: </a:t>
            </a:r>
            <a:r>
              <a:rPr sz="1100" i="1" dirty="0">
                <a:latin typeface="Arial"/>
                <a:cs typeface="Arial"/>
              </a:rPr>
              <a:t>n </a:t>
            </a:r>
            <a:r>
              <a:rPr sz="1100" dirty="0">
                <a:latin typeface="Tahoma"/>
                <a:cs typeface="Tahoma"/>
              </a:rPr>
              <a:t>is at most a multiplicative factor of </a:t>
            </a:r>
            <a:r>
              <a:rPr sz="1100" i="1" dirty="0">
                <a:latin typeface="Arial"/>
                <a:cs typeface="Arial"/>
              </a:rPr>
              <a:t>b </a:t>
            </a:r>
            <a:r>
              <a:rPr sz="1100" dirty="0">
                <a:latin typeface="Tahoma"/>
                <a:cs typeface="Tahoma"/>
              </a:rPr>
              <a:t>away from some power of </a:t>
            </a:r>
            <a:r>
              <a:rPr sz="1100" i="1" dirty="0">
                <a:latin typeface="Arial"/>
                <a:cs typeface="Arial"/>
              </a:rPr>
              <a:t>b</a:t>
            </a:r>
            <a:r>
              <a:rPr sz="1100" dirty="0">
                <a:latin typeface="Tahoma"/>
                <a:cs typeface="Tahoma"/>
              </a:rPr>
              <a:t>.</a:t>
            </a:r>
          </a:p>
          <a:p>
            <a:pPr marL="12700" marR="81915">
              <a:lnSpc>
                <a:spcPts val="1400"/>
              </a:lnSpc>
              <a:spcBef>
                <a:spcPts val="595"/>
              </a:spcBef>
            </a:pPr>
            <a:r>
              <a:rPr sz="1100" dirty="0">
                <a:latin typeface="Tahoma"/>
                <a:cs typeface="Tahoma"/>
              </a:rPr>
              <a:t>Next, notice that the size of the subproblems decreases by a factor of </a:t>
            </a:r>
            <a:r>
              <a:rPr sz="1100" i="1" dirty="0">
                <a:latin typeface="Arial"/>
                <a:cs typeface="Arial"/>
              </a:rPr>
              <a:t>b </a:t>
            </a:r>
            <a:r>
              <a:rPr sz="1100" dirty="0">
                <a:latin typeface="Tahoma"/>
                <a:cs typeface="Tahoma"/>
              </a:rPr>
              <a:t>with each level of recursion, and therefore reaches the base case after </a:t>
            </a:r>
            <a:r>
              <a:rPr sz="1100" dirty="0">
                <a:solidFill>
                  <a:srgbClr val="FF0000"/>
                </a:solidFill>
                <a:latin typeface="Tahoma"/>
                <a:cs typeface="Tahoma"/>
              </a:rPr>
              <a:t>log</a:t>
            </a:r>
            <a:r>
              <a:rPr sz="1100" i="1" baseline="-18518" dirty="0">
                <a:solidFill>
                  <a:srgbClr val="FF0000"/>
                </a:solidFill>
                <a:latin typeface="Arial"/>
                <a:cs typeface="Arial"/>
              </a:rPr>
              <a:t>b </a:t>
            </a:r>
            <a:r>
              <a:rPr sz="1100" i="1" dirty="0">
                <a:solidFill>
                  <a:srgbClr val="FF0000"/>
                </a:solidFill>
                <a:latin typeface="Arial"/>
                <a:cs typeface="Arial"/>
              </a:rPr>
              <a:t>n </a:t>
            </a:r>
            <a:r>
              <a:rPr sz="1100" dirty="0">
                <a:solidFill>
                  <a:srgbClr val="FF0000"/>
                </a:solidFill>
                <a:latin typeface="Tahoma"/>
                <a:cs typeface="Tahoma"/>
              </a:rPr>
              <a:t>levels</a:t>
            </a:r>
            <a:r>
              <a:rPr sz="1100" dirty="0">
                <a:latin typeface="Tahoma"/>
                <a:cs typeface="Tahoma"/>
              </a:rPr>
              <a:t>. This is the height of the recursion tree.</a:t>
            </a:r>
          </a:p>
          <a:p>
            <a:pPr marL="12700" marR="127000">
              <a:lnSpc>
                <a:spcPts val="1400"/>
              </a:lnSpc>
              <a:spcBef>
                <a:spcPts val="595"/>
              </a:spcBef>
            </a:pPr>
            <a:r>
              <a:rPr sz="1100" dirty="0">
                <a:latin typeface="Tahoma"/>
                <a:cs typeface="Tahoma"/>
              </a:rPr>
              <a:t>The branching factor of the recursion tree is </a:t>
            </a:r>
            <a:r>
              <a:rPr sz="1100" i="1" dirty="0">
                <a:latin typeface="Arial"/>
                <a:cs typeface="Arial"/>
              </a:rPr>
              <a:t>a</a:t>
            </a:r>
            <a:r>
              <a:rPr sz="1100" dirty="0">
                <a:latin typeface="Tahoma"/>
                <a:cs typeface="Tahoma"/>
              </a:rPr>
              <a:t>, so the </a:t>
            </a:r>
            <a:r>
              <a:rPr sz="1100" i="1" dirty="0">
                <a:latin typeface="Arial"/>
                <a:cs typeface="Arial"/>
              </a:rPr>
              <a:t>k</a:t>
            </a:r>
            <a:r>
              <a:rPr sz="1100" dirty="0">
                <a:latin typeface="Tahoma"/>
                <a:cs typeface="Tahoma"/>
              </a:rPr>
              <a:t>th level of the tree is  made up of </a:t>
            </a:r>
            <a:r>
              <a:rPr sz="1100" i="1" dirty="0">
                <a:solidFill>
                  <a:srgbClr val="0000FF"/>
                </a:solidFill>
                <a:latin typeface="Arial"/>
                <a:cs typeface="Arial"/>
              </a:rPr>
              <a:t>a</a:t>
            </a:r>
            <a:r>
              <a:rPr sz="1100" i="1" baseline="37037" dirty="0">
                <a:solidFill>
                  <a:srgbClr val="0000FF"/>
                </a:solidFill>
                <a:latin typeface="Arial"/>
                <a:cs typeface="Arial"/>
              </a:rPr>
              <a:t>k   </a:t>
            </a:r>
            <a:r>
              <a:rPr sz="1100" dirty="0">
                <a:solidFill>
                  <a:srgbClr val="0000FF"/>
                </a:solidFill>
                <a:latin typeface="Tahoma"/>
                <a:cs typeface="Tahoma"/>
              </a:rPr>
              <a:t>subproblems</a:t>
            </a:r>
            <a:r>
              <a:rPr sz="1100" dirty="0">
                <a:latin typeface="Tahoma"/>
                <a:cs typeface="Tahoma"/>
              </a:rPr>
              <a:t>, each of</a:t>
            </a:r>
            <a:r>
              <a:rPr lang="en-US" sz="1100" dirty="0">
                <a:latin typeface="Tahoma"/>
                <a:cs typeface="Tahoma"/>
              </a:rPr>
              <a:t> </a:t>
            </a:r>
            <a:r>
              <a:rPr sz="1100" dirty="0">
                <a:solidFill>
                  <a:srgbClr val="FF0000"/>
                </a:solidFill>
                <a:latin typeface="Tahoma"/>
                <a:cs typeface="Tahoma"/>
              </a:rPr>
              <a:t>size </a:t>
            </a:r>
            <a:r>
              <a:rPr sz="1100" i="1" dirty="0">
                <a:solidFill>
                  <a:srgbClr val="FF0000"/>
                </a:solidFill>
                <a:latin typeface="Arial"/>
                <a:cs typeface="Arial"/>
              </a:rPr>
              <a:t>n </a:t>
            </a:r>
            <a:r>
              <a:rPr lang="en-US" sz="1100" dirty="0">
                <a:solidFill>
                  <a:srgbClr val="FF0000"/>
                </a:solidFill>
                <a:latin typeface="Tahoma"/>
                <a:cs typeface="Tahoma"/>
              </a:rPr>
              <a:t>/</a:t>
            </a:r>
            <a:r>
              <a:rPr sz="1100" dirty="0">
                <a:solidFill>
                  <a:srgbClr val="FF0000"/>
                </a:solidFill>
                <a:latin typeface="Tahoma"/>
                <a:cs typeface="Tahoma"/>
              </a:rPr>
              <a:t> </a:t>
            </a:r>
            <a:r>
              <a:rPr sz="1100" i="1" dirty="0">
                <a:solidFill>
                  <a:srgbClr val="FF0000"/>
                </a:solidFill>
                <a:latin typeface="Arial"/>
                <a:cs typeface="Arial"/>
              </a:rPr>
              <a:t>b</a:t>
            </a:r>
            <a:r>
              <a:rPr sz="1100" i="1" baseline="37037" dirty="0">
                <a:solidFill>
                  <a:srgbClr val="FF0000"/>
                </a:solidFill>
                <a:latin typeface="Arial"/>
                <a:cs typeface="Arial"/>
              </a:rPr>
              <a:t>k </a:t>
            </a:r>
            <a:r>
              <a:rPr sz="1100" dirty="0">
                <a:latin typeface="Tahoma"/>
                <a:cs typeface="Tahoma"/>
              </a:rPr>
              <a:t>.</a:t>
            </a:r>
          </a:p>
          <a:p>
            <a:pPr marL="12700">
              <a:lnSpc>
                <a:spcPts val="1400"/>
              </a:lnSpc>
              <a:spcBef>
                <a:spcPts val="605"/>
              </a:spcBef>
            </a:pPr>
            <a:r>
              <a:rPr sz="1100" dirty="0">
                <a:latin typeface="Tahoma"/>
                <a:cs typeface="Tahoma"/>
              </a:rPr>
              <a:t>The total work done at this level is</a:t>
            </a:r>
            <a:endParaRPr lang="en-US" sz="1100" dirty="0">
              <a:latin typeface="Tahoma"/>
              <a:cs typeface="Tahoma"/>
            </a:endParaRPr>
          </a:p>
          <a:p>
            <a:pPr marL="12700">
              <a:lnSpc>
                <a:spcPts val="1400"/>
              </a:lnSpc>
              <a:spcBef>
                <a:spcPts val="605"/>
              </a:spcBef>
            </a:pPr>
            <a:endParaRPr sz="1100" dirty="0">
              <a:latin typeface="Tahoma"/>
              <a:cs typeface="Tahoma"/>
            </a:endParaRPr>
          </a:p>
        </p:txBody>
      </p:sp>
      <p:sp>
        <p:nvSpPr>
          <p:cNvPr id="10" name="object 10"/>
          <p:cNvSpPr txBox="1"/>
          <p:nvPr/>
        </p:nvSpPr>
        <p:spPr>
          <a:xfrm>
            <a:off x="2835173" y="2291740"/>
            <a:ext cx="113030" cy="138499"/>
          </a:xfrm>
          <a:prstGeom prst="rect">
            <a:avLst/>
          </a:prstGeom>
        </p:spPr>
        <p:txBody>
          <a:bodyPr vert="horz" wrap="square" lIns="0" tIns="0" rIns="0" bIns="0" rtlCol="0">
            <a:spAutoFit/>
          </a:bodyPr>
          <a:lstStyle/>
          <a:p>
            <a:pPr marL="12700">
              <a:lnSpc>
                <a:spcPct val="100000"/>
              </a:lnSpc>
            </a:pPr>
            <a:r>
              <a:rPr sz="900" u="sng" dirty="0">
                <a:solidFill>
                  <a:srgbClr val="0000FF"/>
                </a:solidFill>
                <a:latin typeface="Times New Roman"/>
                <a:cs typeface="Times New Roman"/>
              </a:rPr>
              <a:t> </a:t>
            </a:r>
            <a:endParaRPr sz="900" dirty="0">
              <a:latin typeface="Arial"/>
              <a:cs typeface="Arial"/>
            </a:endParaRPr>
          </a:p>
        </p:txBody>
      </p:sp>
      <p:pic>
        <p:nvPicPr>
          <p:cNvPr id="14" name="图片 13"/>
          <p:cNvPicPr>
            <a:picLocks noChangeAspect="1"/>
          </p:cNvPicPr>
          <p:nvPr/>
        </p:nvPicPr>
        <p:blipFill>
          <a:blip r:embed="rId2"/>
          <a:stretch>
            <a:fillRect/>
          </a:stretch>
        </p:blipFill>
        <p:spPr>
          <a:xfrm>
            <a:off x="1009650" y="2578204"/>
            <a:ext cx="1981200" cy="323359"/>
          </a:xfrm>
          <a:prstGeom prst="rect">
            <a:avLst/>
          </a:prstGeom>
        </p:spPr>
      </p:pic>
    </p:spTree>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7095" y="206375"/>
            <a:ext cx="4091483" cy="215444"/>
          </a:xfrm>
          <a:prstGeom prst="rect">
            <a:avLst/>
          </a:prstGeom>
        </p:spPr>
        <p:txBody>
          <a:bodyPr vert="horz" wrap="square" lIns="0" tIns="0" rIns="0" bIns="0" rtlCol="0">
            <a:spAutoFit/>
          </a:bodyPr>
          <a:lstStyle/>
          <a:p>
            <a:pPr marL="12700">
              <a:lnSpc>
                <a:spcPct val="100000"/>
              </a:lnSpc>
            </a:pPr>
            <a:r>
              <a:rPr sz="1400" b="1" dirty="0"/>
              <a:t>Proof of Master Theorem</a:t>
            </a:r>
          </a:p>
        </p:txBody>
      </p:sp>
      <p:sp>
        <p:nvSpPr>
          <p:cNvPr id="3" name="object 3"/>
          <p:cNvSpPr txBox="1"/>
          <p:nvPr/>
        </p:nvSpPr>
        <p:spPr>
          <a:xfrm>
            <a:off x="347294" y="535565"/>
            <a:ext cx="1246390" cy="279564"/>
          </a:xfrm>
          <a:prstGeom prst="rect">
            <a:avLst/>
          </a:prstGeom>
        </p:spPr>
        <p:txBody>
          <a:bodyPr vert="horz" wrap="square" lIns="0" tIns="0" rIns="0" bIns="0" rtlCol="0">
            <a:spAutoFit/>
          </a:bodyPr>
          <a:lstStyle/>
          <a:p>
            <a:pPr marL="12700">
              <a:lnSpc>
                <a:spcPct val="100000"/>
              </a:lnSpc>
            </a:pPr>
            <a:r>
              <a:rPr sz="900" dirty="0">
                <a:latin typeface="Tahoma"/>
                <a:cs typeface="Tahoma"/>
              </a:rPr>
              <a:t>The total work done is</a:t>
            </a:r>
          </a:p>
          <a:p>
            <a:pPr marR="234315" algn="r">
              <a:lnSpc>
                <a:spcPct val="100000"/>
              </a:lnSpc>
              <a:spcBef>
                <a:spcPts val="535"/>
              </a:spcBef>
            </a:pPr>
            <a:endParaRPr sz="500" dirty="0">
              <a:latin typeface="Arial"/>
              <a:cs typeface="Arial"/>
            </a:endParaRPr>
          </a:p>
        </p:txBody>
      </p:sp>
      <p:sp>
        <p:nvSpPr>
          <p:cNvPr id="19" name="object 19"/>
          <p:cNvSpPr txBox="1"/>
          <p:nvPr/>
        </p:nvSpPr>
        <p:spPr>
          <a:xfrm>
            <a:off x="347294" y="1221346"/>
            <a:ext cx="4091356" cy="962058"/>
          </a:xfrm>
          <a:prstGeom prst="rect">
            <a:avLst/>
          </a:prstGeom>
        </p:spPr>
        <p:txBody>
          <a:bodyPr vert="horz" wrap="square" lIns="0" tIns="0" rIns="0" bIns="0" rtlCol="0">
            <a:spAutoFit/>
          </a:bodyPr>
          <a:lstStyle/>
          <a:p>
            <a:pPr marL="12700">
              <a:lnSpc>
                <a:spcPct val="100000"/>
              </a:lnSpc>
            </a:pPr>
            <a:r>
              <a:rPr sz="900" dirty="0">
                <a:latin typeface="Tahoma"/>
                <a:cs typeface="Tahoma"/>
              </a:rPr>
              <a:t>It’s the sum of a geometric series with </a:t>
            </a:r>
            <a:r>
              <a:rPr sz="900" dirty="0">
                <a:solidFill>
                  <a:srgbClr val="FF0000"/>
                </a:solidFill>
                <a:latin typeface="Tahoma"/>
                <a:cs typeface="Tahoma"/>
              </a:rPr>
              <a:t>ratio </a:t>
            </a:r>
            <a:r>
              <a:rPr sz="900" i="1" dirty="0">
                <a:solidFill>
                  <a:srgbClr val="FF0000"/>
                </a:solidFill>
                <a:latin typeface="Arial"/>
                <a:cs typeface="Arial"/>
              </a:rPr>
              <a:t>a</a:t>
            </a:r>
            <a:r>
              <a:rPr sz="900" i="1" dirty="0">
                <a:solidFill>
                  <a:srgbClr val="FF0000"/>
                </a:solidFill>
                <a:latin typeface="Verdana"/>
                <a:cs typeface="Verdana"/>
              </a:rPr>
              <a:t>/</a:t>
            </a:r>
            <a:r>
              <a:rPr sz="900" i="1" dirty="0">
                <a:solidFill>
                  <a:srgbClr val="FF0000"/>
                </a:solidFill>
                <a:latin typeface="Arial"/>
                <a:cs typeface="Arial"/>
              </a:rPr>
              <a:t>b</a:t>
            </a:r>
            <a:r>
              <a:rPr sz="900" i="1" baseline="37037" dirty="0">
                <a:solidFill>
                  <a:srgbClr val="FF0000"/>
                </a:solidFill>
                <a:latin typeface="Arial"/>
                <a:cs typeface="Arial"/>
              </a:rPr>
              <a:t>d </a:t>
            </a:r>
            <a:r>
              <a:rPr sz="900" dirty="0">
                <a:latin typeface="Tahoma"/>
                <a:cs typeface="Tahoma"/>
              </a:rPr>
              <a:t>.</a:t>
            </a:r>
          </a:p>
          <a:p>
            <a:pPr>
              <a:lnSpc>
                <a:spcPct val="100000"/>
              </a:lnSpc>
            </a:pPr>
            <a:endParaRPr sz="950" dirty="0">
              <a:latin typeface="Times New Roman"/>
              <a:cs typeface="Times New Roman"/>
            </a:endParaRPr>
          </a:p>
          <a:p>
            <a:pPr marL="246379" marR="69215" indent="-149225">
              <a:lnSpc>
                <a:spcPts val="1400"/>
              </a:lnSpc>
              <a:buClr>
                <a:srgbClr val="3333B2"/>
              </a:buClr>
              <a:buAutoNum type="arabicPeriod"/>
              <a:tabLst>
                <a:tab pos="247015" algn="l"/>
              </a:tabLst>
            </a:pPr>
            <a:r>
              <a:rPr sz="900" dirty="0">
                <a:latin typeface="Tahoma"/>
                <a:cs typeface="Tahoma"/>
              </a:rPr>
              <a:t>The ratio is less than 1. Then the series is decreasing, and its sum is just  given by its first term, </a:t>
            </a:r>
            <a:r>
              <a:rPr sz="900" i="1" dirty="0">
                <a:latin typeface="Arial"/>
                <a:cs typeface="Arial"/>
              </a:rPr>
              <a:t>O</a:t>
            </a:r>
            <a:r>
              <a:rPr sz="900" dirty="0">
                <a:latin typeface="Tahoma"/>
                <a:cs typeface="Tahoma"/>
              </a:rPr>
              <a:t>(</a:t>
            </a:r>
            <a:r>
              <a:rPr sz="900" i="1" dirty="0">
                <a:latin typeface="Arial"/>
                <a:cs typeface="Arial"/>
              </a:rPr>
              <a:t>n</a:t>
            </a:r>
            <a:r>
              <a:rPr sz="900" i="1" baseline="37037" dirty="0">
                <a:latin typeface="Arial"/>
                <a:cs typeface="Arial"/>
              </a:rPr>
              <a:t>d </a:t>
            </a:r>
            <a:r>
              <a:rPr sz="900" dirty="0">
                <a:latin typeface="Tahoma"/>
                <a:cs typeface="Tahoma"/>
              </a:rPr>
              <a:t>).</a:t>
            </a:r>
          </a:p>
          <a:p>
            <a:pPr marL="246379" marR="5080" indent="-149225">
              <a:lnSpc>
                <a:spcPct val="101000"/>
              </a:lnSpc>
              <a:spcBef>
                <a:spcPts val="295"/>
              </a:spcBef>
              <a:buClr>
                <a:srgbClr val="3333B2"/>
              </a:buClr>
              <a:buAutoNum type="arabicPeriod"/>
              <a:tabLst>
                <a:tab pos="247015" algn="l"/>
              </a:tabLst>
            </a:pPr>
            <a:r>
              <a:rPr sz="900" dirty="0">
                <a:latin typeface="Tahoma"/>
                <a:cs typeface="Tahoma"/>
              </a:rPr>
              <a:t>The ratio is greater than 1. The series is increasing and its sum is given by  its last term, </a:t>
            </a:r>
            <a:r>
              <a:rPr sz="900" i="1" dirty="0">
                <a:latin typeface="Arial"/>
                <a:cs typeface="Arial"/>
              </a:rPr>
              <a:t>O</a:t>
            </a:r>
            <a:r>
              <a:rPr sz="900" dirty="0">
                <a:latin typeface="Tahoma"/>
                <a:cs typeface="Tahoma"/>
              </a:rPr>
              <a:t>(</a:t>
            </a:r>
            <a:r>
              <a:rPr sz="900" i="1" dirty="0">
                <a:latin typeface="Arial"/>
                <a:cs typeface="Arial"/>
              </a:rPr>
              <a:t>n</a:t>
            </a:r>
            <a:r>
              <a:rPr sz="900" baseline="37037" dirty="0">
                <a:latin typeface="Tahoma"/>
                <a:cs typeface="Tahoma"/>
              </a:rPr>
              <a:t>log</a:t>
            </a:r>
            <a:r>
              <a:rPr sz="750" i="1" baseline="22222" dirty="0">
                <a:latin typeface="Arial"/>
                <a:cs typeface="Arial"/>
              </a:rPr>
              <a:t>b </a:t>
            </a:r>
            <a:r>
              <a:rPr sz="900" i="1" baseline="37037" dirty="0">
                <a:latin typeface="Arial"/>
                <a:cs typeface="Arial"/>
              </a:rPr>
              <a:t>a </a:t>
            </a:r>
            <a:r>
              <a:rPr sz="900" dirty="0">
                <a:latin typeface="Tahoma"/>
                <a:cs typeface="Tahoma"/>
              </a:rPr>
              <a:t>):</a:t>
            </a:r>
          </a:p>
        </p:txBody>
      </p:sp>
      <p:sp>
        <p:nvSpPr>
          <p:cNvPr id="23" name="object 23"/>
          <p:cNvSpPr/>
          <p:nvPr/>
        </p:nvSpPr>
        <p:spPr>
          <a:xfrm>
            <a:off x="1863712" y="2355570"/>
            <a:ext cx="419734" cy="0"/>
          </a:xfrm>
          <a:custGeom>
            <a:avLst/>
            <a:gdLst/>
            <a:ahLst/>
            <a:cxnLst/>
            <a:rect l="l" t="t" r="r" b="b"/>
            <a:pathLst>
              <a:path w="419735">
                <a:moveTo>
                  <a:pt x="0" y="0"/>
                </a:moveTo>
                <a:lnTo>
                  <a:pt x="419658" y="0"/>
                </a:lnTo>
              </a:path>
            </a:pathLst>
          </a:custGeom>
          <a:ln w="4813">
            <a:solidFill>
              <a:srgbClr val="0000FF"/>
            </a:solidFill>
          </a:ln>
        </p:spPr>
        <p:txBody>
          <a:bodyPr wrap="square" lIns="0" tIns="0" rIns="0" bIns="0" rtlCol="0"/>
          <a:lstStyle/>
          <a:p>
            <a:endParaRPr/>
          </a:p>
        </p:txBody>
      </p:sp>
      <p:sp>
        <p:nvSpPr>
          <p:cNvPr id="26" name="object 26"/>
          <p:cNvSpPr txBox="1"/>
          <p:nvPr/>
        </p:nvSpPr>
        <p:spPr>
          <a:xfrm>
            <a:off x="2686456" y="2286927"/>
            <a:ext cx="776605" cy="76944"/>
          </a:xfrm>
          <a:prstGeom prst="rect">
            <a:avLst/>
          </a:prstGeom>
        </p:spPr>
        <p:txBody>
          <a:bodyPr vert="horz" wrap="square" lIns="0" tIns="0" rIns="0" bIns="0" rtlCol="0">
            <a:spAutoFit/>
          </a:bodyPr>
          <a:lstStyle/>
          <a:p>
            <a:pPr marL="12700">
              <a:lnSpc>
                <a:spcPct val="100000"/>
              </a:lnSpc>
              <a:tabLst>
                <a:tab pos="466725" algn="l"/>
                <a:tab pos="728345" algn="l"/>
              </a:tabLst>
            </a:pPr>
            <a:r>
              <a:rPr sz="500" i="1" dirty="0">
                <a:solidFill>
                  <a:srgbClr val="0000FF"/>
                </a:solidFill>
                <a:latin typeface="Arial"/>
                <a:cs typeface="Arial"/>
              </a:rPr>
              <a:t>b	a	b</a:t>
            </a:r>
            <a:endParaRPr sz="500">
              <a:latin typeface="Arial"/>
              <a:cs typeface="Arial"/>
            </a:endParaRPr>
          </a:p>
        </p:txBody>
      </p:sp>
      <p:sp>
        <p:nvSpPr>
          <p:cNvPr id="27" name="object 27"/>
          <p:cNvSpPr txBox="1"/>
          <p:nvPr/>
        </p:nvSpPr>
        <p:spPr>
          <a:xfrm>
            <a:off x="2585427" y="2253145"/>
            <a:ext cx="972819" cy="92333"/>
          </a:xfrm>
          <a:prstGeom prst="rect">
            <a:avLst/>
          </a:prstGeom>
        </p:spPr>
        <p:txBody>
          <a:bodyPr vert="horz" wrap="square" lIns="0" tIns="0" rIns="0" bIns="0" rtlCol="0">
            <a:spAutoFit/>
          </a:bodyPr>
          <a:lstStyle/>
          <a:p>
            <a:pPr marL="12700">
              <a:lnSpc>
                <a:spcPct val="100000"/>
              </a:lnSpc>
              <a:tabLst>
                <a:tab pos="434975" algn="l"/>
              </a:tabLst>
            </a:pPr>
            <a:r>
              <a:rPr sz="600" dirty="0">
                <a:solidFill>
                  <a:srgbClr val="0000FF"/>
                </a:solidFill>
                <a:latin typeface="Tahoma"/>
                <a:cs typeface="Tahoma"/>
              </a:rPr>
              <a:t>log  </a:t>
            </a:r>
            <a:r>
              <a:rPr sz="600" i="1" dirty="0">
                <a:solidFill>
                  <a:srgbClr val="0000FF"/>
                </a:solidFill>
                <a:latin typeface="Arial"/>
                <a:cs typeface="Arial"/>
              </a:rPr>
              <a:t>n	</a:t>
            </a:r>
            <a:r>
              <a:rPr sz="600" dirty="0">
                <a:solidFill>
                  <a:srgbClr val="0000FF"/>
                </a:solidFill>
                <a:latin typeface="Tahoma"/>
                <a:cs typeface="Tahoma"/>
              </a:rPr>
              <a:t>(log  </a:t>
            </a:r>
            <a:r>
              <a:rPr sz="600" i="1" dirty="0">
                <a:solidFill>
                  <a:srgbClr val="0000FF"/>
                </a:solidFill>
                <a:latin typeface="Arial"/>
                <a:cs typeface="Arial"/>
              </a:rPr>
              <a:t>n</a:t>
            </a:r>
            <a:r>
              <a:rPr sz="600" dirty="0">
                <a:solidFill>
                  <a:srgbClr val="0000FF"/>
                </a:solidFill>
                <a:latin typeface="Tahoma"/>
                <a:cs typeface="Tahoma"/>
              </a:rPr>
              <a:t>)(log  </a:t>
            </a:r>
            <a:r>
              <a:rPr sz="600" i="1" dirty="0">
                <a:solidFill>
                  <a:srgbClr val="0000FF"/>
                </a:solidFill>
                <a:latin typeface="Arial"/>
                <a:cs typeface="Arial"/>
              </a:rPr>
              <a:t>a</a:t>
            </a:r>
            <a:r>
              <a:rPr sz="600" dirty="0">
                <a:solidFill>
                  <a:srgbClr val="0000FF"/>
                </a:solidFill>
                <a:latin typeface="Tahoma"/>
                <a:cs typeface="Tahoma"/>
              </a:rPr>
              <a:t>)</a:t>
            </a:r>
            <a:endParaRPr sz="600">
              <a:latin typeface="Tahoma"/>
              <a:cs typeface="Tahoma"/>
            </a:endParaRPr>
          </a:p>
        </p:txBody>
      </p:sp>
      <p:sp>
        <p:nvSpPr>
          <p:cNvPr id="28" name="object 28"/>
          <p:cNvSpPr txBox="1"/>
          <p:nvPr/>
        </p:nvSpPr>
        <p:spPr>
          <a:xfrm>
            <a:off x="2404516" y="2269744"/>
            <a:ext cx="1376680" cy="138499"/>
          </a:xfrm>
          <a:prstGeom prst="rect">
            <a:avLst/>
          </a:prstGeom>
        </p:spPr>
        <p:txBody>
          <a:bodyPr vert="horz" wrap="square" lIns="0" tIns="0" rIns="0" bIns="0" rtlCol="0">
            <a:spAutoFit/>
          </a:bodyPr>
          <a:lstStyle/>
          <a:p>
            <a:pPr marL="12700">
              <a:lnSpc>
                <a:spcPct val="100000"/>
              </a:lnSpc>
              <a:tabLst>
                <a:tab pos="434975" algn="l"/>
                <a:tab pos="1179195" algn="l"/>
              </a:tabLst>
            </a:pPr>
            <a:r>
              <a:rPr sz="900" dirty="0">
                <a:solidFill>
                  <a:srgbClr val="0000FF"/>
                </a:solidFill>
                <a:latin typeface="Tahoma"/>
                <a:cs typeface="Tahoma"/>
              </a:rPr>
              <a:t>= </a:t>
            </a:r>
            <a:r>
              <a:rPr sz="900" i="1" dirty="0">
                <a:solidFill>
                  <a:srgbClr val="0000FF"/>
                </a:solidFill>
                <a:latin typeface="Arial"/>
                <a:cs typeface="Arial"/>
              </a:rPr>
              <a:t>a	</a:t>
            </a:r>
            <a:r>
              <a:rPr sz="900" dirty="0">
                <a:solidFill>
                  <a:srgbClr val="0000FF"/>
                </a:solidFill>
                <a:latin typeface="Tahoma"/>
                <a:cs typeface="Tahoma"/>
              </a:rPr>
              <a:t>= </a:t>
            </a:r>
            <a:r>
              <a:rPr sz="900" i="1" dirty="0">
                <a:solidFill>
                  <a:srgbClr val="0000FF"/>
                </a:solidFill>
                <a:latin typeface="Arial"/>
                <a:cs typeface="Arial"/>
              </a:rPr>
              <a:t>a	</a:t>
            </a:r>
            <a:r>
              <a:rPr sz="900" dirty="0">
                <a:solidFill>
                  <a:srgbClr val="0000FF"/>
                </a:solidFill>
                <a:latin typeface="Tahoma"/>
                <a:cs typeface="Tahoma"/>
              </a:rPr>
              <a:t>= </a:t>
            </a:r>
            <a:r>
              <a:rPr sz="900" i="1" dirty="0">
                <a:solidFill>
                  <a:srgbClr val="0000FF"/>
                </a:solidFill>
                <a:latin typeface="Arial"/>
                <a:cs typeface="Arial"/>
              </a:rPr>
              <a:t>n</a:t>
            </a:r>
            <a:endParaRPr sz="900">
              <a:latin typeface="Arial"/>
              <a:cs typeface="Arial"/>
            </a:endParaRPr>
          </a:p>
        </p:txBody>
      </p:sp>
      <p:sp>
        <p:nvSpPr>
          <p:cNvPr id="29" name="object 29"/>
          <p:cNvSpPr txBox="1"/>
          <p:nvPr/>
        </p:nvSpPr>
        <p:spPr>
          <a:xfrm>
            <a:off x="3757574" y="2253145"/>
            <a:ext cx="224790" cy="92333"/>
          </a:xfrm>
          <a:prstGeom prst="rect">
            <a:avLst/>
          </a:prstGeom>
        </p:spPr>
        <p:txBody>
          <a:bodyPr vert="horz" wrap="square" lIns="0" tIns="0" rIns="0" bIns="0" rtlCol="0">
            <a:spAutoFit/>
          </a:bodyPr>
          <a:lstStyle/>
          <a:p>
            <a:pPr marL="12700">
              <a:lnSpc>
                <a:spcPct val="100000"/>
              </a:lnSpc>
            </a:pPr>
            <a:r>
              <a:rPr sz="600" dirty="0">
                <a:solidFill>
                  <a:srgbClr val="0000FF"/>
                </a:solidFill>
                <a:latin typeface="Tahoma"/>
                <a:cs typeface="Tahoma"/>
              </a:rPr>
              <a:t>log  </a:t>
            </a:r>
            <a:r>
              <a:rPr sz="600" i="1" dirty="0">
                <a:solidFill>
                  <a:srgbClr val="0000FF"/>
                </a:solidFill>
                <a:latin typeface="Arial"/>
                <a:cs typeface="Arial"/>
              </a:rPr>
              <a:t>a</a:t>
            </a:r>
            <a:endParaRPr sz="600">
              <a:latin typeface="Arial"/>
              <a:cs typeface="Arial"/>
            </a:endParaRPr>
          </a:p>
        </p:txBody>
      </p:sp>
      <p:sp>
        <p:nvSpPr>
          <p:cNvPr id="30" name="object 30"/>
          <p:cNvSpPr txBox="1"/>
          <p:nvPr/>
        </p:nvSpPr>
        <p:spPr>
          <a:xfrm>
            <a:off x="3858602" y="2236127"/>
            <a:ext cx="163195" cy="138499"/>
          </a:xfrm>
          <a:prstGeom prst="rect">
            <a:avLst/>
          </a:prstGeom>
        </p:spPr>
        <p:txBody>
          <a:bodyPr vert="horz" wrap="square" lIns="0" tIns="0" rIns="0" bIns="0" rtlCol="0">
            <a:spAutoFit/>
          </a:bodyPr>
          <a:lstStyle/>
          <a:p>
            <a:pPr marL="12700">
              <a:lnSpc>
                <a:spcPct val="100000"/>
              </a:lnSpc>
            </a:pPr>
            <a:r>
              <a:rPr sz="500" i="1" dirty="0">
                <a:solidFill>
                  <a:srgbClr val="0000FF"/>
                </a:solidFill>
                <a:latin typeface="Arial"/>
                <a:cs typeface="Arial"/>
              </a:rPr>
              <a:t>b   </a:t>
            </a:r>
            <a:r>
              <a:rPr sz="1350" i="1" baseline="-15432" dirty="0">
                <a:solidFill>
                  <a:srgbClr val="0000FF"/>
                </a:solidFill>
                <a:latin typeface="Verdana"/>
                <a:cs typeface="Verdana"/>
              </a:rPr>
              <a:t>.</a:t>
            </a:r>
            <a:endParaRPr sz="1350" baseline="-15432">
              <a:latin typeface="Verdana"/>
              <a:cs typeface="Verdana"/>
            </a:endParaRPr>
          </a:p>
        </p:txBody>
      </p:sp>
      <p:sp>
        <p:nvSpPr>
          <p:cNvPr id="31" name="object 31"/>
          <p:cNvSpPr txBox="1"/>
          <p:nvPr/>
        </p:nvSpPr>
        <p:spPr>
          <a:xfrm>
            <a:off x="431825" y="2575826"/>
            <a:ext cx="3702025" cy="339965"/>
          </a:xfrm>
          <a:prstGeom prst="rect">
            <a:avLst/>
          </a:prstGeom>
        </p:spPr>
        <p:txBody>
          <a:bodyPr vert="horz" wrap="square" lIns="0" tIns="0" rIns="0" bIns="0" rtlCol="0">
            <a:spAutoFit/>
          </a:bodyPr>
          <a:lstStyle/>
          <a:p>
            <a:pPr marL="161925" marR="5080" indent="-149860">
              <a:lnSpc>
                <a:spcPts val="1400"/>
              </a:lnSpc>
            </a:pPr>
            <a:r>
              <a:rPr sz="900" dirty="0">
                <a:solidFill>
                  <a:srgbClr val="3333B2"/>
                </a:solidFill>
                <a:latin typeface="Tahoma"/>
                <a:cs typeface="Tahoma"/>
              </a:rPr>
              <a:t>3. </a:t>
            </a:r>
            <a:r>
              <a:rPr sz="900" dirty="0">
                <a:latin typeface="Tahoma"/>
                <a:cs typeface="Tahoma"/>
              </a:rPr>
              <a:t>The ratio is exactly 1. In this case all </a:t>
            </a:r>
            <a:r>
              <a:rPr sz="900" i="1" dirty="0">
                <a:latin typeface="Arial"/>
                <a:cs typeface="Arial"/>
              </a:rPr>
              <a:t>O</a:t>
            </a:r>
            <a:r>
              <a:rPr sz="900" dirty="0">
                <a:latin typeface="Tahoma"/>
                <a:cs typeface="Tahoma"/>
              </a:rPr>
              <a:t>(log </a:t>
            </a:r>
            <a:r>
              <a:rPr sz="900" i="1" dirty="0">
                <a:latin typeface="Arial"/>
                <a:cs typeface="Arial"/>
              </a:rPr>
              <a:t>n</a:t>
            </a:r>
            <a:r>
              <a:rPr sz="900" dirty="0">
                <a:latin typeface="Tahoma"/>
                <a:cs typeface="Tahoma"/>
              </a:rPr>
              <a:t>) terms of the series are  equal to </a:t>
            </a:r>
            <a:r>
              <a:rPr sz="900" i="1" dirty="0">
                <a:latin typeface="Arial"/>
                <a:cs typeface="Arial"/>
              </a:rPr>
              <a:t>O</a:t>
            </a:r>
            <a:r>
              <a:rPr sz="900" dirty="0">
                <a:latin typeface="Tahoma"/>
                <a:cs typeface="Tahoma"/>
              </a:rPr>
              <a:t>(</a:t>
            </a:r>
            <a:r>
              <a:rPr sz="900" i="1" dirty="0">
                <a:latin typeface="Arial"/>
                <a:cs typeface="Arial"/>
              </a:rPr>
              <a:t>n</a:t>
            </a:r>
            <a:r>
              <a:rPr sz="900" i="1" baseline="37037" dirty="0">
                <a:latin typeface="Arial"/>
                <a:cs typeface="Arial"/>
              </a:rPr>
              <a:t>d </a:t>
            </a:r>
            <a:r>
              <a:rPr sz="900" dirty="0">
                <a:latin typeface="Tahoma"/>
                <a:cs typeface="Tahoma"/>
              </a:rPr>
              <a:t>).</a:t>
            </a:r>
          </a:p>
        </p:txBody>
      </p:sp>
      <p:pic>
        <p:nvPicPr>
          <p:cNvPr id="36" name="图片 35"/>
          <p:cNvPicPr>
            <a:picLocks noChangeAspect="1"/>
          </p:cNvPicPr>
          <p:nvPr/>
        </p:nvPicPr>
        <p:blipFill>
          <a:blip r:embed="rId2"/>
          <a:stretch>
            <a:fillRect/>
          </a:stretch>
        </p:blipFill>
        <p:spPr>
          <a:xfrm>
            <a:off x="870539" y="741005"/>
            <a:ext cx="2898163" cy="360000"/>
          </a:xfrm>
          <a:prstGeom prst="rect">
            <a:avLst/>
          </a:prstGeom>
        </p:spPr>
      </p:pic>
      <p:pic>
        <p:nvPicPr>
          <p:cNvPr id="37" name="图片 36"/>
          <p:cNvPicPr>
            <a:picLocks noChangeAspect="1"/>
          </p:cNvPicPr>
          <p:nvPr/>
        </p:nvPicPr>
        <p:blipFill>
          <a:blip r:embed="rId3"/>
          <a:stretch>
            <a:fillRect/>
          </a:stretch>
        </p:blipFill>
        <p:spPr>
          <a:xfrm>
            <a:off x="770899" y="2176788"/>
            <a:ext cx="1610411" cy="324000"/>
          </a:xfrm>
          <a:prstGeom prst="rect">
            <a:avLst/>
          </a:prstGeom>
        </p:spPr>
      </p:pic>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450" y="130175"/>
            <a:ext cx="4419498" cy="215444"/>
          </a:xfrm>
          <a:prstGeom prst="rect">
            <a:avLst/>
          </a:prstGeom>
        </p:spPr>
        <p:txBody>
          <a:bodyPr vert="horz" wrap="square" lIns="0" tIns="0" rIns="0" bIns="0" rtlCol="0">
            <a:spAutoFit/>
          </a:bodyPr>
          <a:lstStyle/>
          <a:p>
            <a:pPr marL="12700">
              <a:lnSpc>
                <a:spcPct val="100000"/>
              </a:lnSpc>
            </a:pPr>
            <a:r>
              <a:rPr sz="1400" b="1" dirty="0"/>
              <a:t>The typical setting for cryptography</a:t>
            </a:r>
          </a:p>
        </p:txBody>
      </p:sp>
      <p:sp>
        <p:nvSpPr>
          <p:cNvPr id="3" name="object 3"/>
          <p:cNvSpPr txBox="1"/>
          <p:nvPr/>
        </p:nvSpPr>
        <p:spPr>
          <a:xfrm>
            <a:off x="95250" y="511176"/>
            <a:ext cx="4419600" cy="2577629"/>
          </a:xfrm>
          <a:prstGeom prst="rect">
            <a:avLst/>
          </a:prstGeom>
        </p:spPr>
        <p:txBody>
          <a:bodyPr vert="horz" wrap="square" lIns="0" tIns="0" rIns="0" bIns="0" rtlCol="0">
            <a:spAutoFit/>
          </a:bodyPr>
          <a:lstStyle/>
          <a:p>
            <a:pPr marL="120014">
              <a:lnSpc>
                <a:spcPts val="1400"/>
              </a:lnSpc>
            </a:pPr>
            <a:r>
              <a:rPr sz="900" baseline="9259" dirty="0">
                <a:solidFill>
                  <a:srgbClr val="3333B2"/>
                </a:solidFill>
                <a:latin typeface="Arial"/>
                <a:cs typeface="Arial"/>
              </a:rPr>
              <a:t>..,   </a:t>
            </a:r>
            <a:r>
              <a:rPr sz="1000" b="1" dirty="0">
                <a:latin typeface="Arial"/>
                <a:cs typeface="Arial"/>
              </a:rPr>
              <a:t>Alice </a:t>
            </a:r>
            <a:r>
              <a:rPr sz="1000" dirty="0">
                <a:latin typeface="Tahoma"/>
                <a:cs typeface="Tahoma"/>
              </a:rPr>
              <a:t>and </a:t>
            </a:r>
            <a:r>
              <a:rPr sz="1000" b="1" dirty="0">
                <a:latin typeface="Arial"/>
                <a:cs typeface="Arial"/>
              </a:rPr>
              <a:t>Bob</a:t>
            </a:r>
            <a:r>
              <a:rPr sz="1000" dirty="0">
                <a:latin typeface="Tahoma"/>
                <a:cs typeface="Tahoma"/>
              </a:rPr>
              <a:t>, who wish to communicate in private.</a:t>
            </a:r>
          </a:p>
          <a:p>
            <a:pPr marL="246379" marR="70485" indent="-126364">
              <a:lnSpc>
                <a:spcPts val="1400"/>
              </a:lnSpc>
              <a:spcBef>
                <a:spcPts val="295"/>
              </a:spcBef>
            </a:pPr>
            <a:r>
              <a:rPr sz="1000" baseline="9259" dirty="0">
                <a:solidFill>
                  <a:srgbClr val="3333B2"/>
                </a:solidFill>
                <a:latin typeface="Arial"/>
                <a:cs typeface="Arial"/>
              </a:rPr>
              <a:t>..</a:t>
            </a:r>
            <a:r>
              <a:rPr lang="en-US" sz="1000" dirty="0">
                <a:solidFill>
                  <a:srgbClr val="3333B2"/>
                </a:solidFill>
                <a:latin typeface="Arial"/>
                <a:cs typeface="Arial"/>
              </a:rPr>
              <a:t> </a:t>
            </a:r>
            <a:r>
              <a:rPr sz="1000" baseline="9259" dirty="0">
                <a:solidFill>
                  <a:srgbClr val="3333B2"/>
                </a:solidFill>
                <a:latin typeface="Arial"/>
                <a:cs typeface="Arial"/>
              </a:rPr>
              <a:t> </a:t>
            </a:r>
            <a:r>
              <a:rPr lang="en-US" sz="1000" baseline="9259" dirty="0">
                <a:solidFill>
                  <a:srgbClr val="3333B2"/>
                </a:solidFill>
                <a:latin typeface="Arial"/>
                <a:cs typeface="Arial"/>
              </a:rPr>
              <a:t> </a:t>
            </a:r>
            <a:r>
              <a:rPr lang="en-US" sz="1000" dirty="0">
                <a:solidFill>
                  <a:srgbClr val="3333B2"/>
                </a:solidFill>
                <a:latin typeface="Arial"/>
                <a:cs typeface="Arial"/>
              </a:rPr>
              <a:t> </a:t>
            </a:r>
            <a:r>
              <a:rPr sz="1000" b="1" dirty="0">
                <a:latin typeface="Arial"/>
                <a:cs typeface="Arial"/>
              </a:rPr>
              <a:t>Eve</a:t>
            </a:r>
            <a:r>
              <a:rPr sz="1000" dirty="0">
                <a:latin typeface="Tahoma"/>
                <a:cs typeface="Tahoma"/>
              </a:rPr>
              <a:t>, an eavesdropper, will go to great lengths to find out what Alice and Bob are saying.</a:t>
            </a:r>
          </a:p>
          <a:p>
            <a:pPr marL="12700">
              <a:lnSpc>
                <a:spcPts val="1400"/>
              </a:lnSpc>
              <a:spcBef>
                <a:spcPts val="505"/>
              </a:spcBef>
            </a:pPr>
            <a:r>
              <a:rPr sz="1000" dirty="0">
                <a:latin typeface="Tahoma"/>
                <a:cs typeface="Tahoma"/>
              </a:rPr>
              <a:t>Alice wants to send a </a:t>
            </a:r>
            <a:r>
              <a:rPr sz="1000" i="1" dirty="0">
                <a:solidFill>
                  <a:srgbClr val="0000FF"/>
                </a:solidFill>
                <a:latin typeface="Trebuchet MS"/>
                <a:cs typeface="Trebuchet MS"/>
              </a:rPr>
              <a:t>specific message </a:t>
            </a:r>
            <a:r>
              <a:rPr sz="1000" i="1" dirty="0">
                <a:solidFill>
                  <a:srgbClr val="0000FF"/>
                </a:solidFill>
                <a:latin typeface="Arial"/>
                <a:cs typeface="Arial"/>
              </a:rPr>
              <a:t>x </a:t>
            </a:r>
            <a:r>
              <a:rPr sz="1000" dirty="0">
                <a:latin typeface="Tahoma"/>
                <a:cs typeface="Tahoma"/>
              </a:rPr>
              <a:t>, written in binary, to her friend Bob.</a:t>
            </a:r>
          </a:p>
          <a:p>
            <a:pPr>
              <a:lnSpc>
                <a:spcPts val="1400"/>
              </a:lnSpc>
              <a:spcBef>
                <a:spcPts val="10"/>
              </a:spcBef>
            </a:pPr>
            <a:endParaRPr sz="1000" dirty="0">
              <a:latin typeface="Times New Roman"/>
              <a:cs typeface="Times New Roman"/>
            </a:endParaRPr>
          </a:p>
          <a:p>
            <a:pPr marL="246379" indent="-149225">
              <a:lnSpc>
                <a:spcPts val="1400"/>
              </a:lnSpc>
              <a:spcBef>
                <a:spcPts val="5"/>
              </a:spcBef>
              <a:buClr>
                <a:srgbClr val="3333B2"/>
              </a:buClr>
              <a:buAutoNum type="arabicPeriod"/>
              <a:tabLst>
                <a:tab pos="247015" algn="l"/>
              </a:tabLst>
            </a:pPr>
            <a:r>
              <a:rPr sz="1000" dirty="0">
                <a:latin typeface="Tahoma"/>
                <a:cs typeface="Tahoma"/>
              </a:rPr>
              <a:t>Alice encodes it as </a:t>
            </a:r>
            <a:r>
              <a:rPr sz="1000" i="1" dirty="0">
                <a:solidFill>
                  <a:srgbClr val="FF0000"/>
                </a:solidFill>
                <a:latin typeface="Arial"/>
                <a:cs typeface="Arial"/>
              </a:rPr>
              <a:t>e </a:t>
            </a:r>
            <a:r>
              <a:rPr sz="1000" dirty="0">
                <a:solidFill>
                  <a:srgbClr val="FF0000"/>
                </a:solidFill>
                <a:latin typeface="Tahoma"/>
                <a:cs typeface="Tahoma"/>
              </a:rPr>
              <a:t>(</a:t>
            </a:r>
            <a:r>
              <a:rPr sz="1000" i="1" dirty="0">
                <a:solidFill>
                  <a:srgbClr val="FF0000"/>
                </a:solidFill>
                <a:latin typeface="Arial"/>
                <a:cs typeface="Arial"/>
              </a:rPr>
              <a:t>x</a:t>
            </a:r>
            <a:r>
              <a:rPr sz="1000" dirty="0">
                <a:solidFill>
                  <a:srgbClr val="FF0000"/>
                </a:solidFill>
                <a:latin typeface="Tahoma"/>
                <a:cs typeface="Tahoma"/>
              </a:rPr>
              <a:t>)</a:t>
            </a:r>
            <a:r>
              <a:rPr sz="1000" dirty="0">
                <a:latin typeface="Tahoma"/>
                <a:cs typeface="Tahoma"/>
              </a:rPr>
              <a:t>, sends it over.</a:t>
            </a:r>
          </a:p>
          <a:p>
            <a:pPr marL="246379" indent="-149225">
              <a:lnSpc>
                <a:spcPts val="1400"/>
              </a:lnSpc>
              <a:spcBef>
                <a:spcPts val="309"/>
              </a:spcBef>
              <a:buClr>
                <a:srgbClr val="3333B2"/>
              </a:buClr>
              <a:buAutoNum type="arabicPeriod"/>
              <a:tabLst>
                <a:tab pos="247015" algn="l"/>
              </a:tabLst>
            </a:pPr>
            <a:r>
              <a:rPr sz="1000" dirty="0">
                <a:latin typeface="Tahoma"/>
                <a:cs typeface="Tahoma"/>
              </a:rPr>
              <a:t>Bob applies his </a:t>
            </a:r>
            <a:r>
              <a:rPr sz="1000" i="1" dirty="0">
                <a:solidFill>
                  <a:srgbClr val="0000FF"/>
                </a:solidFill>
                <a:latin typeface="Trebuchet MS"/>
                <a:cs typeface="Trebuchet MS"/>
              </a:rPr>
              <a:t>decryption function </a:t>
            </a:r>
            <a:r>
              <a:rPr sz="1000" i="1" dirty="0">
                <a:solidFill>
                  <a:srgbClr val="0000FF"/>
                </a:solidFill>
                <a:latin typeface="Arial"/>
                <a:cs typeface="Arial"/>
              </a:rPr>
              <a:t>d </a:t>
            </a:r>
            <a:r>
              <a:rPr sz="1000" dirty="0">
                <a:solidFill>
                  <a:srgbClr val="0000FF"/>
                </a:solidFill>
                <a:latin typeface="Arial Unicode MS"/>
                <a:cs typeface="Arial Unicode MS"/>
              </a:rPr>
              <a:t>·</a:t>
            </a:r>
            <a:r>
              <a:rPr sz="1000" dirty="0">
                <a:solidFill>
                  <a:srgbClr val="0000FF"/>
                </a:solidFill>
                <a:latin typeface="Tahoma"/>
                <a:cs typeface="Tahoma"/>
              </a:rPr>
              <a:t>) </a:t>
            </a:r>
            <a:r>
              <a:rPr sz="1000" dirty="0">
                <a:latin typeface="Tahoma"/>
                <a:cs typeface="Tahoma"/>
              </a:rPr>
              <a:t>to decode it: </a:t>
            </a:r>
            <a:r>
              <a:rPr sz="1000" i="1" dirty="0">
                <a:latin typeface="Arial"/>
                <a:cs typeface="Arial"/>
              </a:rPr>
              <a:t>d </a:t>
            </a:r>
            <a:r>
              <a:rPr sz="1000" dirty="0">
                <a:latin typeface="Tahoma"/>
                <a:cs typeface="Tahoma"/>
              </a:rPr>
              <a:t>(</a:t>
            </a:r>
            <a:r>
              <a:rPr sz="1000" i="1" dirty="0">
                <a:latin typeface="Arial"/>
                <a:cs typeface="Arial"/>
              </a:rPr>
              <a:t>e </a:t>
            </a:r>
            <a:r>
              <a:rPr sz="1000" dirty="0">
                <a:latin typeface="Tahoma"/>
                <a:cs typeface="Tahoma"/>
              </a:rPr>
              <a:t>(</a:t>
            </a:r>
            <a:r>
              <a:rPr sz="1000" i="1" dirty="0">
                <a:latin typeface="Arial"/>
                <a:cs typeface="Arial"/>
              </a:rPr>
              <a:t>x</a:t>
            </a:r>
            <a:r>
              <a:rPr sz="1000" dirty="0">
                <a:latin typeface="Tahoma"/>
                <a:cs typeface="Tahoma"/>
              </a:rPr>
              <a:t>)) = </a:t>
            </a:r>
            <a:r>
              <a:rPr sz="1000" i="1" dirty="0">
                <a:latin typeface="Arial"/>
                <a:cs typeface="Arial"/>
              </a:rPr>
              <a:t>x </a:t>
            </a:r>
            <a:r>
              <a:rPr sz="1000" dirty="0">
                <a:latin typeface="Tahoma"/>
                <a:cs typeface="Tahoma"/>
              </a:rPr>
              <a:t>.</a:t>
            </a:r>
          </a:p>
          <a:p>
            <a:pPr marL="246379" marR="389255" indent="-149225">
              <a:lnSpc>
                <a:spcPts val="1400"/>
              </a:lnSpc>
              <a:spcBef>
                <a:spcPts val="300"/>
              </a:spcBef>
              <a:buClr>
                <a:srgbClr val="3333B2"/>
              </a:buClr>
              <a:buAutoNum type="arabicPeriod"/>
              <a:tabLst>
                <a:tab pos="247015" algn="l"/>
              </a:tabLst>
            </a:pPr>
            <a:r>
              <a:rPr sz="1000" dirty="0">
                <a:latin typeface="Tahoma"/>
                <a:cs typeface="Tahoma"/>
              </a:rPr>
              <a:t>Eve, will intercept </a:t>
            </a:r>
            <a:r>
              <a:rPr sz="1000" i="1" dirty="0">
                <a:latin typeface="Arial"/>
                <a:cs typeface="Arial"/>
              </a:rPr>
              <a:t>e </a:t>
            </a:r>
            <a:r>
              <a:rPr sz="1000" dirty="0">
                <a:latin typeface="Tahoma"/>
                <a:cs typeface="Tahoma"/>
              </a:rPr>
              <a:t>(</a:t>
            </a:r>
            <a:r>
              <a:rPr sz="1000" i="1" dirty="0">
                <a:latin typeface="Arial"/>
                <a:cs typeface="Arial"/>
              </a:rPr>
              <a:t>x</a:t>
            </a:r>
            <a:r>
              <a:rPr sz="1000" dirty="0">
                <a:latin typeface="Tahoma"/>
                <a:cs typeface="Tahoma"/>
              </a:rPr>
              <a:t>): for instance, she might be a sniffer on the network.</a:t>
            </a:r>
          </a:p>
          <a:p>
            <a:pPr marL="12700" marR="5080">
              <a:lnSpc>
                <a:spcPts val="1400"/>
              </a:lnSpc>
              <a:spcBef>
                <a:spcPts val="495"/>
              </a:spcBef>
            </a:pPr>
            <a:r>
              <a:rPr sz="1000" dirty="0">
                <a:latin typeface="Tahoma"/>
                <a:cs typeface="Tahoma"/>
              </a:rPr>
              <a:t>Ideally the encryption function </a:t>
            </a:r>
            <a:r>
              <a:rPr sz="1000" i="1" dirty="0">
                <a:latin typeface="Arial"/>
                <a:cs typeface="Arial"/>
              </a:rPr>
              <a:t>e </a:t>
            </a:r>
            <a:r>
              <a:rPr sz="1000" dirty="0">
                <a:latin typeface="Tahoma"/>
                <a:cs typeface="Tahoma"/>
              </a:rPr>
              <a:t>(</a:t>
            </a:r>
            <a:r>
              <a:rPr sz="1000" dirty="0">
                <a:latin typeface="Arial Unicode MS"/>
                <a:cs typeface="Arial Unicode MS"/>
              </a:rPr>
              <a:t>·</a:t>
            </a:r>
            <a:r>
              <a:rPr sz="1000" dirty="0">
                <a:latin typeface="Tahoma"/>
                <a:cs typeface="Tahoma"/>
              </a:rPr>
              <a:t>) is so chosen that without knowing </a:t>
            </a:r>
            <a:r>
              <a:rPr sz="1000" i="1" dirty="0">
                <a:latin typeface="Arial"/>
                <a:cs typeface="Arial"/>
              </a:rPr>
              <a:t>d </a:t>
            </a:r>
            <a:r>
              <a:rPr sz="1000" dirty="0">
                <a:latin typeface="Tahoma"/>
                <a:cs typeface="Tahoma"/>
              </a:rPr>
              <a:t>(</a:t>
            </a:r>
            <a:r>
              <a:rPr sz="1000" dirty="0">
                <a:latin typeface="Arial Unicode MS"/>
                <a:cs typeface="Arial Unicode MS"/>
              </a:rPr>
              <a:t>·</a:t>
            </a:r>
            <a:r>
              <a:rPr sz="1000" dirty="0">
                <a:latin typeface="Tahoma"/>
                <a:cs typeface="Tahoma"/>
              </a:rPr>
              <a:t>), Eve cannot do anything with the information she has picked up.</a:t>
            </a:r>
          </a:p>
          <a:p>
            <a:pPr marL="12700">
              <a:lnSpc>
                <a:spcPts val="1400"/>
              </a:lnSpc>
              <a:spcBef>
                <a:spcPts val="10"/>
              </a:spcBef>
            </a:pPr>
            <a:r>
              <a:rPr sz="1000" i="1" dirty="0">
                <a:solidFill>
                  <a:srgbClr val="0000FF"/>
                </a:solidFill>
                <a:latin typeface="Trebuchet MS"/>
                <a:cs typeface="Trebuchet MS"/>
              </a:rPr>
              <a:t>In other words, knowing </a:t>
            </a:r>
            <a:r>
              <a:rPr sz="1000" i="1" dirty="0">
                <a:solidFill>
                  <a:srgbClr val="0000FF"/>
                </a:solidFill>
                <a:latin typeface="Arial"/>
                <a:cs typeface="Arial"/>
              </a:rPr>
              <a:t>e </a:t>
            </a:r>
            <a:r>
              <a:rPr sz="1000" dirty="0">
                <a:solidFill>
                  <a:srgbClr val="0000FF"/>
                </a:solidFill>
                <a:latin typeface="Tahoma"/>
                <a:cs typeface="Tahoma"/>
              </a:rPr>
              <a:t>(</a:t>
            </a:r>
            <a:r>
              <a:rPr sz="1000" i="1" dirty="0">
                <a:solidFill>
                  <a:srgbClr val="0000FF"/>
                </a:solidFill>
                <a:latin typeface="Arial"/>
                <a:cs typeface="Arial"/>
              </a:rPr>
              <a:t>x</a:t>
            </a:r>
            <a:r>
              <a:rPr sz="1000" dirty="0">
                <a:solidFill>
                  <a:srgbClr val="0000FF"/>
                </a:solidFill>
                <a:latin typeface="Tahoma"/>
                <a:cs typeface="Tahoma"/>
              </a:rPr>
              <a:t>) </a:t>
            </a:r>
            <a:r>
              <a:rPr sz="1000" i="1" dirty="0">
                <a:solidFill>
                  <a:srgbClr val="0000FF"/>
                </a:solidFill>
                <a:latin typeface="Trebuchet MS"/>
                <a:cs typeface="Trebuchet MS"/>
              </a:rPr>
              <a:t>tells her little or nothing about what </a:t>
            </a:r>
            <a:r>
              <a:rPr sz="1000" i="1" dirty="0">
                <a:solidFill>
                  <a:srgbClr val="0000FF"/>
                </a:solidFill>
                <a:latin typeface="Arial"/>
                <a:cs typeface="Arial"/>
              </a:rPr>
              <a:t>x </a:t>
            </a:r>
            <a:r>
              <a:rPr sz="1000" i="1" dirty="0">
                <a:solidFill>
                  <a:srgbClr val="0000FF"/>
                </a:solidFill>
                <a:latin typeface="Trebuchet MS"/>
                <a:cs typeface="Trebuchet MS"/>
              </a:rPr>
              <a:t>might be.</a:t>
            </a:r>
            <a:endParaRPr sz="1000" dirty="0">
              <a:latin typeface="Trebuchet MS"/>
              <a:cs typeface="Trebuchet MS"/>
            </a:endParaRPr>
          </a:p>
        </p:txBody>
      </p:sp>
      <p:pic>
        <p:nvPicPr>
          <p:cNvPr id="4" name="图片 3"/>
          <p:cNvPicPr>
            <a:picLocks noChangeAspect="1"/>
          </p:cNvPicPr>
          <p:nvPr/>
        </p:nvPicPr>
        <p:blipFill>
          <a:blip r:embed="rId2"/>
          <a:stretch>
            <a:fillRect/>
          </a:stretch>
        </p:blipFill>
        <p:spPr>
          <a:xfrm>
            <a:off x="224205" y="552475"/>
            <a:ext cx="138095" cy="108000"/>
          </a:xfrm>
          <a:prstGeom prst="rect">
            <a:avLst/>
          </a:prstGeom>
        </p:spPr>
      </p:pic>
      <p:pic>
        <p:nvPicPr>
          <p:cNvPr id="5" name="图片 4"/>
          <p:cNvPicPr>
            <a:picLocks noChangeAspect="1"/>
          </p:cNvPicPr>
          <p:nvPr/>
        </p:nvPicPr>
        <p:blipFill>
          <a:blip r:embed="rId2"/>
          <a:stretch>
            <a:fillRect/>
          </a:stretch>
        </p:blipFill>
        <p:spPr>
          <a:xfrm>
            <a:off x="224204" y="747600"/>
            <a:ext cx="138095" cy="108000"/>
          </a:xfrm>
          <a:prstGeom prst="rect">
            <a:avLst/>
          </a:prstGeom>
        </p:spPr>
      </p:pic>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endParaRPr lang="zh-CN" alt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644" y="358775"/>
            <a:ext cx="4191000" cy="24911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456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95450" y="1349375"/>
            <a:ext cx="1676400" cy="215444"/>
          </a:xfrm>
          <a:prstGeom prst="rect">
            <a:avLst/>
          </a:prstGeom>
        </p:spPr>
        <p:txBody>
          <a:bodyPr vert="horz" wrap="square" lIns="0" tIns="0" rIns="0" bIns="0" rtlCol="0">
            <a:spAutoFit/>
          </a:bodyPr>
          <a:lstStyle/>
          <a:p>
            <a:pPr marL="12700">
              <a:lnSpc>
                <a:spcPct val="100000"/>
              </a:lnSpc>
            </a:pPr>
            <a:r>
              <a:rPr sz="1400" b="1" dirty="0">
                <a:solidFill>
                  <a:srgbClr val="0000FF"/>
                </a:solidFill>
              </a:rPr>
              <a:t>Merge</a:t>
            </a:r>
            <a:r>
              <a:rPr sz="1400" b="1" spc="-70" dirty="0">
                <a:solidFill>
                  <a:srgbClr val="0000FF"/>
                </a:solidFill>
              </a:rPr>
              <a:t> </a:t>
            </a:r>
            <a:r>
              <a:rPr sz="1400" b="1" dirty="0">
                <a:solidFill>
                  <a:srgbClr val="0000FF"/>
                </a:solidFill>
              </a:rPr>
              <a:t>sort</a:t>
            </a:r>
          </a:p>
        </p:txBody>
      </p:sp>
    </p:spTree>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398" y="130175"/>
            <a:ext cx="4419498" cy="215444"/>
          </a:xfrm>
          <a:prstGeom prst="rect">
            <a:avLst/>
          </a:prstGeom>
        </p:spPr>
        <p:txBody>
          <a:bodyPr vert="horz" wrap="square" lIns="0" tIns="0" rIns="0" bIns="0" rtlCol="0">
            <a:spAutoFit/>
          </a:bodyPr>
          <a:lstStyle/>
          <a:p>
            <a:pPr marL="12700">
              <a:lnSpc>
                <a:spcPct val="100000"/>
              </a:lnSpc>
            </a:pPr>
            <a:r>
              <a:rPr sz="1400" b="1" dirty="0"/>
              <a:t>The algorithm</a:t>
            </a:r>
          </a:p>
        </p:txBody>
      </p:sp>
      <p:sp>
        <p:nvSpPr>
          <p:cNvPr id="3" name="object 3"/>
          <p:cNvSpPr txBox="1"/>
          <p:nvPr/>
        </p:nvSpPr>
        <p:spPr>
          <a:xfrm>
            <a:off x="589965" y="417472"/>
            <a:ext cx="3428365" cy="1338828"/>
          </a:xfrm>
          <a:prstGeom prst="rect">
            <a:avLst/>
          </a:prstGeom>
          <a:ln w="5054">
            <a:solidFill>
              <a:srgbClr val="000000"/>
            </a:solidFill>
          </a:ln>
        </p:spPr>
        <p:txBody>
          <a:bodyPr vert="horz" wrap="square" lIns="0" tIns="43180" rIns="0" bIns="0" rtlCol="0">
            <a:spAutoFit/>
          </a:bodyPr>
          <a:lstStyle/>
          <a:p>
            <a:pPr marL="110489">
              <a:lnSpc>
                <a:spcPts val="1400"/>
              </a:lnSpc>
              <a:spcBef>
                <a:spcPts val="340"/>
              </a:spcBef>
            </a:pPr>
            <a:r>
              <a:rPr sz="900" dirty="0">
                <a:latin typeface="Arial"/>
                <a:cs typeface="Arial"/>
              </a:rPr>
              <a:t>mergesort</a:t>
            </a:r>
            <a:r>
              <a:rPr sz="900" dirty="0">
                <a:latin typeface="Tahoma"/>
                <a:cs typeface="Tahoma"/>
              </a:rPr>
              <a:t>(</a:t>
            </a:r>
            <a:r>
              <a:rPr sz="900" i="1" dirty="0">
                <a:latin typeface="Arial"/>
                <a:cs typeface="Arial"/>
              </a:rPr>
              <a:t>a</a:t>
            </a:r>
            <a:r>
              <a:rPr sz="900" dirty="0">
                <a:latin typeface="Tahoma"/>
                <a:cs typeface="Tahoma"/>
              </a:rPr>
              <a:t>[1 </a:t>
            </a:r>
            <a:r>
              <a:rPr sz="900" i="1" dirty="0">
                <a:latin typeface="Verdana"/>
                <a:cs typeface="Verdana"/>
              </a:rPr>
              <a:t>. . . </a:t>
            </a:r>
            <a:r>
              <a:rPr sz="900" i="1" dirty="0">
                <a:latin typeface="Arial"/>
                <a:cs typeface="Arial"/>
              </a:rPr>
              <a:t>n</a:t>
            </a:r>
            <a:r>
              <a:rPr sz="900" dirty="0">
                <a:latin typeface="Tahoma"/>
                <a:cs typeface="Tahoma"/>
              </a:rPr>
              <a:t>])</a:t>
            </a:r>
          </a:p>
          <a:p>
            <a:pPr marL="110489">
              <a:lnSpc>
                <a:spcPts val="1400"/>
              </a:lnSpc>
              <a:spcBef>
                <a:spcPts val="10"/>
              </a:spcBef>
            </a:pPr>
            <a:r>
              <a:rPr sz="900" dirty="0">
                <a:latin typeface="Tahoma"/>
                <a:cs typeface="Tahoma"/>
              </a:rPr>
              <a:t>// Input: an array of numbers </a:t>
            </a:r>
            <a:r>
              <a:rPr sz="900" i="1" dirty="0">
                <a:latin typeface="Arial"/>
                <a:cs typeface="Arial"/>
              </a:rPr>
              <a:t>a</a:t>
            </a:r>
            <a:r>
              <a:rPr sz="900" dirty="0">
                <a:latin typeface="Tahoma"/>
                <a:cs typeface="Tahoma"/>
              </a:rPr>
              <a:t>[1 </a:t>
            </a:r>
            <a:r>
              <a:rPr sz="900" i="1" dirty="0">
                <a:latin typeface="Verdana"/>
                <a:cs typeface="Verdana"/>
              </a:rPr>
              <a:t>. . . </a:t>
            </a:r>
            <a:r>
              <a:rPr sz="900" i="1" dirty="0">
                <a:latin typeface="Arial"/>
                <a:cs typeface="Arial"/>
              </a:rPr>
              <a:t>n</a:t>
            </a:r>
            <a:r>
              <a:rPr sz="900" dirty="0">
                <a:latin typeface="Tahoma"/>
                <a:cs typeface="Tahoma"/>
              </a:rPr>
              <a:t>]</a:t>
            </a:r>
          </a:p>
          <a:p>
            <a:pPr marL="110489">
              <a:lnSpc>
                <a:spcPts val="1400"/>
              </a:lnSpc>
              <a:spcBef>
                <a:spcPts val="10"/>
              </a:spcBef>
            </a:pPr>
            <a:r>
              <a:rPr sz="900" dirty="0">
                <a:latin typeface="Tahoma"/>
                <a:cs typeface="Tahoma"/>
              </a:rPr>
              <a:t>// Output: A sorted version of this array</a:t>
            </a:r>
          </a:p>
          <a:p>
            <a:pPr marL="383540" indent="-188595">
              <a:lnSpc>
                <a:spcPts val="1400"/>
              </a:lnSpc>
              <a:spcBef>
                <a:spcPts val="309"/>
              </a:spcBef>
              <a:buClr>
                <a:srgbClr val="3333B2"/>
              </a:buClr>
              <a:buFont typeface="Tahoma"/>
              <a:buAutoNum type="arabicPeriod"/>
              <a:tabLst>
                <a:tab pos="384175" algn="l"/>
              </a:tabLst>
            </a:pPr>
            <a:r>
              <a:rPr sz="900" b="1" dirty="0">
                <a:latin typeface="Arial"/>
                <a:cs typeface="Arial"/>
              </a:rPr>
              <a:t>if </a:t>
            </a:r>
            <a:r>
              <a:rPr sz="900" i="1" dirty="0">
                <a:latin typeface="Arial"/>
                <a:cs typeface="Arial"/>
              </a:rPr>
              <a:t>n </a:t>
            </a:r>
            <a:r>
              <a:rPr sz="900" i="1" dirty="0">
                <a:latin typeface="Verdana"/>
                <a:cs typeface="Verdana"/>
              </a:rPr>
              <a:t>&gt; </a:t>
            </a:r>
            <a:r>
              <a:rPr sz="900" dirty="0">
                <a:latin typeface="Tahoma"/>
                <a:cs typeface="Tahoma"/>
              </a:rPr>
              <a:t>1 </a:t>
            </a:r>
            <a:r>
              <a:rPr sz="900" b="1" dirty="0">
                <a:latin typeface="Arial"/>
                <a:cs typeface="Arial"/>
              </a:rPr>
              <a:t>then</a:t>
            </a:r>
            <a:endParaRPr sz="900" dirty="0">
              <a:latin typeface="Arial"/>
              <a:cs typeface="Arial"/>
            </a:endParaRPr>
          </a:p>
          <a:p>
            <a:pPr marL="461645" indent="-266700">
              <a:lnSpc>
                <a:spcPts val="1400"/>
              </a:lnSpc>
              <a:spcBef>
                <a:spcPts val="10"/>
              </a:spcBef>
              <a:buClr>
                <a:srgbClr val="3333B2"/>
              </a:buClr>
              <a:buAutoNum type="arabicPeriod"/>
              <a:tabLst>
                <a:tab pos="462280" algn="l"/>
              </a:tabLst>
            </a:pPr>
            <a:r>
              <a:rPr sz="900" dirty="0">
                <a:latin typeface="Tahoma"/>
                <a:cs typeface="Tahoma"/>
              </a:rPr>
              <a:t>return </a:t>
            </a:r>
            <a:r>
              <a:rPr sz="900" dirty="0">
                <a:latin typeface="Arial"/>
                <a:cs typeface="Arial"/>
              </a:rPr>
              <a:t>merge</a:t>
            </a:r>
            <a:r>
              <a:rPr sz="900" dirty="0">
                <a:latin typeface="Tahoma"/>
                <a:cs typeface="Tahoma"/>
              </a:rPr>
              <a:t>(</a:t>
            </a:r>
            <a:r>
              <a:rPr sz="900" dirty="0">
                <a:latin typeface="Arial"/>
                <a:cs typeface="Arial"/>
              </a:rPr>
              <a:t>mergesort</a:t>
            </a:r>
            <a:r>
              <a:rPr sz="900" dirty="0">
                <a:latin typeface="Tahoma"/>
                <a:cs typeface="Tahoma"/>
              </a:rPr>
              <a:t>(</a:t>
            </a:r>
            <a:r>
              <a:rPr sz="900" i="1" dirty="0">
                <a:latin typeface="Arial"/>
                <a:cs typeface="Arial"/>
              </a:rPr>
              <a:t>a</a:t>
            </a:r>
            <a:r>
              <a:rPr sz="900" dirty="0">
                <a:latin typeface="Tahoma"/>
                <a:cs typeface="Tahoma"/>
              </a:rPr>
              <a:t>[1 </a:t>
            </a:r>
            <a:r>
              <a:rPr sz="900" i="1" dirty="0">
                <a:latin typeface="Verdana"/>
                <a:cs typeface="Verdana"/>
              </a:rPr>
              <a:t>. . .</a:t>
            </a:r>
            <a:r>
              <a:rPr lang="en-US" sz="900" i="1" dirty="0">
                <a:latin typeface="Verdana"/>
                <a:cs typeface="Verdana"/>
              </a:rPr>
              <a:t> </a:t>
            </a:r>
            <a:r>
              <a:rPr sz="900" i="1" dirty="0">
                <a:latin typeface="Verdana"/>
                <a:cs typeface="Verdana"/>
              </a:rPr>
              <a:t> </a:t>
            </a:r>
            <a:r>
              <a:rPr sz="900" dirty="0">
                <a:latin typeface="Arial Unicode MS"/>
                <a:cs typeface="Arial Unicode MS"/>
              </a:rPr>
              <a:t>l</a:t>
            </a:r>
            <a:r>
              <a:rPr sz="900" i="1" dirty="0">
                <a:latin typeface="Arial"/>
                <a:cs typeface="Arial"/>
              </a:rPr>
              <a:t>n</a:t>
            </a:r>
            <a:r>
              <a:rPr sz="900" i="1" dirty="0">
                <a:latin typeface="Verdana"/>
                <a:cs typeface="Verdana"/>
              </a:rPr>
              <a:t>/</a:t>
            </a:r>
            <a:r>
              <a:rPr sz="900" dirty="0">
                <a:latin typeface="Tahoma"/>
                <a:cs typeface="Tahoma"/>
              </a:rPr>
              <a:t>2</a:t>
            </a:r>
            <a:r>
              <a:rPr lang="en-US" sz="900" dirty="0">
                <a:latin typeface="Tahoma"/>
                <a:cs typeface="Tahoma"/>
              </a:rPr>
              <a:t>  </a:t>
            </a:r>
            <a:r>
              <a:rPr sz="900" dirty="0">
                <a:latin typeface="Tahoma"/>
                <a:cs typeface="Tahoma"/>
              </a:rPr>
              <a:t>])</a:t>
            </a:r>
            <a:r>
              <a:rPr sz="900" i="1" dirty="0">
                <a:latin typeface="Verdana"/>
                <a:cs typeface="Verdana"/>
              </a:rPr>
              <a:t>,</a:t>
            </a:r>
            <a:endParaRPr sz="900" dirty="0">
              <a:latin typeface="Verdana"/>
              <a:cs typeface="Verdana"/>
            </a:endParaRPr>
          </a:p>
          <a:p>
            <a:pPr marL="1103630" indent="-908685">
              <a:lnSpc>
                <a:spcPts val="1400"/>
              </a:lnSpc>
              <a:spcBef>
                <a:spcPts val="10"/>
              </a:spcBef>
              <a:buClr>
                <a:srgbClr val="3333B2"/>
              </a:buClr>
              <a:buFont typeface="Tahoma"/>
              <a:buAutoNum type="arabicPeriod"/>
              <a:tabLst>
                <a:tab pos="1104265" algn="l"/>
              </a:tabLst>
            </a:pPr>
            <a:r>
              <a:rPr sz="900" dirty="0" err="1">
                <a:latin typeface="Arial"/>
                <a:cs typeface="Arial"/>
              </a:rPr>
              <a:t>mergesort</a:t>
            </a:r>
            <a:r>
              <a:rPr sz="900" dirty="0">
                <a:latin typeface="Tahoma"/>
                <a:cs typeface="Tahoma"/>
              </a:rPr>
              <a:t>(</a:t>
            </a:r>
            <a:r>
              <a:rPr sz="900" i="1" dirty="0">
                <a:latin typeface="Arial"/>
                <a:cs typeface="Arial"/>
              </a:rPr>
              <a:t>a</a:t>
            </a:r>
            <a:r>
              <a:rPr lang="en-US" sz="900" dirty="0">
                <a:latin typeface="Arial"/>
                <a:cs typeface="Arial"/>
              </a:rPr>
              <a:t>[</a:t>
            </a:r>
            <a:r>
              <a:rPr lang="en-US" sz="900" i="1" dirty="0">
                <a:latin typeface="Arial"/>
                <a:cs typeface="Arial"/>
              </a:rPr>
              <a:t> </a:t>
            </a:r>
            <a:r>
              <a:rPr lang="en-US" sz="900" dirty="0">
                <a:latin typeface="Arial Unicode MS"/>
                <a:cs typeface="Arial Unicode MS"/>
              </a:rPr>
              <a:t> </a:t>
            </a:r>
            <a:r>
              <a:rPr sz="900" i="1" dirty="0">
                <a:latin typeface="Arial"/>
                <a:cs typeface="Arial"/>
              </a:rPr>
              <a:t>n</a:t>
            </a:r>
            <a:r>
              <a:rPr sz="900" i="1" dirty="0">
                <a:latin typeface="Verdana"/>
                <a:cs typeface="Verdana"/>
              </a:rPr>
              <a:t>/</a:t>
            </a:r>
            <a:r>
              <a:rPr sz="900" dirty="0">
                <a:latin typeface="Tahoma"/>
                <a:cs typeface="Tahoma"/>
              </a:rPr>
              <a:t>2</a:t>
            </a:r>
            <a:r>
              <a:rPr lang="en-US" sz="900" dirty="0">
                <a:latin typeface="Arial Unicode MS"/>
                <a:cs typeface="Arial Unicode MS"/>
              </a:rPr>
              <a:t>   </a:t>
            </a:r>
            <a:r>
              <a:rPr sz="900" dirty="0">
                <a:latin typeface="Arial Unicode MS"/>
                <a:cs typeface="Arial Unicode MS"/>
              </a:rPr>
              <a:t> </a:t>
            </a:r>
            <a:r>
              <a:rPr sz="900" dirty="0">
                <a:latin typeface="Tahoma"/>
                <a:cs typeface="Tahoma"/>
              </a:rPr>
              <a:t>+ 1 </a:t>
            </a:r>
            <a:r>
              <a:rPr sz="900" i="1" dirty="0">
                <a:latin typeface="Verdana"/>
                <a:cs typeface="Verdana"/>
              </a:rPr>
              <a:t>. . . </a:t>
            </a:r>
            <a:r>
              <a:rPr sz="900" i="1" dirty="0">
                <a:latin typeface="Arial"/>
                <a:cs typeface="Arial"/>
              </a:rPr>
              <a:t>n</a:t>
            </a:r>
            <a:r>
              <a:rPr sz="900" dirty="0">
                <a:latin typeface="Tahoma"/>
                <a:cs typeface="Tahoma"/>
              </a:rPr>
              <a:t>]),</a:t>
            </a:r>
          </a:p>
          <a:p>
            <a:pPr marL="743585" indent="-548640">
              <a:lnSpc>
                <a:spcPts val="1400"/>
              </a:lnSpc>
              <a:spcBef>
                <a:spcPts val="10"/>
              </a:spcBef>
              <a:buClr>
                <a:srgbClr val="3333B2"/>
              </a:buClr>
              <a:buFont typeface="Tahoma"/>
              <a:buAutoNum type="arabicPeriod"/>
              <a:tabLst>
                <a:tab pos="744220" algn="l"/>
              </a:tabLst>
            </a:pPr>
            <a:r>
              <a:rPr sz="900" b="1" dirty="0">
                <a:latin typeface="Arial"/>
                <a:cs typeface="Arial"/>
              </a:rPr>
              <a:t>else </a:t>
            </a:r>
            <a:r>
              <a:rPr sz="900" dirty="0">
                <a:latin typeface="Tahoma"/>
                <a:cs typeface="Tahoma"/>
              </a:rPr>
              <a:t>return </a:t>
            </a:r>
            <a:r>
              <a:rPr sz="900" i="1" dirty="0">
                <a:latin typeface="Arial"/>
                <a:cs typeface="Arial"/>
              </a:rPr>
              <a:t>a</a:t>
            </a:r>
            <a:r>
              <a:rPr sz="900" dirty="0">
                <a:latin typeface="Tahoma"/>
                <a:cs typeface="Tahoma"/>
              </a:rPr>
              <a:t>.</a:t>
            </a:r>
          </a:p>
        </p:txBody>
      </p:sp>
      <p:sp>
        <p:nvSpPr>
          <p:cNvPr id="4" name="object 4"/>
          <p:cNvSpPr txBox="1"/>
          <p:nvPr/>
        </p:nvSpPr>
        <p:spPr>
          <a:xfrm>
            <a:off x="589965" y="1760142"/>
            <a:ext cx="3428365" cy="1500667"/>
          </a:xfrm>
          <a:prstGeom prst="rect">
            <a:avLst/>
          </a:prstGeom>
          <a:ln w="5054">
            <a:solidFill>
              <a:srgbClr val="000000"/>
            </a:solidFill>
          </a:ln>
        </p:spPr>
        <p:txBody>
          <a:bodyPr vert="horz" wrap="square" lIns="0" tIns="43180" rIns="0" bIns="0" rtlCol="0">
            <a:spAutoFit/>
          </a:bodyPr>
          <a:lstStyle/>
          <a:p>
            <a:pPr marL="110489">
              <a:lnSpc>
                <a:spcPts val="1400"/>
              </a:lnSpc>
              <a:spcBef>
                <a:spcPts val="340"/>
              </a:spcBef>
            </a:pPr>
            <a:r>
              <a:rPr sz="900" dirty="0">
                <a:latin typeface="Arial"/>
                <a:cs typeface="Arial"/>
              </a:rPr>
              <a:t>merge</a:t>
            </a:r>
            <a:r>
              <a:rPr sz="900" dirty="0">
                <a:latin typeface="Tahoma"/>
                <a:cs typeface="Tahoma"/>
              </a:rPr>
              <a:t>(</a:t>
            </a:r>
            <a:r>
              <a:rPr sz="900" i="1" dirty="0">
                <a:latin typeface="Arial"/>
                <a:cs typeface="Arial"/>
              </a:rPr>
              <a:t>x </a:t>
            </a:r>
            <a:r>
              <a:rPr sz="900" dirty="0">
                <a:latin typeface="Tahoma"/>
                <a:cs typeface="Tahoma"/>
              </a:rPr>
              <a:t>[1 </a:t>
            </a:r>
            <a:r>
              <a:rPr sz="900" i="1" dirty="0">
                <a:latin typeface="Verdana"/>
                <a:cs typeface="Verdana"/>
              </a:rPr>
              <a:t>. . . </a:t>
            </a:r>
            <a:r>
              <a:rPr sz="900" i="1" dirty="0">
                <a:latin typeface="Arial"/>
                <a:cs typeface="Arial"/>
              </a:rPr>
              <a:t>k</a:t>
            </a:r>
            <a:r>
              <a:rPr sz="900" dirty="0">
                <a:latin typeface="Tahoma"/>
                <a:cs typeface="Tahoma"/>
              </a:rPr>
              <a:t>]</a:t>
            </a:r>
            <a:r>
              <a:rPr sz="900" i="1" dirty="0">
                <a:latin typeface="Verdana"/>
                <a:cs typeface="Verdana"/>
              </a:rPr>
              <a:t>, </a:t>
            </a:r>
            <a:r>
              <a:rPr sz="900" i="1" dirty="0">
                <a:latin typeface="Arial"/>
                <a:cs typeface="Arial"/>
              </a:rPr>
              <a:t>y </a:t>
            </a:r>
            <a:r>
              <a:rPr sz="900" dirty="0">
                <a:latin typeface="Tahoma"/>
                <a:cs typeface="Tahoma"/>
              </a:rPr>
              <a:t>[1 </a:t>
            </a:r>
            <a:r>
              <a:rPr sz="900" i="1" dirty="0">
                <a:latin typeface="Verdana"/>
                <a:cs typeface="Verdana"/>
              </a:rPr>
              <a:t>. . . f</a:t>
            </a:r>
            <a:r>
              <a:rPr sz="900" dirty="0">
                <a:latin typeface="Tahoma"/>
                <a:cs typeface="Tahoma"/>
              </a:rPr>
              <a:t>])</a:t>
            </a:r>
          </a:p>
          <a:p>
            <a:pPr marL="110489">
              <a:lnSpc>
                <a:spcPts val="1400"/>
              </a:lnSpc>
              <a:spcBef>
                <a:spcPts val="10"/>
              </a:spcBef>
            </a:pPr>
            <a:r>
              <a:rPr sz="900" dirty="0">
                <a:latin typeface="Tahoma"/>
                <a:cs typeface="Tahoma"/>
              </a:rPr>
              <a:t>// Input:  two sorted arrays </a:t>
            </a:r>
            <a:r>
              <a:rPr sz="900" i="1" dirty="0">
                <a:latin typeface="Arial"/>
                <a:cs typeface="Arial"/>
              </a:rPr>
              <a:t>x  </a:t>
            </a:r>
            <a:r>
              <a:rPr sz="900" dirty="0">
                <a:latin typeface="Tahoma"/>
                <a:cs typeface="Tahoma"/>
              </a:rPr>
              <a:t>and </a:t>
            </a:r>
            <a:r>
              <a:rPr sz="900" i="1" dirty="0">
                <a:latin typeface="Arial"/>
                <a:cs typeface="Arial"/>
              </a:rPr>
              <a:t>y</a:t>
            </a:r>
            <a:endParaRPr sz="900" dirty="0">
              <a:latin typeface="Arial"/>
              <a:cs typeface="Arial"/>
            </a:endParaRPr>
          </a:p>
          <a:p>
            <a:pPr marL="110489">
              <a:lnSpc>
                <a:spcPts val="1400"/>
              </a:lnSpc>
              <a:spcBef>
                <a:spcPts val="10"/>
              </a:spcBef>
            </a:pPr>
            <a:r>
              <a:rPr sz="900" dirty="0">
                <a:latin typeface="Tahoma"/>
                <a:cs typeface="Tahoma"/>
              </a:rPr>
              <a:t>// Output: A sorted version of the union of </a:t>
            </a:r>
            <a:r>
              <a:rPr sz="900" i="1" dirty="0">
                <a:latin typeface="Arial"/>
                <a:cs typeface="Arial"/>
              </a:rPr>
              <a:t>x  </a:t>
            </a:r>
            <a:r>
              <a:rPr sz="900" dirty="0">
                <a:latin typeface="Tahoma"/>
                <a:cs typeface="Tahoma"/>
              </a:rPr>
              <a:t>and </a:t>
            </a:r>
            <a:r>
              <a:rPr sz="900" i="1" dirty="0">
                <a:latin typeface="Arial"/>
                <a:cs typeface="Arial"/>
              </a:rPr>
              <a:t>y</a:t>
            </a:r>
            <a:endParaRPr sz="900" dirty="0">
              <a:latin typeface="Arial"/>
              <a:cs typeface="Arial"/>
            </a:endParaRPr>
          </a:p>
          <a:p>
            <a:pPr marL="194945">
              <a:lnSpc>
                <a:spcPts val="1400"/>
              </a:lnSpc>
              <a:spcBef>
                <a:spcPts val="309"/>
              </a:spcBef>
              <a:buClr>
                <a:srgbClr val="3333B2"/>
              </a:buClr>
              <a:buFont typeface="Tahoma"/>
              <a:buAutoNum type="arabicPeriod"/>
              <a:tabLst>
                <a:tab pos="384175" algn="l"/>
              </a:tabLst>
            </a:pPr>
            <a:r>
              <a:rPr sz="900" b="1" dirty="0">
                <a:latin typeface="Arial"/>
                <a:cs typeface="Arial"/>
              </a:rPr>
              <a:t>if </a:t>
            </a:r>
            <a:r>
              <a:rPr sz="900" i="1" dirty="0">
                <a:latin typeface="Arial"/>
                <a:cs typeface="Arial"/>
              </a:rPr>
              <a:t>k </a:t>
            </a:r>
            <a:r>
              <a:rPr sz="900" dirty="0">
                <a:latin typeface="Tahoma"/>
                <a:cs typeface="Tahoma"/>
              </a:rPr>
              <a:t>= 0 </a:t>
            </a:r>
            <a:r>
              <a:rPr sz="900" b="1" dirty="0">
                <a:latin typeface="Arial"/>
                <a:cs typeface="Arial"/>
              </a:rPr>
              <a:t>then </a:t>
            </a:r>
            <a:r>
              <a:rPr sz="900" dirty="0">
                <a:latin typeface="Tahoma"/>
                <a:cs typeface="Tahoma"/>
              </a:rPr>
              <a:t>return </a:t>
            </a:r>
            <a:r>
              <a:rPr sz="900" i="1" dirty="0">
                <a:latin typeface="Arial"/>
                <a:cs typeface="Arial"/>
              </a:rPr>
              <a:t>y </a:t>
            </a:r>
            <a:r>
              <a:rPr sz="900" dirty="0">
                <a:latin typeface="Tahoma"/>
                <a:cs typeface="Tahoma"/>
              </a:rPr>
              <a:t>[1 </a:t>
            </a:r>
            <a:r>
              <a:rPr sz="900" i="1" dirty="0">
                <a:latin typeface="Verdana"/>
                <a:cs typeface="Verdana"/>
              </a:rPr>
              <a:t>. . . f</a:t>
            </a:r>
            <a:r>
              <a:rPr sz="900" dirty="0">
                <a:latin typeface="Tahoma"/>
                <a:cs typeface="Tahoma"/>
              </a:rPr>
              <a:t>]</a:t>
            </a:r>
          </a:p>
          <a:p>
            <a:pPr marL="194945" marR="1576070">
              <a:lnSpc>
                <a:spcPts val="1400"/>
              </a:lnSpc>
              <a:buClr>
                <a:srgbClr val="3333B2"/>
              </a:buClr>
              <a:buFont typeface="Tahoma"/>
              <a:buAutoNum type="arabicPeriod"/>
              <a:tabLst>
                <a:tab pos="384175" algn="l"/>
              </a:tabLst>
            </a:pPr>
            <a:r>
              <a:rPr sz="900" b="1" dirty="0">
                <a:latin typeface="Arial"/>
                <a:cs typeface="Arial"/>
              </a:rPr>
              <a:t>if </a:t>
            </a:r>
            <a:r>
              <a:rPr sz="900" i="1" dirty="0">
                <a:latin typeface="Verdana"/>
                <a:cs typeface="Verdana"/>
              </a:rPr>
              <a:t>f </a:t>
            </a:r>
            <a:r>
              <a:rPr sz="900" dirty="0">
                <a:latin typeface="Tahoma"/>
                <a:cs typeface="Tahoma"/>
              </a:rPr>
              <a:t>= 0 </a:t>
            </a:r>
            <a:r>
              <a:rPr sz="900" b="1" dirty="0">
                <a:latin typeface="Arial"/>
                <a:cs typeface="Arial"/>
              </a:rPr>
              <a:t>then </a:t>
            </a:r>
            <a:r>
              <a:rPr sz="900" dirty="0">
                <a:latin typeface="Tahoma"/>
                <a:cs typeface="Tahoma"/>
              </a:rPr>
              <a:t>return </a:t>
            </a:r>
            <a:r>
              <a:rPr sz="900" i="1" dirty="0">
                <a:latin typeface="Arial"/>
                <a:cs typeface="Arial"/>
              </a:rPr>
              <a:t>x </a:t>
            </a:r>
            <a:r>
              <a:rPr sz="900" dirty="0">
                <a:latin typeface="Tahoma"/>
                <a:cs typeface="Tahoma"/>
              </a:rPr>
              <a:t>[1 </a:t>
            </a:r>
            <a:r>
              <a:rPr sz="900" i="1" dirty="0">
                <a:latin typeface="Verdana"/>
                <a:cs typeface="Verdana"/>
              </a:rPr>
              <a:t>. . .</a:t>
            </a:r>
            <a:r>
              <a:rPr sz="900" i="1" dirty="0">
                <a:latin typeface="Arial"/>
                <a:cs typeface="Arial"/>
              </a:rPr>
              <a:t>k</a:t>
            </a:r>
            <a:r>
              <a:rPr sz="900" dirty="0">
                <a:latin typeface="Tahoma"/>
                <a:cs typeface="Tahoma"/>
              </a:rPr>
              <a:t>]  </a:t>
            </a:r>
            <a:r>
              <a:rPr sz="900" dirty="0">
                <a:solidFill>
                  <a:srgbClr val="3333B2"/>
                </a:solidFill>
                <a:latin typeface="Tahoma"/>
                <a:cs typeface="Tahoma"/>
              </a:rPr>
              <a:t>3.  </a:t>
            </a:r>
            <a:r>
              <a:rPr sz="900" b="1" dirty="0">
                <a:latin typeface="Arial"/>
                <a:cs typeface="Arial"/>
              </a:rPr>
              <a:t>if </a:t>
            </a:r>
            <a:r>
              <a:rPr sz="900" i="1" dirty="0">
                <a:latin typeface="Arial"/>
                <a:cs typeface="Arial"/>
              </a:rPr>
              <a:t>x </a:t>
            </a:r>
            <a:r>
              <a:rPr sz="900" dirty="0">
                <a:latin typeface="Tahoma"/>
                <a:cs typeface="Tahoma"/>
              </a:rPr>
              <a:t>[1] </a:t>
            </a:r>
            <a:r>
              <a:rPr sz="900" dirty="0">
                <a:latin typeface="Arial Unicode MS"/>
                <a:cs typeface="Arial Unicode MS"/>
              </a:rPr>
              <a:t>≤ </a:t>
            </a:r>
            <a:r>
              <a:rPr sz="900" i="1" dirty="0">
                <a:latin typeface="Arial"/>
                <a:cs typeface="Arial"/>
              </a:rPr>
              <a:t>y </a:t>
            </a:r>
            <a:r>
              <a:rPr sz="900" dirty="0">
                <a:latin typeface="Tahoma"/>
                <a:cs typeface="Tahoma"/>
              </a:rPr>
              <a:t>[1]</a:t>
            </a:r>
          </a:p>
          <a:p>
            <a:pPr marL="461645" indent="-266700">
              <a:lnSpc>
                <a:spcPts val="1400"/>
              </a:lnSpc>
              <a:spcBef>
                <a:spcPts val="10"/>
              </a:spcBef>
              <a:buClr>
                <a:srgbClr val="3333B2"/>
              </a:buClr>
              <a:buFont typeface="Tahoma"/>
              <a:buAutoNum type="arabicPeriod" startAt="4"/>
              <a:tabLst>
                <a:tab pos="462280" algn="l"/>
              </a:tabLst>
            </a:pPr>
            <a:r>
              <a:rPr sz="900" b="1" dirty="0">
                <a:latin typeface="Arial"/>
                <a:cs typeface="Arial"/>
              </a:rPr>
              <a:t>then </a:t>
            </a:r>
            <a:r>
              <a:rPr sz="900" dirty="0">
                <a:latin typeface="Tahoma"/>
                <a:cs typeface="Tahoma"/>
              </a:rPr>
              <a:t>return </a:t>
            </a:r>
            <a:r>
              <a:rPr sz="900" i="1" dirty="0">
                <a:latin typeface="Arial"/>
                <a:cs typeface="Arial"/>
              </a:rPr>
              <a:t>x </a:t>
            </a:r>
            <a:r>
              <a:rPr sz="900" dirty="0">
                <a:latin typeface="Tahoma"/>
                <a:cs typeface="Tahoma"/>
              </a:rPr>
              <a:t>[1]</a:t>
            </a:r>
            <a:r>
              <a:rPr sz="900" dirty="0">
                <a:solidFill>
                  <a:srgbClr val="FF0000"/>
                </a:solidFill>
                <a:latin typeface="Arial Unicode MS"/>
                <a:cs typeface="Arial Unicode MS"/>
              </a:rPr>
              <a:t>◦</a:t>
            </a:r>
            <a:r>
              <a:rPr sz="900" dirty="0">
                <a:latin typeface="Arial"/>
                <a:cs typeface="Arial"/>
              </a:rPr>
              <a:t>merge</a:t>
            </a:r>
            <a:r>
              <a:rPr sz="900" dirty="0">
                <a:latin typeface="Tahoma"/>
                <a:cs typeface="Tahoma"/>
              </a:rPr>
              <a:t>(</a:t>
            </a:r>
            <a:r>
              <a:rPr sz="900" i="1" dirty="0">
                <a:latin typeface="Arial"/>
                <a:cs typeface="Arial"/>
              </a:rPr>
              <a:t>x </a:t>
            </a:r>
            <a:r>
              <a:rPr sz="900" dirty="0">
                <a:latin typeface="Tahoma"/>
                <a:cs typeface="Tahoma"/>
              </a:rPr>
              <a:t>[2 </a:t>
            </a:r>
            <a:r>
              <a:rPr sz="900" i="1" dirty="0">
                <a:latin typeface="Verdana"/>
                <a:cs typeface="Verdana"/>
              </a:rPr>
              <a:t>. . . </a:t>
            </a:r>
            <a:r>
              <a:rPr sz="900" i="1" dirty="0">
                <a:latin typeface="Arial"/>
                <a:cs typeface="Arial"/>
              </a:rPr>
              <a:t>k</a:t>
            </a:r>
            <a:r>
              <a:rPr sz="900" dirty="0">
                <a:latin typeface="Tahoma"/>
                <a:cs typeface="Tahoma"/>
              </a:rPr>
              <a:t>]</a:t>
            </a:r>
            <a:r>
              <a:rPr sz="900" i="1" dirty="0">
                <a:latin typeface="Verdana"/>
                <a:cs typeface="Verdana"/>
              </a:rPr>
              <a:t>, </a:t>
            </a:r>
            <a:r>
              <a:rPr sz="900" i="1" dirty="0">
                <a:latin typeface="Arial"/>
                <a:cs typeface="Arial"/>
              </a:rPr>
              <a:t>y </a:t>
            </a:r>
            <a:r>
              <a:rPr sz="900" dirty="0">
                <a:latin typeface="Tahoma"/>
                <a:cs typeface="Tahoma"/>
              </a:rPr>
              <a:t>[1 </a:t>
            </a:r>
            <a:r>
              <a:rPr sz="900" i="1" dirty="0">
                <a:latin typeface="Verdana"/>
                <a:cs typeface="Verdana"/>
              </a:rPr>
              <a:t>. . . f</a:t>
            </a:r>
            <a:r>
              <a:rPr sz="900" dirty="0">
                <a:latin typeface="Tahoma"/>
                <a:cs typeface="Tahoma"/>
              </a:rPr>
              <a:t>])</a:t>
            </a:r>
          </a:p>
          <a:p>
            <a:pPr marL="461645" indent="-266700">
              <a:lnSpc>
                <a:spcPts val="1400"/>
              </a:lnSpc>
              <a:spcBef>
                <a:spcPts val="10"/>
              </a:spcBef>
              <a:buClr>
                <a:srgbClr val="3333B2"/>
              </a:buClr>
              <a:buFont typeface="Tahoma"/>
              <a:buAutoNum type="arabicPeriod" startAt="4"/>
              <a:tabLst>
                <a:tab pos="462280" algn="l"/>
              </a:tabLst>
            </a:pPr>
            <a:r>
              <a:rPr sz="900" b="1" dirty="0">
                <a:latin typeface="Arial"/>
                <a:cs typeface="Arial"/>
              </a:rPr>
              <a:t>else </a:t>
            </a:r>
            <a:r>
              <a:rPr sz="900" dirty="0">
                <a:latin typeface="Tahoma"/>
                <a:cs typeface="Tahoma"/>
              </a:rPr>
              <a:t>return </a:t>
            </a:r>
            <a:r>
              <a:rPr sz="900" i="1" dirty="0">
                <a:latin typeface="Arial"/>
                <a:cs typeface="Arial"/>
              </a:rPr>
              <a:t>y </a:t>
            </a:r>
            <a:r>
              <a:rPr sz="900" dirty="0">
                <a:latin typeface="Tahoma"/>
                <a:cs typeface="Tahoma"/>
              </a:rPr>
              <a:t>[1]</a:t>
            </a:r>
            <a:r>
              <a:rPr sz="900" dirty="0">
                <a:solidFill>
                  <a:srgbClr val="FF0000"/>
                </a:solidFill>
                <a:latin typeface="Arial Unicode MS"/>
                <a:cs typeface="Arial Unicode MS"/>
              </a:rPr>
              <a:t>◦</a:t>
            </a:r>
            <a:r>
              <a:rPr sz="900" dirty="0">
                <a:latin typeface="Arial"/>
                <a:cs typeface="Arial"/>
              </a:rPr>
              <a:t>merge</a:t>
            </a:r>
            <a:r>
              <a:rPr sz="900" dirty="0">
                <a:latin typeface="Tahoma"/>
                <a:cs typeface="Tahoma"/>
              </a:rPr>
              <a:t>(</a:t>
            </a:r>
            <a:r>
              <a:rPr sz="900" i="1" dirty="0">
                <a:latin typeface="Arial"/>
                <a:cs typeface="Arial"/>
              </a:rPr>
              <a:t>x </a:t>
            </a:r>
            <a:r>
              <a:rPr sz="900" dirty="0">
                <a:latin typeface="Tahoma"/>
                <a:cs typeface="Tahoma"/>
              </a:rPr>
              <a:t>[1 </a:t>
            </a:r>
            <a:r>
              <a:rPr sz="900" i="1" dirty="0">
                <a:latin typeface="Verdana"/>
                <a:cs typeface="Verdana"/>
              </a:rPr>
              <a:t>. . . </a:t>
            </a:r>
            <a:r>
              <a:rPr sz="900" i="1" dirty="0">
                <a:latin typeface="Arial"/>
                <a:cs typeface="Arial"/>
              </a:rPr>
              <a:t>k</a:t>
            </a:r>
            <a:r>
              <a:rPr sz="900" dirty="0">
                <a:latin typeface="Tahoma"/>
                <a:cs typeface="Tahoma"/>
              </a:rPr>
              <a:t>]</a:t>
            </a:r>
            <a:r>
              <a:rPr sz="900" i="1" dirty="0">
                <a:latin typeface="Verdana"/>
                <a:cs typeface="Verdana"/>
              </a:rPr>
              <a:t>, </a:t>
            </a:r>
            <a:r>
              <a:rPr sz="900" i="1" dirty="0">
                <a:latin typeface="Arial"/>
                <a:cs typeface="Arial"/>
              </a:rPr>
              <a:t>y </a:t>
            </a:r>
            <a:r>
              <a:rPr sz="900" dirty="0">
                <a:latin typeface="Tahoma"/>
                <a:cs typeface="Tahoma"/>
              </a:rPr>
              <a:t>[2 </a:t>
            </a:r>
            <a:r>
              <a:rPr sz="900" i="1" dirty="0">
                <a:latin typeface="Verdana"/>
                <a:cs typeface="Verdana"/>
              </a:rPr>
              <a:t>. . . f</a:t>
            </a:r>
            <a:r>
              <a:rPr sz="900" dirty="0">
                <a:latin typeface="Tahoma"/>
                <a:cs typeface="Tahoma"/>
              </a:rPr>
              <a:t>]).</a:t>
            </a:r>
          </a:p>
        </p:txBody>
      </p:sp>
      <p:pic>
        <p:nvPicPr>
          <p:cNvPr id="5" name="图片 4"/>
          <p:cNvPicPr>
            <a:picLocks noChangeAspect="1"/>
          </p:cNvPicPr>
          <p:nvPr/>
        </p:nvPicPr>
        <p:blipFill>
          <a:blip r:embed="rId2"/>
          <a:stretch>
            <a:fillRect/>
          </a:stretch>
        </p:blipFill>
        <p:spPr>
          <a:xfrm>
            <a:off x="2772000" y="1224000"/>
            <a:ext cx="312358" cy="144000"/>
          </a:xfrm>
          <a:prstGeom prst="rect">
            <a:avLst/>
          </a:prstGeom>
        </p:spPr>
      </p:pic>
      <p:pic>
        <p:nvPicPr>
          <p:cNvPr id="6" name="图片 5"/>
          <p:cNvPicPr>
            <a:picLocks noChangeAspect="1"/>
          </p:cNvPicPr>
          <p:nvPr/>
        </p:nvPicPr>
        <p:blipFill>
          <a:blip r:embed="rId2"/>
          <a:stretch>
            <a:fillRect/>
          </a:stretch>
        </p:blipFill>
        <p:spPr>
          <a:xfrm>
            <a:off x="2381250" y="1425575"/>
            <a:ext cx="312358" cy="144000"/>
          </a:xfrm>
          <a:prstGeom prst="rect">
            <a:avLst/>
          </a:prstGeom>
        </p:spPr>
      </p:pic>
    </p:spTree>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endParaRPr lang="zh-CN" alt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451" y="511176"/>
            <a:ext cx="3276600" cy="2213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61070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250" y="282575"/>
            <a:ext cx="4419498" cy="215444"/>
          </a:xfrm>
          <a:prstGeom prst="rect">
            <a:avLst/>
          </a:prstGeom>
        </p:spPr>
        <p:txBody>
          <a:bodyPr vert="horz" wrap="square" lIns="0" tIns="0" rIns="0" bIns="0" rtlCol="0">
            <a:spAutoFit/>
          </a:bodyPr>
          <a:lstStyle/>
          <a:p>
            <a:pPr marL="12700">
              <a:lnSpc>
                <a:spcPct val="100000"/>
              </a:lnSpc>
            </a:pPr>
            <a:r>
              <a:rPr sz="1400" b="1" dirty="0"/>
              <a:t>The time analysis</a:t>
            </a:r>
          </a:p>
        </p:txBody>
      </p:sp>
      <p:sp>
        <p:nvSpPr>
          <p:cNvPr id="3" name="object 3"/>
          <p:cNvSpPr txBox="1"/>
          <p:nvPr/>
        </p:nvSpPr>
        <p:spPr>
          <a:xfrm>
            <a:off x="628650" y="1196975"/>
            <a:ext cx="3429000" cy="882293"/>
          </a:xfrm>
          <a:prstGeom prst="rect">
            <a:avLst/>
          </a:prstGeom>
        </p:spPr>
        <p:txBody>
          <a:bodyPr vert="horz" wrap="square" lIns="0" tIns="0" rIns="0" bIns="0" rtlCol="0">
            <a:spAutoFit/>
          </a:bodyPr>
          <a:lstStyle/>
          <a:p>
            <a:pPr marL="12700">
              <a:lnSpc>
                <a:spcPct val="100000"/>
              </a:lnSpc>
            </a:pPr>
            <a:r>
              <a:rPr sz="1100" b="1" dirty="0">
                <a:latin typeface="Arial"/>
                <a:cs typeface="Arial"/>
              </a:rPr>
              <a:t>The recurrence relation:</a:t>
            </a:r>
            <a:endParaRPr sz="1100" dirty="0">
              <a:latin typeface="Arial"/>
              <a:cs typeface="Arial"/>
            </a:endParaRPr>
          </a:p>
          <a:p>
            <a:pPr marL="1316990" algn="ctr">
              <a:lnSpc>
                <a:spcPct val="100000"/>
              </a:lnSpc>
              <a:spcBef>
                <a:spcPts val="805"/>
              </a:spcBef>
            </a:pPr>
            <a:r>
              <a:rPr sz="1100" i="1" dirty="0">
                <a:latin typeface="Arial"/>
                <a:cs typeface="Arial"/>
              </a:rPr>
              <a:t>T </a:t>
            </a:r>
            <a:r>
              <a:rPr sz="1100" dirty="0">
                <a:latin typeface="Tahoma"/>
                <a:cs typeface="Tahoma"/>
              </a:rPr>
              <a:t>(</a:t>
            </a:r>
            <a:r>
              <a:rPr sz="1100" i="1" dirty="0">
                <a:latin typeface="Arial"/>
                <a:cs typeface="Arial"/>
              </a:rPr>
              <a:t>n</a:t>
            </a:r>
            <a:r>
              <a:rPr sz="1100" dirty="0">
                <a:latin typeface="Tahoma"/>
                <a:cs typeface="Tahoma"/>
              </a:rPr>
              <a:t>) = 2</a:t>
            </a:r>
            <a:r>
              <a:rPr sz="1100" i="1" dirty="0">
                <a:latin typeface="Arial"/>
                <a:cs typeface="Arial"/>
              </a:rPr>
              <a:t>T </a:t>
            </a:r>
            <a:r>
              <a:rPr sz="1100" dirty="0">
                <a:latin typeface="Tahoma"/>
                <a:cs typeface="Tahoma"/>
              </a:rPr>
              <a:t>(</a:t>
            </a:r>
            <a:r>
              <a:rPr sz="1100" i="1" dirty="0">
                <a:latin typeface="Arial"/>
                <a:cs typeface="Arial"/>
              </a:rPr>
              <a:t>n</a:t>
            </a:r>
            <a:r>
              <a:rPr sz="1100" i="1" dirty="0">
                <a:latin typeface="Verdana"/>
                <a:cs typeface="Verdana"/>
              </a:rPr>
              <a:t>/</a:t>
            </a:r>
            <a:r>
              <a:rPr sz="1100" dirty="0">
                <a:latin typeface="Tahoma"/>
                <a:cs typeface="Tahoma"/>
              </a:rPr>
              <a:t>2) + </a:t>
            </a:r>
            <a:r>
              <a:rPr sz="1100" i="1" dirty="0">
                <a:latin typeface="Arial"/>
                <a:cs typeface="Arial"/>
              </a:rPr>
              <a:t>O</a:t>
            </a:r>
            <a:r>
              <a:rPr sz="1100" dirty="0">
                <a:latin typeface="Tahoma"/>
                <a:cs typeface="Tahoma"/>
              </a:rPr>
              <a:t>(</a:t>
            </a:r>
            <a:r>
              <a:rPr sz="1100" i="1" dirty="0">
                <a:latin typeface="Arial"/>
                <a:cs typeface="Arial"/>
              </a:rPr>
              <a:t>n</a:t>
            </a:r>
            <a:r>
              <a:rPr sz="1100" dirty="0">
                <a:latin typeface="Tahoma"/>
                <a:cs typeface="Tahoma"/>
              </a:rPr>
              <a:t>);</a:t>
            </a:r>
          </a:p>
          <a:p>
            <a:pPr marL="12700">
              <a:lnSpc>
                <a:spcPct val="100000"/>
              </a:lnSpc>
              <a:spcBef>
                <a:spcPts val="805"/>
              </a:spcBef>
            </a:pPr>
            <a:r>
              <a:rPr sz="1100" dirty="0">
                <a:latin typeface="Tahoma"/>
                <a:cs typeface="Tahoma"/>
              </a:rPr>
              <a:t>By Master Theorem</a:t>
            </a:r>
          </a:p>
          <a:p>
            <a:pPr marL="1316990" algn="ctr">
              <a:lnSpc>
                <a:spcPct val="100000"/>
              </a:lnSpc>
              <a:spcBef>
                <a:spcPts val="10"/>
              </a:spcBef>
            </a:pPr>
            <a:r>
              <a:rPr sz="1100" i="1" dirty="0">
                <a:latin typeface="Arial"/>
                <a:cs typeface="Arial"/>
              </a:rPr>
              <a:t>T </a:t>
            </a:r>
            <a:r>
              <a:rPr sz="1100" dirty="0">
                <a:latin typeface="Tahoma"/>
                <a:cs typeface="Tahoma"/>
              </a:rPr>
              <a:t>(</a:t>
            </a:r>
            <a:r>
              <a:rPr sz="1100" i="1" dirty="0">
                <a:latin typeface="Arial"/>
                <a:cs typeface="Arial"/>
              </a:rPr>
              <a:t>n</a:t>
            </a:r>
            <a:r>
              <a:rPr sz="1100" dirty="0">
                <a:latin typeface="Tahoma"/>
                <a:cs typeface="Tahoma"/>
              </a:rPr>
              <a:t>) = </a:t>
            </a:r>
            <a:r>
              <a:rPr sz="1100" i="1" dirty="0">
                <a:latin typeface="Arial"/>
                <a:cs typeface="Arial"/>
              </a:rPr>
              <a:t>O</a:t>
            </a:r>
            <a:r>
              <a:rPr sz="1100" dirty="0">
                <a:latin typeface="Tahoma"/>
                <a:cs typeface="Tahoma"/>
              </a:rPr>
              <a:t>(</a:t>
            </a:r>
            <a:r>
              <a:rPr sz="1100" i="1" dirty="0">
                <a:latin typeface="Arial"/>
                <a:cs typeface="Arial"/>
              </a:rPr>
              <a:t>n </a:t>
            </a:r>
            <a:r>
              <a:rPr sz="1100" dirty="0">
                <a:latin typeface="Tahoma"/>
                <a:cs typeface="Tahoma"/>
              </a:rPr>
              <a:t>log </a:t>
            </a:r>
            <a:r>
              <a:rPr sz="1100" i="1" dirty="0">
                <a:latin typeface="Arial"/>
                <a:cs typeface="Arial"/>
              </a:rPr>
              <a:t>n</a:t>
            </a:r>
            <a:r>
              <a:rPr sz="1100" dirty="0">
                <a:latin typeface="Tahoma"/>
                <a:cs typeface="Tahoma"/>
              </a:rPr>
              <a:t>)</a:t>
            </a:r>
            <a:r>
              <a:rPr sz="1100" i="1" dirty="0">
                <a:latin typeface="Verdana"/>
                <a:cs typeface="Verdana"/>
              </a:rPr>
              <a:t>.</a:t>
            </a:r>
            <a:endParaRPr sz="1100" dirty="0">
              <a:latin typeface="Verdana"/>
              <a:cs typeface="Verdana"/>
            </a:endParaRPr>
          </a:p>
        </p:txBody>
      </p:sp>
    </p:spTree>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1634" y="206375"/>
            <a:ext cx="4419498" cy="215444"/>
          </a:xfrm>
          <a:prstGeom prst="rect">
            <a:avLst/>
          </a:prstGeom>
        </p:spPr>
        <p:txBody>
          <a:bodyPr vert="horz" wrap="square" lIns="0" tIns="0" rIns="0" bIns="0" rtlCol="0">
            <a:spAutoFit/>
          </a:bodyPr>
          <a:lstStyle/>
          <a:p>
            <a:pPr marL="12700">
              <a:lnSpc>
                <a:spcPct val="100000"/>
              </a:lnSpc>
            </a:pPr>
            <a:r>
              <a:rPr sz="1400" b="1" dirty="0"/>
              <a:t>An </a:t>
            </a:r>
            <a:r>
              <a:rPr sz="1400" b="1" i="1" dirty="0">
                <a:latin typeface="Calibri"/>
                <a:cs typeface="Calibri"/>
              </a:rPr>
              <a:t>n </a:t>
            </a:r>
            <a:r>
              <a:rPr sz="1400" b="1" dirty="0"/>
              <a:t>log </a:t>
            </a:r>
            <a:r>
              <a:rPr sz="1400" b="1" i="1" dirty="0">
                <a:latin typeface="Calibri"/>
                <a:cs typeface="Calibri"/>
              </a:rPr>
              <a:t>n  </a:t>
            </a:r>
            <a:r>
              <a:rPr sz="1400" b="1" dirty="0"/>
              <a:t>lower bound for sorting</a:t>
            </a:r>
          </a:p>
        </p:txBody>
      </p:sp>
      <p:sp>
        <p:nvSpPr>
          <p:cNvPr id="4" name="object 4"/>
          <p:cNvSpPr txBox="1"/>
          <p:nvPr/>
        </p:nvSpPr>
        <p:spPr>
          <a:xfrm>
            <a:off x="297471" y="587375"/>
            <a:ext cx="4015156" cy="2316019"/>
          </a:xfrm>
          <a:prstGeom prst="rect">
            <a:avLst/>
          </a:prstGeom>
        </p:spPr>
        <p:txBody>
          <a:bodyPr vert="horz" wrap="square" lIns="0" tIns="0" rIns="0" bIns="0" rtlCol="0">
            <a:spAutoFit/>
          </a:bodyPr>
          <a:lstStyle/>
          <a:p>
            <a:pPr marL="12700">
              <a:lnSpc>
                <a:spcPts val="1400"/>
              </a:lnSpc>
            </a:pPr>
            <a:r>
              <a:rPr sz="900" dirty="0">
                <a:latin typeface="Tahoma"/>
                <a:cs typeface="Tahoma"/>
              </a:rPr>
              <a:t>Sorting algorithms can be depicted as </a:t>
            </a:r>
            <a:r>
              <a:rPr sz="900" b="1" dirty="0">
                <a:latin typeface="Arial"/>
                <a:cs typeface="Arial"/>
              </a:rPr>
              <a:t>trees</a:t>
            </a:r>
            <a:r>
              <a:rPr sz="900" dirty="0">
                <a:latin typeface="Tahoma"/>
                <a:cs typeface="Tahoma"/>
              </a:rPr>
              <a:t>.</a:t>
            </a:r>
          </a:p>
          <a:p>
            <a:pPr marL="12700" marR="5080">
              <a:lnSpc>
                <a:spcPts val="1400"/>
              </a:lnSpc>
              <a:spcBef>
                <a:spcPts val="595"/>
              </a:spcBef>
            </a:pPr>
            <a:r>
              <a:rPr sz="900" dirty="0">
                <a:latin typeface="Tahoma"/>
                <a:cs typeface="Tahoma"/>
              </a:rPr>
              <a:t>The </a:t>
            </a:r>
            <a:r>
              <a:rPr sz="900" b="1" dirty="0">
                <a:latin typeface="Arial"/>
                <a:cs typeface="Arial"/>
              </a:rPr>
              <a:t>depth </a:t>
            </a:r>
            <a:r>
              <a:rPr sz="900" dirty="0">
                <a:latin typeface="Tahoma"/>
                <a:cs typeface="Tahoma"/>
              </a:rPr>
              <a:t>of the tree – the number of comparisons on the longest path from  root to leaf, is exactly the worst-case time complexity of the algorithm.</a:t>
            </a:r>
          </a:p>
          <a:p>
            <a:pPr marL="12700" marR="11430">
              <a:lnSpc>
                <a:spcPts val="1400"/>
              </a:lnSpc>
              <a:spcBef>
                <a:spcPts val="595"/>
              </a:spcBef>
            </a:pPr>
            <a:r>
              <a:rPr sz="900" dirty="0">
                <a:latin typeface="Tahoma"/>
                <a:cs typeface="Tahoma"/>
              </a:rPr>
              <a:t>Consider any such tree that sorts an array of </a:t>
            </a:r>
            <a:r>
              <a:rPr sz="900" i="1" dirty="0">
                <a:latin typeface="Arial"/>
                <a:cs typeface="Arial"/>
              </a:rPr>
              <a:t>n </a:t>
            </a:r>
            <a:r>
              <a:rPr sz="900" dirty="0">
                <a:latin typeface="Tahoma"/>
                <a:cs typeface="Tahoma"/>
              </a:rPr>
              <a:t>elements. Each of its leaves is  labeled by a </a:t>
            </a:r>
            <a:r>
              <a:rPr sz="900" i="1" dirty="0">
                <a:solidFill>
                  <a:srgbClr val="FF0000"/>
                </a:solidFill>
                <a:latin typeface="Trebuchet MS"/>
                <a:cs typeface="Trebuchet MS"/>
              </a:rPr>
              <a:t>permutation </a:t>
            </a:r>
            <a:r>
              <a:rPr sz="900" dirty="0">
                <a:latin typeface="Tahoma"/>
                <a:cs typeface="Tahoma"/>
              </a:rPr>
              <a:t>of </a:t>
            </a:r>
            <a:r>
              <a:rPr sz="900" dirty="0">
                <a:latin typeface="Arial Unicode MS"/>
                <a:cs typeface="Arial Unicode MS"/>
              </a:rPr>
              <a:t>{</a:t>
            </a:r>
            <a:r>
              <a:rPr sz="900" dirty="0">
                <a:latin typeface="Tahoma"/>
                <a:cs typeface="Tahoma"/>
              </a:rPr>
              <a:t>1</a:t>
            </a:r>
            <a:r>
              <a:rPr sz="900" i="1" dirty="0">
                <a:latin typeface="Verdana"/>
                <a:cs typeface="Verdana"/>
              </a:rPr>
              <a:t>, </a:t>
            </a:r>
            <a:r>
              <a:rPr sz="900" dirty="0">
                <a:latin typeface="Tahoma"/>
                <a:cs typeface="Tahoma"/>
              </a:rPr>
              <a:t>2</a:t>
            </a:r>
            <a:r>
              <a:rPr sz="900" i="1" dirty="0">
                <a:latin typeface="Verdana"/>
                <a:cs typeface="Verdana"/>
              </a:rPr>
              <a:t>, . . . , </a:t>
            </a:r>
            <a:r>
              <a:rPr sz="900" i="1" dirty="0">
                <a:latin typeface="Arial"/>
                <a:cs typeface="Arial"/>
              </a:rPr>
              <a:t>n</a:t>
            </a:r>
            <a:r>
              <a:rPr sz="900" dirty="0">
                <a:latin typeface="Arial Unicode MS"/>
                <a:cs typeface="Arial Unicode MS"/>
              </a:rPr>
              <a:t>}</a:t>
            </a:r>
            <a:r>
              <a:rPr sz="900" dirty="0">
                <a:latin typeface="Tahoma"/>
                <a:cs typeface="Tahoma"/>
              </a:rPr>
              <a:t>.</a:t>
            </a:r>
          </a:p>
          <a:p>
            <a:pPr marL="654050">
              <a:lnSpc>
                <a:spcPct val="100000"/>
              </a:lnSpc>
              <a:spcBef>
                <a:spcPts val="605"/>
              </a:spcBef>
            </a:pPr>
            <a:r>
              <a:rPr sz="900" i="1" dirty="0">
                <a:solidFill>
                  <a:srgbClr val="0000FF"/>
                </a:solidFill>
                <a:latin typeface="Trebuchet MS"/>
                <a:cs typeface="Trebuchet MS"/>
              </a:rPr>
              <a:t>every permutation must appear as the label of a leaf.</a:t>
            </a:r>
            <a:endParaRPr sz="900" dirty="0">
              <a:latin typeface="Trebuchet MS"/>
              <a:cs typeface="Trebuchet MS"/>
            </a:endParaRPr>
          </a:p>
          <a:p>
            <a:pPr>
              <a:lnSpc>
                <a:spcPct val="100000"/>
              </a:lnSpc>
              <a:spcBef>
                <a:spcPts val="45"/>
              </a:spcBef>
            </a:pPr>
            <a:endParaRPr sz="1000" dirty="0">
              <a:latin typeface="Times New Roman"/>
              <a:cs typeface="Times New Roman"/>
            </a:endParaRPr>
          </a:p>
          <a:p>
            <a:pPr marL="12700" marR="302895">
              <a:lnSpc>
                <a:spcPts val="1400"/>
              </a:lnSpc>
            </a:pPr>
            <a:r>
              <a:rPr sz="900" dirty="0">
                <a:latin typeface="Tahoma"/>
                <a:cs typeface="Tahoma"/>
              </a:rPr>
              <a:t>This is a binary tree with </a:t>
            </a:r>
            <a:r>
              <a:rPr sz="900" i="1" dirty="0">
                <a:solidFill>
                  <a:srgbClr val="FF0000"/>
                </a:solidFill>
                <a:latin typeface="Arial"/>
                <a:cs typeface="Arial"/>
              </a:rPr>
              <a:t>n</a:t>
            </a:r>
            <a:r>
              <a:rPr sz="900" dirty="0">
                <a:solidFill>
                  <a:srgbClr val="FF0000"/>
                </a:solidFill>
                <a:latin typeface="Tahoma"/>
                <a:cs typeface="Tahoma"/>
              </a:rPr>
              <a:t>! leaves</a:t>
            </a:r>
            <a:r>
              <a:rPr sz="900" dirty="0">
                <a:latin typeface="Tahoma"/>
                <a:cs typeface="Tahoma"/>
              </a:rPr>
              <a:t>. So, the depth of our tree – and the  complexity of our algorithm – must be at least</a:t>
            </a:r>
          </a:p>
          <a:p>
            <a:pPr>
              <a:lnSpc>
                <a:spcPct val="100000"/>
              </a:lnSpc>
              <a:spcBef>
                <a:spcPts val="40"/>
              </a:spcBef>
            </a:pPr>
            <a:endParaRPr sz="850" dirty="0">
              <a:latin typeface="Times New Roman"/>
              <a:cs typeface="Times New Roman"/>
            </a:endParaRPr>
          </a:p>
          <a:p>
            <a:pPr marL="618490">
              <a:lnSpc>
                <a:spcPct val="100000"/>
              </a:lnSpc>
              <a:spcBef>
                <a:spcPts val="5"/>
              </a:spcBef>
            </a:pPr>
            <a:r>
              <a:rPr sz="900" dirty="0">
                <a:latin typeface="Tahoma"/>
                <a:cs typeface="Tahoma"/>
              </a:rPr>
              <a:t>log(</a:t>
            </a:r>
            <a:r>
              <a:rPr sz="900" i="1" dirty="0">
                <a:latin typeface="Arial"/>
                <a:cs typeface="Arial"/>
              </a:rPr>
              <a:t>n</a:t>
            </a:r>
            <a:r>
              <a:rPr sz="900" dirty="0">
                <a:latin typeface="Tahoma"/>
                <a:cs typeface="Tahoma"/>
              </a:rPr>
              <a:t>!) </a:t>
            </a:r>
            <a:r>
              <a:rPr lang="en-US" sz="900" dirty="0">
                <a:latin typeface="Tahoma"/>
                <a:cs typeface="Tahoma"/>
              </a:rPr>
              <a:t> </a:t>
            </a:r>
            <a:r>
              <a:rPr sz="900" dirty="0">
                <a:latin typeface="Arial Unicode MS"/>
                <a:cs typeface="Arial Unicode MS"/>
              </a:rPr>
              <a:t>≈ </a:t>
            </a:r>
            <a:r>
              <a:rPr lang="en-US" sz="900" dirty="0">
                <a:latin typeface="Arial Unicode MS"/>
                <a:cs typeface="Arial Unicode MS"/>
              </a:rPr>
              <a:t>  </a:t>
            </a:r>
            <a:r>
              <a:rPr sz="900" dirty="0">
                <a:latin typeface="Tahoma"/>
                <a:cs typeface="Tahoma"/>
              </a:rPr>
              <a:t>log </a:t>
            </a:r>
            <a:r>
              <a:rPr sz="900" i="1" dirty="0">
                <a:latin typeface="Verdana"/>
                <a:cs typeface="Verdana"/>
              </a:rPr>
              <a:t>π </a:t>
            </a:r>
            <a:r>
              <a:rPr sz="900" dirty="0">
                <a:latin typeface="Tahoma"/>
                <a:cs typeface="Tahoma"/>
              </a:rPr>
              <a:t>(2</a:t>
            </a:r>
            <a:r>
              <a:rPr sz="900" i="1" dirty="0">
                <a:latin typeface="Arial"/>
                <a:cs typeface="Arial"/>
              </a:rPr>
              <a:t>n </a:t>
            </a:r>
            <a:r>
              <a:rPr sz="900" dirty="0">
                <a:latin typeface="Tahoma"/>
                <a:cs typeface="Tahoma"/>
              </a:rPr>
              <a:t>+ 1</a:t>
            </a:r>
            <a:r>
              <a:rPr sz="900" i="1" dirty="0">
                <a:latin typeface="Verdana"/>
                <a:cs typeface="Verdana"/>
              </a:rPr>
              <a:t>/</a:t>
            </a:r>
            <a:r>
              <a:rPr sz="900" dirty="0">
                <a:latin typeface="Tahoma"/>
                <a:cs typeface="Tahoma"/>
              </a:rPr>
              <a:t>3) </a:t>
            </a:r>
            <a:r>
              <a:rPr sz="900" dirty="0">
                <a:latin typeface="Arial Unicode MS"/>
                <a:cs typeface="Arial Unicode MS"/>
              </a:rPr>
              <a:t>· </a:t>
            </a:r>
            <a:r>
              <a:rPr sz="900" i="1" dirty="0">
                <a:latin typeface="Arial"/>
                <a:cs typeface="Arial"/>
              </a:rPr>
              <a:t>n</a:t>
            </a:r>
            <a:r>
              <a:rPr sz="900" i="1" baseline="41666" dirty="0">
                <a:latin typeface="Arial"/>
                <a:cs typeface="Arial"/>
              </a:rPr>
              <a:t>n </a:t>
            </a:r>
            <a:r>
              <a:rPr sz="900" dirty="0">
                <a:latin typeface="Arial Unicode MS"/>
                <a:cs typeface="Arial Unicode MS"/>
              </a:rPr>
              <a:t>· </a:t>
            </a:r>
            <a:r>
              <a:rPr sz="900" i="1" dirty="0">
                <a:latin typeface="Arial"/>
                <a:cs typeface="Arial"/>
              </a:rPr>
              <a:t>e</a:t>
            </a:r>
            <a:r>
              <a:rPr sz="900" i="1" baseline="41666" dirty="0">
                <a:latin typeface="Trebuchet MS"/>
                <a:cs typeface="Trebuchet MS"/>
              </a:rPr>
              <a:t>−</a:t>
            </a:r>
            <a:r>
              <a:rPr sz="900" i="1" baseline="41666" dirty="0">
                <a:latin typeface="Arial"/>
                <a:cs typeface="Arial"/>
              </a:rPr>
              <a:t>n </a:t>
            </a:r>
            <a:r>
              <a:rPr sz="1350" baseline="61728" dirty="0">
                <a:latin typeface="Arial Unicode MS"/>
                <a:cs typeface="Arial Unicode MS"/>
              </a:rPr>
              <a:t> </a:t>
            </a:r>
            <a:r>
              <a:rPr lang="en-US" sz="1350" baseline="61728" dirty="0">
                <a:latin typeface="Arial Unicode MS"/>
                <a:cs typeface="Arial Unicode MS"/>
              </a:rPr>
              <a:t>       </a:t>
            </a:r>
            <a:r>
              <a:rPr sz="900" dirty="0">
                <a:latin typeface="Tahoma"/>
                <a:cs typeface="Tahoma"/>
              </a:rPr>
              <a:t>= Ω(</a:t>
            </a:r>
            <a:r>
              <a:rPr sz="900" i="1" dirty="0">
                <a:latin typeface="Arial"/>
                <a:cs typeface="Arial"/>
              </a:rPr>
              <a:t>n </a:t>
            </a:r>
            <a:r>
              <a:rPr sz="900" dirty="0">
                <a:latin typeface="Tahoma"/>
                <a:cs typeface="Tahoma"/>
              </a:rPr>
              <a:t>log </a:t>
            </a:r>
            <a:r>
              <a:rPr sz="900" i="1" dirty="0">
                <a:latin typeface="Arial"/>
                <a:cs typeface="Arial"/>
              </a:rPr>
              <a:t>n</a:t>
            </a:r>
            <a:r>
              <a:rPr sz="900" dirty="0">
                <a:latin typeface="Tahoma"/>
                <a:cs typeface="Tahoma"/>
              </a:rPr>
              <a:t>)</a:t>
            </a:r>
            <a:r>
              <a:rPr sz="900" i="1" dirty="0">
                <a:latin typeface="Verdana"/>
                <a:cs typeface="Verdana"/>
              </a:rPr>
              <a:t>,</a:t>
            </a:r>
            <a:endParaRPr sz="900" dirty="0">
              <a:latin typeface="Verdana"/>
              <a:cs typeface="Verdana"/>
            </a:endParaRPr>
          </a:p>
          <a:p>
            <a:pPr marL="12700">
              <a:lnSpc>
                <a:spcPct val="100000"/>
              </a:lnSpc>
              <a:spcBef>
                <a:spcPts val="1019"/>
              </a:spcBef>
            </a:pPr>
            <a:r>
              <a:rPr sz="900" dirty="0">
                <a:latin typeface="Tahoma"/>
                <a:cs typeface="Tahoma"/>
              </a:rPr>
              <a:t>where we use </a:t>
            </a:r>
            <a:r>
              <a:rPr sz="900" dirty="0">
                <a:solidFill>
                  <a:srgbClr val="0000FF"/>
                </a:solidFill>
                <a:latin typeface="Tahoma"/>
                <a:cs typeface="Tahoma"/>
              </a:rPr>
              <a:t>Stirling’s formula</a:t>
            </a:r>
            <a:r>
              <a:rPr sz="900" dirty="0">
                <a:latin typeface="Tahoma"/>
                <a:cs typeface="Tahoma"/>
              </a:rPr>
              <a:t>.</a:t>
            </a:r>
          </a:p>
        </p:txBody>
      </p:sp>
      <p:pic>
        <p:nvPicPr>
          <p:cNvPr id="5" name="图片 4"/>
          <p:cNvPicPr>
            <a:picLocks noChangeAspect="1"/>
          </p:cNvPicPr>
          <p:nvPr/>
        </p:nvPicPr>
        <p:blipFill>
          <a:blip r:embed="rId2"/>
          <a:stretch>
            <a:fillRect/>
          </a:stretch>
        </p:blipFill>
        <p:spPr>
          <a:xfrm>
            <a:off x="1619249" y="2416175"/>
            <a:ext cx="1692455" cy="228600"/>
          </a:xfrm>
          <a:prstGeom prst="rect">
            <a:avLst/>
          </a:prstGeom>
        </p:spPr>
      </p:pic>
    </p:spTree>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7650" y="358775"/>
            <a:ext cx="4174016" cy="215444"/>
          </a:xfrm>
        </p:spPr>
        <p:txBody>
          <a:bodyPr/>
          <a:lstStyle/>
          <a:p>
            <a:r>
              <a:rPr lang="en-US" altLang="zh-CN" sz="1400" b="1" dirty="0"/>
              <a:t>A decision Tree for sorting</a:t>
            </a:r>
            <a:endParaRPr lang="zh-CN" altLang="en-US" sz="1400" b="1" dirty="0"/>
          </a:p>
        </p:txBody>
      </p:sp>
      <p:sp>
        <p:nvSpPr>
          <p:cNvPr id="3" name="文本占位符 2"/>
          <p:cNvSpPr>
            <a:spLocks noGrp="1"/>
          </p:cNvSpPr>
          <p:nvPr>
            <p:ph type="body" idx="1"/>
          </p:nvPr>
        </p:nvSpPr>
        <p:spPr/>
        <p:txBody>
          <a:bodyPr/>
          <a:lstStyle/>
          <a:p>
            <a:endParaRPr lang="zh-CN" alt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649" y="892175"/>
            <a:ext cx="3691467"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54937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71650" y="1325829"/>
            <a:ext cx="838200" cy="430887"/>
          </a:xfrm>
          <a:prstGeom prst="rect">
            <a:avLst/>
          </a:prstGeom>
        </p:spPr>
        <p:txBody>
          <a:bodyPr vert="horz" wrap="square" lIns="0" tIns="0" rIns="0" bIns="0" rtlCol="0">
            <a:spAutoFit/>
          </a:bodyPr>
          <a:lstStyle/>
          <a:p>
            <a:pPr marL="12700">
              <a:lnSpc>
                <a:spcPct val="100000"/>
              </a:lnSpc>
            </a:pPr>
            <a:r>
              <a:rPr sz="1400" b="1" dirty="0">
                <a:solidFill>
                  <a:srgbClr val="0000FF"/>
                </a:solidFill>
              </a:rPr>
              <a:t>Median</a:t>
            </a:r>
            <a:r>
              <a:rPr lang="zh-CN" altLang="en-US" sz="1400" b="1" dirty="0">
                <a:solidFill>
                  <a:srgbClr val="0000FF"/>
                </a:solidFill>
              </a:rPr>
              <a:t>中位数</a:t>
            </a:r>
            <a:endParaRPr sz="1400" b="1" dirty="0">
              <a:solidFill>
                <a:srgbClr val="0000FF"/>
              </a:solidFill>
            </a:endParaRPr>
          </a:p>
        </p:txBody>
      </p:sp>
    </p:spTree>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3850" y="282575"/>
            <a:ext cx="4114800" cy="215444"/>
          </a:xfrm>
          <a:prstGeom prst="rect">
            <a:avLst/>
          </a:prstGeom>
        </p:spPr>
        <p:txBody>
          <a:bodyPr vert="horz" wrap="square" lIns="0" tIns="0" rIns="0" bIns="0" rtlCol="0">
            <a:spAutoFit/>
          </a:bodyPr>
          <a:lstStyle/>
          <a:p>
            <a:pPr marL="12700">
              <a:lnSpc>
                <a:spcPct val="100000"/>
              </a:lnSpc>
            </a:pPr>
            <a:r>
              <a:rPr sz="1400" b="1" dirty="0"/>
              <a:t>Median</a:t>
            </a:r>
          </a:p>
        </p:txBody>
      </p:sp>
      <p:sp>
        <p:nvSpPr>
          <p:cNvPr id="3" name="object 3"/>
          <p:cNvSpPr txBox="1">
            <a:spLocks noGrp="1"/>
          </p:cNvSpPr>
          <p:nvPr>
            <p:ph type="body" idx="1"/>
          </p:nvPr>
        </p:nvSpPr>
        <p:spPr>
          <a:xfrm>
            <a:off x="323850" y="587375"/>
            <a:ext cx="4167504" cy="2548839"/>
          </a:xfrm>
          <a:prstGeom prst="rect">
            <a:avLst/>
          </a:prstGeom>
        </p:spPr>
        <p:txBody>
          <a:bodyPr vert="horz" wrap="square" lIns="0" tIns="0" rIns="0" bIns="0" rtlCol="0">
            <a:spAutoFit/>
          </a:bodyPr>
          <a:lstStyle/>
          <a:p>
            <a:pPr marL="12700" marR="160020">
              <a:lnSpc>
                <a:spcPts val="1400"/>
              </a:lnSpc>
            </a:pPr>
            <a:r>
              <a:rPr sz="1100" dirty="0"/>
              <a:t>The </a:t>
            </a:r>
            <a:r>
              <a:rPr sz="1100" b="1" dirty="0">
                <a:latin typeface="Arial"/>
                <a:cs typeface="Arial"/>
              </a:rPr>
              <a:t>median </a:t>
            </a:r>
            <a:r>
              <a:rPr sz="1100" dirty="0"/>
              <a:t>of a list of numbers is its 50th </a:t>
            </a:r>
            <a:r>
              <a:rPr lang="en-US" altLang="zh-CN" sz="1100" dirty="0"/>
              <a:t>percentile </a:t>
            </a:r>
            <a:r>
              <a:rPr sz="1100" dirty="0"/>
              <a:t>: half the numbers are  bigger than it, and half are smaller.</a:t>
            </a:r>
          </a:p>
          <a:p>
            <a:pPr marL="12700" marR="125730">
              <a:lnSpc>
                <a:spcPts val="1400"/>
              </a:lnSpc>
            </a:pPr>
            <a:r>
              <a:rPr sz="1100" dirty="0"/>
              <a:t>If the list has </a:t>
            </a:r>
            <a:r>
              <a:rPr sz="1100" i="1" dirty="0">
                <a:solidFill>
                  <a:srgbClr val="0000FF"/>
                </a:solidFill>
                <a:latin typeface="Trebuchet MS"/>
                <a:cs typeface="Trebuchet MS"/>
              </a:rPr>
              <a:t>even length</a:t>
            </a:r>
            <a:r>
              <a:rPr sz="1100" dirty="0"/>
              <a:t>, there are two choices for what the middle element could be, in which case we pick the smaller of the two, say.</a:t>
            </a:r>
          </a:p>
          <a:p>
            <a:pPr marL="12700" marR="309880">
              <a:lnSpc>
                <a:spcPts val="1400"/>
              </a:lnSpc>
              <a:spcBef>
                <a:spcPts val="595"/>
              </a:spcBef>
            </a:pPr>
            <a:r>
              <a:rPr sz="1100" dirty="0"/>
              <a:t>The purpose of the median is to summarize a set of numbers by a single,  typical value.</a:t>
            </a:r>
          </a:p>
          <a:p>
            <a:pPr marL="12700" marR="34290">
              <a:lnSpc>
                <a:spcPts val="1400"/>
              </a:lnSpc>
              <a:spcBef>
                <a:spcPts val="595"/>
              </a:spcBef>
            </a:pPr>
            <a:r>
              <a:rPr sz="1100" dirty="0"/>
              <a:t>Computing the median of </a:t>
            </a:r>
            <a:r>
              <a:rPr sz="1100" i="1" dirty="0">
                <a:latin typeface="Arial"/>
                <a:cs typeface="Arial"/>
              </a:rPr>
              <a:t>n </a:t>
            </a:r>
            <a:r>
              <a:rPr sz="1100" dirty="0"/>
              <a:t>numbers is easy: just sort them. The drawback is that this takes </a:t>
            </a:r>
            <a:r>
              <a:rPr sz="1100" i="1" dirty="0">
                <a:latin typeface="Arial"/>
                <a:cs typeface="Arial"/>
              </a:rPr>
              <a:t>O</a:t>
            </a:r>
            <a:r>
              <a:rPr sz="1100" dirty="0"/>
              <a:t>(</a:t>
            </a:r>
            <a:r>
              <a:rPr sz="1100" i="1" dirty="0">
                <a:latin typeface="Arial"/>
                <a:cs typeface="Arial"/>
              </a:rPr>
              <a:t>n </a:t>
            </a:r>
            <a:r>
              <a:rPr sz="1100" dirty="0"/>
              <a:t>log </a:t>
            </a:r>
            <a:r>
              <a:rPr sz="1100" i="1" dirty="0">
                <a:latin typeface="Arial"/>
                <a:cs typeface="Arial"/>
              </a:rPr>
              <a:t>n</a:t>
            </a:r>
            <a:r>
              <a:rPr sz="1100" dirty="0"/>
              <a:t>) time, whereas we would ideally like something </a:t>
            </a:r>
            <a:r>
              <a:rPr sz="1100" i="1" dirty="0">
                <a:solidFill>
                  <a:srgbClr val="FF0000"/>
                </a:solidFill>
                <a:latin typeface="Trebuchet MS"/>
                <a:cs typeface="Trebuchet MS"/>
              </a:rPr>
              <a:t>linear</a:t>
            </a:r>
            <a:r>
              <a:rPr sz="1100" dirty="0"/>
              <a:t>.</a:t>
            </a:r>
          </a:p>
          <a:p>
            <a:pPr marL="12700" marR="5080">
              <a:lnSpc>
                <a:spcPts val="1400"/>
              </a:lnSpc>
              <a:spcBef>
                <a:spcPts val="595"/>
              </a:spcBef>
            </a:pPr>
            <a:r>
              <a:rPr sz="1100" dirty="0"/>
              <a:t>We have reason to be hopeful, because sorting is doing far more work than we really need – we just want the middle element and don’t care about the relative ordering of the rest of them.</a:t>
            </a:r>
          </a:p>
        </p:txBody>
      </p:sp>
    </p:spTree>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602" y="358776"/>
            <a:ext cx="4324248" cy="215444"/>
          </a:xfrm>
          <a:prstGeom prst="rect">
            <a:avLst/>
          </a:prstGeom>
        </p:spPr>
        <p:txBody>
          <a:bodyPr vert="horz" wrap="square" lIns="0" tIns="0" rIns="0" bIns="0" rtlCol="0">
            <a:spAutoFit/>
          </a:bodyPr>
          <a:lstStyle/>
          <a:p>
            <a:pPr marL="12700">
              <a:lnSpc>
                <a:spcPct val="100000"/>
              </a:lnSpc>
            </a:pPr>
            <a:r>
              <a:rPr sz="1400" b="1" dirty="0"/>
              <a:t>Selection</a:t>
            </a:r>
          </a:p>
        </p:txBody>
      </p:sp>
      <p:sp>
        <p:nvSpPr>
          <p:cNvPr id="3" name="object 3"/>
          <p:cNvSpPr txBox="1"/>
          <p:nvPr/>
        </p:nvSpPr>
        <p:spPr>
          <a:xfrm>
            <a:off x="933450" y="1177686"/>
            <a:ext cx="2617179" cy="495777"/>
          </a:xfrm>
          <a:prstGeom prst="rect">
            <a:avLst/>
          </a:prstGeom>
        </p:spPr>
        <p:txBody>
          <a:bodyPr vert="horz" wrap="square" lIns="0" tIns="0" rIns="0" bIns="0" rtlCol="0">
            <a:spAutoFit/>
          </a:bodyPr>
          <a:lstStyle/>
          <a:p>
            <a:pPr marL="12700" marR="5080">
              <a:lnSpc>
                <a:spcPct val="101000"/>
              </a:lnSpc>
              <a:spcBef>
                <a:spcPts val="1200"/>
              </a:spcBef>
            </a:pPr>
            <a:r>
              <a:rPr sz="1100" i="1" dirty="0">
                <a:latin typeface="Trebuchet MS"/>
                <a:cs typeface="Trebuchet MS"/>
              </a:rPr>
              <a:t>Input: </a:t>
            </a:r>
            <a:r>
              <a:rPr sz="1100" dirty="0">
                <a:latin typeface="Tahoma"/>
                <a:cs typeface="Tahoma"/>
              </a:rPr>
              <a:t>A list of numbers </a:t>
            </a:r>
            <a:r>
              <a:rPr sz="1100" i="1" dirty="0">
                <a:latin typeface="Arial"/>
                <a:cs typeface="Arial"/>
              </a:rPr>
              <a:t>S </a:t>
            </a:r>
            <a:r>
              <a:rPr sz="1100" dirty="0">
                <a:latin typeface="Tahoma"/>
                <a:cs typeface="Tahoma"/>
              </a:rPr>
              <a:t>; an integer </a:t>
            </a:r>
            <a:r>
              <a:rPr sz="1100" i="1" dirty="0">
                <a:latin typeface="Arial"/>
                <a:cs typeface="Arial"/>
              </a:rPr>
              <a:t>K </a:t>
            </a:r>
            <a:r>
              <a:rPr sz="1100" dirty="0">
                <a:latin typeface="Tahoma"/>
                <a:cs typeface="Tahoma"/>
              </a:rPr>
              <a:t>.  </a:t>
            </a:r>
            <a:endParaRPr lang="en-US" sz="1100" dirty="0">
              <a:latin typeface="Tahoma"/>
              <a:cs typeface="Tahoma"/>
            </a:endParaRPr>
          </a:p>
          <a:p>
            <a:pPr marL="12700" marR="5080">
              <a:lnSpc>
                <a:spcPct val="101000"/>
              </a:lnSpc>
              <a:spcBef>
                <a:spcPts val="1200"/>
              </a:spcBef>
            </a:pPr>
            <a:r>
              <a:rPr sz="1100" i="1" dirty="0">
                <a:latin typeface="Trebuchet MS"/>
                <a:cs typeface="Trebuchet MS"/>
              </a:rPr>
              <a:t>Output</a:t>
            </a:r>
            <a:r>
              <a:rPr sz="1100" dirty="0">
                <a:latin typeface="Tahoma"/>
                <a:cs typeface="Tahoma"/>
              </a:rPr>
              <a:t>: The </a:t>
            </a:r>
            <a:r>
              <a:rPr sz="1100" i="1" dirty="0">
                <a:latin typeface="Arial"/>
                <a:cs typeface="Arial"/>
              </a:rPr>
              <a:t>k</a:t>
            </a:r>
            <a:r>
              <a:rPr sz="1100" dirty="0">
                <a:latin typeface="Tahoma"/>
                <a:cs typeface="Tahoma"/>
              </a:rPr>
              <a:t>th smallest element of </a:t>
            </a:r>
            <a:r>
              <a:rPr sz="1100" i="1" dirty="0">
                <a:latin typeface="Arial"/>
                <a:cs typeface="Arial"/>
              </a:rPr>
              <a:t>S </a:t>
            </a:r>
            <a:r>
              <a:rPr sz="1100" dirty="0">
                <a:latin typeface="Tahoma"/>
                <a:cs typeface="Tahoma"/>
              </a:rPr>
              <a:t>.</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858"/>
            <a:ext cx="4419498" cy="215444"/>
          </a:xfrm>
          <a:prstGeom prst="rect">
            <a:avLst/>
          </a:prstGeom>
        </p:spPr>
        <p:txBody>
          <a:bodyPr vert="horz" wrap="square" lIns="0" tIns="0" rIns="0" bIns="0" rtlCol="0">
            <a:spAutoFit/>
          </a:bodyPr>
          <a:lstStyle/>
          <a:p>
            <a:pPr marL="12700">
              <a:lnSpc>
                <a:spcPct val="100000"/>
              </a:lnSpc>
            </a:pPr>
            <a:r>
              <a:rPr sz="1400" b="1" dirty="0"/>
              <a:t>The Rivest-Shamir-Adelman (RSA) cryptosystem</a:t>
            </a:r>
          </a:p>
        </p:txBody>
      </p:sp>
      <p:sp>
        <p:nvSpPr>
          <p:cNvPr id="3" name="object 3"/>
          <p:cNvSpPr txBox="1">
            <a:spLocks noGrp="1"/>
          </p:cNvSpPr>
          <p:nvPr>
            <p:ph type="body" idx="1"/>
          </p:nvPr>
        </p:nvSpPr>
        <p:spPr>
          <a:xfrm>
            <a:off x="247650" y="511175"/>
            <a:ext cx="4167556" cy="2372444"/>
          </a:xfrm>
          <a:prstGeom prst="rect">
            <a:avLst/>
          </a:prstGeom>
        </p:spPr>
        <p:txBody>
          <a:bodyPr vert="horz" wrap="square" lIns="0" tIns="0" rIns="0" bIns="0" rtlCol="0">
            <a:spAutoFit/>
          </a:bodyPr>
          <a:lstStyle/>
          <a:p>
            <a:pPr marL="12700">
              <a:lnSpc>
                <a:spcPts val="1400"/>
              </a:lnSpc>
            </a:pPr>
            <a:r>
              <a:rPr sz="1050" dirty="0"/>
              <a:t>An example of </a:t>
            </a:r>
            <a:r>
              <a:rPr sz="1050" b="1" dirty="0">
                <a:latin typeface="Arial"/>
                <a:cs typeface="Arial"/>
              </a:rPr>
              <a:t>public-key cryptography:</a:t>
            </a:r>
          </a:p>
          <a:p>
            <a:pPr marL="246379" marR="261620" indent="-126364">
              <a:lnSpc>
                <a:spcPts val="1400"/>
              </a:lnSpc>
              <a:spcBef>
                <a:spcPts val="495"/>
              </a:spcBef>
            </a:pPr>
            <a:r>
              <a:rPr lang="en-US" sz="1050" baseline="9259" dirty="0">
                <a:solidFill>
                  <a:srgbClr val="3333B2"/>
                </a:solidFill>
                <a:latin typeface="Arial"/>
                <a:cs typeface="Arial"/>
              </a:rPr>
              <a:t> </a:t>
            </a:r>
            <a:r>
              <a:rPr lang="en-US" sz="1050" dirty="0">
                <a:solidFill>
                  <a:srgbClr val="3333B2"/>
                </a:solidFill>
                <a:latin typeface="Arial"/>
                <a:cs typeface="Arial"/>
              </a:rPr>
              <a:t>  </a:t>
            </a:r>
            <a:r>
              <a:rPr sz="1050" baseline="9259" dirty="0">
                <a:solidFill>
                  <a:srgbClr val="3333B2"/>
                </a:solidFill>
                <a:latin typeface="Arial"/>
                <a:cs typeface="Arial"/>
              </a:rPr>
              <a:t> </a:t>
            </a:r>
            <a:r>
              <a:rPr sz="1050" dirty="0"/>
              <a:t>Anybody can send a message to anybody else using publicly available  information, rather like addresses or phone numbers.</a:t>
            </a:r>
            <a:endParaRPr sz="1050" dirty="0">
              <a:latin typeface="Arial"/>
              <a:cs typeface="Arial"/>
            </a:endParaRPr>
          </a:p>
          <a:p>
            <a:pPr marL="246379" marR="102235" indent="-126364">
              <a:lnSpc>
                <a:spcPts val="1400"/>
              </a:lnSpc>
              <a:spcBef>
                <a:spcPts val="295"/>
              </a:spcBef>
            </a:pPr>
            <a:r>
              <a:rPr lang="en-US" sz="1050" baseline="9259" dirty="0">
                <a:solidFill>
                  <a:srgbClr val="3333B2"/>
                </a:solidFill>
                <a:latin typeface="Arial"/>
                <a:cs typeface="Arial"/>
              </a:rPr>
              <a:t> </a:t>
            </a:r>
            <a:r>
              <a:rPr lang="en-US" sz="1050" dirty="0">
                <a:solidFill>
                  <a:srgbClr val="3333B2"/>
                </a:solidFill>
                <a:latin typeface="Arial"/>
                <a:cs typeface="Arial"/>
              </a:rPr>
              <a:t>   </a:t>
            </a:r>
            <a:r>
              <a:rPr sz="1050" dirty="0"/>
              <a:t>Each person has a public key known to the whole world and a secret key  known only to him- or herself.</a:t>
            </a:r>
            <a:endParaRPr sz="1050" dirty="0">
              <a:latin typeface="Arial"/>
              <a:cs typeface="Arial"/>
            </a:endParaRPr>
          </a:p>
          <a:p>
            <a:pPr marL="120014">
              <a:lnSpc>
                <a:spcPts val="1400"/>
              </a:lnSpc>
              <a:spcBef>
                <a:spcPts val="309"/>
              </a:spcBef>
            </a:pPr>
            <a:r>
              <a:rPr lang="en-US" sz="1050" baseline="9259" dirty="0">
                <a:solidFill>
                  <a:srgbClr val="3333B2"/>
                </a:solidFill>
                <a:latin typeface="Arial"/>
                <a:cs typeface="Arial"/>
              </a:rPr>
              <a:t> </a:t>
            </a:r>
            <a:r>
              <a:rPr lang="en-US" sz="1050" dirty="0">
                <a:solidFill>
                  <a:srgbClr val="3333B2"/>
                </a:solidFill>
                <a:latin typeface="Arial"/>
                <a:cs typeface="Arial"/>
              </a:rPr>
              <a:t>  </a:t>
            </a:r>
            <a:r>
              <a:rPr sz="1050" baseline="9259" dirty="0">
                <a:solidFill>
                  <a:srgbClr val="3333B2"/>
                </a:solidFill>
                <a:latin typeface="Arial"/>
                <a:cs typeface="Arial"/>
              </a:rPr>
              <a:t>  </a:t>
            </a:r>
            <a:r>
              <a:rPr sz="1050" dirty="0"/>
              <a:t>When Alice wants to send message </a:t>
            </a:r>
            <a:r>
              <a:rPr sz="1050" i="1" dirty="0">
                <a:latin typeface="Arial"/>
                <a:cs typeface="Arial"/>
              </a:rPr>
              <a:t>x </a:t>
            </a:r>
            <a:r>
              <a:rPr sz="1050" dirty="0"/>
              <a:t>to Bob, she encodes it using his</a:t>
            </a:r>
            <a:r>
              <a:rPr lang="en-US" sz="1050" dirty="0"/>
              <a:t> </a:t>
            </a:r>
            <a:r>
              <a:rPr sz="1050" i="1" dirty="0">
                <a:solidFill>
                  <a:srgbClr val="FF0000"/>
                </a:solidFill>
                <a:latin typeface="Trebuchet MS"/>
                <a:cs typeface="Trebuchet MS"/>
              </a:rPr>
              <a:t>public key</a:t>
            </a:r>
            <a:r>
              <a:rPr sz="1050" dirty="0"/>
              <a:t>.</a:t>
            </a:r>
          </a:p>
          <a:p>
            <a:pPr marL="120014">
              <a:lnSpc>
                <a:spcPts val="1400"/>
              </a:lnSpc>
              <a:spcBef>
                <a:spcPts val="309"/>
              </a:spcBef>
            </a:pPr>
            <a:r>
              <a:rPr lang="en-US" sz="1050" baseline="9259" dirty="0">
                <a:solidFill>
                  <a:srgbClr val="3333B2"/>
                </a:solidFill>
                <a:latin typeface="Arial"/>
                <a:cs typeface="Arial"/>
              </a:rPr>
              <a:t> </a:t>
            </a:r>
            <a:r>
              <a:rPr lang="en-US" sz="1050" dirty="0">
                <a:solidFill>
                  <a:srgbClr val="3333B2"/>
                </a:solidFill>
                <a:latin typeface="Arial"/>
                <a:cs typeface="Arial"/>
              </a:rPr>
              <a:t>  </a:t>
            </a:r>
            <a:r>
              <a:rPr sz="1050" baseline="9259" dirty="0">
                <a:solidFill>
                  <a:srgbClr val="3333B2"/>
                </a:solidFill>
                <a:latin typeface="Arial"/>
                <a:cs typeface="Arial"/>
              </a:rPr>
              <a:t>  </a:t>
            </a:r>
            <a:r>
              <a:rPr sz="1050" dirty="0"/>
              <a:t>Bob decrypts it using his </a:t>
            </a:r>
            <a:r>
              <a:rPr sz="1050" i="1" dirty="0">
                <a:solidFill>
                  <a:srgbClr val="FF0000"/>
                </a:solidFill>
                <a:latin typeface="Trebuchet MS"/>
                <a:cs typeface="Trebuchet MS"/>
              </a:rPr>
              <a:t>secret key</a:t>
            </a:r>
            <a:r>
              <a:rPr sz="1050" dirty="0"/>
              <a:t>, to retrieve </a:t>
            </a:r>
            <a:r>
              <a:rPr sz="1050" i="1" dirty="0">
                <a:latin typeface="Arial"/>
                <a:cs typeface="Arial"/>
              </a:rPr>
              <a:t>x</a:t>
            </a:r>
            <a:r>
              <a:rPr sz="1050" dirty="0"/>
              <a:t>.</a:t>
            </a:r>
            <a:endParaRPr sz="1050" dirty="0">
              <a:latin typeface="Arial"/>
              <a:cs typeface="Arial"/>
            </a:endParaRPr>
          </a:p>
          <a:p>
            <a:pPr marL="246379" marR="5080" indent="-126364">
              <a:lnSpc>
                <a:spcPts val="1400"/>
              </a:lnSpc>
              <a:spcBef>
                <a:spcPts val="300"/>
              </a:spcBef>
            </a:pPr>
            <a:r>
              <a:rPr lang="en-US" sz="1050" baseline="9259" dirty="0">
                <a:solidFill>
                  <a:srgbClr val="3333B2"/>
                </a:solidFill>
                <a:latin typeface="Arial"/>
                <a:cs typeface="Arial"/>
              </a:rPr>
              <a:t> </a:t>
            </a:r>
            <a:r>
              <a:rPr lang="en-US" sz="1050" dirty="0">
                <a:solidFill>
                  <a:srgbClr val="3333B2"/>
                </a:solidFill>
                <a:latin typeface="Arial"/>
                <a:cs typeface="Arial"/>
              </a:rPr>
              <a:t>   </a:t>
            </a:r>
            <a:r>
              <a:rPr sz="1050" dirty="0"/>
              <a:t>Eve is welcome to see as many encrypted messages for Bob as she likes, but she will not be able to decode them, </a:t>
            </a:r>
            <a:r>
              <a:rPr sz="1050" i="1" dirty="0">
                <a:solidFill>
                  <a:srgbClr val="0000FF"/>
                </a:solidFill>
                <a:latin typeface="Trebuchet MS"/>
                <a:cs typeface="Trebuchet MS"/>
              </a:rPr>
              <a:t>under certain simple assumptions</a:t>
            </a:r>
            <a:r>
              <a:rPr sz="1050" dirty="0"/>
              <a:t>.</a:t>
            </a:r>
            <a:endParaRPr sz="1050" dirty="0">
              <a:latin typeface="Trebuchet MS"/>
              <a:cs typeface="Trebuchet MS"/>
            </a:endParaRPr>
          </a:p>
        </p:txBody>
      </p:sp>
      <p:pic>
        <p:nvPicPr>
          <p:cNvPr id="4" name="图片 3"/>
          <p:cNvPicPr>
            <a:picLocks noChangeAspect="1"/>
          </p:cNvPicPr>
          <p:nvPr/>
        </p:nvPicPr>
        <p:blipFill>
          <a:blip r:embed="rId2"/>
          <a:stretch>
            <a:fillRect/>
          </a:stretch>
        </p:blipFill>
        <p:spPr>
          <a:xfrm>
            <a:off x="300403" y="797900"/>
            <a:ext cx="138095" cy="108000"/>
          </a:xfrm>
          <a:prstGeom prst="rect">
            <a:avLst/>
          </a:prstGeom>
        </p:spPr>
      </p:pic>
      <p:pic>
        <p:nvPicPr>
          <p:cNvPr id="5" name="图片 4"/>
          <p:cNvPicPr>
            <a:picLocks noChangeAspect="1"/>
          </p:cNvPicPr>
          <p:nvPr/>
        </p:nvPicPr>
        <p:blipFill>
          <a:blip r:embed="rId2"/>
          <a:stretch>
            <a:fillRect/>
          </a:stretch>
        </p:blipFill>
        <p:spPr>
          <a:xfrm>
            <a:off x="300406" y="1349375"/>
            <a:ext cx="138095" cy="108000"/>
          </a:xfrm>
          <a:prstGeom prst="rect">
            <a:avLst/>
          </a:prstGeom>
        </p:spPr>
      </p:pic>
      <p:pic>
        <p:nvPicPr>
          <p:cNvPr id="6" name="图片 5"/>
          <p:cNvPicPr>
            <a:picLocks noChangeAspect="1"/>
          </p:cNvPicPr>
          <p:nvPr/>
        </p:nvPicPr>
        <p:blipFill>
          <a:blip r:embed="rId2"/>
          <a:stretch>
            <a:fillRect/>
          </a:stretch>
        </p:blipFill>
        <p:spPr>
          <a:xfrm>
            <a:off x="300406" y="1730375"/>
            <a:ext cx="138095" cy="108000"/>
          </a:xfrm>
          <a:prstGeom prst="rect">
            <a:avLst/>
          </a:prstGeom>
        </p:spPr>
      </p:pic>
      <p:pic>
        <p:nvPicPr>
          <p:cNvPr id="7" name="图片 6"/>
          <p:cNvPicPr>
            <a:picLocks noChangeAspect="1"/>
          </p:cNvPicPr>
          <p:nvPr/>
        </p:nvPicPr>
        <p:blipFill>
          <a:blip r:embed="rId2"/>
          <a:stretch>
            <a:fillRect/>
          </a:stretch>
        </p:blipFill>
        <p:spPr>
          <a:xfrm>
            <a:off x="302032" y="2111375"/>
            <a:ext cx="138095" cy="108000"/>
          </a:xfrm>
          <a:prstGeom prst="rect">
            <a:avLst/>
          </a:prstGeom>
        </p:spPr>
      </p:pic>
      <p:pic>
        <p:nvPicPr>
          <p:cNvPr id="8" name="图片 7"/>
          <p:cNvPicPr>
            <a:picLocks noChangeAspect="1"/>
          </p:cNvPicPr>
          <p:nvPr/>
        </p:nvPicPr>
        <p:blipFill>
          <a:blip r:embed="rId2"/>
          <a:stretch>
            <a:fillRect/>
          </a:stretch>
        </p:blipFill>
        <p:spPr>
          <a:xfrm>
            <a:off x="300402" y="2339975"/>
            <a:ext cx="138095" cy="108000"/>
          </a:xfrm>
          <a:prstGeom prst="rect">
            <a:avLst/>
          </a:prstGeom>
        </p:spPr>
      </p:pic>
    </p:spTree>
  </p:cSld>
  <p:clrMapOvr>
    <a:masterClrMapping/>
  </p:clrMapOvr>
  <p:transition>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446" y="282575"/>
            <a:ext cx="4419498" cy="184666"/>
          </a:xfrm>
          <a:prstGeom prst="rect">
            <a:avLst/>
          </a:prstGeom>
        </p:spPr>
        <p:txBody>
          <a:bodyPr vert="horz" wrap="square" lIns="0" tIns="0" rIns="0" bIns="0" rtlCol="0">
            <a:spAutoFit/>
          </a:bodyPr>
          <a:lstStyle/>
          <a:p>
            <a:pPr marL="12700">
              <a:lnSpc>
                <a:spcPct val="100000"/>
              </a:lnSpc>
            </a:pPr>
            <a:r>
              <a:rPr sz="1200" b="1" dirty="0"/>
              <a:t>A randomized divide-and-conquer algorithm for selection</a:t>
            </a:r>
          </a:p>
        </p:txBody>
      </p:sp>
      <p:sp>
        <p:nvSpPr>
          <p:cNvPr id="3" name="object 3"/>
          <p:cNvSpPr txBox="1"/>
          <p:nvPr/>
        </p:nvSpPr>
        <p:spPr>
          <a:xfrm>
            <a:off x="416481" y="898402"/>
            <a:ext cx="3329356" cy="833562"/>
          </a:xfrm>
          <a:prstGeom prst="rect">
            <a:avLst/>
          </a:prstGeom>
        </p:spPr>
        <p:txBody>
          <a:bodyPr vert="horz" wrap="square" lIns="0" tIns="0" rIns="0" bIns="0" rtlCol="0">
            <a:spAutoFit/>
          </a:bodyPr>
          <a:lstStyle/>
          <a:p>
            <a:pPr marL="12700">
              <a:lnSpc>
                <a:spcPts val="1400"/>
              </a:lnSpc>
            </a:pPr>
            <a:r>
              <a:rPr sz="900" dirty="0">
                <a:latin typeface="Tahoma"/>
                <a:cs typeface="Tahoma"/>
              </a:rPr>
              <a:t>For any number </a:t>
            </a:r>
            <a:r>
              <a:rPr sz="900" i="1" dirty="0">
                <a:latin typeface="Arial"/>
                <a:cs typeface="Arial"/>
              </a:rPr>
              <a:t>v </a:t>
            </a:r>
            <a:r>
              <a:rPr sz="900" dirty="0">
                <a:latin typeface="Tahoma"/>
                <a:cs typeface="Tahoma"/>
              </a:rPr>
              <a:t>, imagine splitting list </a:t>
            </a:r>
            <a:r>
              <a:rPr sz="900" i="1" dirty="0">
                <a:latin typeface="Arial"/>
                <a:cs typeface="Arial"/>
              </a:rPr>
              <a:t>S </a:t>
            </a:r>
            <a:r>
              <a:rPr sz="900" dirty="0">
                <a:latin typeface="Tahoma"/>
                <a:cs typeface="Tahoma"/>
              </a:rPr>
              <a:t>into three categories:</a:t>
            </a:r>
          </a:p>
          <a:p>
            <a:pPr marL="120014">
              <a:lnSpc>
                <a:spcPts val="1400"/>
              </a:lnSpc>
              <a:spcBef>
                <a:spcPts val="309"/>
              </a:spcBef>
            </a:pPr>
            <a:r>
              <a:rPr lang="en-US" sz="900" baseline="9259" dirty="0">
                <a:solidFill>
                  <a:srgbClr val="3333B2"/>
                </a:solidFill>
                <a:latin typeface="Arial"/>
                <a:cs typeface="Arial"/>
              </a:rPr>
              <a:t> </a:t>
            </a:r>
            <a:r>
              <a:rPr lang="en-US" sz="900" dirty="0">
                <a:solidFill>
                  <a:srgbClr val="3333B2"/>
                </a:solidFill>
                <a:latin typeface="Arial"/>
                <a:cs typeface="Arial"/>
              </a:rPr>
              <a:t>  </a:t>
            </a:r>
            <a:r>
              <a:rPr sz="900" baseline="9259" dirty="0">
                <a:solidFill>
                  <a:srgbClr val="3333B2"/>
                </a:solidFill>
                <a:latin typeface="Arial"/>
                <a:cs typeface="Arial"/>
              </a:rPr>
              <a:t>   </a:t>
            </a:r>
            <a:r>
              <a:rPr sz="900" dirty="0">
                <a:latin typeface="Tahoma"/>
                <a:cs typeface="Tahoma"/>
              </a:rPr>
              <a:t>elements smaller than </a:t>
            </a:r>
            <a:r>
              <a:rPr sz="900" i="1" dirty="0">
                <a:latin typeface="Arial"/>
                <a:cs typeface="Arial"/>
              </a:rPr>
              <a:t>v </a:t>
            </a:r>
            <a:r>
              <a:rPr sz="900" dirty="0">
                <a:latin typeface="Tahoma"/>
                <a:cs typeface="Tahoma"/>
              </a:rPr>
              <a:t>, i.e., </a:t>
            </a:r>
            <a:r>
              <a:rPr sz="900" i="1" dirty="0">
                <a:solidFill>
                  <a:srgbClr val="FF0000"/>
                </a:solidFill>
                <a:latin typeface="Arial"/>
                <a:cs typeface="Arial"/>
              </a:rPr>
              <a:t>S</a:t>
            </a:r>
            <a:r>
              <a:rPr sz="900" i="1" baseline="-9259" dirty="0">
                <a:solidFill>
                  <a:srgbClr val="FF0000"/>
                </a:solidFill>
                <a:latin typeface="Arial"/>
                <a:cs typeface="Arial"/>
              </a:rPr>
              <a:t>L</a:t>
            </a:r>
            <a:r>
              <a:rPr sz="900" dirty="0">
                <a:latin typeface="Tahoma"/>
                <a:cs typeface="Tahoma"/>
              </a:rPr>
              <a:t>;</a:t>
            </a:r>
          </a:p>
          <a:p>
            <a:pPr marL="120014">
              <a:lnSpc>
                <a:spcPts val="1400"/>
              </a:lnSpc>
              <a:spcBef>
                <a:spcPts val="409"/>
              </a:spcBef>
            </a:pPr>
            <a:r>
              <a:rPr lang="en-US" sz="900" baseline="18518" dirty="0">
                <a:solidFill>
                  <a:srgbClr val="3333B2"/>
                </a:solidFill>
                <a:latin typeface="Arial"/>
                <a:cs typeface="Arial"/>
              </a:rPr>
              <a:t> </a:t>
            </a:r>
            <a:r>
              <a:rPr lang="en-US" sz="900" dirty="0">
                <a:solidFill>
                  <a:srgbClr val="3333B2"/>
                </a:solidFill>
                <a:latin typeface="Arial"/>
                <a:cs typeface="Arial"/>
              </a:rPr>
              <a:t>  </a:t>
            </a:r>
            <a:r>
              <a:rPr sz="900" baseline="18518" dirty="0">
                <a:solidFill>
                  <a:srgbClr val="3333B2"/>
                </a:solidFill>
                <a:latin typeface="Arial"/>
                <a:cs typeface="Arial"/>
              </a:rPr>
              <a:t>   </a:t>
            </a:r>
            <a:r>
              <a:rPr sz="1350" baseline="6172" dirty="0">
                <a:latin typeface="Tahoma"/>
                <a:cs typeface="Tahoma"/>
              </a:rPr>
              <a:t>those equal to </a:t>
            </a:r>
            <a:r>
              <a:rPr sz="1350" i="1" baseline="6172" dirty="0">
                <a:latin typeface="Arial"/>
                <a:cs typeface="Arial"/>
              </a:rPr>
              <a:t>v </a:t>
            </a:r>
            <a:r>
              <a:rPr sz="1350" baseline="6172" dirty="0">
                <a:latin typeface="Tahoma"/>
                <a:cs typeface="Tahoma"/>
              </a:rPr>
              <a:t>, i.e., </a:t>
            </a:r>
            <a:r>
              <a:rPr sz="1350" i="1" baseline="6172" dirty="0">
                <a:solidFill>
                  <a:srgbClr val="FF0000"/>
                </a:solidFill>
                <a:latin typeface="Arial"/>
                <a:cs typeface="Arial"/>
              </a:rPr>
              <a:t>S</a:t>
            </a:r>
            <a:r>
              <a:rPr sz="600" i="1" dirty="0">
                <a:solidFill>
                  <a:srgbClr val="FF0000"/>
                </a:solidFill>
                <a:latin typeface="Arial"/>
                <a:cs typeface="Arial"/>
              </a:rPr>
              <a:t>v    </a:t>
            </a:r>
            <a:r>
              <a:rPr sz="1350" baseline="6172" dirty="0">
                <a:latin typeface="Tahoma"/>
                <a:cs typeface="Tahoma"/>
              </a:rPr>
              <a:t>(there might be duplicates);</a:t>
            </a:r>
          </a:p>
          <a:p>
            <a:pPr marL="120014">
              <a:lnSpc>
                <a:spcPts val="1400"/>
              </a:lnSpc>
              <a:spcBef>
                <a:spcPts val="210"/>
              </a:spcBef>
            </a:pPr>
            <a:r>
              <a:rPr sz="900" baseline="9259" dirty="0">
                <a:solidFill>
                  <a:srgbClr val="3333B2"/>
                </a:solidFill>
                <a:latin typeface="Arial"/>
                <a:cs typeface="Arial"/>
              </a:rPr>
              <a:t>.</a:t>
            </a:r>
            <a:r>
              <a:rPr lang="en-US" sz="900" dirty="0">
                <a:solidFill>
                  <a:srgbClr val="3333B2"/>
                </a:solidFill>
                <a:latin typeface="Arial"/>
                <a:cs typeface="Arial"/>
              </a:rPr>
              <a:t>  </a:t>
            </a:r>
            <a:r>
              <a:rPr sz="900" baseline="9259" dirty="0">
                <a:solidFill>
                  <a:srgbClr val="3333B2"/>
                </a:solidFill>
                <a:latin typeface="Arial"/>
                <a:cs typeface="Arial"/>
              </a:rPr>
              <a:t>   </a:t>
            </a:r>
            <a:r>
              <a:rPr sz="900" dirty="0">
                <a:latin typeface="Tahoma"/>
                <a:cs typeface="Tahoma"/>
              </a:rPr>
              <a:t>and those greater than </a:t>
            </a:r>
            <a:r>
              <a:rPr sz="900" i="1" dirty="0">
                <a:latin typeface="Arial"/>
                <a:cs typeface="Arial"/>
              </a:rPr>
              <a:t>v </a:t>
            </a:r>
            <a:r>
              <a:rPr sz="900" dirty="0">
                <a:latin typeface="Tahoma"/>
                <a:cs typeface="Tahoma"/>
              </a:rPr>
              <a:t>, i.e., </a:t>
            </a:r>
            <a:r>
              <a:rPr sz="900" i="1" dirty="0">
                <a:solidFill>
                  <a:srgbClr val="FF0000"/>
                </a:solidFill>
                <a:latin typeface="Arial"/>
                <a:cs typeface="Arial"/>
              </a:rPr>
              <a:t>S</a:t>
            </a:r>
            <a:r>
              <a:rPr sz="900" i="1" baseline="-9259" dirty="0">
                <a:solidFill>
                  <a:srgbClr val="FF0000"/>
                </a:solidFill>
                <a:latin typeface="Arial"/>
                <a:cs typeface="Arial"/>
              </a:rPr>
              <a:t>R     </a:t>
            </a:r>
            <a:r>
              <a:rPr sz="900" dirty="0">
                <a:latin typeface="Tahoma"/>
                <a:cs typeface="Tahoma"/>
              </a:rPr>
              <a:t>respectively.</a:t>
            </a:r>
          </a:p>
        </p:txBody>
      </p:sp>
      <p:sp>
        <p:nvSpPr>
          <p:cNvPr id="5" name="object 5"/>
          <p:cNvSpPr txBox="1"/>
          <p:nvPr/>
        </p:nvSpPr>
        <p:spPr>
          <a:xfrm>
            <a:off x="1316439" y="1843646"/>
            <a:ext cx="872490" cy="276999"/>
          </a:xfrm>
          <a:prstGeom prst="rect">
            <a:avLst/>
          </a:prstGeom>
        </p:spPr>
        <p:txBody>
          <a:bodyPr vert="horz" wrap="square" lIns="0" tIns="0" rIns="0" bIns="0" rtlCol="0">
            <a:spAutoFit/>
          </a:bodyPr>
          <a:lstStyle/>
          <a:p>
            <a:pPr marL="12700">
              <a:lnSpc>
                <a:spcPct val="100000"/>
              </a:lnSpc>
            </a:pPr>
            <a:r>
              <a:rPr sz="1350" baseline="3086" dirty="0">
                <a:latin typeface="Arial Unicode MS"/>
                <a:cs typeface="Arial Unicode MS"/>
              </a:rPr>
              <a:t></a:t>
            </a:r>
            <a:r>
              <a:rPr sz="1350" baseline="-15432" dirty="0">
                <a:latin typeface="Arial Unicode MS"/>
                <a:cs typeface="Arial Unicode MS"/>
              </a:rPr>
              <a:t></a:t>
            </a:r>
            <a:r>
              <a:rPr sz="900" dirty="0">
                <a:latin typeface="Tahoma"/>
                <a:cs typeface="Tahoma"/>
              </a:rPr>
              <a:t>selection(</a:t>
            </a:r>
            <a:r>
              <a:rPr sz="900" i="1" dirty="0">
                <a:latin typeface="Arial"/>
                <a:cs typeface="Arial"/>
              </a:rPr>
              <a:t>S</a:t>
            </a:r>
            <a:r>
              <a:rPr sz="900" i="1" baseline="-9259" dirty="0">
                <a:latin typeface="Arial"/>
                <a:cs typeface="Arial"/>
              </a:rPr>
              <a:t>L</a:t>
            </a:r>
            <a:r>
              <a:rPr sz="900" i="1" dirty="0">
                <a:latin typeface="Verdana"/>
                <a:cs typeface="Verdana"/>
              </a:rPr>
              <a:t>, </a:t>
            </a:r>
            <a:r>
              <a:rPr sz="900" i="1" dirty="0">
                <a:latin typeface="Arial"/>
                <a:cs typeface="Arial"/>
              </a:rPr>
              <a:t>k</a:t>
            </a:r>
            <a:r>
              <a:rPr sz="900" dirty="0">
                <a:latin typeface="Tahoma"/>
                <a:cs typeface="Tahoma"/>
              </a:rPr>
              <a:t>)</a:t>
            </a:r>
          </a:p>
        </p:txBody>
      </p:sp>
      <p:sp>
        <p:nvSpPr>
          <p:cNvPr id="6" name="object 6"/>
          <p:cNvSpPr txBox="1"/>
          <p:nvPr/>
        </p:nvSpPr>
        <p:spPr>
          <a:xfrm>
            <a:off x="457415" y="2009902"/>
            <a:ext cx="1042669" cy="138499"/>
          </a:xfrm>
          <a:prstGeom prst="rect">
            <a:avLst/>
          </a:prstGeom>
        </p:spPr>
        <p:txBody>
          <a:bodyPr vert="horz" wrap="square" lIns="0" tIns="0" rIns="0" bIns="0" rtlCol="0">
            <a:spAutoFit/>
          </a:bodyPr>
          <a:lstStyle/>
          <a:p>
            <a:pPr marL="12700">
              <a:lnSpc>
                <a:spcPct val="100000"/>
              </a:lnSpc>
              <a:tabLst>
                <a:tab pos="975360" algn="l"/>
              </a:tabLst>
            </a:pPr>
            <a:r>
              <a:rPr sz="1350" baseline="3086" dirty="0">
                <a:latin typeface="Tahoma"/>
                <a:cs typeface="Tahoma"/>
              </a:rPr>
              <a:t>selection(</a:t>
            </a:r>
            <a:r>
              <a:rPr sz="1350" i="1" baseline="3086" dirty="0">
                <a:latin typeface="Arial"/>
                <a:cs typeface="Arial"/>
              </a:rPr>
              <a:t>S</a:t>
            </a:r>
            <a:r>
              <a:rPr sz="1350" i="1" baseline="3086" dirty="0">
                <a:latin typeface="Verdana"/>
                <a:cs typeface="Verdana"/>
              </a:rPr>
              <a:t>, </a:t>
            </a:r>
            <a:r>
              <a:rPr sz="1350" i="1" baseline="3086" dirty="0">
                <a:latin typeface="Arial"/>
                <a:cs typeface="Arial"/>
              </a:rPr>
              <a:t>k</a:t>
            </a:r>
            <a:r>
              <a:rPr sz="1350" baseline="3086" dirty="0">
                <a:latin typeface="Tahoma"/>
                <a:cs typeface="Tahoma"/>
              </a:rPr>
              <a:t>) =	</a:t>
            </a:r>
            <a:r>
              <a:rPr sz="900" i="1" dirty="0">
                <a:latin typeface="Arial"/>
                <a:cs typeface="Arial"/>
              </a:rPr>
              <a:t>v</a:t>
            </a:r>
            <a:endParaRPr sz="900">
              <a:latin typeface="Arial"/>
              <a:cs typeface="Arial"/>
            </a:endParaRPr>
          </a:p>
        </p:txBody>
      </p:sp>
      <p:sp>
        <p:nvSpPr>
          <p:cNvPr id="7" name="object 7"/>
          <p:cNvSpPr txBox="1"/>
          <p:nvPr/>
        </p:nvSpPr>
        <p:spPr>
          <a:xfrm>
            <a:off x="1316439" y="2176157"/>
            <a:ext cx="1535430" cy="276999"/>
          </a:xfrm>
          <a:prstGeom prst="rect">
            <a:avLst/>
          </a:prstGeom>
        </p:spPr>
        <p:txBody>
          <a:bodyPr vert="horz" wrap="square" lIns="0" tIns="0" rIns="0" bIns="0" rtlCol="0">
            <a:spAutoFit/>
          </a:bodyPr>
          <a:lstStyle/>
          <a:p>
            <a:pPr marL="12700">
              <a:lnSpc>
                <a:spcPct val="100000"/>
              </a:lnSpc>
            </a:pPr>
            <a:r>
              <a:rPr sz="1350" baseline="46296" dirty="0">
                <a:latin typeface="Arial Unicode MS"/>
                <a:cs typeface="Arial Unicode MS"/>
              </a:rPr>
              <a:t></a:t>
            </a:r>
            <a:r>
              <a:rPr sz="1350" baseline="30864" dirty="0">
                <a:latin typeface="Arial Unicode MS"/>
                <a:cs typeface="Arial Unicode MS"/>
              </a:rPr>
              <a:t></a:t>
            </a:r>
            <a:r>
              <a:rPr sz="900" dirty="0">
                <a:latin typeface="Tahoma"/>
                <a:cs typeface="Tahoma"/>
              </a:rPr>
              <a:t>selection(</a:t>
            </a:r>
            <a:r>
              <a:rPr sz="900" i="1" dirty="0">
                <a:latin typeface="Arial"/>
                <a:cs typeface="Arial"/>
              </a:rPr>
              <a:t>S</a:t>
            </a:r>
            <a:r>
              <a:rPr sz="900" i="1" baseline="-9259" dirty="0">
                <a:latin typeface="Arial"/>
                <a:cs typeface="Arial"/>
              </a:rPr>
              <a:t>R </a:t>
            </a:r>
            <a:r>
              <a:rPr sz="900" i="1" dirty="0">
                <a:latin typeface="Verdana"/>
                <a:cs typeface="Verdana"/>
              </a:rPr>
              <a:t>, </a:t>
            </a:r>
            <a:r>
              <a:rPr sz="900" i="1" dirty="0">
                <a:latin typeface="Arial"/>
                <a:cs typeface="Arial"/>
              </a:rPr>
              <a:t>k </a:t>
            </a:r>
            <a:r>
              <a:rPr sz="900" dirty="0">
                <a:latin typeface="Arial Unicode MS"/>
                <a:cs typeface="Arial Unicode MS"/>
              </a:rPr>
              <a:t>− |</a:t>
            </a:r>
            <a:r>
              <a:rPr sz="900" i="1" dirty="0">
                <a:latin typeface="Arial"/>
                <a:cs typeface="Arial"/>
              </a:rPr>
              <a:t>S</a:t>
            </a:r>
            <a:r>
              <a:rPr sz="900" i="1" baseline="-9259" dirty="0">
                <a:latin typeface="Arial"/>
                <a:cs typeface="Arial"/>
              </a:rPr>
              <a:t>L</a:t>
            </a:r>
            <a:r>
              <a:rPr sz="900" dirty="0">
                <a:latin typeface="Arial Unicode MS"/>
                <a:cs typeface="Arial Unicode MS"/>
              </a:rPr>
              <a:t>| − |</a:t>
            </a:r>
            <a:r>
              <a:rPr sz="900" i="1" dirty="0">
                <a:latin typeface="Arial"/>
                <a:cs typeface="Arial"/>
              </a:rPr>
              <a:t>S</a:t>
            </a:r>
            <a:r>
              <a:rPr sz="900" i="1" baseline="-9259" dirty="0">
                <a:latin typeface="Arial"/>
                <a:cs typeface="Arial"/>
              </a:rPr>
              <a:t>v </a:t>
            </a:r>
            <a:r>
              <a:rPr sz="900" dirty="0">
                <a:latin typeface="Arial Unicode MS"/>
                <a:cs typeface="Arial Unicode MS"/>
              </a:rPr>
              <a:t>|</a:t>
            </a:r>
            <a:r>
              <a:rPr sz="900" dirty="0">
                <a:latin typeface="Tahoma"/>
                <a:cs typeface="Tahoma"/>
              </a:rPr>
              <a:t>)</a:t>
            </a:r>
            <a:endParaRPr sz="900">
              <a:latin typeface="Tahoma"/>
              <a:cs typeface="Tahoma"/>
            </a:endParaRPr>
          </a:p>
        </p:txBody>
      </p:sp>
      <p:sp>
        <p:nvSpPr>
          <p:cNvPr id="8" name="object 8"/>
          <p:cNvSpPr txBox="1"/>
          <p:nvPr/>
        </p:nvSpPr>
        <p:spPr>
          <a:xfrm>
            <a:off x="3151831" y="1982146"/>
            <a:ext cx="1439219" cy="586430"/>
          </a:xfrm>
          <a:prstGeom prst="rect">
            <a:avLst/>
          </a:prstGeom>
        </p:spPr>
        <p:txBody>
          <a:bodyPr vert="horz" wrap="square" lIns="0" tIns="0" rIns="0" bIns="0" rtlCol="0">
            <a:spAutoFit/>
          </a:bodyPr>
          <a:lstStyle/>
          <a:p>
            <a:pPr marL="12700">
              <a:lnSpc>
                <a:spcPts val="1400"/>
              </a:lnSpc>
            </a:pPr>
            <a:r>
              <a:rPr sz="900" dirty="0">
                <a:latin typeface="Tahoma"/>
                <a:cs typeface="Tahoma"/>
              </a:rPr>
              <a:t>if </a:t>
            </a:r>
            <a:r>
              <a:rPr sz="900" i="1" dirty="0">
                <a:latin typeface="Arial"/>
                <a:cs typeface="Arial"/>
              </a:rPr>
              <a:t>k </a:t>
            </a:r>
            <a:r>
              <a:rPr sz="900" dirty="0">
                <a:latin typeface="Arial Unicode MS"/>
                <a:cs typeface="Arial Unicode MS"/>
              </a:rPr>
              <a:t>≤ |</a:t>
            </a:r>
            <a:r>
              <a:rPr sz="900" i="1" dirty="0">
                <a:latin typeface="Arial"/>
                <a:cs typeface="Arial"/>
              </a:rPr>
              <a:t>S</a:t>
            </a:r>
            <a:r>
              <a:rPr sz="900" i="1" baseline="-9259" dirty="0">
                <a:latin typeface="Arial"/>
                <a:cs typeface="Arial"/>
              </a:rPr>
              <a:t>L</a:t>
            </a:r>
            <a:r>
              <a:rPr sz="900" dirty="0">
                <a:latin typeface="Arial Unicode MS"/>
                <a:cs typeface="Arial Unicode MS"/>
              </a:rPr>
              <a:t>|</a:t>
            </a:r>
          </a:p>
          <a:p>
            <a:pPr marL="12700">
              <a:lnSpc>
                <a:spcPts val="1400"/>
              </a:lnSpc>
              <a:spcBef>
                <a:spcPts val="229"/>
              </a:spcBef>
            </a:pPr>
            <a:r>
              <a:rPr sz="900" dirty="0">
                <a:latin typeface="Tahoma"/>
                <a:cs typeface="Tahoma"/>
              </a:rPr>
              <a:t>if </a:t>
            </a:r>
            <a:r>
              <a:rPr sz="900" dirty="0">
                <a:latin typeface="Arial Unicode MS"/>
                <a:cs typeface="Arial Unicode MS"/>
              </a:rPr>
              <a:t>|</a:t>
            </a:r>
            <a:r>
              <a:rPr sz="900" i="1" dirty="0">
                <a:latin typeface="Arial"/>
                <a:cs typeface="Arial"/>
              </a:rPr>
              <a:t>S</a:t>
            </a:r>
            <a:r>
              <a:rPr sz="900" i="1" baseline="-9259" dirty="0">
                <a:latin typeface="Arial"/>
                <a:cs typeface="Arial"/>
              </a:rPr>
              <a:t>L</a:t>
            </a:r>
            <a:r>
              <a:rPr sz="900" dirty="0">
                <a:latin typeface="Arial Unicode MS"/>
                <a:cs typeface="Arial Unicode MS"/>
              </a:rPr>
              <a:t>| </a:t>
            </a:r>
            <a:r>
              <a:rPr sz="900" i="1" dirty="0">
                <a:latin typeface="Verdana"/>
                <a:cs typeface="Verdana"/>
              </a:rPr>
              <a:t>&lt; </a:t>
            </a:r>
            <a:r>
              <a:rPr sz="900" i="1" dirty="0">
                <a:latin typeface="Arial"/>
                <a:cs typeface="Arial"/>
              </a:rPr>
              <a:t>k </a:t>
            </a:r>
            <a:r>
              <a:rPr sz="900" dirty="0">
                <a:latin typeface="Arial Unicode MS"/>
                <a:cs typeface="Arial Unicode MS"/>
              </a:rPr>
              <a:t>≤ |</a:t>
            </a:r>
            <a:r>
              <a:rPr sz="900" i="1" dirty="0">
                <a:latin typeface="Arial"/>
                <a:cs typeface="Arial"/>
              </a:rPr>
              <a:t>S</a:t>
            </a:r>
            <a:r>
              <a:rPr sz="900" i="1" baseline="-9259" dirty="0">
                <a:latin typeface="Arial"/>
                <a:cs typeface="Arial"/>
              </a:rPr>
              <a:t>L</a:t>
            </a:r>
            <a:r>
              <a:rPr sz="900" dirty="0">
                <a:latin typeface="Arial Unicode MS"/>
                <a:cs typeface="Arial Unicode MS"/>
              </a:rPr>
              <a:t>| </a:t>
            </a:r>
            <a:r>
              <a:rPr sz="900" dirty="0">
                <a:latin typeface="Tahoma"/>
                <a:cs typeface="Tahoma"/>
              </a:rPr>
              <a:t>+ </a:t>
            </a:r>
            <a:r>
              <a:rPr sz="900" dirty="0">
                <a:latin typeface="Arial Unicode MS"/>
                <a:cs typeface="Arial Unicode MS"/>
              </a:rPr>
              <a:t>|</a:t>
            </a:r>
            <a:r>
              <a:rPr sz="900" i="1" dirty="0" err="1">
                <a:latin typeface="Arial"/>
                <a:cs typeface="Arial"/>
              </a:rPr>
              <a:t>S</a:t>
            </a:r>
            <a:r>
              <a:rPr sz="900" i="1" baseline="-9259" dirty="0" err="1">
                <a:latin typeface="Arial"/>
                <a:cs typeface="Arial"/>
              </a:rPr>
              <a:t>v</a:t>
            </a:r>
            <a:r>
              <a:rPr sz="900" i="1" baseline="-9259" dirty="0">
                <a:latin typeface="Arial"/>
                <a:cs typeface="Arial"/>
              </a:rPr>
              <a:t> </a:t>
            </a:r>
            <a:endParaRPr sz="900" dirty="0">
              <a:latin typeface="Arial Unicode MS"/>
              <a:cs typeface="Arial Unicode MS"/>
            </a:endParaRPr>
          </a:p>
          <a:p>
            <a:pPr marL="12700">
              <a:lnSpc>
                <a:spcPts val="1400"/>
              </a:lnSpc>
              <a:spcBef>
                <a:spcPts val="229"/>
              </a:spcBef>
            </a:pPr>
            <a:r>
              <a:rPr sz="900" dirty="0">
                <a:latin typeface="Tahoma"/>
                <a:cs typeface="Tahoma"/>
              </a:rPr>
              <a:t>if </a:t>
            </a:r>
            <a:r>
              <a:rPr sz="900" i="1" dirty="0">
                <a:latin typeface="Arial"/>
                <a:cs typeface="Arial"/>
              </a:rPr>
              <a:t>k </a:t>
            </a:r>
            <a:r>
              <a:rPr sz="900" i="1" dirty="0">
                <a:latin typeface="Verdana"/>
                <a:cs typeface="Verdana"/>
              </a:rPr>
              <a:t>&gt; </a:t>
            </a:r>
            <a:r>
              <a:rPr sz="900" dirty="0">
                <a:latin typeface="Arial Unicode MS"/>
                <a:cs typeface="Arial Unicode MS"/>
              </a:rPr>
              <a:t>|</a:t>
            </a:r>
            <a:r>
              <a:rPr sz="900" i="1" dirty="0">
                <a:latin typeface="Arial"/>
                <a:cs typeface="Arial"/>
              </a:rPr>
              <a:t>S</a:t>
            </a:r>
            <a:r>
              <a:rPr sz="900" i="1" baseline="-9259" dirty="0">
                <a:latin typeface="Arial"/>
                <a:cs typeface="Arial"/>
              </a:rPr>
              <a:t>L</a:t>
            </a:r>
            <a:r>
              <a:rPr sz="900" dirty="0">
                <a:latin typeface="Arial Unicode MS"/>
                <a:cs typeface="Arial Unicode MS"/>
              </a:rPr>
              <a:t>| </a:t>
            </a:r>
            <a:r>
              <a:rPr sz="900" dirty="0">
                <a:latin typeface="Tahoma"/>
                <a:cs typeface="Tahoma"/>
              </a:rPr>
              <a:t>+ </a:t>
            </a:r>
            <a:r>
              <a:rPr sz="900" dirty="0">
                <a:latin typeface="Arial Unicode MS"/>
                <a:cs typeface="Arial Unicode MS"/>
              </a:rPr>
              <a:t>|</a:t>
            </a:r>
            <a:r>
              <a:rPr sz="900" i="1" dirty="0">
                <a:latin typeface="Arial"/>
                <a:cs typeface="Arial"/>
              </a:rPr>
              <a:t>S</a:t>
            </a:r>
            <a:r>
              <a:rPr sz="900" i="1" baseline="-9259" dirty="0">
                <a:latin typeface="Arial"/>
                <a:cs typeface="Arial"/>
              </a:rPr>
              <a:t>v </a:t>
            </a:r>
            <a:r>
              <a:rPr sz="900" dirty="0">
                <a:latin typeface="Arial Unicode MS"/>
                <a:cs typeface="Arial Unicode MS"/>
              </a:rPr>
              <a:t>|</a:t>
            </a:r>
            <a:r>
              <a:rPr sz="900" i="1" dirty="0">
                <a:latin typeface="Verdana"/>
                <a:cs typeface="Verdana"/>
              </a:rPr>
              <a:t>.</a:t>
            </a:r>
            <a:endParaRPr sz="900" dirty="0">
              <a:latin typeface="Verdana"/>
              <a:cs typeface="Verdana"/>
            </a:endParaRPr>
          </a:p>
        </p:txBody>
      </p:sp>
      <p:pic>
        <p:nvPicPr>
          <p:cNvPr id="9" name="图片 8"/>
          <p:cNvPicPr>
            <a:picLocks noChangeAspect="1"/>
          </p:cNvPicPr>
          <p:nvPr/>
        </p:nvPicPr>
        <p:blipFill>
          <a:blip r:embed="rId2"/>
          <a:stretch>
            <a:fillRect/>
          </a:stretch>
        </p:blipFill>
        <p:spPr>
          <a:xfrm>
            <a:off x="336493" y="1152000"/>
            <a:ext cx="138095" cy="108000"/>
          </a:xfrm>
          <a:prstGeom prst="rect">
            <a:avLst/>
          </a:prstGeom>
        </p:spPr>
      </p:pic>
      <p:pic>
        <p:nvPicPr>
          <p:cNvPr id="10" name="图片 9"/>
          <p:cNvPicPr>
            <a:picLocks noChangeAspect="1"/>
          </p:cNvPicPr>
          <p:nvPr/>
        </p:nvPicPr>
        <p:blipFill>
          <a:blip r:embed="rId2"/>
          <a:stretch>
            <a:fillRect/>
          </a:stretch>
        </p:blipFill>
        <p:spPr>
          <a:xfrm>
            <a:off x="336492" y="1368000"/>
            <a:ext cx="138095" cy="108000"/>
          </a:xfrm>
          <a:prstGeom prst="rect">
            <a:avLst/>
          </a:prstGeom>
        </p:spPr>
      </p:pic>
      <p:pic>
        <p:nvPicPr>
          <p:cNvPr id="11" name="图片 10"/>
          <p:cNvPicPr>
            <a:picLocks noChangeAspect="1"/>
          </p:cNvPicPr>
          <p:nvPr/>
        </p:nvPicPr>
        <p:blipFill>
          <a:blip r:embed="rId2"/>
          <a:stretch>
            <a:fillRect/>
          </a:stretch>
        </p:blipFill>
        <p:spPr>
          <a:xfrm>
            <a:off x="347434" y="1604950"/>
            <a:ext cx="138095" cy="108000"/>
          </a:xfrm>
          <a:prstGeom prst="rect">
            <a:avLst/>
          </a:prstGeom>
        </p:spPr>
      </p:pic>
      <p:pic>
        <p:nvPicPr>
          <p:cNvPr id="12" name="图片 11"/>
          <p:cNvPicPr>
            <a:picLocks noChangeAspect="1"/>
          </p:cNvPicPr>
          <p:nvPr/>
        </p:nvPicPr>
        <p:blipFill>
          <a:blip r:embed="rId3"/>
          <a:stretch>
            <a:fillRect/>
          </a:stretch>
        </p:blipFill>
        <p:spPr>
          <a:xfrm>
            <a:off x="-9204" y="1860914"/>
            <a:ext cx="3167865" cy="768021"/>
          </a:xfrm>
          <a:prstGeom prst="rect">
            <a:avLst/>
          </a:prstGeom>
        </p:spPr>
      </p:pic>
    </p:spTree>
    <p:extLst>
      <p:ext uri="{BB962C8B-B14F-4D97-AF65-F5344CB8AC3E}">
        <p14:creationId xmlns:p14="http://schemas.microsoft.com/office/powerpoint/2010/main" val="372466498"/>
      </p:ext>
    </p:extLst>
  </p:cSld>
  <p:clrMapOvr>
    <a:masterClrMapping/>
  </p:clrMapOvr>
  <p:transition>
    <p:cut/>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602" y="282576"/>
            <a:ext cx="4248048" cy="215444"/>
          </a:xfrm>
          <a:prstGeom prst="rect">
            <a:avLst/>
          </a:prstGeom>
        </p:spPr>
        <p:txBody>
          <a:bodyPr vert="horz" wrap="square" lIns="0" tIns="0" rIns="0" bIns="0" rtlCol="0">
            <a:spAutoFit/>
          </a:bodyPr>
          <a:lstStyle/>
          <a:p>
            <a:pPr marL="12700">
              <a:lnSpc>
                <a:spcPct val="100000"/>
              </a:lnSpc>
            </a:pPr>
            <a:r>
              <a:rPr sz="1400" b="1" dirty="0"/>
              <a:t>How to choose </a:t>
            </a:r>
            <a:r>
              <a:rPr sz="1400" b="1" i="1" dirty="0">
                <a:latin typeface="Calibri"/>
                <a:cs typeface="Calibri"/>
              </a:rPr>
              <a:t>v </a:t>
            </a:r>
            <a:r>
              <a:rPr sz="1400" b="1" dirty="0"/>
              <a:t>?</a:t>
            </a:r>
          </a:p>
        </p:txBody>
      </p:sp>
      <p:sp>
        <p:nvSpPr>
          <p:cNvPr id="3" name="object 3"/>
          <p:cNvSpPr txBox="1"/>
          <p:nvPr/>
        </p:nvSpPr>
        <p:spPr>
          <a:xfrm>
            <a:off x="347293" y="793264"/>
            <a:ext cx="3862756" cy="359073"/>
          </a:xfrm>
          <a:prstGeom prst="rect">
            <a:avLst/>
          </a:prstGeom>
        </p:spPr>
        <p:txBody>
          <a:bodyPr vert="horz" wrap="square" lIns="0" tIns="0" rIns="0" bIns="0" rtlCol="0">
            <a:spAutoFit/>
          </a:bodyPr>
          <a:lstStyle/>
          <a:p>
            <a:pPr marL="12700" marR="5080">
              <a:lnSpc>
                <a:spcPts val="1400"/>
              </a:lnSpc>
            </a:pPr>
            <a:r>
              <a:rPr sz="1100" dirty="0">
                <a:latin typeface="Tahoma"/>
                <a:cs typeface="Tahoma"/>
              </a:rPr>
              <a:t>It should be picked quickly, and it should shrink the array substantially, the ideal situation being</a:t>
            </a:r>
          </a:p>
        </p:txBody>
      </p:sp>
      <p:sp>
        <p:nvSpPr>
          <p:cNvPr id="5" name="object 5"/>
          <p:cNvSpPr txBox="1"/>
          <p:nvPr/>
        </p:nvSpPr>
        <p:spPr>
          <a:xfrm>
            <a:off x="1898167" y="1295501"/>
            <a:ext cx="812165" cy="207749"/>
          </a:xfrm>
          <a:prstGeom prst="rect">
            <a:avLst/>
          </a:prstGeom>
        </p:spPr>
        <p:txBody>
          <a:bodyPr vert="horz" wrap="square" lIns="0" tIns="0" rIns="0" bIns="0" rtlCol="0">
            <a:spAutoFit/>
          </a:bodyPr>
          <a:lstStyle/>
          <a:p>
            <a:pPr marL="12700">
              <a:lnSpc>
                <a:spcPct val="100000"/>
              </a:lnSpc>
            </a:pPr>
            <a:r>
              <a:rPr sz="900" dirty="0">
                <a:latin typeface="Arial Unicode MS"/>
                <a:cs typeface="Arial Unicode MS"/>
              </a:rPr>
              <a:t>|</a:t>
            </a:r>
            <a:r>
              <a:rPr sz="900" i="1" dirty="0">
                <a:latin typeface="Arial"/>
                <a:cs typeface="Arial"/>
              </a:rPr>
              <a:t>S</a:t>
            </a:r>
            <a:r>
              <a:rPr sz="900" i="1" baseline="-9259" dirty="0">
                <a:latin typeface="Arial"/>
                <a:cs typeface="Arial"/>
              </a:rPr>
              <a:t>L</a:t>
            </a:r>
            <a:r>
              <a:rPr sz="900" dirty="0">
                <a:latin typeface="Arial Unicode MS"/>
                <a:cs typeface="Arial Unicode MS"/>
              </a:rPr>
              <a:t>|</a:t>
            </a:r>
            <a:r>
              <a:rPr sz="900" i="1" dirty="0">
                <a:latin typeface="Verdana"/>
                <a:cs typeface="Verdana"/>
              </a:rPr>
              <a:t>, </a:t>
            </a:r>
            <a:r>
              <a:rPr sz="900" dirty="0">
                <a:latin typeface="Arial Unicode MS"/>
                <a:cs typeface="Arial Unicode MS"/>
              </a:rPr>
              <a:t>|</a:t>
            </a:r>
            <a:r>
              <a:rPr sz="900" i="1" dirty="0">
                <a:latin typeface="Arial"/>
                <a:cs typeface="Arial"/>
              </a:rPr>
              <a:t>S</a:t>
            </a:r>
            <a:r>
              <a:rPr sz="900" i="1" baseline="-9259" dirty="0">
                <a:latin typeface="Arial"/>
                <a:cs typeface="Arial"/>
              </a:rPr>
              <a:t>R </a:t>
            </a:r>
            <a:r>
              <a:rPr sz="900" dirty="0">
                <a:latin typeface="Arial Unicode MS"/>
                <a:cs typeface="Arial Unicode MS"/>
              </a:rPr>
              <a:t>| ≈ </a:t>
            </a:r>
            <a:r>
              <a:rPr lang="en-US" sz="1350" baseline="37037" dirty="0">
                <a:latin typeface="Arial Unicode MS"/>
                <a:cs typeface="Arial Unicode MS"/>
              </a:rPr>
              <a:t> </a:t>
            </a:r>
            <a:r>
              <a:rPr lang="en-US" sz="1350" dirty="0">
                <a:latin typeface="Arial Unicode MS"/>
                <a:cs typeface="Arial Unicode MS"/>
              </a:rPr>
              <a:t> </a:t>
            </a:r>
            <a:r>
              <a:rPr sz="1350" baseline="37037" dirty="0">
                <a:latin typeface="Arial Unicode MS"/>
                <a:cs typeface="Arial Unicode MS"/>
              </a:rPr>
              <a:t>  </a:t>
            </a:r>
            <a:r>
              <a:rPr sz="900" i="1" dirty="0">
                <a:latin typeface="Verdana"/>
                <a:cs typeface="Verdana"/>
              </a:rPr>
              <a:t>.</a:t>
            </a:r>
            <a:endParaRPr sz="900" dirty="0">
              <a:latin typeface="Verdana"/>
              <a:cs typeface="Verdana"/>
            </a:endParaRPr>
          </a:p>
        </p:txBody>
      </p:sp>
      <p:sp>
        <p:nvSpPr>
          <p:cNvPr id="6" name="object 6"/>
          <p:cNvSpPr txBox="1"/>
          <p:nvPr/>
        </p:nvSpPr>
        <p:spPr>
          <a:xfrm>
            <a:off x="287040" y="1249648"/>
            <a:ext cx="4075409" cy="743793"/>
          </a:xfrm>
          <a:prstGeom prst="rect">
            <a:avLst/>
          </a:prstGeom>
        </p:spPr>
        <p:txBody>
          <a:bodyPr vert="horz" wrap="square" lIns="0" tIns="0" rIns="0" bIns="0" rtlCol="0">
            <a:spAutoFit/>
          </a:bodyPr>
          <a:lstStyle/>
          <a:p>
            <a:pPr marL="758190" algn="ctr">
              <a:lnSpc>
                <a:spcPts val="1400"/>
              </a:lnSpc>
            </a:pPr>
            <a:endParaRPr sz="900" dirty="0">
              <a:latin typeface="Tahoma"/>
              <a:cs typeface="Tahoma"/>
            </a:endParaRPr>
          </a:p>
          <a:p>
            <a:pPr marL="12700">
              <a:lnSpc>
                <a:spcPts val="1400"/>
              </a:lnSpc>
              <a:spcBef>
                <a:spcPts val="140"/>
              </a:spcBef>
            </a:pPr>
            <a:endParaRPr lang="en-US" sz="900" dirty="0">
              <a:latin typeface="Tahoma"/>
              <a:cs typeface="Tahoma"/>
            </a:endParaRPr>
          </a:p>
          <a:p>
            <a:pPr marL="12700">
              <a:lnSpc>
                <a:spcPts val="1400"/>
              </a:lnSpc>
              <a:spcBef>
                <a:spcPts val="140"/>
              </a:spcBef>
            </a:pPr>
            <a:r>
              <a:rPr sz="1100" dirty="0">
                <a:latin typeface="Tahoma"/>
                <a:cs typeface="Tahoma"/>
              </a:rPr>
              <a:t>If we could always guarantee this situation, we would get a running time of</a:t>
            </a:r>
          </a:p>
        </p:txBody>
      </p:sp>
      <p:sp>
        <p:nvSpPr>
          <p:cNvPr id="7" name="object 7"/>
          <p:cNvSpPr txBox="1"/>
          <p:nvPr/>
        </p:nvSpPr>
        <p:spPr>
          <a:xfrm>
            <a:off x="306466" y="2035175"/>
            <a:ext cx="3964533" cy="743793"/>
          </a:xfrm>
          <a:prstGeom prst="rect">
            <a:avLst/>
          </a:prstGeom>
        </p:spPr>
        <p:txBody>
          <a:bodyPr vert="horz" wrap="square" lIns="0" tIns="0" rIns="0" bIns="0" rtlCol="0">
            <a:spAutoFit/>
          </a:bodyPr>
          <a:lstStyle/>
          <a:p>
            <a:pPr marL="1156970">
              <a:lnSpc>
                <a:spcPts val="1400"/>
              </a:lnSpc>
            </a:pPr>
            <a:r>
              <a:rPr sz="1100" i="1" dirty="0">
                <a:latin typeface="Arial"/>
                <a:cs typeface="Arial"/>
              </a:rPr>
              <a:t>T </a:t>
            </a:r>
            <a:r>
              <a:rPr sz="1100" dirty="0">
                <a:latin typeface="Tahoma"/>
                <a:cs typeface="Tahoma"/>
              </a:rPr>
              <a:t>(</a:t>
            </a:r>
            <a:r>
              <a:rPr sz="1100" i="1" dirty="0">
                <a:latin typeface="Arial"/>
                <a:cs typeface="Arial"/>
              </a:rPr>
              <a:t>n</a:t>
            </a:r>
            <a:r>
              <a:rPr sz="1100" dirty="0">
                <a:latin typeface="Tahoma"/>
                <a:cs typeface="Tahoma"/>
              </a:rPr>
              <a:t>) = </a:t>
            </a:r>
            <a:r>
              <a:rPr sz="1100" i="1" dirty="0">
                <a:latin typeface="Arial"/>
                <a:cs typeface="Arial"/>
              </a:rPr>
              <a:t>T </a:t>
            </a:r>
            <a:r>
              <a:rPr sz="1100" dirty="0">
                <a:latin typeface="Tahoma"/>
                <a:cs typeface="Tahoma"/>
              </a:rPr>
              <a:t>(</a:t>
            </a:r>
            <a:r>
              <a:rPr sz="1100" i="1" dirty="0">
                <a:latin typeface="Arial"/>
                <a:cs typeface="Arial"/>
              </a:rPr>
              <a:t>n</a:t>
            </a:r>
            <a:r>
              <a:rPr sz="1100" i="1" dirty="0">
                <a:latin typeface="Verdana"/>
                <a:cs typeface="Verdana"/>
              </a:rPr>
              <a:t>/</a:t>
            </a:r>
            <a:r>
              <a:rPr sz="1100" dirty="0">
                <a:latin typeface="Tahoma"/>
                <a:cs typeface="Tahoma"/>
              </a:rPr>
              <a:t>2) + </a:t>
            </a:r>
            <a:r>
              <a:rPr sz="1100" i="1" dirty="0">
                <a:latin typeface="Arial"/>
                <a:cs typeface="Arial"/>
              </a:rPr>
              <a:t>O</a:t>
            </a:r>
            <a:r>
              <a:rPr sz="1100" dirty="0">
                <a:latin typeface="Tahoma"/>
                <a:cs typeface="Tahoma"/>
              </a:rPr>
              <a:t>(</a:t>
            </a:r>
            <a:r>
              <a:rPr sz="1100" i="1" dirty="0">
                <a:latin typeface="Arial"/>
                <a:cs typeface="Arial"/>
              </a:rPr>
              <a:t>n</a:t>
            </a:r>
            <a:r>
              <a:rPr sz="1100" dirty="0">
                <a:latin typeface="Tahoma"/>
                <a:cs typeface="Tahoma"/>
              </a:rPr>
              <a:t>) = </a:t>
            </a:r>
            <a:r>
              <a:rPr sz="1100" i="1" dirty="0">
                <a:latin typeface="Arial"/>
                <a:cs typeface="Arial"/>
              </a:rPr>
              <a:t>O</a:t>
            </a:r>
            <a:r>
              <a:rPr sz="1100" dirty="0">
                <a:latin typeface="Tahoma"/>
                <a:cs typeface="Tahoma"/>
              </a:rPr>
              <a:t>(</a:t>
            </a:r>
            <a:r>
              <a:rPr sz="1100" i="1" dirty="0">
                <a:latin typeface="Arial"/>
                <a:cs typeface="Arial"/>
              </a:rPr>
              <a:t>n</a:t>
            </a:r>
            <a:r>
              <a:rPr sz="1100" dirty="0">
                <a:latin typeface="Tahoma"/>
                <a:cs typeface="Tahoma"/>
              </a:rPr>
              <a:t>)</a:t>
            </a:r>
            <a:r>
              <a:rPr sz="1100" i="1" dirty="0">
                <a:latin typeface="Verdana"/>
                <a:cs typeface="Verdana"/>
              </a:rPr>
              <a:t>.</a:t>
            </a:r>
            <a:endParaRPr sz="1100" dirty="0">
              <a:latin typeface="Verdana"/>
              <a:cs typeface="Verdana"/>
            </a:endParaRPr>
          </a:p>
          <a:p>
            <a:pPr marL="12700" marR="5080">
              <a:lnSpc>
                <a:spcPts val="1400"/>
              </a:lnSpc>
              <a:spcBef>
                <a:spcPts val="195"/>
              </a:spcBef>
            </a:pPr>
            <a:r>
              <a:rPr sz="1100" dirty="0">
                <a:latin typeface="Tahoma"/>
                <a:cs typeface="Tahoma"/>
              </a:rPr>
              <a:t>But this requires picking </a:t>
            </a:r>
            <a:r>
              <a:rPr sz="1100" i="1" dirty="0">
                <a:latin typeface="Arial"/>
                <a:cs typeface="Arial"/>
              </a:rPr>
              <a:t>v </a:t>
            </a:r>
            <a:r>
              <a:rPr sz="1100" dirty="0">
                <a:latin typeface="Tahoma"/>
                <a:cs typeface="Tahoma"/>
              </a:rPr>
              <a:t>to be the median, which is our ultimate goal!  Instead, we follow a much simpler alternative: we pick </a:t>
            </a:r>
            <a:r>
              <a:rPr sz="1100" i="1" dirty="0">
                <a:latin typeface="Arial"/>
                <a:cs typeface="Arial"/>
              </a:rPr>
              <a:t>v  </a:t>
            </a:r>
            <a:r>
              <a:rPr sz="1100" dirty="0">
                <a:solidFill>
                  <a:srgbClr val="FF0000"/>
                </a:solidFill>
                <a:latin typeface="Tahoma"/>
                <a:cs typeface="Tahoma"/>
              </a:rPr>
              <a:t>randomly </a:t>
            </a:r>
            <a:r>
              <a:rPr sz="1100" dirty="0">
                <a:latin typeface="Tahoma"/>
                <a:cs typeface="Tahoma"/>
              </a:rPr>
              <a:t>from </a:t>
            </a:r>
            <a:r>
              <a:rPr sz="1100" i="1" dirty="0">
                <a:latin typeface="Arial"/>
                <a:cs typeface="Arial"/>
              </a:rPr>
              <a:t>S </a:t>
            </a:r>
            <a:r>
              <a:rPr sz="1100" dirty="0">
                <a:latin typeface="Tahoma"/>
                <a:cs typeface="Tahoma"/>
              </a:rPr>
              <a:t>.</a:t>
            </a:r>
          </a:p>
        </p:txBody>
      </p:sp>
      <p:pic>
        <p:nvPicPr>
          <p:cNvPr id="8" name="图片 7"/>
          <p:cNvPicPr>
            <a:picLocks noChangeAspect="1"/>
          </p:cNvPicPr>
          <p:nvPr/>
        </p:nvPicPr>
        <p:blipFill>
          <a:blip r:embed="rId2"/>
          <a:stretch>
            <a:fillRect/>
          </a:stretch>
        </p:blipFill>
        <p:spPr>
          <a:xfrm>
            <a:off x="2710332" y="1297969"/>
            <a:ext cx="155103" cy="247015"/>
          </a:xfrm>
          <a:prstGeom prst="rect">
            <a:avLst/>
          </a:prstGeom>
        </p:spPr>
      </p:pic>
    </p:spTree>
  </p:cSld>
  <p:clrMapOvr>
    <a:masterClrMapping/>
  </p:clrMapOvr>
  <p:transition>
    <p:cut/>
  </p:transition>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7910" y="358775"/>
            <a:ext cx="4144540" cy="215444"/>
          </a:xfrm>
          <a:prstGeom prst="rect">
            <a:avLst/>
          </a:prstGeom>
        </p:spPr>
        <p:txBody>
          <a:bodyPr vert="horz" wrap="square" lIns="0" tIns="0" rIns="0" bIns="0" rtlCol="0">
            <a:spAutoFit/>
          </a:bodyPr>
          <a:lstStyle/>
          <a:p>
            <a:pPr marL="12700">
              <a:lnSpc>
                <a:spcPct val="100000"/>
              </a:lnSpc>
            </a:pPr>
            <a:r>
              <a:rPr sz="1400" b="1" dirty="0"/>
              <a:t>How to choose </a:t>
            </a:r>
            <a:r>
              <a:rPr sz="1400" b="1" i="1" dirty="0">
                <a:latin typeface="Calibri"/>
                <a:cs typeface="Calibri"/>
              </a:rPr>
              <a:t>v </a:t>
            </a:r>
            <a:r>
              <a:rPr sz="1400" b="1" dirty="0"/>
              <a:t>? (cont’d)</a:t>
            </a:r>
          </a:p>
        </p:txBody>
      </p:sp>
      <p:sp>
        <p:nvSpPr>
          <p:cNvPr id="3" name="object 3"/>
          <p:cNvSpPr txBox="1"/>
          <p:nvPr/>
        </p:nvSpPr>
        <p:spPr>
          <a:xfrm>
            <a:off x="247650" y="968375"/>
            <a:ext cx="4091356" cy="1481881"/>
          </a:xfrm>
          <a:prstGeom prst="rect">
            <a:avLst/>
          </a:prstGeom>
        </p:spPr>
        <p:txBody>
          <a:bodyPr vert="horz" wrap="square" lIns="0" tIns="0" rIns="0" bIns="0" rtlCol="0">
            <a:spAutoFit/>
          </a:bodyPr>
          <a:lstStyle/>
          <a:p>
            <a:pPr marL="12700">
              <a:lnSpc>
                <a:spcPct val="100000"/>
              </a:lnSpc>
            </a:pPr>
            <a:r>
              <a:rPr sz="1100" b="1" dirty="0">
                <a:latin typeface="Arial"/>
                <a:cs typeface="Arial"/>
              </a:rPr>
              <a:t>Worst-case </a:t>
            </a:r>
            <a:r>
              <a:rPr sz="1100" dirty="0">
                <a:latin typeface="Tahoma"/>
                <a:cs typeface="Tahoma"/>
              </a:rPr>
              <a:t>scenario would force our selection algorithm to  perform</a:t>
            </a:r>
          </a:p>
          <a:p>
            <a:pPr marL="962660">
              <a:lnSpc>
                <a:spcPct val="100000"/>
              </a:lnSpc>
              <a:spcBef>
                <a:spcPts val="805"/>
              </a:spcBef>
            </a:pPr>
            <a:r>
              <a:rPr sz="1100" i="1" dirty="0">
                <a:latin typeface="Arial"/>
                <a:cs typeface="Arial"/>
              </a:rPr>
              <a:t>n </a:t>
            </a:r>
            <a:r>
              <a:rPr sz="1100" dirty="0">
                <a:latin typeface="Tahoma"/>
                <a:cs typeface="Tahoma"/>
              </a:rPr>
              <a:t>+ (</a:t>
            </a:r>
            <a:r>
              <a:rPr sz="1100" i="1" dirty="0">
                <a:latin typeface="Arial"/>
                <a:cs typeface="Arial"/>
              </a:rPr>
              <a:t>n </a:t>
            </a:r>
            <a:r>
              <a:rPr sz="1100" dirty="0">
                <a:latin typeface="Arial Unicode MS"/>
                <a:cs typeface="Arial Unicode MS"/>
              </a:rPr>
              <a:t>− </a:t>
            </a:r>
            <a:r>
              <a:rPr sz="1100" dirty="0">
                <a:latin typeface="Tahoma"/>
                <a:cs typeface="Tahoma"/>
              </a:rPr>
              <a:t>1) + (</a:t>
            </a:r>
            <a:r>
              <a:rPr sz="1100" i="1" dirty="0">
                <a:latin typeface="Arial"/>
                <a:cs typeface="Arial"/>
              </a:rPr>
              <a:t>n </a:t>
            </a:r>
            <a:r>
              <a:rPr sz="1100" dirty="0">
                <a:latin typeface="Arial Unicode MS"/>
                <a:cs typeface="Arial Unicode MS"/>
              </a:rPr>
              <a:t>− </a:t>
            </a:r>
            <a:r>
              <a:rPr sz="1100" dirty="0">
                <a:latin typeface="Tahoma"/>
                <a:cs typeface="Tahoma"/>
              </a:rPr>
              <a:t>2) + </a:t>
            </a:r>
            <a:r>
              <a:rPr sz="1100" dirty="0">
                <a:latin typeface="Arial Unicode MS"/>
                <a:cs typeface="Arial Unicode MS"/>
              </a:rPr>
              <a:t>· · · </a:t>
            </a:r>
            <a:r>
              <a:rPr sz="1100" dirty="0">
                <a:latin typeface="Tahoma"/>
                <a:cs typeface="Tahoma"/>
              </a:rPr>
              <a:t>+ 1 = Θ(</a:t>
            </a:r>
            <a:r>
              <a:rPr sz="1100" i="1" dirty="0">
                <a:latin typeface="Arial"/>
                <a:cs typeface="Arial"/>
              </a:rPr>
              <a:t>n</a:t>
            </a:r>
            <a:r>
              <a:rPr sz="1100" baseline="41666" dirty="0">
                <a:latin typeface="Tahoma"/>
                <a:cs typeface="Tahoma"/>
              </a:rPr>
              <a:t>2</a:t>
            </a:r>
            <a:r>
              <a:rPr sz="1100" dirty="0">
                <a:latin typeface="Tahoma"/>
                <a:cs typeface="Tahoma"/>
              </a:rPr>
              <a:t>)</a:t>
            </a:r>
          </a:p>
          <a:p>
            <a:pPr marL="12700">
              <a:lnSpc>
                <a:spcPct val="100000"/>
              </a:lnSpc>
              <a:spcBef>
                <a:spcPts val="805"/>
              </a:spcBef>
            </a:pPr>
            <a:r>
              <a:rPr sz="1100" b="1" dirty="0">
                <a:latin typeface="Arial"/>
                <a:cs typeface="Arial"/>
              </a:rPr>
              <a:t>Best-case </a:t>
            </a:r>
            <a:r>
              <a:rPr sz="1100" dirty="0">
                <a:latin typeface="Tahoma"/>
                <a:cs typeface="Tahoma"/>
              </a:rPr>
              <a:t>scenario: </a:t>
            </a:r>
            <a:r>
              <a:rPr sz="1100" i="1" dirty="0">
                <a:latin typeface="Arial"/>
                <a:cs typeface="Arial"/>
              </a:rPr>
              <a:t>O</a:t>
            </a:r>
            <a:r>
              <a:rPr sz="1100" dirty="0">
                <a:latin typeface="Tahoma"/>
                <a:cs typeface="Tahoma"/>
              </a:rPr>
              <a:t>(</a:t>
            </a:r>
            <a:r>
              <a:rPr sz="1100" i="1" dirty="0">
                <a:latin typeface="Arial"/>
                <a:cs typeface="Arial"/>
              </a:rPr>
              <a:t>n</a:t>
            </a:r>
            <a:r>
              <a:rPr sz="1100" dirty="0">
                <a:latin typeface="Tahoma"/>
                <a:cs typeface="Tahoma"/>
              </a:rPr>
              <a:t>).</a:t>
            </a:r>
          </a:p>
          <a:p>
            <a:pPr marL="12700" marR="5080">
              <a:lnSpc>
                <a:spcPts val="1400"/>
              </a:lnSpc>
              <a:spcBef>
                <a:spcPts val="595"/>
              </a:spcBef>
            </a:pPr>
            <a:r>
              <a:rPr sz="1100" dirty="0">
                <a:latin typeface="Tahoma"/>
                <a:cs typeface="Tahoma"/>
              </a:rPr>
              <a:t>Where, in this spectrum from </a:t>
            </a:r>
            <a:r>
              <a:rPr sz="1100" i="1" dirty="0">
                <a:latin typeface="Arial"/>
                <a:cs typeface="Arial"/>
              </a:rPr>
              <a:t>O</a:t>
            </a:r>
            <a:r>
              <a:rPr sz="1100" dirty="0">
                <a:latin typeface="Tahoma"/>
                <a:cs typeface="Tahoma"/>
              </a:rPr>
              <a:t>(</a:t>
            </a:r>
            <a:r>
              <a:rPr sz="1100" i="1" dirty="0">
                <a:latin typeface="Arial"/>
                <a:cs typeface="Arial"/>
              </a:rPr>
              <a:t>n</a:t>
            </a:r>
            <a:r>
              <a:rPr sz="1100" dirty="0">
                <a:latin typeface="Tahoma"/>
                <a:cs typeface="Tahoma"/>
              </a:rPr>
              <a:t>) to Θ(</a:t>
            </a:r>
            <a:r>
              <a:rPr sz="1100" i="1" dirty="0">
                <a:latin typeface="Arial"/>
                <a:cs typeface="Arial"/>
              </a:rPr>
              <a:t>n</a:t>
            </a:r>
            <a:r>
              <a:rPr sz="1100" baseline="37037" dirty="0">
                <a:latin typeface="Tahoma"/>
                <a:cs typeface="Tahoma"/>
              </a:rPr>
              <a:t>2</a:t>
            </a:r>
            <a:r>
              <a:rPr sz="1100" dirty="0">
                <a:latin typeface="Tahoma"/>
                <a:cs typeface="Tahoma"/>
              </a:rPr>
              <a:t>), does the average running time lie? Fortunately, it lies very close to the best-case time.</a:t>
            </a:r>
          </a:p>
        </p:txBody>
      </p:sp>
    </p:spTree>
  </p:cSld>
  <p:clrMapOvr>
    <a:masterClrMapping/>
  </p:clrMapOvr>
  <p:transition>
    <p:cut/>
  </p:transition>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8374" y="130175"/>
            <a:ext cx="4095648" cy="215444"/>
          </a:xfrm>
          <a:prstGeom prst="rect">
            <a:avLst/>
          </a:prstGeom>
        </p:spPr>
        <p:txBody>
          <a:bodyPr vert="horz" wrap="square" lIns="0" tIns="0" rIns="0" bIns="0" rtlCol="0">
            <a:spAutoFit/>
          </a:bodyPr>
          <a:lstStyle/>
          <a:p>
            <a:pPr marL="12700">
              <a:lnSpc>
                <a:spcPct val="100000"/>
              </a:lnSpc>
            </a:pPr>
            <a:r>
              <a:rPr sz="1400" b="1" dirty="0"/>
              <a:t>The efficiency analysis</a:t>
            </a:r>
          </a:p>
        </p:txBody>
      </p:sp>
      <p:sp>
        <p:nvSpPr>
          <p:cNvPr id="3" name="object 3"/>
          <p:cNvSpPr txBox="1"/>
          <p:nvPr/>
        </p:nvSpPr>
        <p:spPr>
          <a:xfrm>
            <a:off x="347294" y="434975"/>
            <a:ext cx="4091356" cy="2225866"/>
          </a:xfrm>
          <a:prstGeom prst="rect">
            <a:avLst/>
          </a:prstGeom>
        </p:spPr>
        <p:txBody>
          <a:bodyPr vert="horz" wrap="square" lIns="0" tIns="0" rIns="0" bIns="0" rtlCol="0">
            <a:spAutoFit/>
          </a:bodyPr>
          <a:lstStyle/>
          <a:p>
            <a:pPr marL="12700" marR="176530">
              <a:lnSpc>
                <a:spcPts val="1440"/>
              </a:lnSpc>
            </a:pPr>
            <a:r>
              <a:rPr sz="1000" i="1" dirty="0">
                <a:latin typeface="Arial"/>
                <a:cs typeface="Arial"/>
              </a:rPr>
              <a:t>v </a:t>
            </a:r>
            <a:r>
              <a:rPr sz="1000" dirty="0">
                <a:latin typeface="Tahoma"/>
                <a:cs typeface="Tahoma"/>
              </a:rPr>
              <a:t>is </a:t>
            </a:r>
            <a:r>
              <a:rPr sz="1000" i="1" dirty="0">
                <a:solidFill>
                  <a:srgbClr val="FF0000"/>
                </a:solidFill>
                <a:latin typeface="Trebuchet MS"/>
                <a:cs typeface="Trebuchet MS"/>
              </a:rPr>
              <a:t>good </a:t>
            </a:r>
            <a:r>
              <a:rPr sz="1000" dirty="0">
                <a:latin typeface="Tahoma"/>
                <a:cs typeface="Tahoma"/>
              </a:rPr>
              <a:t>if it lies within the 25th to 75th percentile of the array that it is chosen from.</a:t>
            </a:r>
          </a:p>
          <a:p>
            <a:pPr marL="12700">
              <a:lnSpc>
                <a:spcPts val="1440"/>
              </a:lnSpc>
              <a:spcBef>
                <a:spcPts val="605"/>
              </a:spcBef>
            </a:pPr>
            <a:r>
              <a:rPr sz="1000" dirty="0">
                <a:latin typeface="Tahoma"/>
                <a:cs typeface="Tahoma"/>
              </a:rPr>
              <a:t>A randomly chosen v has a </a:t>
            </a:r>
            <a:r>
              <a:rPr sz="1000" dirty="0">
                <a:solidFill>
                  <a:srgbClr val="0000FF"/>
                </a:solidFill>
                <a:latin typeface="Tahoma"/>
                <a:cs typeface="Tahoma"/>
              </a:rPr>
              <a:t>50% chance of being good</a:t>
            </a:r>
            <a:r>
              <a:rPr lang="en-US" sz="1000" dirty="0">
                <a:latin typeface="Tahoma"/>
                <a:cs typeface="Tahoma"/>
              </a:rPr>
              <a:t>.</a:t>
            </a:r>
            <a:endParaRPr lang="en-US" sz="1000" dirty="0">
              <a:latin typeface="Times New Roman"/>
              <a:cs typeface="Times New Roman"/>
            </a:endParaRPr>
          </a:p>
          <a:p>
            <a:pPr marL="12700">
              <a:lnSpc>
                <a:spcPts val="1440"/>
              </a:lnSpc>
              <a:spcBef>
                <a:spcPts val="1200"/>
              </a:spcBef>
            </a:pPr>
            <a:r>
              <a:rPr sz="1000" dirty="0">
                <a:solidFill>
                  <a:srgbClr val="3333B2"/>
                </a:solidFill>
                <a:latin typeface="Tahoma"/>
                <a:cs typeface="Tahoma"/>
              </a:rPr>
              <a:t>Lemma</a:t>
            </a:r>
            <a:endParaRPr sz="1000" dirty="0">
              <a:latin typeface="Tahoma"/>
              <a:cs typeface="Tahoma"/>
            </a:endParaRPr>
          </a:p>
          <a:p>
            <a:pPr marL="12700">
              <a:lnSpc>
                <a:spcPts val="1440"/>
              </a:lnSpc>
            </a:pPr>
            <a:r>
              <a:rPr sz="1000" i="1" dirty="0">
                <a:latin typeface="Trebuchet MS"/>
                <a:cs typeface="Trebuchet MS"/>
              </a:rPr>
              <a:t>On average a </a:t>
            </a:r>
            <a:r>
              <a:rPr sz="1000" i="1" dirty="0">
                <a:solidFill>
                  <a:srgbClr val="FF0000"/>
                </a:solidFill>
                <a:latin typeface="Trebuchet MS"/>
                <a:cs typeface="Trebuchet MS"/>
              </a:rPr>
              <a:t>fair </a:t>
            </a:r>
            <a:r>
              <a:rPr sz="1000" i="1" dirty="0">
                <a:latin typeface="Trebuchet MS"/>
                <a:cs typeface="Trebuchet MS"/>
              </a:rPr>
              <a:t>coin needs to be tossed two times before a “heads” is seen.</a:t>
            </a:r>
            <a:endParaRPr sz="1000" dirty="0">
              <a:latin typeface="Trebuchet MS"/>
              <a:cs typeface="Trebuchet MS"/>
            </a:endParaRPr>
          </a:p>
          <a:p>
            <a:pPr marL="12700">
              <a:lnSpc>
                <a:spcPts val="1440"/>
              </a:lnSpc>
              <a:spcBef>
                <a:spcPts val="1200"/>
              </a:spcBef>
            </a:pPr>
            <a:r>
              <a:rPr sz="1000" dirty="0">
                <a:solidFill>
                  <a:srgbClr val="3333B2"/>
                </a:solidFill>
                <a:latin typeface="Tahoma"/>
                <a:cs typeface="Tahoma"/>
              </a:rPr>
              <a:t>Proof.</a:t>
            </a:r>
            <a:endParaRPr sz="1000" dirty="0">
              <a:latin typeface="Tahoma"/>
              <a:cs typeface="Tahoma"/>
            </a:endParaRPr>
          </a:p>
          <a:p>
            <a:pPr marL="672465">
              <a:lnSpc>
                <a:spcPts val="1440"/>
              </a:lnSpc>
            </a:pPr>
            <a:r>
              <a:rPr sz="1000" i="1" dirty="0">
                <a:solidFill>
                  <a:srgbClr val="0000FF"/>
                </a:solidFill>
                <a:latin typeface="Arial"/>
                <a:cs typeface="Arial"/>
              </a:rPr>
              <a:t>E  </a:t>
            </a:r>
            <a:r>
              <a:rPr sz="1000" dirty="0">
                <a:solidFill>
                  <a:srgbClr val="0000FF"/>
                </a:solidFill>
                <a:latin typeface="Tahoma"/>
                <a:cs typeface="Tahoma"/>
              </a:rPr>
              <a:t>:= expected number of tosses before head is  seen</a:t>
            </a:r>
            <a:r>
              <a:rPr sz="1000" i="1" dirty="0">
                <a:latin typeface="Verdana"/>
                <a:cs typeface="Verdana"/>
              </a:rPr>
              <a:t>.</a:t>
            </a:r>
            <a:endParaRPr sz="1000" dirty="0">
              <a:latin typeface="Verdana"/>
              <a:cs typeface="Verdana"/>
            </a:endParaRPr>
          </a:p>
          <a:p>
            <a:pPr marL="12700">
              <a:lnSpc>
                <a:spcPts val="1440"/>
              </a:lnSpc>
              <a:spcBef>
                <a:spcPts val="505"/>
              </a:spcBef>
            </a:pPr>
            <a:r>
              <a:rPr sz="1000" dirty="0">
                <a:latin typeface="Tahoma"/>
                <a:cs typeface="Tahoma"/>
              </a:rPr>
              <a:t>We need at least one toss, and it’s heads, we’re done.</a:t>
            </a:r>
          </a:p>
          <a:p>
            <a:pPr marL="12700">
              <a:lnSpc>
                <a:spcPts val="1440"/>
              </a:lnSpc>
              <a:spcBef>
                <a:spcPts val="10"/>
              </a:spcBef>
            </a:pPr>
            <a:r>
              <a:rPr sz="1000" dirty="0">
                <a:latin typeface="Tahoma"/>
                <a:cs typeface="Tahoma"/>
              </a:rPr>
              <a:t>If it’s tail (with probability 1</a:t>
            </a:r>
            <a:r>
              <a:rPr sz="1000" i="1" dirty="0">
                <a:latin typeface="Verdana"/>
                <a:cs typeface="Verdana"/>
              </a:rPr>
              <a:t>/</a:t>
            </a:r>
            <a:r>
              <a:rPr sz="1000" dirty="0">
                <a:latin typeface="Tahoma"/>
                <a:cs typeface="Tahoma"/>
              </a:rPr>
              <a:t>2), we need to repeat. Hence</a:t>
            </a:r>
          </a:p>
        </p:txBody>
      </p:sp>
      <p:sp>
        <p:nvSpPr>
          <p:cNvPr id="6" name="object 6"/>
          <p:cNvSpPr txBox="1"/>
          <p:nvPr/>
        </p:nvSpPr>
        <p:spPr>
          <a:xfrm>
            <a:off x="356755" y="3052172"/>
            <a:ext cx="1797565" cy="153888"/>
          </a:xfrm>
          <a:prstGeom prst="rect">
            <a:avLst/>
          </a:prstGeom>
        </p:spPr>
        <p:txBody>
          <a:bodyPr vert="horz" wrap="square" lIns="0" tIns="0" rIns="0" bIns="0" rtlCol="0">
            <a:spAutoFit/>
          </a:bodyPr>
          <a:lstStyle/>
          <a:p>
            <a:pPr marL="12700">
              <a:lnSpc>
                <a:spcPct val="100000"/>
              </a:lnSpc>
            </a:pPr>
            <a:r>
              <a:rPr sz="1000" dirty="0">
                <a:latin typeface="Tahoma"/>
                <a:cs typeface="Tahoma"/>
              </a:rPr>
              <a:t>whose solution is </a:t>
            </a:r>
            <a:r>
              <a:rPr sz="1000" i="1" dirty="0">
                <a:latin typeface="Arial"/>
                <a:cs typeface="Arial"/>
              </a:rPr>
              <a:t>E  </a:t>
            </a:r>
            <a:r>
              <a:rPr sz="1000" dirty="0">
                <a:latin typeface="Tahoma"/>
                <a:cs typeface="Tahoma"/>
              </a:rPr>
              <a:t>= 2</a:t>
            </a:r>
          </a:p>
        </p:txBody>
      </p:sp>
      <p:pic>
        <p:nvPicPr>
          <p:cNvPr id="11" name="图片 10"/>
          <p:cNvPicPr>
            <a:picLocks noChangeAspect="1"/>
          </p:cNvPicPr>
          <p:nvPr/>
        </p:nvPicPr>
        <p:blipFill>
          <a:blip r:embed="rId2"/>
          <a:stretch>
            <a:fillRect/>
          </a:stretch>
        </p:blipFill>
        <p:spPr>
          <a:xfrm>
            <a:off x="1770722" y="2764172"/>
            <a:ext cx="767196" cy="288000"/>
          </a:xfrm>
          <a:prstGeom prst="rect">
            <a:avLst/>
          </a:prstGeom>
        </p:spPr>
      </p:pic>
    </p:spTree>
  </p:cSld>
  <p:clrMapOvr>
    <a:masterClrMapping/>
  </p:clrMapOvr>
  <p:transition>
    <p:cut/>
  </p:transition>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450" y="282575"/>
            <a:ext cx="4419498" cy="215444"/>
          </a:xfrm>
          <a:prstGeom prst="rect">
            <a:avLst/>
          </a:prstGeom>
        </p:spPr>
        <p:txBody>
          <a:bodyPr vert="horz" wrap="square" lIns="0" tIns="0" rIns="0" bIns="0" rtlCol="0">
            <a:spAutoFit/>
          </a:bodyPr>
          <a:lstStyle/>
          <a:p>
            <a:pPr marL="12700">
              <a:lnSpc>
                <a:spcPct val="100000"/>
              </a:lnSpc>
            </a:pPr>
            <a:r>
              <a:rPr sz="1400" b="1" dirty="0"/>
              <a:t>The efficiency analysis (cont’d)</a:t>
            </a:r>
          </a:p>
        </p:txBody>
      </p:sp>
      <p:sp>
        <p:nvSpPr>
          <p:cNvPr id="3" name="object 3"/>
          <p:cNvSpPr txBox="1"/>
          <p:nvPr/>
        </p:nvSpPr>
        <p:spPr>
          <a:xfrm>
            <a:off x="347294" y="968375"/>
            <a:ext cx="3710356" cy="610424"/>
          </a:xfrm>
          <a:prstGeom prst="rect">
            <a:avLst/>
          </a:prstGeom>
        </p:spPr>
        <p:txBody>
          <a:bodyPr vert="horz" wrap="square" lIns="0" tIns="0" rIns="0" bIns="0" rtlCol="0">
            <a:spAutoFit/>
          </a:bodyPr>
          <a:lstStyle/>
          <a:p>
            <a:pPr marL="12700">
              <a:lnSpc>
                <a:spcPct val="100000"/>
              </a:lnSpc>
            </a:pPr>
            <a:r>
              <a:rPr sz="1100" dirty="0">
                <a:latin typeface="Tahoma"/>
                <a:cs typeface="Tahoma"/>
              </a:rPr>
              <a:t>Let </a:t>
            </a:r>
            <a:r>
              <a:rPr sz="1100" i="1" dirty="0">
                <a:latin typeface="Arial"/>
                <a:cs typeface="Arial"/>
              </a:rPr>
              <a:t>T </a:t>
            </a:r>
            <a:r>
              <a:rPr sz="1100" dirty="0">
                <a:latin typeface="Tahoma"/>
                <a:cs typeface="Tahoma"/>
              </a:rPr>
              <a:t>(</a:t>
            </a:r>
            <a:r>
              <a:rPr sz="1100" i="1" dirty="0">
                <a:latin typeface="Arial"/>
                <a:cs typeface="Arial"/>
              </a:rPr>
              <a:t>n</a:t>
            </a:r>
            <a:r>
              <a:rPr sz="1100" dirty="0">
                <a:latin typeface="Tahoma"/>
                <a:cs typeface="Tahoma"/>
              </a:rPr>
              <a:t>) be the </a:t>
            </a:r>
            <a:r>
              <a:rPr sz="1100" b="1" dirty="0">
                <a:latin typeface="Arial"/>
                <a:cs typeface="Arial"/>
              </a:rPr>
              <a:t>expected  running  time </a:t>
            </a:r>
            <a:r>
              <a:rPr sz="1100" dirty="0">
                <a:latin typeface="Tahoma"/>
                <a:cs typeface="Tahoma"/>
              </a:rPr>
              <a:t>on an array of size </a:t>
            </a:r>
            <a:r>
              <a:rPr sz="1100" i="1" dirty="0">
                <a:latin typeface="Arial"/>
                <a:cs typeface="Arial"/>
              </a:rPr>
              <a:t>n</a:t>
            </a:r>
            <a:r>
              <a:rPr sz="1100" dirty="0">
                <a:latin typeface="Tahoma"/>
                <a:cs typeface="Tahoma"/>
              </a:rPr>
              <a:t>, we get</a:t>
            </a:r>
          </a:p>
          <a:p>
            <a:pPr marL="1127760">
              <a:lnSpc>
                <a:spcPct val="100000"/>
              </a:lnSpc>
              <a:spcBef>
                <a:spcPts val="805"/>
              </a:spcBef>
            </a:pPr>
            <a:r>
              <a:rPr sz="1100" i="1" dirty="0">
                <a:latin typeface="Arial"/>
                <a:cs typeface="Arial"/>
              </a:rPr>
              <a:t>T </a:t>
            </a:r>
            <a:r>
              <a:rPr sz="1100" dirty="0">
                <a:latin typeface="Tahoma"/>
                <a:cs typeface="Tahoma"/>
              </a:rPr>
              <a:t>(</a:t>
            </a:r>
            <a:r>
              <a:rPr sz="1100" i="1" dirty="0">
                <a:latin typeface="Arial"/>
                <a:cs typeface="Arial"/>
              </a:rPr>
              <a:t>n</a:t>
            </a:r>
            <a:r>
              <a:rPr sz="1100" dirty="0">
                <a:latin typeface="Tahoma"/>
                <a:cs typeface="Tahoma"/>
              </a:rPr>
              <a:t>) </a:t>
            </a:r>
            <a:r>
              <a:rPr sz="1100" dirty="0">
                <a:latin typeface="Arial Unicode MS"/>
                <a:cs typeface="Arial Unicode MS"/>
              </a:rPr>
              <a:t>≤ </a:t>
            </a:r>
            <a:r>
              <a:rPr sz="1100" i="1" dirty="0">
                <a:latin typeface="Arial"/>
                <a:cs typeface="Arial"/>
              </a:rPr>
              <a:t>T </a:t>
            </a:r>
            <a:r>
              <a:rPr sz="1100" dirty="0">
                <a:latin typeface="Tahoma"/>
                <a:cs typeface="Tahoma"/>
              </a:rPr>
              <a:t>(3</a:t>
            </a:r>
            <a:r>
              <a:rPr sz="1100" i="1" dirty="0">
                <a:latin typeface="Arial"/>
                <a:cs typeface="Arial"/>
              </a:rPr>
              <a:t>n</a:t>
            </a:r>
            <a:r>
              <a:rPr sz="1100" i="1" dirty="0">
                <a:latin typeface="Verdana"/>
                <a:cs typeface="Verdana"/>
              </a:rPr>
              <a:t>/</a:t>
            </a:r>
            <a:r>
              <a:rPr sz="1100" dirty="0">
                <a:latin typeface="Tahoma"/>
                <a:cs typeface="Tahoma"/>
              </a:rPr>
              <a:t>4) + </a:t>
            </a:r>
            <a:r>
              <a:rPr sz="1100" i="1" dirty="0">
                <a:latin typeface="Arial"/>
                <a:cs typeface="Arial"/>
              </a:rPr>
              <a:t>O</a:t>
            </a:r>
            <a:r>
              <a:rPr sz="1100" dirty="0">
                <a:latin typeface="Tahoma"/>
                <a:cs typeface="Tahoma"/>
              </a:rPr>
              <a:t>(</a:t>
            </a:r>
            <a:r>
              <a:rPr sz="1100" i="1" dirty="0">
                <a:latin typeface="Arial"/>
                <a:cs typeface="Arial"/>
              </a:rPr>
              <a:t>n</a:t>
            </a:r>
            <a:r>
              <a:rPr sz="1100" dirty="0">
                <a:latin typeface="Tahoma"/>
                <a:cs typeface="Tahoma"/>
              </a:rPr>
              <a:t>) = </a:t>
            </a:r>
            <a:r>
              <a:rPr sz="1100" i="1" dirty="0">
                <a:latin typeface="Arial"/>
                <a:cs typeface="Arial"/>
              </a:rPr>
              <a:t>O</a:t>
            </a:r>
            <a:r>
              <a:rPr sz="1100" dirty="0">
                <a:latin typeface="Tahoma"/>
                <a:cs typeface="Tahoma"/>
              </a:rPr>
              <a:t>(</a:t>
            </a:r>
            <a:r>
              <a:rPr sz="1100" i="1" dirty="0">
                <a:latin typeface="Arial"/>
                <a:cs typeface="Arial"/>
              </a:rPr>
              <a:t>n</a:t>
            </a:r>
            <a:r>
              <a:rPr sz="1100" dirty="0">
                <a:latin typeface="Tahoma"/>
                <a:cs typeface="Tahoma"/>
              </a:rPr>
              <a:t>)</a:t>
            </a:r>
            <a:r>
              <a:rPr sz="1100" i="1" dirty="0">
                <a:latin typeface="Verdana"/>
                <a:cs typeface="Verdana"/>
              </a:rPr>
              <a:t>.</a:t>
            </a:r>
            <a:endParaRPr sz="1100" dirty="0">
              <a:latin typeface="Verdana"/>
              <a:cs typeface="Verdana"/>
            </a:endParaRPr>
          </a:p>
        </p:txBody>
      </p:sp>
    </p:spTree>
  </p:cSld>
  <p:clrMapOvr>
    <a:masterClrMapping/>
  </p:clrMapOvr>
  <p:transition>
    <p:cut/>
  </p:transition>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8251" y="1315047"/>
            <a:ext cx="2133600" cy="215444"/>
          </a:xfrm>
          <a:prstGeom prst="rect">
            <a:avLst/>
          </a:prstGeom>
        </p:spPr>
        <p:txBody>
          <a:bodyPr vert="horz" wrap="square" lIns="0" tIns="0" rIns="0" bIns="0" rtlCol="0">
            <a:spAutoFit/>
          </a:bodyPr>
          <a:lstStyle/>
          <a:p>
            <a:pPr marL="12700">
              <a:lnSpc>
                <a:spcPct val="100000"/>
              </a:lnSpc>
            </a:pPr>
            <a:r>
              <a:rPr sz="1400" b="1" dirty="0">
                <a:solidFill>
                  <a:srgbClr val="0000FF"/>
                </a:solidFill>
              </a:rPr>
              <a:t>Matrix</a:t>
            </a:r>
            <a:r>
              <a:rPr sz="1400" b="1" spc="-20" dirty="0">
                <a:solidFill>
                  <a:srgbClr val="0000FF"/>
                </a:solidFill>
              </a:rPr>
              <a:t> </a:t>
            </a:r>
            <a:r>
              <a:rPr sz="1400" b="1" dirty="0">
                <a:solidFill>
                  <a:srgbClr val="0000FF"/>
                </a:solidFill>
              </a:rPr>
              <a:t>multiplication</a:t>
            </a:r>
          </a:p>
        </p:txBody>
      </p:sp>
    </p:spTree>
  </p:cSld>
  <p:clrMapOvr>
    <a:masterClrMapping/>
  </p:clrMapOvr>
  <p:transition>
    <p:cut/>
  </p:transition>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250" y="683213"/>
            <a:ext cx="4419600" cy="2026196"/>
          </a:xfrm>
          <a:prstGeom prst="rect">
            <a:avLst/>
          </a:prstGeom>
        </p:spPr>
        <p:txBody>
          <a:bodyPr vert="horz" wrap="square" lIns="0" tIns="0" rIns="0" bIns="0" rtlCol="0">
            <a:spAutoFit/>
          </a:bodyPr>
          <a:lstStyle/>
          <a:p>
            <a:pPr marL="12700" marR="5080">
              <a:lnSpc>
                <a:spcPts val="1400"/>
              </a:lnSpc>
            </a:pPr>
            <a:r>
              <a:rPr sz="1100" dirty="0">
                <a:latin typeface="Tahoma"/>
                <a:cs typeface="Tahoma"/>
              </a:rPr>
              <a:t>The product of two </a:t>
            </a:r>
            <a:r>
              <a:rPr sz="1100" i="1" dirty="0">
                <a:latin typeface="Arial"/>
                <a:cs typeface="Arial"/>
              </a:rPr>
              <a:t>n </a:t>
            </a:r>
            <a:r>
              <a:rPr sz="1100" dirty="0">
                <a:latin typeface="Arial Unicode MS"/>
                <a:cs typeface="Arial Unicode MS"/>
              </a:rPr>
              <a:t>× </a:t>
            </a:r>
            <a:r>
              <a:rPr sz="1100" i="1" dirty="0">
                <a:latin typeface="Arial"/>
                <a:cs typeface="Arial"/>
              </a:rPr>
              <a:t>n </a:t>
            </a:r>
            <a:r>
              <a:rPr sz="1100" dirty="0">
                <a:latin typeface="Tahoma"/>
                <a:cs typeface="Tahoma"/>
              </a:rPr>
              <a:t>matrices </a:t>
            </a:r>
            <a:r>
              <a:rPr sz="1100" i="1" dirty="0">
                <a:latin typeface="Arial"/>
                <a:cs typeface="Arial"/>
              </a:rPr>
              <a:t>X </a:t>
            </a:r>
            <a:r>
              <a:rPr sz="1100" dirty="0">
                <a:latin typeface="Tahoma"/>
                <a:cs typeface="Tahoma"/>
              </a:rPr>
              <a:t>and </a:t>
            </a:r>
            <a:r>
              <a:rPr sz="1100" i="1" dirty="0">
                <a:latin typeface="Arial"/>
                <a:cs typeface="Arial"/>
              </a:rPr>
              <a:t>Y </a:t>
            </a:r>
            <a:r>
              <a:rPr sz="1100" dirty="0">
                <a:latin typeface="Tahoma"/>
                <a:cs typeface="Tahoma"/>
              </a:rPr>
              <a:t>is a third </a:t>
            </a:r>
            <a:r>
              <a:rPr sz="1100" i="1" dirty="0">
                <a:latin typeface="Arial"/>
                <a:cs typeface="Arial"/>
              </a:rPr>
              <a:t>n </a:t>
            </a:r>
            <a:r>
              <a:rPr sz="1100" dirty="0">
                <a:latin typeface="Arial Unicode MS"/>
                <a:cs typeface="Arial Unicode MS"/>
              </a:rPr>
              <a:t>× </a:t>
            </a:r>
            <a:r>
              <a:rPr sz="1100" i="1" dirty="0">
                <a:latin typeface="Arial"/>
                <a:cs typeface="Arial"/>
              </a:rPr>
              <a:t>n </a:t>
            </a:r>
            <a:r>
              <a:rPr sz="1100" dirty="0">
                <a:latin typeface="Tahoma"/>
                <a:cs typeface="Tahoma"/>
              </a:rPr>
              <a:t>matrix </a:t>
            </a:r>
            <a:r>
              <a:rPr sz="1100" i="1" dirty="0">
                <a:latin typeface="Arial"/>
                <a:cs typeface="Arial"/>
              </a:rPr>
              <a:t>Z </a:t>
            </a:r>
            <a:r>
              <a:rPr sz="1100" dirty="0">
                <a:latin typeface="Tahoma"/>
                <a:cs typeface="Tahoma"/>
              </a:rPr>
              <a:t>= </a:t>
            </a:r>
            <a:r>
              <a:rPr sz="1100" i="1" dirty="0">
                <a:latin typeface="Arial"/>
                <a:cs typeface="Arial"/>
              </a:rPr>
              <a:t>XY </a:t>
            </a:r>
            <a:r>
              <a:rPr sz="1100" dirty="0">
                <a:latin typeface="Tahoma"/>
                <a:cs typeface="Tahoma"/>
              </a:rPr>
              <a:t>,  with (</a:t>
            </a:r>
            <a:r>
              <a:rPr sz="1100" i="1" dirty="0">
                <a:latin typeface="Arial"/>
                <a:cs typeface="Arial"/>
              </a:rPr>
              <a:t>i</a:t>
            </a:r>
            <a:r>
              <a:rPr sz="1100" i="1" dirty="0">
                <a:latin typeface="Verdana"/>
                <a:cs typeface="Verdana"/>
              </a:rPr>
              <a:t>, </a:t>
            </a:r>
            <a:r>
              <a:rPr sz="1100" i="1" dirty="0">
                <a:latin typeface="Arial"/>
                <a:cs typeface="Arial"/>
              </a:rPr>
              <a:t>j</a:t>
            </a:r>
            <a:r>
              <a:rPr sz="1100" dirty="0">
                <a:latin typeface="Tahoma"/>
                <a:cs typeface="Tahoma"/>
              </a:rPr>
              <a:t>)th entry</a:t>
            </a:r>
          </a:p>
          <a:p>
            <a:pPr marL="29209" algn="ctr">
              <a:lnSpc>
                <a:spcPts val="1400"/>
              </a:lnSpc>
            </a:pPr>
            <a:endParaRPr sz="600" dirty="0">
              <a:latin typeface="Arial"/>
              <a:cs typeface="Arial"/>
            </a:endParaRPr>
          </a:p>
          <a:p>
            <a:pPr marL="12700">
              <a:lnSpc>
                <a:spcPts val="1400"/>
              </a:lnSpc>
              <a:spcBef>
                <a:spcPts val="300"/>
              </a:spcBef>
            </a:pPr>
            <a:endParaRPr lang="en-US" sz="900" dirty="0">
              <a:latin typeface="Tahoma"/>
              <a:cs typeface="Tahoma"/>
            </a:endParaRPr>
          </a:p>
          <a:p>
            <a:pPr marL="12700">
              <a:lnSpc>
                <a:spcPts val="1400"/>
              </a:lnSpc>
              <a:spcBef>
                <a:spcPts val="300"/>
              </a:spcBef>
            </a:pPr>
            <a:r>
              <a:rPr sz="1100" dirty="0">
                <a:latin typeface="Tahoma"/>
                <a:cs typeface="Tahoma"/>
              </a:rPr>
              <a:t>That is, </a:t>
            </a:r>
            <a:r>
              <a:rPr sz="1100" i="1" dirty="0">
                <a:latin typeface="Arial"/>
                <a:cs typeface="Arial"/>
              </a:rPr>
              <a:t>Z</a:t>
            </a:r>
            <a:r>
              <a:rPr sz="1100" i="1" baseline="-9259" dirty="0">
                <a:latin typeface="Arial"/>
                <a:cs typeface="Arial"/>
              </a:rPr>
              <a:t>ij  </a:t>
            </a:r>
            <a:r>
              <a:rPr sz="1100" dirty="0">
                <a:latin typeface="Tahoma"/>
                <a:cs typeface="Tahoma"/>
              </a:rPr>
              <a:t>is the </a:t>
            </a:r>
            <a:r>
              <a:rPr sz="1100" dirty="0">
                <a:solidFill>
                  <a:srgbClr val="0000FF"/>
                </a:solidFill>
                <a:latin typeface="Tahoma"/>
                <a:cs typeface="Tahoma"/>
              </a:rPr>
              <a:t>dot product </a:t>
            </a:r>
            <a:r>
              <a:rPr sz="1100" dirty="0">
                <a:latin typeface="Tahoma"/>
                <a:cs typeface="Tahoma"/>
              </a:rPr>
              <a:t>of the </a:t>
            </a:r>
            <a:r>
              <a:rPr sz="1100" i="1" dirty="0">
                <a:latin typeface="Arial"/>
                <a:cs typeface="Arial"/>
              </a:rPr>
              <a:t>i </a:t>
            </a:r>
            <a:r>
              <a:rPr sz="1100" dirty="0">
                <a:latin typeface="Tahoma"/>
                <a:cs typeface="Tahoma"/>
              </a:rPr>
              <a:t>th row of </a:t>
            </a:r>
            <a:r>
              <a:rPr sz="1100" i="1" dirty="0">
                <a:latin typeface="Arial"/>
                <a:cs typeface="Arial"/>
              </a:rPr>
              <a:t>X  </a:t>
            </a:r>
            <a:r>
              <a:rPr sz="1100" dirty="0">
                <a:latin typeface="Tahoma"/>
                <a:cs typeface="Tahoma"/>
              </a:rPr>
              <a:t>with the </a:t>
            </a:r>
            <a:r>
              <a:rPr sz="1100" i="1" dirty="0">
                <a:latin typeface="Arial"/>
                <a:cs typeface="Arial"/>
              </a:rPr>
              <a:t>j</a:t>
            </a:r>
            <a:r>
              <a:rPr lang="en-US" sz="1100" i="1" dirty="0">
                <a:latin typeface="Arial"/>
                <a:cs typeface="Arial"/>
              </a:rPr>
              <a:t> </a:t>
            </a:r>
            <a:r>
              <a:rPr sz="1100" dirty="0" err="1">
                <a:latin typeface="Tahoma"/>
                <a:cs typeface="Tahoma"/>
              </a:rPr>
              <a:t>th</a:t>
            </a:r>
            <a:r>
              <a:rPr sz="1100" dirty="0">
                <a:latin typeface="Tahoma"/>
                <a:cs typeface="Tahoma"/>
              </a:rPr>
              <a:t> column of </a:t>
            </a:r>
            <a:r>
              <a:rPr sz="1100" i="1" dirty="0">
                <a:latin typeface="Arial"/>
                <a:cs typeface="Arial"/>
              </a:rPr>
              <a:t>Y </a:t>
            </a:r>
            <a:r>
              <a:rPr sz="1100" dirty="0">
                <a:latin typeface="Tahoma"/>
                <a:cs typeface="Tahoma"/>
              </a:rPr>
              <a:t>.</a:t>
            </a:r>
          </a:p>
          <a:p>
            <a:pPr marL="12700" marR="551815">
              <a:lnSpc>
                <a:spcPts val="1400"/>
              </a:lnSpc>
              <a:spcBef>
                <a:spcPts val="595"/>
              </a:spcBef>
            </a:pPr>
            <a:r>
              <a:rPr sz="1100" dirty="0">
                <a:latin typeface="Tahoma"/>
                <a:cs typeface="Tahoma"/>
              </a:rPr>
              <a:t>In general, </a:t>
            </a:r>
            <a:r>
              <a:rPr sz="1100" i="1" dirty="0">
                <a:latin typeface="Arial"/>
                <a:cs typeface="Arial"/>
              </a:rPr>
              <a:t>XY </a:t>
            </a:r>
            <a:r>
              <a:rPr sz="1100" dirty="0">
                <a:latin typeface="Tahoma"/>
                <a:cs typeface="Tahoma"/>
              </a:rPr>
              <a:t>is not the same as </a:t>
            </a:r>
            <a:r>
              <a:rPr sz="1100" i="1" dirty="0">
                <a:latin typeface="Arial"/>
                <a:cs typeface="Arial"/>
              </a:rPr>
              <a:t>YX </a:t>
            </a:r>
            <a:r>
              <a:rPr sz="1100" dirty="0">
                <a:latin typeface="Tahoma"/>
                <a:cs typeface="Tahoma"/>
              </a:rPr>
              <a:t>; </a:t>
            </a:r>
            <a:r>
              <a:rPr sz="1100" i="1" dirty="0">
                <a:solidFill>
                  <a:srgbClr val="FF0000"/>
                </a:solidFill>
                <a:latin typeface="Trebuchet MS"/>
                <a:cs typeface="Trebuchet MS"/>
              </a:rPr>
              <a:t>matrix multiplication is </a:t>
            </a:r>
            <a:r>
              <a:rPr sz="1100" i="1">
                <a:solidFill>
                  <a:srgbClr val="FF0000"/>
                </a:solidFill>
                <a:latin typeface="Trebuchet MS"/>
                <a:cs typeface="Trebuchet MS"/>
              </a:rPr>
              <a:t>not commutative</a:t>
            </a:r>
            <a:r>
              <a:rPr sz="1100" dirty="0">
                <a:latin typeface="Tahoma"/>
                <a:cs typeface="Tahoma"/>
              </a:rPr>
              <a:t>.</a:t>
            </a:r>
          </a:p>
          <a:p>
            <a:pPr marL="12700">
              <a:lnSpc>
                <a:spcPts val="1400"/>
              </a:lnSpc>
              <a:spcBef>
                <a:spcPts val="605"/>
              </a:spcBef>
            </a:pPr>
            <a:r>
              <a:rPr sz="1100" dirty="0">
                <a:latin typeface="Tahoma"/>
                <a:cs typeface="Tahoma"/>
              </a:rPr>
              <a:t>The preceding formula implies an </a:t>
            </a:r>
            <a:r>
              <a:rPr sz="1100" i="1" dirty="0">
                <a:latin typeface="Arial"/>
                <a:cs typeface="Arial"/>
              </a:rPr>
              <a:t>O</a:t>
            </a:r>
            <a:r>
              <a:rPr sz="1100" dirty="0">
                <a:latin typeface="Tahoma"/>
                <a:cs typeface="Tahoma"/>
              </a:rPr>
              <a:t>(</a:t>
            </a:r>
            <a:r>
              <a:rPr sz="1100" i="1" dirty="0">
                <a:latin typeface="Arial"/>
                <a:cs typeface="Arial"/>
              </a:rPr>
              <a:t>n</a:t>
            </a:r>
            <a:r>
              <a:rPr sz="1100" baseline="37037" dirty="0">
                <a:latin typeface="Tahoma"/>
                <a:cs typeface="Tahoma"/>
              </a:rPr>
              <a:t>3</a:t>
            </a:r>
            <a:r>
              <a:rPr sz="1100" dirty="0">
                <a:latin typeface="Tahoma"/>
                <a:cs typeface="Tahoma"/>
              </a:rPr>
              <a:t>) algorithm for matrix multiplication.</a:t>
            </a:r>
          </a:p>
        </p:txBody>
      </p:sp>
      <p:pic>
        <p:nvPicPr>
          <p:cNvPr id="3" name="图片 2"/>
          <p:cNvPicPr>
            <a:picLocks noChangeAspect="1"/>
          </p:cNvPicPr>
          <p:nvPr/>
        </p:nvPicPr>
        <p:blipFill>
          <a:blip r:embed="rId2"/>
          <a:stretch>
            <a:fillRect/>
          </a:stretch>
        </p:blipFill>
        <p:spPr>
          <a:xfrm>
            <a:off x="1918918" y="1044575"/>
            <a:ext cx="871905" cy="396000"/>
          </a:xfrm>
          <a:prstGeom prst="rect">
            <a:avLst/>
          </a:prstGeom>
        </p:spPr>
      </p:pic>
    </p:spTree>
  </p:cSld>
  <p:clrMapOvr>
    <a:masterClrMapping/>
  </p:clrMapOvr>
  <p:transition>
    <p:cut/>
  </p:transition>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84202" y="282575"/>
            <a:ext cx="1439966" cy="1799951"/>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06943" y="388709"/>
            <a:ext cx="1594485" cy="0"/>
          </a:xfrm>
          <a:custGeom>
            <a:avLst/>
            <a:gdLst/>
            <a:ahLst/>
            <a:cxnLst/>
            <a:rect l="l" t="t" r="r" b="b"/>
            <a:pathLst>
              <a:path w="1594485">
                <a:moveTo>
                  <a:pt x="0" y="0"/>
                </a:moveTo>
                <a:lnTo>
                  <a:pt x="1594104" y="0"/>
                </a:lnTo>
              </a:path>
            </a:pathLst>
          </a:custGeom>
          <a:ln w="5054">
            <a:solidFill>
              <a:srgbClr val="000000"/>
            </a:solidFill>
          </a:ln>
        </p:spPr>
        <p:txBody>
          <a:bodyPr wrap="square" lIns="0" tIns="0" rIns="0" bIns="0" rtlCol="0"/>
          <a:lstStyle/>
          <a:p>
            <a:endParaRPr/>
          </a:p>
        </p:txBody>
      </p:sp>
      <p:sp>
        <p:nvSpPr>
          <p:cNvPr id="4" name="object 4"/>
          <p:cNvSpPr/>
          <p:nvPr/>
        </p:nvSpPr>
        <p:spPr>
          <a:xfrm>
            <a:off x="1509483" y="388709"/>
            <a:ext cx="0" cy="1949450"/>
          </a:xfrm>
          <a:custGeom>
            <a:avLst/>
            <a:gdLst/>
            <a:ahLst/>
            <a:cxnLst/>
            <a:rect l="l" t="t" r="r" b="b"/>
            <a:pathLst>
              <a:path h="1949450">
                <a:moveTo>
                  <a:pt x="0" y="1949018"/>
                </a:moveTo>
                <a:lnTo>
                  <a:pt x="0" y="0"/>
                </a:lnTo>
              </a:path>
            </a:pathLst>
          </a:custGeom>
          <a:ln w="5054">
            <a:solidFill>
              <a:srgbClr val="000000"/>
            </a:solidFill>
          </a:ln>
        </p:spPr>
        <p:txBody>
          <a:bodyPr wrap="square" lIns="0" tIns="0" rIns="0" bIns="0" rtlCol="0"/>
          <a:lstStyle/>
          <a:p>
            <a:endParaRPr/>
          </a:p>
        </p:txBody>
      </p:sp>
      <p:sp>
        <p:nvSpPr>
          <p:cNvPr id="5" name="object 5"/>
          <p:cNvSpPr/>
          <p:nvPr/>
        </p:nvSpPr>
        <p:spPr>
          <a:xfrm>
            <a:off x="3098520" y="388709"/>
            <a:ext cx="0" cy="1949450"/>
          </a:xfrm>
          <a:custGeom>
            <a:avLst/>
            <a:gdLst/>
            <a:ahLst/>
            <a:cxnLst/>
            <a:rect l="l" t="t" r="r" b="b"/>
            <a:pathLst>
              <a:path h="1949450">
                <a:moveTo>
                  <a:pt x="0" y="1949018"/>
                </a:moveTo>
                <a:lnTo>
                  <a:pt x="0" y="0"/>
                </a:lnTo>
              </a:path>
            </a:pathLst>
          </a:custGeom>
          <a:ln w="5054">
            <a:solidFill>
              <a:srgbClr val="000000"/>
            </a:solidFill>
          </a:ln>
        </p:spPr>
        <p:txBody>
          <a:bodyPr wrap="square" lIns="0" tIns="0" rIns="0" bIns="0" rtlCol="0"/>
          <a:lstStyle/>
          <a:p>
            <a:endParaRPr/>
          </a:p>
        </p:txBody>
      </p:sp>
      <p:sp>
        <p:nvSpPr>
          <p:cNvPr id="6" name="object 6"/>
          <p:cNvSpPr/>
          <p:nvPr/>
        </p:nvSpPr>
        <p:spPr>
          <a:xfrm>
            <a:off x="1506943" y="2337727"/>
            <a:ext cx="1594485" cy="0"/>
          </a:xfrm>
          <a:custGeom>
            <a:avLst/>
            <a:gdLst/>
            <a:ahLst/>
            <a:cxnLst/>
            <a:rect l="l" t="t" r="r" b="b"/>
            <a:pathLst>
              <a:path w="1594485">
                <a:moveTo>
                  <a:pt x="0" y="0"/>
                </a:moveTo>
                <a:lnTo>
                  <a:pt x="1594104" y="0"/>
                </a:lnTo>
              </a:path>
            </a:pathLst>
          </a:custGeom>
          <a:ln w="5054">
            <a:solidFill>
              <a:srgbClr val="000000"/>
            </a:solidFill>
          </a:ln>
        </p:spPr>
        <p:txBody>
          <a:bodyPr wrap="square" lIns="0" tIns="0" rIns="0" bIns="0" rtlCol="0"/>
          <a:lstStyle/>
          <a:p>
            <a:endParaRPr/>
          </a:p>
        </p:txBody>
      </p:sp>
      <p:sp>
        <p:nvSpPr>
          <p:cNvPr id="7" name="object 7"/>
          <p:cNvSpPr txBox="1"/>
          <p:nvPr/>
        </p:nvSpPr>
        <p:spPr>
          <a:xfrm>
            <a:off x="347294" y="2475852"/>
            <a:ext cx="4091356" cy="646331"/>
          </a:xfrm>
          <a:prstGeom prst="rect">
            <a:avLst/>
          </a:prstGeom>
        </p:spPr>
        <p:txBody>
          <a:bodyPr vert="horz" wrap="square" lIns="0" tIns="0" rIns="0" bIns="0" rtlCol="0">
            <a:spAutoFit/>
          </a:bodyPr>
          <a:lstStyle/>
          <a:p>
            <a:pPr marL="115570" algn="ctr">
              <a:lnSpc>
                <a:spcPct val="100000"/>
              </a:lnSpc>
              <a:tabLst>
                <a:tab pos="1156335" algn="l"/>
                <a:tab pos="1689735" algn="l"/>
              </a:tabLst>
            </a:pPr>
            <a:r>
              <a:rPr sz="1200" b="1" dirty="0">
                <a:latin typeface="Arial"/>
                <a:cs typeface="Arial"/>
              </a:rPr>
              <a:t>Volker Strassen	</a:t>
            </a:r>
            <a:r>
              <a:rPr sz="1200" dirty="0">
                <a:latin typeface="Tahoma"/>
                <a:cs typeface="Tahoma"/>
              </a:rPr>
              <a:t>(1936 –</a:t>
            </a:r>
            <a:r>
              <a:rPr lang="en-US" sz="1200" dirty="0">
                <a:latin typeface="Tahoma"/>
                <a:cs typeface="Tahoma"/>
              </a:rPr>
              <a:t>  </a:t>
            </a:r>
            <a:r>
              <a:rPr sz="1200" dirty="0">
                <a:latin typeface="Tahoma"/>
                <a:cs typeface="Tahoma"/>
              </a:rPr>
              <a:t>)</a:t>
            </a:r>
          </a:p>
          <a:p>
            <a:pPr marL="12700">
              <a:lnSpc>
                <a:spcPts val="1400"/>
              </a:lnSpc>
              <a:spcBef>
                <a:spcPts val="805"/>
              </a:spcBef>
            </a:pPr>
            <a:r>
              <a:rPr sz="1100" dirty="0">
                <a:latin typeface="Tahoma"/>
                <a:cs typeface="Tahoma"/>
              </a:rPr>
              <a:t>In 1969, the German mathematician </a:t>
            </a:r>
            <a:r>
              <a:rPr sz="1100" b="1" dirty="0">
                <a:latin typeface="Arial"/>
                <a:cs typeface="Arial"/>
              </a:rPr>
              <a:t>Volker Strassen  </a:t>
            </a:r>
            <a:r>
              <a:rPr sz="1100" dirty="0">
                <a:latin typeface="Tahoma"/>
                <a:cs typeface="Tahoma"/>
              </a:rPr>
              <a:t>announced a surprising</a:t>
            </a:r>
            <a:r>
              <a:rPr lang="en-US" sz="1100" dirty="0">
                <a:latin typeface="Tahoma"/>
                <a:cs typeface="Tahoma"/>
              </a:rPr>
              <a:t> </a:t>
            </a:r>
            <a:r>
              <a:rPr sz="1100" i="1" dirty="0">
                <a:solidFill>
                  <a:srgbClr val="FF0000"/>
                </a:solidFill>
                <a:latin typeface="Arial"/>
                <a:cs typeface="Arial"/>
              </a:rPr>
              <a:t>O</a:t>
            </a:r>
            <a:r>
              <a:rPr sz="1100" dirty="0">
                <a:solidFill>
                  <a:srgbClr val="FF0000"/>
                </a:solidFill>
                <a:latin typeface="Tahoma"/>
                <a:cs typeface="Tahoma"/>
              </a:rPr>
              <a:t>(</a:t>
            </a:r>
            <a:r>
              <a:rPr sz="1100" i="1" dirty="0">
                <a:solidFill>
                  <a:srgbClr val="FF0000"/>
                </a:solidFill>
                <a:latin typeface="Arial"/>
                <a:cs typeface="Arial"/>
              </a:rPr>
              <a:t>n</a:t>
            </a:r>
            <a:r>
              <a:rPr sz="1100" baseline="37037" dirty="0">
                <a:solidFill>
                  <a:srgbClr val="FF0000"/>
                </a:solidFill>
                <a:latin typeface="Tahoma"/>
                <a:cs typeface="Tahoma"/>
              </a:rPr>
              <a:t>2</a:t>
            </a:r>
            <a:r>
              <a:rPr sz="1100" i="1" baseline="37037" dirty="0">
                <a:solidFill>
                  <a:srgbClr val="FF0000"/>
                </a:solidFill>
                <a:latin typeface="Trebuchet MS"/>
                <a:cs typeface="Trebuchet MS"/>
              </a:rPr>
              <a:t>.</a:t>
            </a:r>
            <a:r>
              <a:rPr sz="1100" baseline="37037" dirty="0">
                <a:solidFill>
                  <a:srgbClr val="FF0000"/>
                </a:solidFill>
                <a:latin typeface="Tahoma"/>
                <a:cs typeface="Tahoma"/>
              </a:rPr>
              <a:t>81</a:t>
            </a:r>
            <a:r>
              <a:rPr sz="1100" dirty="0">
                <a:solidFill>
                  <a:srgbClr val="FF0000"/>
                </a:solidFill>
                <a:latin typeface="Tahoma"/>
                <a:cs typeface="Tahoma"/>
              </a:rPr>
              <a:t>) </a:t>
            </a:r>
            <a:r>
              <a:rPr sz="1100" dirty="0">
                <a:latin typeface="Tahoma"/>
                <a:cs typeface="Tahoma"/>
              </a:rPr>
              <a:t>algorithm.</a:t>
            </a:r>
          </a:p>
        </p:txBody>
      </p:sp>
    </p:spTree>
  </p:cSld>
  <p:clrMapOvr>
    <a:masterClrMapping/>
  </p:clrMapOvr>
  <p:transition>
    <p:cut/>
  </p:transition>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9015" y="282576"/>
            <a:ext cx="4127235" cy="215444"/>
          </a:xfrm>
          <a:prstGeom prst="rect">
            <a:avLst/>
          </a:prstGeom>
        </p:spPr>
        <p:txBody>
          <a:bodyPr vert="horz" wrap="square" lIns="0" tIns="0" rIns="0" bIns="0" rtlCol="0">
            <a:spAutoFit/>
          </a:bodyPr>
          <a:lstStyle/>
          <a:p>
            <a:pPr marL="12700">
              <a:lnSpc>
                <a:spcPct val="100000"/>
              </a:lnSpc>
            </a:pPr>
            <a:r>
              <a:rPr sz="1400" b="1" dirty="0"/>
              <a:t>Divide and conquer</a:t>
            </a:r>
          </a:p>
        </p:txBody>
      </p:sp>
      <p:sp>
        <p:nvSpPr>
          <p:cNvPr id="3" name="object 3"/>
          <p:cNvSpPr txBox="1"/>
          <p:nvPr/>
        </p:nvSpPr>
        <p:spPr>
          <a:xfrm>
            <a:off x="1454518" y="1038313"/>
            <a:ext cx="242570" cy="138499"/>
          </a:xfrm>
          <a:prstGeom prst="rect">
            <a:avLst/>
          </a:prstGeom>
        </p:spPr>
        <p:txBody>
          <a:bodyPr vert="horz" wrap="square" lIns="0" tIns="0" rIns="0" bIns="0" rtlCol="0">
            <a:spAutoFit/>
          </a:bodyPr>
          <a:lstStyle/>
          <a:p>
            <a:pPr marL="12700">
              <a:lnSpc>
                <a:spcPct val="100000"/>
              </a:lnSpc>
            </a:pPr>
            <a:r>
              <a:rPr sz="900" i="1" dirty="0">
                <a:latin typeface="Arial"/>
                <a:cs typeface="Arial"/>
              </a:rPr>
              <a:t>X </a:t>
            </a:r>
            <a:r>
              <a:rPr sz="900" dirty="0">
                <a:latin typeface="Tahoma"/>
                <a:cs typeface="Tahoma"/>
              </a:rPr>
              <a:t>=</a:t>
            </a:r>
            <a:endParaRPr sz="900">
              <a:latin typeface="Tahoma"/>
              <a:cs typeface="Tahoma"/>
            </a:endParaRPr>
          </a:p>
        </p:txBody>
      </p:sp>
      <p:sp>
        <p:nvSpPr>
          <p:cNvPr id="5" name="object 5"/>
          <p:cNvSpPr txBox="1"/>
          <p:nvPr/>
        </p:nvSpPr>
        <p:spPr>
          <a:xfrm>
            <a:off x="2154974" y="1038313"/>
            <a:ext cx="58419" cy="138499"/>
          </a:xfrm>
          <a:prstGeom prst="rect">
            <a:avLst/>
          </a:prstGeom>
        </p:spPr>
        <p:txBody>
          <a:bodyPr vert="horz" wrap="square" lIns="0" tIns="0" rIns="0" bIns="0" rtlCol="0">
            <a:spAutoFit/>
          </a:bodyPr>
          <a:lstStyle/>
          <a:p>
            <a:pPr marL="12700">
              <a:lnSpc>
                <a:spcPct val="100000"/>
              </a:lnSpc>
            </a:pPr>
            <a:r>
              <a:rPr sz="900" i="1" dirty="0">
                <a:latin typeface="Verdana"/>
                <a:cs typeface="Verdana"/>
              </a:rPr>
              <a:t>,</a:t>
            </a:r>
            <a:endParaRPr sz="900">
              <a:latin typeface="Verdana"/>
              <a:cs typeface="Verdana"/>
            </a:endParaRPr>
          </a:p>
        </p:txBody>
      </p:sp>
      <p:sp>
        <p:nvSpPr>
          <p:cNvPr id="6" name="object 6"/>
          <p:cNvSpPr txBox="1"/>
          <p:nvPr/>
        </p:nvSpPr>
        <p:spPr>
          <a:xfrm>
            <a:off x="2440533" y="1038313"/>
            <a:ext cx="247015" cy="138499"/>
          </a:xfrm>
          <a:prstGeom prst="rect">
            <a:avLst/>
          </a:prstGeom>
        </p:spPr>
        <p:txBody>
          <a:bodyPr vert="horz" wrap="square" lIns="0" tIns="0" rIns="0" bIns="0" rtlCol="0">
            <a:spAutoFit/>
          </a:bodyPr>
          <a:lstStyle/>
          <a:p>
            <a:pPr marL="12700">
              <a:lnSpc>
                <a:spcPct val="100000"/>
              </a:lnSpc>
            </a:pPr>
            <a:r>
              <a:rPr sz="900" i="1" dirty="0">
                <a:latin typeface="Arial"/>
                <a:cs typeface="Arial"/>
              </a:rPr>
              <a:t>Y </a:t>
            </a:r>
            <a:r>
              <a:rPr sz="900" dirty="0">
                <a:latin typeface="Tahoma"/>
                <a:cs typeface="Tahoma"/>
              </a:rPr>
              <a:t>=</a:t>
            </a:r>
            <a:endParaRPr sz="900">
              <a:latin typeface="Tahoma"/>
              <a:cs typeface="Tahoma"/>
            </a:endParaRPr>
          </a:p>
        </p:txBody>
      </p:sp>
      <p:sp>
        <p:nvSpPr>
          <p:cNvPr id="8" name="object 8"/>
          <p:cNvSpPr txBox="1"/>
          <p:nvPr/>
        </p:nvSpPr>
        <p:spPr>
          <a:xfrm>
            <a:off x="347294" y="1341348"/>
            <a:ext cx="278130" cy="138499"/>
          </a:xfrm>
          <a:prstGeom prst="rect">
            <a:avLst/>
          </a:prstGeom>
        </p:spPr>
        <p:txBody>
          <a:bodyPr vert="horz" wrap="square" lIns="0" tIns="0" rIns="0" bIns="0" rtlCol="0">
            <a:spAutoFit/>
          </a:bodyPr>
          <a:lstStyle/>
          <a:p>
            <a:pPr marL="12700">
              <a:lnSpc>
                <a:spcPct val="100000"/>
              </a:lnSpc>
            </a:pPr>
            <a:r>
              <a:rPr sz="900" dirty="0">
                <a:latin typeface="Tahoma"/>
                <a:cs typeface="Tahoma"/>
              </a:rPr>
              <a:t>Then</a:t>
            </a:r>
            <a:endParaRPr sz="900">
              <a:latin typeface="Tahoma"/>
              <a:cs typeface="Tahoma"/>
            </a:endParaRPr>
          </a:p>
        </p:txBody>
      </p:sp>
      <p:sp>
        <p:nvSpPr>
          <p:cNvPr id="9" name="object 9"/>
          <p:cNvSpPr txBox="1"/>
          <p:nvPr/>
        </p:nvSpPr>
        <p:spPr>
          <a:xfrm>
            <a:off x="1002626" y="1521015"/>
            <a:ext cx="325120" cy="138499"/>
          </a:xfrm>
          <a:prstGeom prst="rect">
            <a:avLst/>
          </a:prstGeom>
        </p:spPr>
        <p:txBody>
          <a:bodyPr vert="horz" wrap="square" lIns="0" tIns="0" rIns="0" bIns="0" rtlCol="0">
            <a:spAutoFit/>
          </a:bodyPr>
          <a:lstStyle/>
          <a:p>
            <a:pPr marL="12700">
              <a:lnSpc>
                <a:spcPct val="100000"/>
              </a:lnSpc>
            </a:pPr>
            <a:r>
              <a:rPr sz="900" i="1" dirty="0">
                <a:latin typeface="Arial"/>
                <a:cs typeface="Arial"/>
              </a:rPr>
              <a:t>XY </a:t>
            </a:r>
            <a:r>
              <a:rPr sz="900" dirty="0">
                <a:latin typeface="Tahoma"/>
                <a:cs typeface="Tahoma"/>
              </a:rPr>
              <a:t>=</a:t>
            </a:r>
            <a:endParaRPr sz="900">
              <a:latin typeface="Tahoma"/>
              <a:cs typeface="Tahoma"/>
            </a:endParaRPr>
          </a:p>
        </p:txBody>
      </p:sp>
      <p:sp>
        <p:nvSpPr>
          <p:cNvPr id="11" name="object 11"/>
          <p:cNvSpPr txBox="1"/>
          <p:nvPr/>
        </p:nvSpPr>
        <p:spPr>
          <a:xfrm>
            <a:off x="2251925" y="1521015"/>
            <a:ext cx="116839" cy="138499"/>
          </a:xfrm>
          <a:prstGeom prst="rect">
            <a:avLst/>
          </a:prstGeom>
        </p:spPr>
        <p:txBody>
          <a:bodyPr vert="horz" wrap="square" lIns="0" tIns="0" rIns="0" bIns="0" rtlCol="0">
            <a:spAutoFit/>
          </a:bodyPr>
          <a:lstStyle/>
          <a:p>
            <a:pPr marL="12700">
              <a:lnSpc>
                <a:spcPct val="100000"/>
              </a:lnSpc>
            </a:pPr>
            <a:r>
              <a:rPr sz="900" dirty="0">
                <a:latin typeface="Tahoma"/>
                <a:cs typeface="Tahoma"/>
              </a:rPr>
              <a:t>=</a:t>
            </a:r>
            <a:endParaRPr sz="900">
              <a:latin typeface="Tahoma"/>
              <a:cs typeface="Tahoma"/>
            </a:endParaRPr>
          </a:p>
        </p:txBody>
      </p:sp>
      <p:sp>
        <p:nvSpPr>
          <p:cNvPr id="15" name="object 15"/>
          <p:cNvSpPr txBox="1"/>
          <p:nvPr/>
        </p:nvSpPr>
        <p:spPr>
          <a:xfrm>
            <a:off x="264666" y="1882775"/>
            <a:ext cx="4091356" cy="1187505"/>
          </a:xfrm>
          <a:prstGeom prst="rect">
            <a:avLst/>
          </a:prstGeom>
        </p:spPr>
        <p:txBody>
          <a:bodyPr vert="horz" wrap="square" lIns="0" tIns="0" rIns="0" bIns="0" rtlCol="0">
            <a:spAutoFit/>
          </a:bodyPr>
          <a:lstStyle/>
          <a:p>
            <a:pPr marL="12700">
              <a:lnSpc>
                <a:spcPts val="1400"/>
              </a:lnSpc>
            </a:pPr>
            <a:r>
              <a:rPr sz="1100" dirty="0">
                <a:latin typeface="Tahoma"/>
                <a:cs typeface="Tahoma"/>
              </a:rPr>
              <a:t>To compute the size-</a:t>
            </a:r>
            <a:r>
              <a:rPr sz="1100" i="1" dirty="0">
                <a:latin typeface="Arial"/>
                <a:cs typeface="Arial"/>
              </a:rPr>
              <a:t>n </a:t>
            </a:r>
            <a:r>
              <a:rPr sz="1100" dirty="0">
                <a:latin typeface="Tahoma"/>
                <a:cs typeface="Tahoma"/>
              </a:rPr>
              <a:t>product </a:t>
            </a:r>
            <a:r>
              <a:rPr sz="1100" i="1" dirty="0">
                <a:latin typeface="Arial"/>
                <a:cs typeface="Arial"/>
              </a:rPr>
              <a:t>XY </a:t>
            </a:r>
            <a:r>
              <a:rPr sz="1100" dirty="0">
                <a:latin typeface="Tahoma"/>
                <a:cs typeface="Tahoma"/>
              </a:rPr>
              <a:t>, recursively compute eight size-</a:t>
            </a:r>
            <a:r>
              <a:rPr sz="1100" i="1" dirty="0">
                <a:latin typeface="Arial"/>
                <a:cs typeface="Arial"/>
              </a:rPr>
              <a:t>n</a:t>
            </a:r>
            <a:r>
              <a:rPr sz="1100" i="1" dirty="0">
                <a:latin typeface="Verdana"/>
                <a:cs typeface="Verdana"/>
              </a:rPr>
              <a:t>/</a:t>
            </a:r>
            <a:r>
              <a:rPr sz="1100" dirty="0">
                <a:latin typeface="Tahoma"/>
                <a:cs typeface="Tahoma"/>
              </a:rPr>
              <a:t>2 products</a:t>
            </a:r>
            <a:r>
              <a:rPr lang="en-US" sz="1100" dirty="0">
                <a:latin typeface="Tahoma"/>
                <a:cs typeface="Tahoma"/>
              </a:rPr>
              <a:t> </a:t>
            </a:r>
            <a:r>
              <a:rPr sz="1100" i="1" dirty="0">
                <a:latin typeface="Arial"/>
                <a:cs typeface="Arial"/>
              </a:rPr>
              <a:t>AE </a:t>
            </a:r>
            <a:r>
              <a:rPr sz="1100" dirty="0">
                <a:latin typeface="Tahoma"/>
                <a:cs typeface="Tahoma"/>
              </a:rPr>
              <a:t>, </a:t>
            </a:r>
            <a:r>
              <a:rPr sz="1100" i="1" dirty="0">
                <a:latin typeface="Arial"/>
                <a:cs typeface="Arial"/>
              </a:rPr>
              <a:t>BG </a:t>
            </a:r>
            <a:r>
              <a:rPr sz="1100" dirty="0">
                <a:latin typeface="Tahoma"/>
                <a:cs typeface="Tahoma"/>
              </a:rPr>
              <a:t>, </a:t>
            </a:r>
            <a:r>
              <a:rPr sz="1100" i="1" dirty="0">
                <a:latin typeface="Arial"/>
                <a:cs typeface="Arial"/>
              </a:rPr>
              <a:t>AF </a:t>
            </a:r>
            <a:r>
              <a:rPr sz="1100" dirty="0">
                <a:latin typeface="Tahoma"/>
                <a:cs typeface="Tahoma"/>
              </a:rPr>
              <a:t>, </a:t>
            </a:r>
            <a:r>
              <a:rPr sz="1100" i="1" dirty="0">
                <a:latin typeface="Arial"/>
                <a:cs typeface="Arial"/>
              </a:rPr>
              <a:t>BH</a:t>
            </a:r>
            <a:r>
              <a:rPr sz="1100" dirty="0">
                <a:latin typeface="Tahoma"/>
                <a:cs typeface="Tahoma"/>
              </a:rPr>
              <a:t>, </a:t>
            </a:r>
            <a:r>
              <a:rPr sz="1100" i="1" dirty="0">
                <a:latin typeface="Arial"/>
                <a:cs typeface="Arial"/>
              </a:rPr>
              <a:t>CE </a:t>
            </a:r>
            <a:r>
              <a:rPr sz="1100" dirty="0">
                <a:latin typeface="Tahoma"/>
                <a:cs typeface="Tahoma"/>
              </a:rPr>
              <a:t>, </a:t>
            </a:r>
            <a:r>
              <a:rPr sz="1100" i="1" dirty="0">
                <a:latin typeface="Arial"/>
                <a:cs typeface="Arial"/>
              </a:rPr>
              <a:t>DG </a:t>
            </a:r>
            <a:r>
              <a:rPr sz="1100" dirty="0">
                <a:latin typeface="Tahoma"/>
                <a:cs typeface="Tahoma"/>
              </a:rPr>
              <a:t>, </a:t>
            </a:r>
            <a:r>
              <a:rPr sz="1100" i="1" dirty="0">
                <a:latin typeface="Arial"/>
                <a:cs typeface="Arial"/>
              </a:rPr>
              <a:t>CF </a:t>
            </a:r>
            <a:r>
              <a:rPr sz="1100" dirty="0">
                <a:latin typeface="Tahoma"/>
                <a:cs typeface="Tahoma"/>
              </a:rPr>
              <a:t>, </a:t>
            </a:r>
            <a:r>
              <a:rPr sz="1100" i="1" dirty="0">
                <a:latin typeface="Arial"/>
                <a:cs typeface="Arial"/>
              </a:rPr>
              <a:t>DH  </a:t>
            </a:r>
            <a:r>
              <a:rPr sz="1100" dirty="0">
                <a:latin typeface="Tahoma"/>
                <a:cs typeface="Tahoma"/>
              </a:rPr>
              <a:t>and then do some </a:t>
            </a:r>
            <a:r>
              <a:rPr sz="1100" i="1" dirty="0">
                <a:latin typeface="Arial"/>
                <a:cs typeface="Arial"/>
              </a:rPr>
              <a:t>O</a:t>
            </a:r>
            <a:r>
              <a:rPr sz="1100" dirty="0">
                <a:latin typeface="Tahoma"/>
                <a:cs typeface="Tahoma"/>
              </a:rPr>
              <a:t>(</a:t>
            </a:r>
            <a:r>
              <a:rPr sz="1100" i="1" dirty="0">
                <a:latin typeface="Arial"/>
                <a:cs typeface="Arial"/>
              </a:rPr>
              <a:t>n</a:t>
            </a:r>
            <a:r>
              <a:rPr sz="1100" baseline="37037" dirty="0">
                <a:latin typeface="Tahoma"/>
                <a:cs typeface="Tahoma"/>
              </a:rPr>
              <a:t>2</a:t>
            </a:r>
            <a:r>
              <a:rPr sz="1100" dirty="0">
                <a:latin typeface="Tahoma"/>
                <a:cs typeface="Tahoma"/>
              </a:rPr>
              <a:t>)-time addition.</a:t>
            </a:r>
          </a:p>
          <a:p>
            <a:pPr marL="12700">
              <a:lnSpc>
                <a:spcPct val="100000"/>
              </a:lnSpc>
              <a:spcBef>
                <a:spcPts val="605"/>
              </a:spcBef>
            </a:pPr>
            <a:r>
              <a:rPr sz="1100" dirty="0">
                <a:latin typeface="Tahoma"/>
                <a:cs typeface="Tahoma"/>
              </a:rPr>
              <a:t>The recurrence is</a:t>
            </a:r>
          </a:p>
          <a:p>
            <a:pPr algn="ctr">
              <a:lnSpc>
                <a:spcPct val="100000"/>
              </a:lnSpc>
              <a:spcBef>
                <a:spcPts val="10"/>
              </a:spcBef>
            </a:pPr>
            <a:r>
              <a:rPr sz="1100" i="1" dirty="0">
                <a:solidFill>
                  <a:srgbClr val="FF0000"/>
                </a:solidFill>
                <a:latin typeface="Arial"/>
                <a:cs typeface="Arial"/>
              </a:rPr>
              <a:t>T </a:t>
            </a:r>
            <a:r>
              <a:rPr sz="1100" dirty="0">
                <a:solidFill>
                  <a:srgbClr val="FF0000"/>
                </a:solidFill>
                <a:latin typeface="Tahoma"/>
                <a:cs typeface="Tahoma"/>
              </a:rPr>
              <a:t>(</a:t>
            </a:r>
            <a:r>
              <a:rPr sz="1100" i="1" dirty="0">
                <a:solidFill>
                  <a:srgbClr val="FF0000"/>
                </a:solidFill>
                <a:latin typeface="Arial"/>
                <a:cs typeface="Arial"/>
              </a:rPr>
              <a:t>n</a:t>
            </a:r>
            <a:r>
              <a:rPr sz="1100" dirty="0">
                <a:solidFill>
                  <a:srgbClr val="FF0000"/>
                </a:solidFill>
                <a:latin typeface="Tahoma"/>
                <a:cs typeface="Tahoma"/>
              </a:rPr>
              <a:t>) = 8</a:t>
            </a:r>
            <a:r>
              <a:rPr sz="1100" i="1" dirty="0">
                <a:solidFill>
                  <a:srgbClr val="FF0000"/>
                </a:solidFill>
                <a:latin typeface="Arial"/>
                <a:cs typeface="Arial"/>
              </a:rPr>
              <a:t>T </a:t>
            </a:r>
            <a:r>
              <a:rPr sz="1100" dirty="0">
                <a:solidFill>
                  <a:srgbClr val="FF0000"/>
                </a:solidFill>
                <a:latin typeface="Tahoma"/>
                <a:cs typeface="Tahoma"/>
              </a:rPr>
              <a:t>(</a:t>
            </a:r>
            <a:r>
              <a:rPr sz="1100" i="1" dirty="0">
                <a:solidFill>
                  <a:srgbClr val="FF0000"/>
                </a:solidFill>
                <a:latin typeface="Arial"/>
                <a:cs typeface="Arial"/>
              </a:rPr>
              <a:t>n</a:t>
            </a:r>
            <a:r>
              <a:rPr sz="1100" i="1" dirty="0">
                <a:solidFill>
                  <a:srgbClr val="FF0000"/>
                </a:solidFill>
                <a:latin typeface="Verdana"/>
                <a:cs typeface="Verdana"/>
              </a:rPr>
              <a:t>/</a:t>
            </a:r>
            <a:r>
              <a:rPr sz="1100" dirty="0">
                <a:solidFill>
                  <a:srgbClr val="FF0000"/>
                </a:solidFill>
                <a:latin typeface="Tahoma"/>
                <a:cs typeface="Tahoma"/>
              </a:rPr>
              <a:t>2) + </a:t>
            </a:r>
            <a:r>
              <a:rPr sz="1100" i="1" dirty="0">
                <a:solidFill>
                  <a:srgbClr val="FF0000"/>
                </a:solidFill>
                <a:latin typeface="Arial"/>
                <a:cs typeface="Arial"/>
              </a:rPr>
              <a:t>O</a:t>
            </a:r>
            <a:r>
              <a:rPr sz="1100" dirty="0">
                <a:solidFill>
                  <a:srgbClr val="FF0000"/>
                </a:solidFill>
                <a:latin typeface="Tahoma"/>
                <a:cs typeface="Tahoma"/>
              </a:rPr>
              <a:t>(</a:t>
            </a:r>
            <a:r>
              <a:rPr sz="1100" i="1" dirty="0">
                <a:solidFill>
                  <a:srgbClr val="FF0000"/>
                </a:solidFill>
                <a:latin typeface="Arial"/>
                <a:cs typeface="Arial"/>
              </a:rPr>
              <a:t>n</a:t>
            </a:r>
            <a:r>
              <a:rPr sz="1100" baseline="41666" dirty="0">
                <a:solidFill>
                  <a:srgbClr val="FF0000"/>
                </a:solidFill>
                <a:latin typeface="Tahoma"/>
                <a:cs typeface="Tahoma"/>
              </a:rPr>
              <a:t>2</a:t>
            </a:r>
            <a:r>
              <a:rPr sz="1100" dirty="0">
                <a:solidFill>
                  <a:srgbClr val="FF0000"/>
                </a:solidFill>
                <a:latin typeface="Tahoma"/>
                <a:cs typeface="Tahoma"/>
              </a:rPr>
              <a:t>)</a:t>
            </a:r>
            <a:endParaRPr sz="1100" dirty="0">
              <a:latin typeface="Tahoma"/>
              <a:cs typeface="Tahoma"/>
            </a:endParaRPr>
          </a:p>
          <a:p>
            <a:pPr marL="12700">
              <a:lnSpc>
                <a:spcPct val="100000"/>
              </a:lnSpc>
              <a:spcBef>
                <a:spcPts val="509"/>
              </a:spcBef>
            </a:pPr>
            <a:r>
              <a:rPr sz="1100" dirty="0">
                <a:latin typeface="Tahoma"/>
                <a:cs typeface="Tahoma"/>
              </a:rPr>
              <a:t>with solution </a:t>
            </a:r>
            <a:r>
              <a:rPr sz="1100" i="1" dirty="0">
                <a:latin typeface="Arial"/>
                <a:cs typeface="Arial"/>
              </a:rPr>
              <a:t>O</a:t>
            </a:r>
            <a:r>
              <a:rPr sz="1100" dirty="0">
                <a:latin typeface="Tahoma"/>
                <a:cs typeface="Tahoma"/>
              </a:rPr>
              <a:t>(</a:t>
            </a:r>
            <a:r>
              <a:rPr sz="1100" i="1" dirty="0">
                <a:latin typeface="Arial"/>
                <a:cs typeface="Arial"/>
              </a:rPr>
              <a:t>n</a:t>
            </a:r>
            <a:r>
              <a:rPr sz="1100" baseline="37037" dirty="0">
                <a:latin typeface="Tahoma"/>
                <a:cs typeface="Tahoma"/>
              </a:rPr>
              <a:t>3</a:t>
            </a:r>
            <a:r>
              <a:rPr sz="1100" dirty="0">
                <a:latin typeface="Tahoma"/>
                <a:cs typeface="Tahoma"/>
              </a:rPr>
              <a:t>).</a:t>
            </a:r>
          </a:p>
        </p:txBody>
      </p:sp>
      <p:pic>
        <p:nvPicPr>
          <p:cNvPr id="16" name="图片 15"/>
          <p:cNvPicPr>
            <a:picLocks noChangeAspect="1"/>
          </p:cNvPicPr>
          <p:nvPr/>
        </p:nvPicPr>
        <p:blipFill>
          <a:blip r:embed="rId2"/>
          <a:stretch>
            <a:fillRect/>
          </a:stretch>
        </p:blipFill>
        <p:spPr>
          <a:xfrm>
            <a:off x="1704048" y="936722"/>
            <a:ext cx="502606" cy="360000"/>
          </a:xfrm>
          <a:prstGeom prst="rect">
            <a:avLst/>
          </a:prstGeom>
        </p:spPr>
      </p:pic>
      <p:pic>
        <p:nvPicPr>
          <p:cNvPr id="17" name="图片 16"/>
          <p:cNvPicPr>
            <a:picLocks noChangeAspect="1"/>
          </p:cNvPicPr>
          <p:nvPr/>
        </p:nvPicPr>
        <p:blipFill>
          <a:blip r:embed="rId3"/>
          <a:stretch>
            <a:fillRect/>
          </a:stretch>
        </p:blipFill>
        <p:spPr>
          <a:xfrm>
            <a:off x="2653213" y="929098"/>
            <a:ext cx="526277" cy="360000"/>
          </a:xfrm>
          <a:prstGeom prst="rect">
            <a:avLst/>
          </a:prstGeom>
        </p:spPr>
      </p:pic>
      <p:pic>
        <p:nvPicPr>
          <p:cNvPr id="18" name="图片 17"/>
          <p:cNvPicPr>
            <a:picLocks noChangeAspect="1"/>
          </p:cNvPicPr>
          <p:nvPr/>
        </p:nvPicPr>
        <p:blipFill>
          <a:blip r:embed="rId4"/>
          <a:stretch>
            <a:fillRect/>
          </a:stretch>
        </p:blipFill>
        <p:spPr>
          <a:xfrm>
            <a:off x="1295893" y="1419168"/>
            <a:ext cx="987885" cy="360000"/>
          </a:xfrm>
          <a:prstGeom prst="rect">
            <a:avLst/>
          </a:prstGeom>
        </p:spPr>
      </p:pic>
      <p:pic>
        <p:nvPicPr>
          <p:cNvPr id="19" name="图片 18"/>
          <p:cNvPicPr>
            <a:picLocks noChangeAspect="1"/>
          </p:cNvPicPr>
          <p:nvPr/>
        </p:nvPicPr>
        <p:blipFill>
          <a:blip r:embed="rId5"/>
          <a:stretch>
            <a:fillRect/>
          </a:stretch>
        </p:blipFill>
        <p:spPr>
          <a:xfrm>
            <a:off x="2368764" y="1410597"/>
            <a:ext cx="1338135" cy="360000"/>
          </a:xfrm>
          <a:prstGeom prst="rect">
            <a:avLst/>
          </a:prstGeom>
        </p:spPr>
      </p:pic>
    </p:spTree>
  </p:cSld>
  <p:clrMapOvr>
    <a:masterClrMapping/>
  </p:clrMapOvr>
  <p:transition>
    <p:cut/>
  </p:transition>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450" y="206375"/>
            <a:ext cx="4248048" cy="215444"/>
          </a:xfrm>
          <a:prstGeom prst="rect">
            <a:avLst/>
          </a:prstGeom>
        </p:spPr>
        <p:txBody>
          <a:bodyPr vert="horz" wrap="square" lIns="0" tIns="0" rIns="0" bIns="0" rtlCol="0">
            <a:spAutoFit/>
          </a:bodyPr>
          <a:lstStyle/>
          <a:p>
            <a:pPr marL="12700">
              <a:lnSpc>
                <a:spcPct val="100000"/>
              </a:lnSpc>
            </a:pPr>
            <a:r>
              <a:rPr sz="1400" b="1" dirty="0"/>
              <a:t>Strassen’s trick</a:t>
            </a:r>
          </a:p>
        </p:txBody>
      </p:sp>
      <p:sp>
        <p:nvSpPr>
          <p:cNvPr id="3" name="object 3"/>
          <p:cNvSpPr txBox="1"/>
          <p:nvPr/>
        </p:nvSpPr>
        <p:spPr>
          <a:xfrm>
            <a:off x="1041978" y="874426"/>
            <a:ext cx="325120" cy="138499"/>
          </a:xfrm>
          <a:prstGeom prst="rect">
            <a:avLst/>
          </a:prstGeom>
        </p:spPr>
        <p:txBody>
          <a:bodyPr vert="horz" wrap="square" lIns="0" tIns="0" rIns="0" bIns="0" rtlCol="0">
            <a:spAutoFit/>
          </a:bodyPr>
          <a:lstStyle/>
          <a:p>
            <a:pPr marL="12700">
              <a:lnSpc>
                <a:spcPct val="100000"/>
              </a:lnSpc>
            </a:pPr>
            <a:r>
              <a:rPr sz="900" i="1" dirty="0">
                <a:latin typeface="Arial"/>
                <a:cs typeface="Arial"/>
              </a:rPr>
              <a:t>XY </a:t>
            </a:r>
            <a:r>
              <a:rPr sz="900" dirty="0">
                <a:latin typeface="Tahoma"/>
                <a:cs typeface="Tahoma"/>
              </a:rPr>
              <a:t>=</a:t>
            </a:r>
          </a:p>
        </p:txBody>
      </p:sp>
      <p:graphicFrame>
        <p:nvGraphicFramePr>
          <p:cNvPr id="8" name="object 8"/>
          <p:cNvGraphicFramePr>
            <a:graphicFrameLocks noGrp="1"/>
          </p:cNvGraphicFramePr>
          <p:nvPr>
            <p:extLst>
              <p:ext uri="{D42A27DB-BD31-4B8C-83A1-F6EECF244321}">
                <p14:modId xmlns:p14="http://schemas.microsoft.com/office/powerpoint/2010/main" val="1112413894"/>
              </p:ext>
            </p:extLst>
          </p:nvPr>
        </p:nvGraphicFramePr>
        <p:xfrm>
          <a:off x="337769" y="1256270"/>
          <a:ext cx="3364972" cy="856412"/>
        </p:xfrm>
        <a:graphic>
          <a:graphicData uri="http://schemas.openxmlformats.org/drawingml/2006/table">
            <a:tbl>
              <a:tblPr firstRow="1" bandRow="1">
                <a:tableStyleId>{2D5ABB26-0587-4C30-8999-92F81FD0307C}</a:tableStyleId>
              </a:tblPr>
              <a:tblGrid>
                <a:gridCol w="771246">
                  <a:extLst>
                    <a:ext uri="{9D8B030D-6E8A-4147-A177-3AD203B41FA5}">
                      <a16:colId xmlns:a16="http://schemas.microsoft.com/office/drawing/2014/main" val="20000"/>
                    </a:ext>
                  </a:extLst>
                </a:gridCol>
                <a:gridCol w="220697">
                  <a:extLst>
                    <a:ext uri="{9D8B030D-6E8A-4147-A177-3AD203B41FA5}">
                      <a16:colId xmlns:a16="http://schemas.microsoft.com/office/drawing/2014/main" val="20001"/>
                    </a:ext>
                  </a:extLst>
                </a:gridCol>
                <a:gridCol w="809417">
                  <a:extLst>
                    <a:ext uri="{9D8B030D-6E8A-4147-A177-3AD203B41FA5}">
                      <a16:colId xmlns:a16="http://schemas.microsoft.com/office/drawing/2014/main" val="20002"/>
                    </a:ext>
                  </a:extLst>
                </a:gridCol>
                <a:gridCol w="425229">
                  <a:extLst>
                    <a:ext uri="{9D8B030D-6E8A-4147-A177-3AD203B41FA5}">
                      <a16:colId xmlns:a16="http://schemas.microsoft.com/office/drawing/2014/main" val="20003"/>
                    </a:ext>
                  </a:extLst>
                </a:gridCol>
                <a:gridCol w="220697">
                  <a:extLst>
                    <a:ext uri="{9D8B030D-6E8A-4147-A177-3AD203B41FA5}">
                      <a16:colId xmlns:a16="http://schemas.microsoft.com/office/drawing/2014/main" val="20004"/>
                    </a:ext>
                  </a:extLst>
                </a:gridCol>
                <a:gridCol w="917686">
                  <a:extLst>
                    <a:ext uri="{9D8B030D-6E8A-4147-A177-3AD203B41FA5}">
                      <a16:colId xmlns:a16="http://schemas.microsoft.com/office/drawing/2014/main" val="20005"/>
                    </a:ext>
                  </a:extLst>
                </a:gridCol>
              </a:tblGrid>
              <a:tr h="321705">
                <a:tc>
                  <a:txBody>
                    <a:bodyPr/>
                    <a:lstStyle/>
                    <a:p>
                      <a:pPr marL="22225">
                        <a:lnSpc>
                          <a:spcPts val="1035"/>
                        </a:lnSpc>
                      </a:pPr>
                      <a:r>
                        <a:rPr sz="1100" spc="-45" dirty="0">
                          <a:latin typeface="Tahoma"/>
                          <a:cs typeface="Tahoma"/>
                        </a:rPr>
                        <a:t>where</a:t>
                      </a:r>
                      <a:endParaRPr sz="1100" dirty="0">
                        <a:latin typeface="Tahoma"/>
                        <a:cs typeface="Tahoma"/>
                      </a:endParaRPr>
                    </a:p>
                    <a:p>
                      <a:pPr marR="58419" algn="r">
                        <a:lnSpc>
                          <a:spcPts val="1400"/>
                        </a:lnSpc>
                        <a:spcBef>
                          <a:spcPts val="680"/>
                        </a:spcBef>
                      </a:pPr>
                      <a:r>
                        <a:rPr sz="1350" i="1" baseline="6172" dirty="0">
                          <a:latin typeface="Arial"/>
                          <a:cs typeface="Arial"/>
                        </a:rPr>
                        <a:t>P</a:t>
                      </a:r>
                      <a:r>
                        <a:rPr sz="600" dirty="0">
                          <a:latin typeface="Tahoma"/>
                          <a:cs typeface="Tahoma"/>
                        </a:rPr>
                        <a:t>1</a:t>
                      </a:r>
                    </a:p>
                  </a:txBody>
                  <a:tcPr marL="0" marR="0" marT="0" marB="0"/>
                </a:tc>
                <a:tc>
                  <a:txBody>
                    <a:bodyPr/>
                    <a:lstStyle/>
                    <a:p>
                      <a:pPr>
                        <a:lnSpc>
                          <a:spcPct val="100000"/>
                        </a:lnSpc>
                      </a:pPr>
                      <a:endParaRPr sz="900" dirty="0">
                        <a:latin typeface="Times New Roman"/>
                        <a:cs typeface="Times New Roman"/>
                      </a:endParaRPr>
                    </a:p>
                    <a:p>
                      <a:pPr marL="2540" algn="ctr">
                        <a:lnSpc>
                          <a:spcPct val="100000"/>
                        </a:lnSpc>
                        <a:spcBef>
                          <a:spcPts val="575"/>
                        </a:spcBef>
                      </a:pPr>
                      <a:r>
                        <a:rPr sz="900" dirty="0">
                          <a:latin typeface="Tahoma"/>
                          <a:cs typeface="Tahoma"/>
                        </a:rPr>
                        <a:t>=</a:t>
                      </a:r>
                    </a:p>
                  </a:txBody>
                  <a:tcPr marL="0" marR="0" marT="0" marB="0"/>
                </a:tc>
                <a:tc>
                  <a:txBody>
                    <a:bodyPr/>
                    <a:lstStyle/>
                    <a:p>
                      <a:pPr>
                        <a:lnSpc>
                          <a:spcPct val="100000"/>
                        </a:lnSpc>
                      </a:pPr>
                      <a:endParaRPr sz="1400">
                        <a:latin typeface="Times New Roman"/>
                        <a:cs typeface="Times New Roman"/>
                      </a:endParaRPr>
                    </a:p>
                    <a:p>
                      <a:pPr marL="62865">
                        <a:lnSpc>
                          <a:spcPct val="100000"/>
                        </a:lnSpc>
                      </a:pPr>
                      <a:r>
                        <a:rPr sz="900" i="1" dirty="0">
                          <a:latin typeface="Arial"/>
                          <a:cs typeface="Arial"/>
                        </a:rPr>
                        <a:t>A</a:t>
                      </a:r>
                      <a:r>
                        <a:rPr sz="900" dirty="0">
                          <a:latin typeface="Tahoma"/>
                          <a:cs typeface="Tahoma"/>
                        </a:rPr>
                        <a:t>(</a:t>
                      </a:r>
                      <a:r>
                        <a:rPr sz="900" i="1" dirty="0">
                          <a:latin typeface="Arial"/>
                          <a:cs typeface="Arial"/>
                        </a:rPr>
                        <a:t>F </a:t>
                      </a:r>
                      <a:r>
                        <a:rPr sz="900" spc="190" dirty="0">
                          <a:latin typeface="Arial Unicode MS"/>
                          <a:cs typeface="Arial Unicode MS"/>
                        </a:rPr>
                        <a:t>−</a:t>
                      </a:r>
                      <a:r>
                        <a:rPr sz="900" spc="-60" dirty="0">
                          <a:latin typeface="Arial Unicode MS"/>
                          <a:cs typeface="Arial Unicode MS"/>
                        </a:rPr>
                        <a:t> </a:t>
                      </a:r>
                      <a:r>
                        <a:rPr sz="900" i="1" spc="40" dirty="0">
                          <a:latin typeface="Arial"/>
                          <a:cs typeface="Arial"/>
                        </a:rPr>
                        <a:t>H</a:t>
                      </a:r>
                      <a:r>
                        <a:rPr sz="900" spc="40" dirty="0">
                          <a:latin typeface="Tahoma"/>
                          <a:cs typeface="Tahoma"/>
                        </a:rPr>
                        <a:t>)</a:t>
                      </a:r>
                      <a:endParaRPr sz="900">
                        <a:latin typeface="Tahoma"/>
                        <a:cs typeface="Tahoma"/>
                      </a:endParaRPr>
                    </a:p>
                  </a:txBody>
                  <a:tcPr marL="0" marR="0" marT="0" marB="0"/>
                </a:tc>
                <a:tc>
                  <a:txBody>
                    <a:bodyPr/>
                    <a:lstStyle/>
                    <a:p>
                      <a:pPr>
                        <a:lnSpc>
                          <a:spcPct val="100000"/>
                        </a:lnSpc>
                      </a:pPr>
                      <a:endParaRPr sz="900">
                        <a:latin typeface="Times New Roman"/>
                        <a:cs typeface="Times New Roman"/>
                      </a:endParaRPr>
                    </a:p>
                    <a:p>
                      <a:pPr marR="58419" algn="r">
                        <a:lnSpc>
                          <a:spcPct val="100000"/>
                        </a:lnSpc>
                        <a:spcBef>
                          <a:spcPts val="675"/>
                        </a:spcBef>
                      </a:pPr>
                      <a:r>
                        <a:rPr sz="1350" i="1" baseline="6172" dirty="0">
                          <a:latin typeface="Arial"/>
                          <a:cs typeface="Arial"/>
                        </a:rPr>
                        <a:t>P</a:t>
                      </a:r>
                      <a:r>
                        <a:rPr sz="600" dirty="0">
                          <a:latin typeface="Tahoma"/>
                          <a:cs typeface="Tahoma"/>
                        </a:rPr>
                        <a:t>5</a:t>
                      </a:r>
                      <a:endParaRPr sz="600">
                        <a:latin typeface="Tahoma"/>
                        <a:cs typeface="Tahoma"/>
                      </a:endParaRPr>
                    </a:p>
                  </a:txBody>
                  <a:tcPr marL="0" marR="0" marT="0" marB="0"/>
                </a:tc>
                <a:tc>
                  <a:txBody>
                    <a:bodyPr/>
                    <a:lstStyle/>
                    <a:p>
                      <a:pPr>
                        <a:lnSpc>
                          <a:spcPct val="100000"/>
                        </a:lnSpc>
                      </a:pPr>
                      <a:endParaRPr sz="900">
                        <a:latin typeface="Times New Roman"/>
                        <a:cs typeface="Times New Roman"/>
                      </a:endParaRPr>
                    </a:p>
                    <a:p>
                      <a:pPr marR="55244" algn="r">
                        <a:lnSpc>
                          <a:spcPct val="100000"/>
                        </a:lnSpc>
                        <a:spcBef>
                          <a:spcPts val="575"/>
                        </a:spcBef>
                      </a:pPr>
                      <a:r>
                        <a:rPr sz="900" dirty="0">
                          <a:latin typeface="Tahoma"/>
                          <a:cs typeface="Tahoma"/>
                        </a:rPr>
                        <a:t>=</a:t>
                      </a:r>
                      <a:endParaRPr sz="900">
                        <a:latin typeface="Tahoma"/>
                        <a:cs typeface="Tahoma"/>
                      </a:endParaRPr>
                    </a:p>
                  </a:txBody>
                  <a:tcPr marL="0" marR="0" marT="0" marB="0"/>
                </a:tc>
                <a:tc>
                  <a:txBody>
                    <a:bodyPr/>
                    <a:lstStyle/>
                    <a:p>
                      <a:pPr>
                        <a:lnSpc>
                          <a:spcPct val="100000"/>
                        </a:lnSpc>
                      </a:pPr>
                      <a:endParaRPr sz="900">
                        <a:latin typeface="Times New Roman"/>
                        <a:cs typeface="Times New Roman"/>
                      </a:endParaRPr>
                    </a:p>
                    <a:p>
                      <a:pPr marL="23495" algn="ctr">
                        <a:lnSpc>
                          <a:spcPct val="100000"/>
                        </a:lnSpc>
                        <a:spcBef>
                          <a:spcPts val="575"/>
                        </a:spcBef>
                      </a:pPr>
                      <a:r>
                        <a:rPr sz="900" spc="10" dirty="0">
                          <a:latin typeface="Tahoma"/>
                          <a:cs typeface="Tahoma"/>
                        </a:rPr>
                        <a:t>(</a:t>
                      </a:r>
                      <a:r>
                        <a:rPr sz="900" i="1" spc="10" dirty="0">
                          <a:latin typeface="Arial"/>
                          <a:cs typeface="Arial"/>
                        </a:rPr>
                        <a:t>A</a:t>
                      </a:r>
                      <a:r>
                        <a:rPr sz="900" i="1" spc="-65" dirty="0">
                          <a:latin typeface="Arial"/>
                          <a:cs typeface="Arial"/>
                        </a:rPr>
                        <a:t> </a:t>
                      </a:r>
                      <a:r>
                        <a:rPr sz="900" spc="60" dirty="0">
                          <a:latin typeface="Tahoma"/>
                          <a:cs typeface="Tahoma"/>
                        </a:rPr>
                        <a:t>+</a:t>
                      </a:r>
                      <a:r>
                        <a:rPr sz="900" spc="-100" dirty="0">
                          <a:latin typeface="Tahoma"/>
                          <a:cs typeface="Tahoma"/>
                        </a:rPr>
                        <a:t> </a:t>
                      </a:r>
                      <a:r>
                        <a:rPr sz="900" i="1" spc="15" dirty="0">
                          <a:latin typeface="Arial"/>
                          <a:cs typeface="Arial"/>
                        </a:rPr>
                        <a:t>D</a:t>
                      </a:r>
                      <a:r>
                        <a:rPr sz="900" spc="15" dirty="0">
                          <a:latin typeface="Tahoma"/>
                          <a:cs typeface="Tahoma"/>
                        </a:rPr>
                        <a:t>)(</a:t>
                      </a:r>
                      <a:r>
                        <a:rPr sz="900" i="1" spc="15" dirty="0">
                          <a:latin typeface="Arial"/>
                          <a:cs typeface="Arial"/>
                        </a:rPr>
                        <a:t>E</a:t>
                      </a:r>
                      <a:r>
                        <a:rPr sz="900" i="1" spc="30" dirty="0">
                          <a:latin typeface="Arial"/>
                          <a:cs typeface="Arial"/>
                        </a:rPr>
                        <a:t> </a:t>
                      </a:r>
                      <a:r>
                        <a:rPr sz="900" spc="60" dirty="0">
                          <a:latin typeface="Tahoma"/>
                          <a:cs typeface="Tahoma"/>
                        </a:rPr>
                        <a:t>+</a:t>
                      </a:r>
                      <a:r>
                        <a:rPr sz="900" spc="-100" dirty="0">
                          <a:latin typeface="Tahoma"/>
                          <a:cs typeface="Tahoma"/>
                        </a:rPr>
                        <a:t> </a:t>
                      </a:r>
                      <a:r>
                        <a:rPr sz="900" i="1" spc="40" dirty="0">
                          <a:latin typeface="Arial"/>
                          <a:cs typeface="Arial"/>
                        </a:rPr>
                        <a:t>H</a:t>
                      </a:r>
                      <a:r>
                        <a:rPr sz="900" spc="40" dirty="0">
                          <a:latin typeface="Tahoma"/>
                          <a:cs typeface="Tahoma"/>
                        </a:rPr>
                        <a:t>)</a:t>
                      </a:r>
                      <a:endParaRPr sz="900">
                        <a:latin typeface="Tahoma"/>
                        <a:cs typeface="Tahoma"/>
                      </a:endParaRPr>
                    </a:p>
                  </a:txBody>
                  <a:tcPr marL="0" marR="0" marT="0" marB="0"/>
                </a:tc>
                <a:extLst>
                  <a:ext uri="{0D108BD9-81ED-4DB2-BD59-A6C34878D82A}">
                    <a16:rowId xmlns:a16="http://schemas.microsoft.com/office/drawing/2014/main" val="10000"/>
                  </a:ext>
                </a:extLst>
              </a:tr>
              <a:tr h="138550">
                <a:tc>
                  <a:txBody>
                    <a:bodyPr/>
                    <a:lstStyle/>
                    <a:p>
                      <a:pPr marR="58419" algn="r">
                        <a:lnSpc>
                          <a:spcPts val="915"/>
                        </a:lnSpc>
                      </a:pPr>
                      <a:r>
                        <a:rPr sz="1350" i="1" baseline="6172" dirty="0">
                          <a:latin typeface="Arial"/>
                          <a:cs typeface="Arial"/>
                        </a:rPr>
                        <a:t>P</a:t>
                      </a:r>
                      <a:r>
                        <a:rPr sz="600" dirty="0">
                          <a:latin typeface="Tahoma"/>
                          <a:cs typeface="Tahoma"/>
                        </a:rPr>
                        <a:t>2</a:t>
                      </a:r>
                      <a:endParaRPr sz="600">
                        <a:latin typeface="Tahoma"/>
                        <a:cs typeface="Tahoma"/>
                      </a:endParaRPr>
                    </a:p>
                  </a:txBody>
                  <a:tcPr marL="0" marR="0" marT="0" marB="0"/>
                </a:tc>
                <a:tc>
                  <a:txBody>
                    <a:bodyPr/>
                    <a:lstStyle/>
                    <a:p>
                      <a:pPr marL="2540" algn="ctr">
                        <a:lnSpc>
                          <a:spcPts val="815"/>
                        </a:lnSpc>
                      </a:pPr>
                      <a:r>
                        <a:rPr sz="900" dirty="0">
                          <a:latin typeface="Tahoma"/>
                          <a:cs typeface="Tahoma"/>
                        </a:rPr>
                        <a:t>=</a:t>
                      </a:r>
                    </a:p>
                  </a:txBody>
                  <a:tcPr marL="0" marR="0" marT="0" marB="0"/>
                </a:tc>
                <a:tc>
                  <a:txBody>
                    <a:bodyPr/>
                    <a:lstStyle/>
                    <a:p>
                      <a:pPr marL="62865">
                        <a:lnSpc>
                          <a:spcPts val="815"/>
                        </a:lnSpc>
                      </a:pPr>
                      <a:r>
                        <a:rPr sz="900" spc="10" dirty="0">
                          <a:latin typeface="Tahoma"/>
                          <a:cs typeface="Tahoma"/>
                        </a:rPr>
                        <a:t>(</a:t>
                      </a:r>
                      <a:r>
                        <a:rPr sz="900" i="1" spc="10" dirty="0">
                          <a:latin typeface="Arial"/>
                          <a:cs typeface="Arial"/>
                        </a:rPr>
                        <a:t>A </a:t>
                      </a:r>
                      <a:r>
                        <a:rPr sz="900" spc="60" dirty="0">
                          <a:latin typeface="Tahoma"/>
                          <a:cs typeface="Tahoma"/>
                        </a:rPr>
                        <a:t>+</a:t>
                      </a:r>
                      <a:r>
                        <a:rPr sz="900" spc="-220" dirty="0">
                          <a:latin typeface="Tahoma"/>
                          <a:cs typeface="Tahoma"/>
                        </a:rPr>
                        <a:t> </a:t>
                      </a:r>
                      <a:r>
                        <a:rPr sz="900" i="1" spc="30" dirty="0">
                          <a:latin typeface="Arial"/>
                          <a:cs typeface="Arial"/>
                        </a:rPr>
                        <a:t>B</a:t>
                      </a:r>
                      <a:r>
                        <a:rPr sz="900" spc="30" dirty="0">
                          <a:latin typeface="Tahoma"/>
                          <a:cs typeface="Tahoma"/>
                        </a:rPr>
                        <a:t>)</a:t>
                      </a:r>
                      <a:r>
                        <a:rPr sz="900" i="1" spc="30" dirty="0">
                          <a:latin typeface="Arial"/>
                          <a:cs typeface="Arial"/>
                        </a:rPr>
                        <a:t>H</a:t>
                      </a:r>
                      <a:endParaRPr sz="900" dirty="0">
                        <a:latin typeface="Arial"/>
                        <a:cs typeface="Arial"/>
                      </a:endParaRPr>
                    </a:p>
                  </a:txBody>
                  <a:tcPr marL="0" marR="0" marT="0" marB="0"/>
                </a:tc>
                <a:tc>
                  <a:txBody>
                    <a:bodyPr/>
                    <a:lstStyle/>
                    <a:p>
                      <a:pPr marR="58419" algn="r">
                        <a:lnSpc>
                          <a:spcPts val="915"/>
                        </a:lnSpc>
                      </a:pPr>
                      <a:r>
                        <a:rPr sz="1350" i="1" baseline="6172" dirty="0">
                          <a:latin typeface="Arial"/>
                          <a:cs typeface="Arial"/>
                        </a:rPr>
                        <a:t>P</a:t>
                      </a:r>
                      <a:r>
                        <a:rPr sz="600" dirty="0">
                          <a:latin typeface="Tahoma"/>
                          <a:cs typeface="Tahoma"/>
                        </a:rPr>
                        <a:t>6</a:t>
                      </a:r>
                      <a:endParaRPr sz="600">
                        <a:latin typeface="Tahoma"/>
                        <a:cs typeface="Tahoma"/>
                      </a:endParaRPr>
                    </a:p>
                  </a:txBody>
                  <a:tcPr marL="0" marR="0" marT="0" marB="0"/>
                </a:tc>
                <a:tc>
                  <a:txBody>
                    <a:bodyPr/>
                    <a:lstStyle/>
                    <a:p>
                      <a:pPr marR="55244" algn="r">
                        <a:lnSpc>
                          <a:spcPts val="815"/>
                        </a:lnSpc>
                      </a:pPr>
                      <a:r>
                        <a:rPr sz="900" dirty="0">
                          <a:latin typeface="Tahoma"/>
                          <a:cs typeface="Tahoma"/>
                        </a:rPr>
                        <a:t>=</a:t>
                      </a:r>
                      <a:endParaRPr sz="900">
                        <a:latin typeface="Tahoma"/>
                        <a:cs typeface="Tahoma"/>
                      </a:endParaRPr>
                    </a:p>
                  </a:txBody>
                  <a:tcPr marL="0" marR="0" marT="0" marB="0"/>
                </a:tc>
                <a:tc>
                  <a:txBody>
                    <a:bodyPr/>
                    <a:lstStyle/>
                    <a:p>
                      <a:pPr marL="40640" algn="ctr">
                        <a:lnSpc>
                          <a:spcPts val="815"/>
                        </a:lnSpc>
                      </a:pPr>
                      <a:r>
                        <a:rPr sz="900" spc="10" dirty="0">
                          <a:latin typeface="Tahoma"/>
                          <a:cs typeface="Tahoma"/>
                        </a:rPr>
                        <a:t>(</a:t>
                      </a:r>
                      <a:r>
                        <a:rPr sz="900" i="1" spc="10" dirty="0">
                          <a:latin typeface="Arial"/>
                          <a:cs typeface="Arial"/>
                        </a:rPr>
                        <a:t>B</a:t>
                      </a:r>
                      <a:r>
                        <a:rPr sz="900" i="1" dirty="0">
                          <a:latin typeface="Arial"/>
                          <a:cs typeface="Arial"/>
                        </a:rPr>
                        <a:t> </a:t>
                      </a:r>
                      <a:r>
                        <a:rPr sz="900" spc="190" dirty="0">
                          <a:latin typeface="Arial Unicode MS"/>
                          <a:cs typeface="Arial Unicode MS"/>
                        </a:rPr>
                        <a:t>−</a:t>
                      </a:r>
                      <a:r>
                        <a:rPr sz="900" spc="-65" dirty="0">
                          <a:latin typeface="Arial Unicode MS"/>
                          <a:cs typeface="Arial Unicode MS"/>
                        </a:rPr>
                        <a:t> </a:t>
                      </a:r>
                      <a:r>
                        <a:rPr sz="900" i="1" spc="5" dirty="0">
                          <a:latin typeface="Arial"/>
                          <a:cs typeface="Arial"/>
                        </a:rPr>
                        <a:t>D</a:t>
                      </a:r>
                      <a:r>
                        <a:rPr sz="900" spc="5" dirty="0">
                          <a:latin typeface="Tahoma"/>
                          <a:cs typeface="Tahoma"/>
                        </a:rPr>
                        <a:t>)(</a:t>
                      </a:r>
                      <a:r>
                        <a:rPr sz="900" i="1" spc="5" dirty="0">
                          <a:latin typeface="Arial"/>
                          <a:cs typeface="Arial"/>
                        </a:rPr>
                        <a:t>G</a:t>
                      </a:r>
                      <a:r>
                        <a:rPr sz="900" i="1" spc="30" dirty="0">
                          <a:latin typeface="Arial"/>
                          <a:cs typeface="Arial"/>
                        </a:rPr>
                        <a:t> </a:t>
                      </a:r>
                      <a:r>
                        <a:rPr sz="900" spc="60" dirty="0">
                          <a:latin typeface="Tahoma"/>
                          <a:cs typeface="Tahoma"/>
                        </a:rPr>
                        <a:t>+</a:t>
                      </a:r>
                      <a:r>
                        <a:rPr sz="900" spc="-100" dirty="0">
                          <a:latin typeface="Tahoma"/>
                          <a:cs typeface="Tahoma"/>
                        </a:rPr>
                        <a:t> </a:t>
                      </a:r>
                      <a:r>
                        <a:rPr sz="900" i="1" spc="40" dirty="0">
                          <a:latin typeface="Arial"/>
                          <a:cs typeface="Arial"/>
                        </a:rPr>
                        <a:t>H</a:t>
                      </a:r>
                      <a:r>
                        <a:rPr sz="900" spc="40" dirty="0">
                          <a:latin typeface="Tahoma"/>
                          <a:cs typeface="Tahoma"/>
                        </a:rPr>
                        <a:t>)</a:t>
                      </a:r>
                      <a:endParaRPr sz="900">
                        <a:latin typeface="Tahoma"/>
                        <a:cs typeface="Tahoma"/>
                      </a:endParaRPr>
                    </a:p>
                  </a:txBody>
                  <a:tcPr marL="0" marR="0" marT="0" marB="0"/>
                </a:tc>
                <a:extLst>
                  <a:ext uri="{0D108BD9-81ED-4DB2-BD59-A6C34878D82A}">
                    <a16:rowId xmlns:a16="http://schemas.microsoft.com/office/drawing/2014/main" val="10001"/>
                  </a:ext>
                </a:extLst>
              </a:tr>
              <a:tr h="138544">
                <a:tc>
                  <a:txBody>
                    <a:bodyPr/>
                    <a:lstStyle/>
                    <a:p>
                      <a:pPr marR="58419" algn="r">
                        <a:lnSpc>
                          <a:spcPts val="915"/>
                        </a:lnSpc>
                      </a:pPr>
                      <a:r>
                        <a:rPr sz="1350" i="1" baseline="6172" dirty="0">
                          <a:latin typeface="Arial"/>
                          <a:cs typeface="Arial"/>
                        </a:rPr>
                        <a:t>P</a:t>
                      </a:r>
                      <a:r>
                        <a:rPr sz="600" dirty="0">
                          <a:latin typeface="Tahoma"/>
                          <a:cs typeface="Tahoma"/>
                        </a:rPr>
                        <a:t>3</a:t>
                      </a:r>
                      <a:endParaRPr sz="600">
                        <a:latin typeface="Tahoma"/>
                        <a:cs typeface="Tahoma"/>
                      </a:endParaRPr>
                    </a:p>
                  </a:txBody>
                  <a:tcPr marL="0" marR="0" marT="0" marB="0"/>
                </a:tc>
                <a:tc>
                  <a:txBody>
                    <a:bodyPr/>
                    <a:lstStyle/>
                    <a:p>
                      <a:pPr marL="2540" algn="ctr">
                        <a:lnSpc>
                          <a:spcPts val="815"/>
                        </a:lnSpc>
                      </a:pPr>
                      <a:r>
                        <a:rPr sz="900" dirty="0">
                          <a:latin typeface="Tahoma"/>
                          <a:cs typeface="Tahoma"/>
                        </a:rPr>
                        <a:t>=</a:t>
                      </a:r>
                      <a:endParaRPr sz="900">
                        <a:latin typeface="Tahoma"/>
                        <a:cs typeface="Tahoma"/>
                      </a:endParaRPr>
                    </a:p>
                  </a:txBody>
                  <a:tcPr marL="0" marR="0" marT="0" marB="0"/>
                </a:tc>
                <a:tc>
                  <a:txBody>
                    <a:bodyPr/>
                    <a:lstStyle/>
                    <a:p>
                      <a:pPr marL="62865">
                        <a:lnSpc>
                          <a:spcPts val="815"/>
                        </a:lnSpc>
                      </a:pPr>
                      <a:r>
                        <a:rPr sz="900" spc="-25" dirty="0">
                          <a:latin typeface="Tahoma"/>
                          <a:cs typeface="Tahoma"/>
                        </a:rPr>
                        <a:t>(</a:t>
                      </a:r>
                      <a:r>
                        <a:rPr sz="900" i="1" spc="-25" dirty="0">
                          <a:latin typeface="Arial"/>
                          <a:cs typeface="Arial"/>
                        </a:rPr>
                        <a:t>C </a:t>
                      </a:r>
                      <a:r>
                        <a:rPr sz="900" spc="60" dirty="0">
                          <a:latin typeface="Tahoma"/>
                          <a:cs typeface="Tahoma"/>
                        </a:rPr>
                        <a:t>+</a:t>
                      </a:r>
                      <a:r>
                        <a:rPr sz="900" spc="-90" dirty="0">
                          <a:latin typeface="Tahoma"/>
                          <a:cs typeface="Tahoma"/>
                        </a:rPr>
                        <a:t> </a:t>
                      </a:r>
                      <a:r>
                        <a:rPr sz="900" i="1" spc="15" dirty="0">
                          <a:latin typeface="Arial"/>
                          <a:cs typeface="Arial"/>
                        </a:rPr>
                        <a:t>D</a:t>
                      </a:r>
                      <a:r>
                        <a:rPr sz="900" spc="15" dirty="0">
                          <a:latin typeface="Tahoma"/>
                          <a:cs typeface="Tahoma"/>
                        </a:rPr>
                        <a:t>)</a:t>
                      </a:r>
                      <a:r>
                        <a:rPr sz="900" i="1" spc="15" dirty="0">
                          <a:latin typeface="Arial"/>
                          <a:cs typeface="Arial"/>
                        </a:rPr>
                        <a:t>E</a:t>
                      </a:r>
                      <a:endParaRPr sz="900">
                        <a:latin typeface="Arial"/>
                        <a:cs typeface="Arial"/>
                      </a:endParaRPr>
                    </a:p>
                  </a:txBody>
                  <a:tcPr marL="0" marR="0" marT="0" marB="0"/>
                </a:tc>
                <a:tc>
                  <a:txBody>
                    <a:bodyPr/>
                    <a:lstStyle/>
                    <a:p>
                      <a:pPr marR="58419" algn="r">
                        <a:lnSpc>
                          <a:spcPts val="915"/>
                        </a:lnSpc>
                      </a:pPr>
                      <a:r>
                        <a:rPr sz="1350" i="1" baseline="6172" dirty="0">
                          <a:latin typeface="Arial"/>
                          <a:cs typeface="Arial"/>
                        </a:rPr>
                        <a:t>P</a:t>
                      </a:r>
                      <a:r>
                        <a:rPr sz="600" dirty="0">
                          <a:latin typeface="Tahoma"/>
                          <a:cs typeface="Tahoma"/>
                        </a:rPr>
                        <a:t>7</a:t>
                      </a:r>
                      <a:endParaRPr sz="600">
                        <a:latin typeface="Tahoma"/>
                        <a:cs typeface="Tahoma"/>
                      </a:endParaRPr>
                    </a:p>
                  </a:txBody>
                  <a:tcPr marL="0" marR="0" marT="0" marB="0"/>
                </a:tc>
                <a:tc>
                  <a:txBody>
                    <a:bodyPr/>
                    <a:lstStyle/>
                    <a:p>
                      <a:pPr marR="55244" algn="r">
                        <a:lnSpc>
                          <a:spcPts val="815"/>
                        </a:lnSpc>
                      </a:pPr>
                      <a:r>
                        <a:rPr sz="900" dirty="0">
                          <a:latin typeface="Tahoma"/>
                          <a:cs typeface="Tahoma"/>
                        </a:rPr>
                        <a:t>=</a:t>
                      </a:r>
                      <a:endParaRPr sz="900">
                        <a:latin typeface="Tahoma"/>
                        <a:cs typeface="Tahoma"/>
                      </a:endParaRPr>
                    </a:p>
                  </a:txBody>
                  <a:tcPr marL="0" marR="0" marT="0" marB="0"/>
                </a:tc>
                <a:tc>
                  <a:txBody>
                    <a:bodyPr/>
                    <a:lstStyle/>
                    <a:p>
                      <a:pPr marL="9525" algn="ctr">
                        <a:lnSpc>
                          <a:spcPts val="815"/>
                        </a:lnSpc>
                      </a:pPr>
                      <a:r>
                        <a:rPr sz="900" spc="10" dirty="0">
                          <a:latin typeface="Tahoma"/>
                          <a:cs typeface="Tahoma"/>
                        </a:rPr>
                        <a:t>(</a:t>
                      </a:r>
                      <a:r>
                        <a:rPr sz="900" i="1" spc="10" dirty="0">
                          <a:latin typeface="Arial"/>
                          <a:cs typeface="Arial"/>
                        </a:rPr>
                        <a:t>A</a:t>
                      </a:r>
                      <a:r>
                        <a:rPr sz="900" i="1" spc="-60" dirty="0">
                          <a:latin typeface="Arial"/>
                          <a:cs typeface="Arial"/>
                        </a:rPr>
                        <a:t> </a:t>
                      </a:r>
                      <a:r>
                        <a:rPr sz="900" spc="190" dirty="0">
                          <a:latin typeface="Arial Unicode MS"/>
                          <a:cs typeface="Arial Unicode MS"/>
                        </a:rPr>
                        <a:t>−</a:t>
                      </a:r>
                      <a:r>
                        <a:rPr sz="900" spc="-60" dirty="0">
                          <a:latin typeface="Arial Unicode MS"/>
                          <a:cs typeface="Arial Unicode MS"/>
                        </a:rPr>
                        <a:t> </a:t>
                      </a:r>
                      <a:r>
                        <a:rPr sz="900" i="1" spc="-65" dirty="0">
                          <a:latin typeface="Arial"/>
                          <a:cs typeface="Arial"/>
                        </a:rPr>
                        <a:t>C</a:t>
                      </a:r>
                      <a:r>
                        <a:rPr sz="900" i="1" spc="-155" dirty="0">
                          <a:latin typeface="Arial"/>
                          <a:cs typeface="Arial"/>
                        </a:rPr>
                        <a:t> </a:t>
                      </a:r>
                      <a:r>
                        <a:rPr sz="900" spc="-10" dirty="0">
                          <a:latin typeface="Tahoma"/>
                          <a:cs typeface="Tahoma"/>
                        </a:rPr>
                        <a:t>)(</a:t>
                      </a:r>
                      <a:r>
                        <a:rPr sz="900" i="1" spc="-10" dirty="0">
                          <a:latin typeface="Arial"/>
                          <a:cs typeface="Arial"/>
                        </a:rPr>
                        <a:t>E</a:t>
                      </a:r>
                      <a:r>
                        <a:rPr sz="900" i="1" spc="40" dirty="0">
                          <a:latin typeface="Arial"/>
                          <a:cs typeface="Arial"/>
                        </a:rPr>
                        <a:t> </a:t>
                      </a:r>
                      <a:r>
                        <a:rPr sz="900" spc="60" dirty="0">
                          <a:latin typeface="Tahoma"/>
                          <a:cs typeface="Tahoma"/>
                        </a:rPr>
                        <a:t>+</a:t>
                      </a:r>
                      <a:r>
                        <a:rPr sz="900" spc="-95" dirty="0">
                          <a:latin typeface="Tahoma"/>
                          <a:cs typeface="Tahoma"/>
                        </a:rPr>
                        <a:t> </a:t>
                      </a:r>
                      <a:r>
                        <a:rPr sz="900" i="1" spc="-25" dirty="0">
                          <a:latin typeface="Arial"/>
                          <a:cs typeface="Arial"/>
                        </a:rPr>
                        <a:t>F</a:t>
                      </a:r>
                      <a:r>
                        <a:rPr sz="900" i="1" spc="-140" dirty="0">
                          <a:latin typeface="Arial"/>
                          <a:cs typeface="Arial"/>
                        </a:rPr>
                        <a:t> </a:t>
                      </a:r>
                      <a:r>
                        <a:rPr sz="900" spc="10" dirty="0">
                          <a:latin typeface="Tahoma"/>
                          <a:cs typeface="Tahoma"/>
                        </a:rPr>
                        <a:t>)</a:t>
                      </a:r>
                      <a:endParaRPr sz="900">
                        <a:latin typeface="Tahoma"/>
                        <a:cs typeface="Tahoma"/>
                      </a:endParaRPr>
                    </a:p>
                  </a:txBody>
                  <a:tcPr marL="0" marR="0" marT="0" marB="0"/>
                </a:tc>
                <a:extLst>
                  <a:ext uri="{0D108BD9-81ED-4DB2-BD59-A6C34878D82A}">
                    <a16:rowId xmlns:a16="http://schemas.microsoft.com/office/drawing/2014/main" val="10002"/>
                  </a:ext>
                </a:extLst>
              </a:tr>
              <a:tr h="204096">
                <a:tc>
                  <a:txBody>
                    <a:bodyPr/>
                    <a:lstStyle/>
                    <a:p>
                      <a:pPr marR="58419" algn="r">
                        <a:lnSpc>
                          <a:spcPts val="915"/>
                        </a:lnSpc>
                      </a:pPr>
                      <a:r>
                        <a:rPr sz="1350" i="1" baseline="6172" dirty="0">
                          <a:latin typeface="Arial"/>
                          <a:cs typeface="Arial"/>
                        </a:rPr>
                        <a:t>P</a:t>
                      </a:r>
                      <a:r>
                        <a:rPr sz="600" dirty="0">
                          <a:latin typeface="Tahoma"/>
                          <a:cs typeface="Tahoma"/>
                        </a:rPr>
                        <a:t>4</a:t>
                      </a:r>
                      <a:endParaRPr sz="600">
                        <a:latin typeface="Tahoma"/>
                        <a:cs typeface="Tahoma"/>
                      </a:endParaRPr>
                    </a:p>
                  </a:txBody>
                  <a:tcPr marL="0" marR="0" marT="0" marB="0"/>
                </a:tc>
                <a:tc>
                  <a:txBody>
                    <a:bodyPr/>
                    <a:lstStyle/>
                    <a:p>
                      <a:pPr marL="2540" algn="ctr">
                        <a:lnSpc>
                          <a:spcPts val="815"/>
                        </a:lnSpc>
                      </a:pPr>
                      <a:r>
                        <a:rPr sz="900" dirty="0">
                          <a:latin typeface="Tahoma"/>
                          <a:cs typeface="Tahoma"/>
                        </a:rPr>
                        <a:t>=</a:t>
                      </a:r>
                    </a:p>
                  </a:txBody>
                  <a:tcPr marL="0" marR="0" marT="0" marB="0"/>
                </a:tc>
                <a:tc>
                  <a:txBody>
                    <a:bodyPr/>
                    <a:lstStyle/>
                    <a:p>
                      <a:pPr marL="62865">
                        <a:lnSpc>
                          <a:spcPts val="815"/>
                        </a:lnSpc>
                      </a:pPr>
                      <a:r>
                        <a:rPr sz="900" i="1" dirty="0">
                          <a:latin typeface="Arial"/>
                          <a:cs typeface="Arial"/>
                        </a:rPr>
                        <a:t>D</a:t>
                      </a:r>
                      <a:r>
                        <a:rPr sz="900" dirty="0">
                          <a:latin typeface="Tahoma"/>
                          <a:cs typeface="Tahoma"/>
                        </a:rPr>
                        <a:t>(</a:t>
                      </a:r>
                      <a:r>
                        <a:rPr sz="900" i="1" dirty="0">
                          <a:latin typeface="Arial"/>
                          <a:cs typeface="Arial"/>
                        </a:rPr>
                        <a:t>G </a:t>
                      </a:r>
                      <a:r>
                        <a:rPr sz="900" spc="190" dirty="0">
                          <a:latin typeface="Arial Unicode MS"/>
                          <a:cs typeface="Arial Unicode MS"/>
                        </a:rPr>
                        <a:t>−</a:t>
                      </a:r>
                      <a:r>
                        <a:rPr sz="900" spc="-165" dirty="0">
                          <a:latin typeface="Arial Unicode MS"/>
                          <a:cs typeface="Arial Unicode MS"/>
                        </a:rPr>
                        <a:t> </a:t>
                      </a:r>
                      <a:r>
                        <a:rPr sz="900" i="1" spc="-50" dirty="0">
                          <a:latin typeface="Arial"/>
                          <a:cs typeface="Arial"/>
                        </a:rPr>
                        <a:t>E </a:t>
                      </a:r>
                      <a:r>
                        <a:rPr sz="900" spc="10" dirty="0">
                          <a:latin typeface="Tahoma"/>
                          <a:cs typeface="Tahoma"/>
                        </a:rPr>
                        <a:t>)</a:t>
                      </a:r>
                      <a:endParaRPr sz="900">
                        <a:latin typeface="Tahoma"/>
                        <a:cs typeface="Tahoma"/>
                      </a:endParaRPr>
                    </a:p>
                  </a:txBody>
                  <a:tcPr marL="0" marR="0" marT="0" marB="0"/>
                </a:tc>
                <a:tc>
                  <a:txBody>
                    <a:bodyPr/>
                    <a:lstStyle/>
                    <a:p>
                      <a:endParaRPr sz="900">
                        <a:latin typeface="Tahoma"/>
                        <a:cs typeface="Tahoma"/>
                      </a:endParaRPr>
                    </a:p>
                  </a:txBody>
                  <a:tcPr marL="0" marR="0" marT="0" marB="0"/>
                </a:tc>
                <a:tc>
                  <a:txBody>
                    <a:bodyPr/>
                    <a:lstStyle/>
                    <a:p>
                      <a:endParaRPr sz="900">
                        <a:latin typeface="Tahoma"/>
                        <a:cs typeface="Tahoma"/>
                      </a:endParaRPr>
                    </a:p>
                  </a:txBody>
                  <a:tcPr marL="0" marR="0" marT="0" marB="0"/>
                </a:tc>
                <a:tc>
                  <a:txBody>
                    <a:bodyPr/>
                    <a:lstStyle/>
                    <a:p>
                      <a:endParaRPr sz="900" dirty="0">
                        <a:latin typeface="Tahoma"/>
                        <a:cs typeface="Tahoma"/>
                      </a:endParaRPr>
                    </a:p>
                  </a:txBody>
                  <a:tcPr marL="0" marR="0" marT="0" marB="0"/>
                </a:tc>
                <a:extLst>
                  <a:ext uri="{0D108BD9-81ED-4DB2-BD59-A6C34878D82A}">
                    <a16:rowId xmlns:a16="http://schemas.microsoft.com/office/drawing/2014/main" val="10003"/>
                  </a:ext>
                </a:extLst>
              </a:tr>
            </a:tbl>
          </a:graphicData>
        </a:graphic>
      </p:graphicFrame>
      <p:sp>
        <p:nvSpPr>
          <p:cNvPr id="9" name="object 9"/>
          <p:cNvSpPr txBox="1"/>
          <p:nvPr/>
        </p:nvSpPr>
        <p:spPr>
          <a:xfrm>
            <a:off x="347294" y="2187575"/>
            <a:ext cx="3634156" cy="571951"/>
          </a:xfrm>
          <a:prstGeom prst="rect">
            <a:avLst/>
          </a:prstGeom>
        </p:spPr>
        <p:txBody>
          <a:bodyPr vert="horz" wrap="square" lIns="0" tIns="0" rIns="0" bIns="0" rtlCol="0">
            <a:spAutoFit/>
          </a:bodyPr>
          <a:lstStyle/>
          <a:p>
            <a:pPr marL="12700">
              <a:lnSpc>
                <a:spcPct val="100000"/>
              </a:lnSpc>
            </a:pPr>
            <a:r>
              <a:rPr sz="1100" dirty="0">
                <a:latin typeface="Tahoma"/>
                <a:cs typeface="Tahoma"/>
              </a:rPr>
              <a:t>The recurrence is</a:t>
            </a:r>
          </a:p>
          <a:p>
            <a:pPr marL="1322705">
              <a:lnSpc>
                <a:spcPct val="100000"/>
              </a:lnSpc>
              <a:spcBef>
                <a:spcPts val="10"/>
              </a:spcBef>
            </a:pPr>
            <a:r>
              <a:rPr sz="1100" i="1" dirty="0">
                <a:solidFill>
                  <a:srgbClr val="FF0000"/>
                </a:solidFill>
                <a:latin typeface="Arial"/>
                <a:cs typeface="Arial"/>
              </a:rPr>
              <a:t>T </a:t>
            </a:r>
            <a:r>
              <a:rPr sz="1100" dirty="0">
                <a:solidFill>
                  <a:srgbClr val="FF0000"/>
                </a:solidFill>
                <a:latin typeface="Tahoma"/>
                <a:cs typeface="Tahoma"/>
              </a:rPr>
              <a:t>(</a:t>
            </a:r>
            <a:r>
              <a:rPr sz="1100" i="1" dirty="0">
                <a:solidFill>
                  <a:srgbClr val="FF0000"/>
                </a:solidFill>
                <a:latin typeface="Arial"/>
                <a:cs typeface="Arial"/>
              </a:rPr>
              <a:t>n</a:t>
            </a:r>
            <a:r>
              <a:rPr sz="1100" dirty="0">
                <a:solidFill>
                  <a:srgbClr val="FF0000"/>
                </a:solidFill>
                <a:latin typeface="Tahoma"/>
                <a:cs typeface="Tahoma"/>
              </a:rPr>
              <a:t>) = 7</a:t>
            </a:r>
            <a:r>
              <a:rPr sz="1100" i="1" dirty="0">
                <a:solidFill>
                  <a:srgbClr val="FF0000"/>
                </a:solidFill>
                <a:latin typeface="Arial"/>
                <a:cs typeface="Arial"/>
              </a:rPr>
              <a:t>T </a:t>
            </a:r>
            <a:r>
              <a:rPr sz="1100" dirty="0">
                <a:solidFill>
                  <a:srgbClr val="FF0000"/>
                </a:solidFill>
                <a:latin typeface="Tahoma"/>
                <a:cs typeface="Tahoma"/>
              </a:rPr>
              <a:t>(</a:t>
            </a:r>
            <a:r>
              <a:rPr sz="1100" i="1" dirty="0">
                <a:solidFill>
                  <a:srgbClr val="FF0000"/>
                </a:solidFill>
                <a:latin typeface="Arial"/>
                <a:cs typeface="Arial"/>
              </a:rPr>
              <a:t>n</a:t>
            </a:r>
            <a:r>
              <a:rPr sz="1100" i="1" dirty="0">
                <a:solidFill>
                  <a:srgbClr val="FF0000"/>
                </a:solidFill>
                <a:latin typeface="Verdana"/>
                <a:cs typeface="Verdana"/>
              </a:rPr>
              <a:t>/</a:t>
            </a:r>
            <a:r>
              <a:rPr sz="1100" dirty="0">
                <a:solidFill>
                  <a:srgbClr val="FF0000"/>
                </a:solidFill>
                <a:latin typeface="Tahoma"/>
                <a:cs typeface="Tahoma"/>
              </a:rPr>
              <a:t>2) + </a:t>
            </a:r>
            <a:r>
              <a:rPr sz="1100" i="1" dirty="0">
                <a:solidFill>
                  <a:srgbClr val="FF0000"/>
                </a:solidFill>
                <a:latin typeface="Arial"/>
                <a:cs typeface="Arial"/>
              </a:rPr>
              <a:t>O</a:t>
            </a:r>
            <a:r>
              <a:rPr sz="1100" dirty="0">
                <a:solidFill>
                  <a:srgbClr val="FF0000"/>
                </a:solidFill>
                <a:latin typeface="Tahoma"/>
                <a:cs typeface="Tahoma"/>
              </a:rPr>
              <a:t>(</a:t>
            </a:r>
            <a:r>
              <a:rPr sz="1100" i="1" dirty="0">
                <a:solidFill>
                  <a:srgbClr val="FF0000"/>
                </a:solidFill>
                <a:latin typeface="Arial"/>
                <a:cs typeface="Arial"/>
              </a:rPr>
              <a:t>n</a:t>
            </a:r>
            <a:r>
              <a:rPr sz="1100" baseline="41666" dirty="0">
                <a:solidFill>
                  <a:srgbClr val="FF0000"/>
                </a:solidFill>
                <a:latin typeface="Tahoma"/>
                <a:cs typeface="Tahoma"/>
              </a:rPr>
              <a:t>2</a:t>
            </a:r>
            <a:r>
              <a:rPr sz="1100" dirty="0">
                <a:solidFill>
                  <a:srgbClr val="FF0000"/>
                </a:solidFill>
                <a:latin typeface="Tahoma"/>
                <a:cs typeface="Tahoma"/>
              </a:rPr>
              <a:t>)</a:t>
            </a:r>
            <a:endParaRPr sz="1100" dirty="0">
              <a:latin typeface="Tahoma"/>
              <a:cs typeface="Tahoma"/>
            </a:endParaRPr>
          </a:p>
          <a:p>
            <a:pPr marL="12700">
              <a:lnSpc>
                <a:spcPct val="100000"/>
              </a:lnSpc>
              <a:spcBef>
                <a:spcPts val="509"/>
              </a:spcBef>
            </a:pPr>
            <a:r>
              <a:rPr sz="1100" dirty="0">
                <a:latin typeface="Tahoma"/>
                <a:cs typeface="Tahoma"/>
              </a:rPr>
              <a:t>with solution </a:t>
            </a:r>
            <a:r>
              <a:rPr sz="1100" i="1" dirty="0">
                <a:solidFill>
                  <a:srgbClr val="0000FF"/>
                </a:solidFill>
                <a:latin typeface="Arial"/>
                <a:cs typeface="Arial"/>
              </a:rPr>
              <a:t>O</a:t>
            </a:r>
            <a:r>
              <a:rPr sz="1100" dirty="0">
                <a:solidFill>
                  <a:srgbClr val="0000FF"/>
                </a:solidFill>
                <a:latin typeface="Tahoma"/>
                <a:cs typeface="Tahoma"/>
              </a:rPr>
              <a:t>(</a:t>
            </a:r>
            <a:r>
              <a:rPr sz="1100" i="1" dirty="0">
                <a:solidFill>
                  <a:srgbClr val="0000FF"/>
                </a:solidFill>
                <a:latin typeface="Arial"/>
                <a:cs typeface="Arial"/>
              </a:rPr>
              <a:t>n</a:t>
            </a:r>
            <a:r>
              <a:rPr sz="1100" baseline="37037" dirty="0">
                <a:solidFill>
                  <a:srgbClr val="0000FF"/>
                </a:solidFill>
                <a:latin typeface="Tahoma"/>
                <a:cs typeface="Tahoma"/>
              </a:rPr>
              <a:t>log</a:t>
            </a:r>
            <a:r>
              <a:rPr sz="1100" baseline="22222" dirty="0">
                <a:solidFill>
                  <a:srgbClr val="0000FF"/>
                </a:solidFill>
                <a:latin typeface="Tahoma"/>
                <a:cs typeface="Tahoma"/>
              </a:rPr>
              <a:t>2 </a:t>
            </a:r>
            <a:r>
              <a:rPr sz="1100" baseline="37037" dirty="0">
                <a:solidFill>
                  <a:srgbClr val="0000FF"/>
                </a:solidFill>
                <a:latin typeface="Tahoma"/>
                <a:cs typeface="Tahoma"/>
              </a:rPr>
              <a:t>7</a:t>
            </a:r>
            <a:r>
              <a:rPr sz="1100" dirty="0">
                <a:solidFill>
                  <a:srgbClr val="0000FF"/>
                </a:solidFill>
                <a:latin typeface="Tahoma"/>
                <a:cs typeface="Tahoma"/>
              </a:rPr>
              <a:t>) </a:t>
            </a:r>
            <a:r>
              <a:rPr sz="1100" dirty="0">
                <a:solidFill>
                  <a:srgbClr val="0000FF"/>
                </a:solidFill>
                <a:latin typeface="Arial Unicode MS"/>
                <a:cs typeface="Arial Unicode MS"/>
              </a:rPr>
              <a:t>≈ </a:t>
            </a:r>
            <a:r>
              <a:rPr sz="1100" i="1" dirty="0">
                <a:solidFill>
                  <a:srgbClr val="0000FF"/>
                </a:solidFill>
                <a:latin typeface="Arial"/>
                <a:cs typeface="Arial"/>
              </a:rPr>
              <a:t>O</a:t>
            </a:r>
            <a:r>
              <a:rPr sz="1100" dirty="0">
                <a:solidFill>
                  <a:srgbClr val="0000FF"/>
                </a:solidFill>
                <a:latin typeface="Tahoma"/>
                <a:cs typeface="Tahoma"/>
              </a:rPr>
              <a:t>(</a:t>
            </a:r>
            <a:r>
              <a:rPr sz="1100" i="1" dirty="0">
                <a:solidFill>
                  <a:srgbClr val="0000FF"/>
                </a:solidFill>
                <a:latin typeface="Arial"/>
                <a:cs typeface="Arial"/>
              </a:rPr>
              <a:t>n</a:t>
            </a:r>
            <a:r>
              <a:rPr sz="1100" baseline="37037" dirty="0">
                <a:solidFill>
                  <a:srgbClr val="0000FF"/>
                </a:solidFill>
                <a:latin typeface="Tahoma"/>
                <a:cs typeface="Tahoma"/>
              </a:rPr>
              <a:t>2</a:t>
            </a:r>
            <a:r>
              <a:rPr sz="1100" i="1" baseline="37037" dirty="0">
                <a:solidFill>
                  <a:srgbClr val="0000FF"/>
                </a:solidFill>
                <a:latin typeface="Trebuchet MS"/>
                <a:cs typeface="Trebuchet MS"/>
              </a:rPr>
              <a:t>.</a:t>
            </a:r>
            <a:r>
              <a:rPr sz="1100" baseline="37037" dirty="0">
                <a:solidFill>
                  <a:srgbClr val="0000FF"/>
                </a:solidFill>
                <a:latin typeface="Tahoma"/>
                <a:cs typeface="Tahoma"/>
              </a:rPr>
              <a:t>81</a:t>
            </a:r>
            <a:r>
              <a:rPr sz="1100" dirty="0">
                <a:solidFill>
                  <a:srgbClr val="0000FF"/>
                </a:solidFill>
                <a:latin typeface="Tahoma"/>
                <a:cs typeface="Tahoma"/>
              </a:rPr>
              <a:t>)</a:t>
            </a:r>
            <a:r>
              <a:rPr sz="1100" dirty="0">
                <a:latin typeface="Tahoma"/>
                <a:cs typeface="Tahoma"/>
              </a:rPr>
              <a:t>.</a:t>
            </a:r>
          </a:p>
        </p:txBody>
      </p:sp>
      <p:pic>
        <p:nvPicPr>
          <p:cNvPr id="10" name="图片 9"/>
          <p:cNvPicPr>
            <a:picLocks noChangeAspect="1"/>
          </p:cNvPicPr>
          <p:nvPr/>
        </p:nvPicPr>
        <p:blipFill>
          <a:blip r:embed="rId2"/>
          <a:stretch>
            <a:fillRect/>
          </a:stretch>
        </p:blipFill>
        <p:spPr>
          <a:xfrm>
            <a:off x="1376858" y="763676"/>
            <a:ext cx="2205695" cy="360000"/>
          </a:xfrm>
          <a:prstGeom prst="rect">
            <a:avLst/>
          </a:prstGeom>
        </p:spPr>
      </p:pic>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602" y="130175"/>
            <a:ext cx="4419498" cy="215444"/>
          </a:xfrm>
          <a:prstGeom prst="rect">
            <a:avLst/>
          </a:prstGeom>
        </p:spPr>
        <p:txBody>
          <a:bodyPr vert="horz" wrap="square" lIns="0" tIns="0" rIns="0" bIns="0" rtlCol="0">
            <a:spAutoFit/>
          </a:bodyPr>
          <a:lstStyle/>
          <a:p>
            <a:pPr marL="12700">
              <a:lnSpc>
                <a:spcPct val="100000"/>
              </a:lnSpc>
            </a:pPr>
            <a:r>
              <a:rPr sz="1400" b="1" dirty="0"/>
              <a:t>RSA in a nutshell</a:t>
            </a:r>
          </a:p>
        </p:txBody>
      </p:sp>
      <p:sp>
        <p:nvSpPr>
          <p:cNvPr id="3" name="object 3"/>
          <p:cNvSpPr txBox="1"/>
          <p:nvPr/>
        </p:nvSpPr>
        <p:spPr>
          <a:xfrm>
            <a:off x="323850" y="434975"/>
            <a:ext cx="4038600" cy="2843535"/>
          </a:xfrm>
          <a:prstGeom prst="rect">
            <a:avLst/>
          </a:prstGeom>
        </p:spPr>
        <p:txBody>
          <a:bodyPr vert="horz" wrap="square" lIns="0" tIns="0" rIns="0" bIns="0" rtlCol="0">
            <a:spAutoFit/>
          </a:bodyPr>
          <a:lstStyle/>
          <a:p>
            <a:pPr marL="12700" marR="212090">
              <a:lnSpc>
                <a:spcPts val="1400"/>
              </a:lnSpc>
            </a:pPr>
            <a:r>
              <a:rPr sz="1000" dirty="0">
                <a:latin typeface="Tahoma"/>
                <a:cs typeface="Tahoma"/>
              </a:rPr>
              <a:t>Pick any two primes </a:t>
            </a:r>
            <a:r>
              <a:rPr sz="1000" i="1" dirty="0">
                <a:latin typeface="Arial"/>
                <a:cs typeface="Arial"/>
              </a:rPr>
              <a:t>p </a:t>
            </a:r>
            <a:r>
              <a:rPr sz="1000" dirty="0">
                <a:latin typeface="Tahoma"/>
                <a:cs typeface="Tahoma"/>
              </a:rPr>
              <a:t>and </a:t>
            </a:r>
            <a:r>
              <a:rPr sz="1000" i="1" dirty="0">
                <a:latin typeface="Arial"/>
                <a:cs typeface="Arial"/>
              </a:rPr>
              <a:t>q </a:t>
            </a:r>
            <a:r>
              <a:rPr sz="1000" dirty="0">
                <a:latin typeface="Tahoma"/>
                <a:cs typeface="Tahoma"/>
              </a:rPr>
              <a:t>and let </a:t>
            </a:r>
            <a:r>
              <a:rPr sz="1000" i="1" dirty="0">
                <a:latin typeface="Arial"/>
                <a:cs typeface="Arial"/>
              </a:rPr>
              <a:t>N </a:t>
            </a:r>
            <a:r>
              <a:rPr sz="1000" dirty="0">
                <a:latin typeface="Tahoma"/>
                <a:cs typeface="Tahoma"/>
              </a:rPr>
              <a:t>= </a:t>
            </a:r>
            <a:r>
              <a:rPr sz="1000" i="1" dirty="0">
                <a:latin typeface="Arial"/>
                <a:cs typeface="Arial"/>
              </a:rPr>
              <a:t>pq</a:t>
            </a:r>
            <a:r>
              <a:rPr sz="1000" dirty="0">
                <a:latin typeface="Tahoma"/>
                <a:cs typeface="Tahoma"/>
              </a:rPr>
              <a:t>. For any </a:t>
            </a:r>
            <a:r>
              <a:rPr sz="1000" i="1" dirty="0">
                <a:latin typeface="Arial"/>
                <a:cs typeface="Arial"/>
              </a:rPr>
              <a:t>e </a:t>
            </a:r>
            <a:r>
              <a:rPr sz="1000" dirty="0">
                <a:latin typeface="Tahoma"/>
                <a:cs typeface="Tahoma"/>
              </a:rPr>
              <a:t>relatively prime to  (</a:t>
            </a:r>
            <a:r>
              <a:rPr sz="1000" i="1" dirty="0">
                <a:latin typeface="Arial"/>
                <a:cs typeface="Arial"/>
              </a:rPr>
              <a:t>p </a:t>
            </a:r>
            <a:r>
              <a:rPr sz="1000" dirty="0">
                <a:latin typeface="Arial Unicode MS"/>
                <a:cs typeface="Arial Unicode MS"/>
              </a:rPr>
              <a:t>− </a:t>
            </a:r>
            <a:r>
              <a:rPr sz="1000" dirty="0">
                <a:latin typeface="Tahoma"/>
                <a:cs typeface="Tahoma"/>
              </a:rPr>
              <a:t>1)(</a:t>
            </a:r>
            <a:r>
              <a:rPr sz="1000" i="1" dirty="0">
                <a:latin typeface="Arial"/>
                <a:cs typeface="Arial"/>
              </a:rPr>
              <a:t>q </a:t>
            </a:r>
            <a:r>
              <a:rPr sz="1000" dirty="0">
                <a:latin typeface="Arial Unicode MS"/>
                <a:cs typeface="Arial Unicode MS"/>
              </a:rPr>
              <a:t>− </a:t>
            </a:r>
            <a:r>
              <a:rPr sz="1000" dirty="0">
                <a:latin typeface="Tahoma"/>
                <a:cs typeface="Tahoma"/>
              </a:rPr>
              <a:t>1):</a:t>
            </a:r>
          </a:p>
          <a:p>
            <a:pPr marL="246379" indent="-149225">
              <a:lnSpc>
                <a:spcPts val="1400"/>
              </a:lnSpc>
              <a:spcBef>
                <a:spcPts val="309"/>
              </a:spcBef>
              <a:buClr>
                <a:srgbClr val="3333B2"/>
              </a:buClr>
              <a:buAutoNum type="arabicPeriod"/>
              <a:tabLst>
                <a:tab pos="247015" algn="l"/>
              </a:tabLst>
            </a:pPr>
            <a:r>
              <a:rPr sz="1000" dirty="0">
                <a:latin typeface="Tahoma"/>
                <a:cs typeface="Tahoma"/>
              </a:rPr>
              <a:t>The mapping</a:t>
            </a:r>
            <a:r>
              <a:rPr lang="en-US" sz="1000" dirty="0">
                <a:latin typeface="Tahoma"/>
                <a:cs typeface="Tahoma"/>
              </a:rPr>
              <a:t> </a:t>
            </a:r>
            <a:r>
              <a:rPr sz="1000" dirty="0">
                <a:latin typeface="Tahoma"/>
                <a:cs typeface="Tahoma"/>
              </a:rPr>
              <a:t> </a:t>
            </a:r>
            <a:r>
              <a:rPr sz="1000" i="1" dirty="0">
                <a:solidFill>
                  <a:srgbClr val="FF0000"/>
                </a:solidFill>
                <a:latin typeface="Arial"/>
                <a:cs typeface="Arial"/>
              </a:rPr>
              <a:t>x </a:t>
            </a:r>
            <a:r>
              <a:rPr sz="1000" dirty="0">
                <a:solidFill>
                  <a:srgbClr val="FF0000"/>
                </a:solidFill>
                <a:latin typeface="Arial Unicode MS"/>
                <a:cs typeface="Arial Unicode MS"/>
              </a:rPr>
              <a:t>1→ </a:t>
            </a:r>
            <a:r>
              <a:rPr sz="1000" i="1" dirty="0">
                <a:solidFill>
                  <a:srgbClr val="FF0000"/>
                </a:solidFill>
                <a:latin typeface="Arial"/>
                <a:cs typeface="Arial"/>
              </a:rPr>
              <a:t>x</a:t>
            </a:r>
            <a:r>
              <a:rPr sz="1000" i="1" baseline="37037" dirty="0">
                <a:solidFill>
                  <a:srgbClr val="FF0000"/>
                </a:solidFill>
                <a:latin typeface="Arial"/>
                <a:cs typeface="Arial"/>
              </a:rPr>
              <a:t>e    </a:t>
            </a:r>
            <a:r>
              <a:rPr sz="1000" dirty="0">
                <a:solidFill>
                  <a:srgbClr val="FF0000"/>
                </a:solidFill>
                <a:latin typeface="Tahoma"/>
                <a:cs typeface="Tahoma"/>
              </a:rPr>
              <a:t>(mod N) </a:t>
            </a:r>
            <a:r>
              <a:rPr sz="1000" dirty="0">
                <a:latin typeface="Tahoma"/>
                <a:cs typeface="Tahoma"/>
              </a:rPr>
              <a:t>is a bijection on </a:t>
            </a:r>
            <a:r>
              <a:rPr sz="1000" dirty="0">
                <a:latin typeface="Arial Unicode MS"/>
                <a:cs typeface="Arial Unicode MS"/>
              </a:rPr>
              <a:t>{</a:t>
            </a:r>
            <a:r>
              <a:rPr sz="1000" dirty="0">
                <a:latin typeface="Tahoma"/>
                <a:cs typeface="Tahoma"/>
              </a:rPr>
              <a:t>0</a:t>
            </a:r>
            <a:r>
              <a:rPr sz="1000" i="1" dirty="0">
                <a:latin typeface="Verdana"/>
                <a:cs typeface="Verdana"/>
              </a:rPr>
              <a:t>, </a:t>
            </a:r>
            <a:r>
              <a:rPr sz="1000" dirty="0">
                <a:latin typeface="Tahoma"/>
                <a:cs typeface="Tahoma"/>
              </a:rPr>
              <a:t>1</a:t>
            </a:r>
            <a:r>
              <a:rPr sz="1000" i="1" dirty="0">
                <a:latin typeface="Verdana"/>
                <a:cs typeface="Verdana"/>
              </a:rPr>
              <a:t>, . . . , </a:t>
            </a:r>
            <a:r>
              <a:rPr sz="1000" i="1" dirty="0">
                <a:latin typeface="Arial"/>
                <a:cs typeface="Arial"/>
              </a:rPr>
              <a:t>N </a:t>
            </a:r>
            <a:r>
              <a:rPr sz="1000" dirty="0">
                <a:latin typeface="Arial Unicode MS"/>
                <a:cs typeface="Arial Unicode MS"/>
              </a:rPr>
              <a:t>− </a:t>
            </a:r>
            <a:r>
              <a:rPr sz="1000" dirty="0">
                <a:latin typeface="Tahoma"/>
                <a:cs typeface="Tahoma"/>
              </a:rPr>
              <a:t>1</a:t>
            </a:r>
            <a:r>
              <a:rPr sz="1000" dirty="0">
                <a:latin typeface="Arial Unicode MS"/>
                <a:cs typeface="Arial Unicode MS"/>
              </a:rPr>
              <a:t>}</a:t>
            </a:r>
            <a:r>
              <a:rPr sz="1000" dirty="0">
                <a:latin typeface="Tahoma"/>
                <a:cs typeface="Tahoma"/>
              </a:rPr>
              <a:t>.</a:t>
            </a:r>
          </a:p>
          <a:p>
            <a:pPr marL="246379" marR="150495" indent="-149225">
              <a:lnSpc>
                <a:spcPts val="1400"/>
              </a:lnSpc>
              <a:spcBef>
                <a:spcPts val="295"/>
              </a:spcBef>
              <a:buClr>
                <a:srgbClr val="3333B2"/>
              </a:buClr>
              <a:buAutoNum type="arabicPeriod"/>
              <a:tabLst>
                <a:tab pos="247015" algn="l"/>
              </a:tabLst>
            </a:pPr>
            <a:r>
              <a:rPr sz="1000" dirty="0">
                <a:latin typeface="Tahoma"/>
                <a:cs typeface="Tahoma"/>
              </a:rPr>
              <a:t>The inverse mapping is easily realized: let </a:t>
            </a:r>
            <a:r>
              <a:rPr sz="1000" i="1" dirty="0">
                <a:latin typeface="Arial"/>
                <a:cs typeface="Arial"/>
              </a:rPr>
              <a:t>d </a:t>
            </a:r>
            <a:r>
              <a:rPr sz="1000" dirty="0">
                <a:latin typeface="Tahoma"/>
                <a:cs typeface="Tahoma"/>
              </a:rPr>
              <a:t>be the inverse of </a:t>
            </a:r>
            <a:r>
              <a:rPr sz="1000" i="1" dirty="0">
                <a:latin typeface="Arial"/>
                <a:cs typeface="Arial"/>
              </a:rPr>
              <a:t>e </a:t>
            </a:r>
            <a:r>
              <a:rPr sz="1000" dirty="0">
                <a:latin typeface="Tahoma"/>
                <a:cs typeface="Tahoma"/>
              </a:rPr>
              <a:t>modulo  (</a:t>
            </a:r>
            <a:r>
              <a:rPr sz="1000" i="1" dirty="0">
                <a:latin typeface="Arial"/>
                <a:cs typeface="Arial"/>
              </a:rPr>
              <a:t>p </a:t>
            </a:r>
            <a:r>
              <a:rPr sz="1000" dirty="0">
                <a:latin typeface="Arial Unicode MS"/>
                <a:cs typeface="Arial Unicode MS"/>
              </a:rPr>
              <a:t>− </a:t>
            </a:r>
            <a:r>
              <a:rPr sz="1000" dirty="0">
                <a:latin typeface="Tahoma"/>
                <a:cs typeface="Tahoma"/>
              </a:rPr>
              <a:t>1)(</a:t>
            </a:r>
            <a:r>
              <a:rPr sz="1000" i="1" dirty="0">
                <a:latin typeface="Arial"/>
                <a:cs typeface="Arial"/>
              </a:rPr>
              <a:t>q </a:t>
            </a:r>
            <a:r>
              <a:rPr sz="1000" dirty="0">
                <a:latin typeface="Arial Unicode MS"/>
                <a:cs typeface="Arial Unicode MS"/>
              </a:rPr>
              <a:t>− </a:t>
            </a:r>
            <a:r>
              <a:rPr sz="1000" dirty="0">
                <a:latin typeface="Tahoma"/>
                <a:cs typeface="Tahoma"/>
              </a:rPr>
              <a:t>1). Then for all </a:t>
            </a:r>
            <a:r>
              <a:rPr sz="1000" i="1" dirty="0">
                <a:latin typeface="Arial"/>
                <a:cs typeface="Arial"/>
              </a:rPr>
              <a:t>x </a:t>
            </a:r>
            <a:r>
              <a:rPr sz="1000" dirty="0">
                <a:latin typeface="Arial Unicode MS"/>
                <a:cs typeface="Arial Unicode MS"/>
              </a:rPr>
              <a:t>∈ {</a:t>
            </a:r>
            <a:r>
              <a:rPr sz="1000" dirty="0">
                <a:latin typeface="Tahoma"/>
                <a:cs typeface="Tahoma"/>
              </a:rPr>
              <a:t>0</a:t>
            </a:r>
            <a:r>
              <a:rPr sz="1000" i="1" dirty="0">
                <a:latin typeface="Verdana"/>
                <a:cs typeface="Verdana"/>
              </a:rPr>
              <a:t>, </a:t>
            </a:r>
            <a:r>
              <a:rPr sz="1000" dirty="0">
                <a:latin typeface="Tahoma"/>
                <a:cs typeface="Tahoma"/>
              </a:rPr>
              <a:t>1</a:t>
            </a:r>
            <a:r>
              <a:rPr sz="1000" i="1" dirty="0">
                <a:latin typeface="Verdana"/>
                <a:cs typeface="Verdana"/>
              </a:rPr>
              <a:t>, . . . , </a:t>
            </a:r>
            <a:r>
              <a:rPr sz="1000" i="1" dirty="0">
                <a:latin typeface="Arial"/>
                <a:cs typeface="Arial"/>
              </a:rPr>
              <a:t>N </a:t>
            </a:r>
            <a:r>
              <a:rPr sz="1000" dirty="0">
                <a:latin typeface="Arial Unicode MS"/>
                <a:cs typeface="Arial Unicode MS"/>
              </a:rPr>
              <a:t>− </a:t>
            </a:r>
            <a:r>
              <a:rPr sz="1000" dirty="0">
                <a:latin typeface="Tahoma"/>
                <a:cs typeface="Tahoma"/>
              </a:rPr>
              <a:t>1</a:t>
            </a:r>
            <a:r>
              <a:rPr sz="1000" dirty="0">
                <a:latin typeface="Arial Unicode MS"/>
                <a:cs typeface="Arial Unicode MS"/>
              </a:rPr>
              <a:t>}</a:t>
            </a:r>
            <a:r>
              <a:rPr sz="1000" dirty="0">
                <a:latin typeface="Tahoma"/>
                <a:cs typeface="Tahoma"/>
              </a:rPr>
              <a:t>,</a:t>
            </a:r>
          </a:p>
          <a:p>
            <a:pPr marL="233679" algn="ctr">
              <a:lnSpc>
                <a:spcPct val="100000"/>
              </a:lnSpc>
              <a:spcBef>
                <a:spcPts val="805"/>
              </a:spcBef>
            </a:pPr>
            <a:r>
              <a:rPr sz="1000" dirty="0">
                <a:solidFill>
                  <a:srgbClr val="FF0000"/>
                </a:solidFill>
                <a:latin typeface="Tahoma"/>
                <a:cs typeface="Tahoma"/>
              </a:rPr>
              <a:t>(</a:t>
            </a:r>
            <a:r>
              <a:rPr sz="1000" i="1" dirty="0">
                <a:solidFill>
                  <a:srgbClr val="FF0000"/>
                </a:solidFill>
                <a:latin typeface="Arial"/>
                <a:cs typeface="Arial"/>
              </a:rPr>
              <a:t>x</a:t>
            </a:r>
            <a:r>
              <a:rPr sz="1000" i="1" baseline="41666" dirty="0">
                <a:solidFill>
                  <a:srgbClr val="FF0000"/>
                </a:solidFill>
                <a:latin typeface="Arial"/>
                <a:cs typeface="Arial"/>
              </a:rPr>
              <a:t>e </a:t>
            </a:r>
            <a:r>
              <a:rPr sz="1000" dirty="0">
                <a:solidFill>
                  <a:srgbClr val="FF0000"/>
                </a:solidFill>
                <a:latin typeface="Tahoma"/>
                <a:cs typeface="Tahoma"/>
              </a:rPr>
              <a:t>)</a:t>
            </a:r>
            <a:r>
              <a:rPr sz="1000" i="1" baseline="41666" dirty="0">
                <a:solidFill>
                  <a:srgbClr val="FF0000"/>
                </a:solidFill>
                <a:latin typeface="Arial"/>
                <a:cs typeface="Arial"/>
              </a:rPr>
              <a:t>d  </a:t>
            </a:r>
            <a:r>
              <a:rPr sz="1000" dirty="0">
                <a:solidFill>
                  <a:srgbClr val="FF0000"/>
                </a:solidFill>
                <a:latin typeface="Arial Unicode MS"/>
                <a:cs typeface="Arial Unicode MS"/>
              </a:rPr>
              <a:t>≡ </a:t>
            </a:r>
            <a:r>
              <a:rPr sz="1000" i="1" dirty="0">
                <a:solidFill>
                  <a:srgbClr val="FF0000"/>
                </a:solidFill>
                <a:latin typeface="Arial"/>
                <a:cs typeface="Arial"/>
              </a:rPr>
              <a:t>x </a:t>
            </a:r>
            <a:r>
              <a:rPr sz="1000" dirty="0">
                <a:solidFill>
                  <a:srgbClr val="FF0000"/>
                </a:solidFill>
                <a:latin typeface="Tahoma"/>
                <a:cs typeface="Tahoma"/>
              </a:rPr>
              <a:t>(mod N)</a:t>
            </a:r>
            <a:r>
              <a:rPr sz="1000" i="1" dirty="0">
                <a:solidFill>
                  <a:srgbClr val="FF0000"/>
                </a:solidFill>
                <a:latin typeface="Verdana"/>
                <a:cs typeface="Verdana"/>
              </a:rPr>
              <a:t>.</a:t>
            </a:r>
            <a:endParaRPr sz="1000" dirty="0">
              <a:latin typeface="Verdana"/>
              <a:cs typeface="Verdana"/>
            </a:endParaRPr>
          </a:p>
          <a:p>
            <a:pPr>
              <a:lnSpc>
                <a:spcPct val="100000"/>
              </a:lnSpc>
              <a:spcBef>
                <a:spcPts val="30"/>
              </a:spcBef>
            </a:pPr>
            <a:endParaRPr sz="1000" dirty="0">
              <a:latin typeface="Times New Roman"/>
              <a:cs typeface="Times New Roman"/>
            </a:endParaRPr>
          </a:p>
          <a:p>
            <a:pPr marL="246379" marR="5080" indent="-126364">
              <a:lnSpc>
                <a:spcPts val="1400"/>
              </a:lnSpc>
            </a:pPr>
            <a:r>
              <a:rPr sz="1000" baseline="9259" dirty="0">
                <a:solidFill>
                  <a:srgbClr val="3333B2"/>
                </a:solidFill>
                <a:latin typeface="Arial"/>
                <a:cs typeface="Arial"/>
              </a:rPr>
              <a:t>.</a:t>
            </a:r>
            <a:r>
              <a:rPr lang="en-US" sz="1000" dirty="0">
                <a:solidFill>
                  <a:srgbClr val="3333B2"/>
                </a:solidFill>
                <a:latin typeface="Arial"/>
                <a:cs typeface="Arial"/>
              </a:rPr>
              <a:t>   </a:t>
            </a:r>
            <a:r>
              <a:rPr sz="1000" dirty="0">
                <a:latin typeface="Tahoma"/>
                <a:cs typeface="Tahoma"/>
              </a:rPr>
              <a:t>The mapping</a:t>
            </a:r>
            <a:r>
              <a:rPr lang="en-US" sz="1000" dirty="0">
                <a:latin typeface="Tahoma"/>
                <a:cs typeface="Tahoma"/>
              </a:rPr>
              <a:t> </a:t>
            </a:r>
            <a:r>
              <a:rPr sz="1000" dirty="0">
                <a:latin typeface="Tahoma"/>
                <a:cs typeface="Tahoma"/>
              </a:rPr>
              <a:t> </a:t>
            </a:r>
            <a:r>
              <a:rPr sz="1000" i="1" dirty="0">
                <a:latin typeface="Arial"/>
                <a:cs typeface="Arial"/>
              </a:rPr>
              <a:t>x </a:t>
            </a:r>
            <a:r>
              <a:rPr sz="1000" dirty="0">
                <a:latin typeface="Arial Unicode MS"/>
                <a:cs typeface="Arial Unicode MS"/>
              </a:rPr>
              <a:t>1→ </a:t>
            </a:r>
            <a:r>
              <a:rPr sz="1000" i="1" dirty="0">
                <a:latin typeface="Arial"/>
                <a:cs typeface="Arial"/>
              </a:rPr>
              <a:t>x</a:t>
            </a:r>
            <a:r>
              <a:rPr sz="1000" i="1" baseline="37037" dirty="0">
                <a:latin typeface="Arial"/>
                <a:cs typeface="Arial"/>
              </a:rPr>
              <a:t>e </a:t>
            </a:r>
            <a:r>
              <a:rPr sz="1000" dirty="0">
                <a:latin typeface="Tahoma"/>
                <a:cs typeface="Tahoma"/>
              </a:rPr>
              <a:t>(mod N) is a reasonable way to encode messages </a:t>
            </a:r>
            <a:r>
              <a:rPr sz="1000" i="1" dirty="0">
                <a:latin typeface="Arial"/>
                <a:cs typeface="Arial"/>
              </a:rPr>
              <a:t>x</a:t>
            </a:r>
            <a:r>
              <a:rPr sz="1000" dirty="0">
                <a:latin typeface="Tahoma"/>
                <a:cs typeface="Tahoma"/>
              </a:rPr>
              <a:t>;  no information is lost. So, if Bob publishes (</a:t>
            </a:r>
            <a:r>
              <a:rPr sz="1000" i="1" dirty="0">
                <a:latin typeface="Arial"/>
                <a:cs typeface="Arial"/>
              </a:rPr>
              <a:t>N</a:t>
            </a:r>
            <a:r>
              <a:rPr sz="1000" i="1" dirty="0">
                <a:latin typeface="Verdana"/>
                <a:cs typeface="Verdana"/>
              </a:rPr>
              <a:t>, </a:t>
            </a:r>
            <a:r>
              <a:rPr sz="1000" i="1" dirty="0">
                <a:latin typeface="Arial"/>
                <a:cs typeface="Arial"/>
              </a:rPr>
              <a:t>e</a:t>
            </a:r>
            <a:r>
              <a:rPr sz="1000" dirty="0">
                <a:latin typeface="Tahoma"/>
                <a:cs typeface="Tahoma"/>
              </a:rPr>
              <a:t>) as his </a:t>
            </a:r>
            <a:r>
              <a:rPr sz="1000" b="1" dirty="0">
                <a:latin typeface="Arial"/>
                <a:cs typeface="Arial"/>
              </a:rPr>
              <a:t>public key</a:t>
            </a:r>
            <a:r>
              <a:rPr sz="1000" dirty="0">
                <a:latin typeface="Tahoma"/>
                <a:cs typeface="Tahoma"/>
              </a:rPr>
              <a:t>,  everyone else can use it to send him encrypted messages.</a:t>
            </a:r>
          </a:p>
          <a:p>
            <a:pPr marL="246379" marR="5080" indent="-126364">
              <a:lnSpc>
                <a:spcPts val="1400"/>
              </a:lnSpc>
              <a:spcBef>
                <a:spcPts val="300"/>
              </a:spcBef>
            </a:pPr>
            <a:r>
              <a:rPr sz="1000" baseline="9259" dirty="0">
                <a:solidFill>
                  <a:srgbClr val="3333B2"/>
                </a:solidFill>
                <a:latin typeface="Arial"/>
                <a:cs typeface="Arial"/>
              </a:rPr>
              <a:t>.</a:t>
            </a:r>
            <a:r>
              <a:rPr lang="en-US" sz="1000" dirty="0">
                <a:solidFill>
                  <a:srgbClr val="3333B2"/>
                </a:solidFill>
                <a:latin typeface="Arial"/>
                <a:cs typeface="Arial"/>
              </a:rPr>
              <a:t>   </a:t>
            </a:r>
            <a:r>
              <a:rPr sz="1000" dirty="0">
                <a:latin typeface="Tahoma"/>
                <a:cs typeface="Tahoma"/>
              </a:rPr>
              <a:t>Bob should retain the value </a:t>
            </a:r>
            <a:r>
              <a:rPr sz="1000" i="1" dirty="0">
                <a:latin typeface="Arial"/>
                <a:cs typeface="Arial"/>
              </a:rPr>
              <a:t>d </a:t>
            </a:r>
            <a:r>
              <a:rPr sz="1000" dirty="0">
                <a:latin typeface="Tahoma"/>
                <a:cs typeface="Tahoma"/>
              </a:rPr>
              <a:t>as his </a:t>
            </a:r>
            <a:r>
              <a:rPr sz="1000" b="1" dirty="0">
                <a:latin typeface="Arial"/>
                <a:cs typeface="Arial"/>
              </a:rPr>
              <a:t>secret key</a:t>
            </a:r>
            <a:r>
              <a:rPr sz="1000" dirty="0">
                <a:latin typeface="Tahoma"/>
                <a:cs typeface="Tahoma"/>
              </a:rPr>
              <a:t>, with which he can decode  all messages that come to him by simply raising them to the </a:t>
            </a:r>
            <a:r>
              <a:rPr sz="1000" i="1" dirty="0">
                <a:latin typeface="Arial"/>
                <a:cs typeface="Arial"/>
              </a:rPr>
              <a:t>d </a:t>
            </a:r>
            <a:r>
              <a:rPr sz="1000" dirty="0">
                <a:latin typeface="Tahoma"/>
                <a:cs typeface="Tahoma"/>
              </a:rPr>
              <a:t>th power  modulo </a:t>
            </a:r>
            <a:r>
              <a:rPr sz="1000" i="1" dirty="0">
                <a:latin typeface="Arial"/>
                <a:cs typeface="Arial"/>
              </a:rPr>
              <a:t>N</a:t>
            </a:r>
            <a:r>
              <a:rPr sz="1000" dirty="0">
                <a:latin typeface="Tahoma"/>
                <a:cs typeface="Tahoma"/>
              </a:rPr>
              <a:t>.</a:t>
            </a:r>
          </a:p>
        </p:txBody>
      </p:sp>
      <p:pic>
        <p:nvPicPr>
          <p:cNvPr id="4" name="图片 3"/>
          <p:cNvPicPr>
            <a:picLocks noChangeAspect="1"/>
          </p:cNvPicPr>
          <p:nvPr/>
        </p:nvPicPr>
        <p:blipFill>
          <a:blip r:embed="rId2"/>
          <a:stretch>
            <a:fillRect/>
          </a:stretch>
        </p:blipFill>
        <p:spPr>
          <a:xfrm>
            <a:off x="1390650" y="864000"/>
            <a:ext cx="468000" cy="117122"/>
          </a:xfrm>
          <a:prstGeom prst="rect">
            <a:avLst/>
          </a:prstGeom>
        </p:spPr>
      </p:pic>
      <p:pic>
        <p:nvPicPr>
          <p:cNvPr id="5" name="图片 4"/>
          <p:cNvPicPr>
            <a:picLocks noChangeAspect="1"/>
          </p:cNvPicPr>
          <p:nvPr/>
        </p:nvPicPr>
        <p:blipFill>
          <a:blip r:embed="rId3"/>
          <a:stretch>
            <a:fillRect/>
          </a:stretch>
        </p:blipFill>
        <p:spPr>
          <a:xfrm>
            <a:off x="425439" y="2016615"/>
            <a:ext cx="138095" cy="108000"/>
          </a:xfrm>
          <a:prstGeom prst="rect">
            <a:avLst/>
          </a:prstGeom>
        </p:spPr>
      </p:pic>
      <p:pic>
        <p:nvPicPr>
          <p:cNvPr id="6" name="图片 5"/>
          <p:cNvPicPr>
            <a:picLocks noChangeAspect="1"/>
          </p:cNvPicPr>
          <p:nvPr/>
        </p:nvPicPr>
        <p:blipFill>
          <a:blip r:embed="rId3"/>
          <a:stretch>
            <a:fillRect/>
          </a:stretch>
        </p:blipFill>
        <p:spPr>
          <a:xfrm>
            <a:off x="398954" y="2774975"/>
            <a:ext cx="138095" cy="108000"/>
          </a:xfrm>
          <a:prstGeom prst="rect">
            <a:avLst/>
          </a:prstGeom>
        </p:spPr>
      </p:pic>
      <p:pic>
        <p:nvPicPr>
          <p:cNvPr id="7" name="图片 6"/>
          <p:cNvPicPr>
            <a:picLocks noChangeAspect="1"/>
          </p:cNvPicPr>
          <p:nvPr/>
        </p:nvPicPr>
        <p:blipFill>
          <a:blip r:embed="rId4"/>
          <a:stretch>
            <a:fillRect/>
          </a:stretch>
        </p:blipFill>
        <p:spPr>
          <a:xfrm>
            <a:off x="1362065" y="1980409"/>
            <a:ext cx="471450" cy="144206"/>
          </a:xfrm>
          <a:prstGeom prst="rect">
            <a:avLst/>
          </a:prstGeom>
        </p:spPr>
      </p:pic>
    </p:spTree>
  </p:cSld>
  <p:clrMapOvr>
    <a:masterClrMapping/>
  </p:clrMapOvr>
  <p:transition>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850" y="511176"/>
            <a:ext cx="4114800" cy="228600"/>
          </a:xfrm>
        </p:spPr>
        <p:txBody>
          <a:bodyPr/>
          <a:lstStyle/>
          <a:p>
            <a:r>
              <a:rPr lang="zh-CN" altLang="en-US" sz="1800" b="1" dirty="0"/>
              <a:t>上机练习</a:t>
            </a:r>
          </a:p>
        </p:txBody>
      </p:sp>
      <p:sp>
        <p:nvSpPr>
          <p:cNvPr id="3" name="文本占位符 2"/>
          <p:cNvSpPr>
            <a:spLocks noGrp="1"/>
          </p:cNvSpPr>
          <p:nvPr>
            <p:ph type="body" idx="1"/>
          </p:nvPr>
        </p:nvSpPr>
        <p:spPr>
          <a:xfrm>
            <a:off x="323850" y="1273175"/>
            <a:ext cx="3915511" cy="677108"/>
          </a:xfrm>
        </p:spPr>
        <p:txBody>
          <a:bodyPr/>
          <a:lstStyle/>
          <a:p>
            <a:r>
              <a:rPr lang="zh-CN" altLang="en-US" sz="1100" dirty="0"/>
              <a:t>编号 </a:t>
            </a:r>
            <a:r>
              <a:rPr lang="en-US" altLang="zh-CN" sz="1100" dirty="0"/>
              <a:t>204  </a:t>
            </a:r>
            <a:r>
              <a:rPr lang="zh-CN" altLang="en-US" sz="1100" dirty="0"/>
              <a:t>题目：</a:t>
            </a:r>
            <a:r>
              <a:rPr lang="en-US" altLang="zh-CN" sz="1100" dirty="0"/>
              <a:t>Count primes</a:t>
            </a:r>
          </a:p>
          <a:p>
            <a:r>
              <a:rPr lang="zh-CN" altLang="en-US" sz="1100" dirty="0"/>
              <a:t>编号 </a:t>
            </a:r>
            <a:r>
              <a:rPr lang="en-US" altLang="zh-CN" sz="1100" dirty="0"/>
              <a:t>104  </a:t>
            </a:r>
            <a:r>
              <a:rPr lang="zh-CN" altLang="en-US" sz="1100" dirty="0"/>
              <a:t>题目：</a:t>
            </a:r>
            <a:r>
              <a:rPr lang="en-US" altLang="zh-CN" sz="1100" dirty="0"/>
              <a:t>Maximum Depth of Binary Tree</a:t>
            </a:r>
          </a:p>
          <a:p>
            <a:r>
              <a:rPr lang="zh-CN" altLang="en-US" sz="1100" dirty="0"/>
              <a:t>编号 </a:t>
            </a:r>
            <a:r>
              <a:rPr lang="en-US" altLang="zh-CN" sz="1100" dirty="0"/>
              <a:t>121  </a:t>
            </a:r>
            <a:r>
              <a:rPr lang="zh-CN" altLang="en-US" sz="1100" dirty="0"/>
              <a:t>题目：</a:t>
            </a:r>
            <a:r>
              <a:rPr lang="en-US" altLang="zh-CN" sz="1100" dirty="0"/>
              <a:t>Best Time to Buy and Sell Stock</a:t>
            </a:r>
          </a:p>
          <a:p>
            <a:endParaRPr lang="zh-CN" altLang="en-US" sz="1100" dirty="0"/>
          </a:p>
        </p:txBody>
      </p:sp>
    </p:spTree>
    <p:extLst>
      <p:ext uri="{BB962C8B-B14F-4D97-AF65-F5344CB8AC3E}">
        <p14:creationId xmlns:p14="http://schemas.microsoft.com/office/powerpoint/2010/main" val="1704555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881" y="282575"/>
            <a:ext cx="4419498" cy="215444"/>
          </a:xfrm>
          <a:prstGeom prst="rect">
            <a:avLst/>
          </a:prstGeom>
        </p:spPr>
        <p:txBody>
          <a:bodyPr vert="horz" wrap="square" lIns="0" tIns="0" rIns="0" bIns="0" rtlCol="0">
            <a:spAutoFit/>
          </a:bodyPr>
          <a:lstStyle/>
          <a:p>
            <a:pPr marL="12700">
              <a:lnSpc>
                <a:spcPct val="100000"/>
              </a:lnSpc>
            </a:pPr>
            <a:r>
              <a:rPr sz="1400" b="1" dirty="0"/>
              <a:t>Security assumption for RSA</a:t>
            </a:r>
          </a:p>
        </p:txBody>
      </p:sp>
      <p:sp>
        <p:nvSpPr>
          <p:cNvPr id="3" name="object 3"/>
          <p:cNvSpPr txBox="1"/>
          <p:nvPr/>
        </p:nvSpPr>
        <p:spPr>
          <a:xfrm>
            <a:off x="526071" y="1044575"/>
            <a:ext cx="3557956" cy="538609"/>
          </a:xfrm>
          <a:prstGeom prst="rect">
            <a:avLst/>
          </a:prstGeom>
        </p:spPr>
        <p:txBody>
          <a:bodyPr vert="horz" wrap="square" lIns="0" tIns="0" rIns="0" bIns="0" rtlCol="0">
            <a:spAutoFit/>
          </a:bodyPr>
          <a:lstStyle/>
          <a:p>
            <a:pPr marL="12700">
              <a:lnSpc>
                <a:spcPts val="1400"/>
              </a:lnSpc>
            </a:pPr>
            <a:r>
              <a:rPr sz="1100" dirty="0">
                <a:latin typeface="Tahoma"/>
                <a:cs typeface="Tahoma"/>
              </a:rPr>
              <a:t>The security of RSA hinges upon a simple assumption:</a:t>
            </a:r>
          </a:p>
          <a:p>
            <a:pPr marL="12700" marR="5080">
              <a:lnSpc>
                <a:spcPts val="1400"/>
              </a:lnSpc>
            </a:pPr>
            <a:r>
              <a:rPr sz="1100" i="1" dirty="0">
                <a:solidFill>
                  <a:srgbClr val="FF0000"/>
                </a:solidFill>
                <a:latin typeface="Trebuchet MS"/>
                <a:cs typeface="Trebuchet MS"/>
              </a:rPr>
              <a:t>Given </a:t>
            </a:r>
            <a:r>
              <a:rPr sz="1100" i="1" dirty="0">
                <a:solidFill>
                  <a:srgbClr val="FF0000"/>
                </a:solidFill>
                <a:latin typeface="Arial"/>
                <a:cs typeface="Arial"/>
              </a:rPr>
              <a:t>N</a:t>
            </a:r>
            <a:r>
              <a:rPr sz="1100" i="1" dirty="0">
                <a:solidFill>
                  <a:srgbClr val="FF0000"/>
                </a:solidFill>
                <a:latin typeface="Trebuchet MS"/>
                <a:cs typeface="Trebuchet MS"/>
              </a:rPr>
              <a:t>, </a:t>
            </a:r>
            <a:r>
              <a:rPr sz="1100" i="1" dirty="0">
                <a:solidFill>
                  <a:srgbClr val="FF0000"/>
                </a:solidFill>
                <a:latin typeface="Arial"/>
                <a:cs typeface="Arial"/>
              </a:rPr>
              <a:t>e</a:t>
            </a:r>
            <a:r>
              <a:rPr sz="1100" i="1" dirty="0">
                <a:solidFill>
                  <a:srgbClr val="FF0000"/>
                </a:solidFill>
                <a:latin typeface="Trebuchet MS"/>
                <a:cs typeface="Trebuchet MS"/>
              </a:rPr>
              <a:t>, and </a:t>
            </a:r>
            <a:r>
              <a:rPr sz="1100" i="1" dirty="0">
                <a:solidFill>
                  <a:srgbClr val="FF0000"/>
                </a:solidFill>
                <a:latin typeface="Arial"/>
                <a:cs typeface="Arial"/>
              </a:rPr>
              <a:t>y </a:t>
            </a:r>
            <a:r>
              <a:rPr sz="1100" dirty="0">
                <a:solidFill>
                  <a:srgbClr val="FF0000"/>
                </a:solidFill>
                <a:latin typeface="Tahoma"/>
                <a:cs typeface="Tahoma"/>
              </a:rPr>
              <a:t>= </a:t>
            </a:r>
            <a:r>
              <a:rPr sz="1100" i="1" dirty="0">
                <a:solidFill>
                  <a:srgbClr val="FF0000"/>
                </a:solidFill>
                <a:latin typeface="Arial"/>
                <a:cs typeface="Arial"/>
              </a:rPr>
              <a:t>x</a:t>
            </a:r>
            <a:r>
              <a:rPr sz="1100" i="1" baseline="37037" dirty="0">
                <a:solidFill>
                  <a:srgbClr val="FF0000"/>
                </a:solidFill>
                <a:latin typeface="Arial"/>
                <a:cs typeface="Arial"/>
              </a:rPr>
              <a:t>e </a:t>
            </a:r>
            <a:r>
              <a:rPr sz="1100" dirty="0">
                <a:solidFill>
                  <a:srgbClr val="FF0000"/>
                </a:solidFill>
                <a:latin typeface="Tahoma"/>
                <a:cs typeface="Tahoma"/>
              </a:rPr>
              <a:t>(mod N)</a:t>
            </a:r>
            <a:r>
              <a:rPr sz="1100" i="1" dirty="0">
                <a:solidFill>
                  <a:srgbClr val="FF0000"/>
                </a:solidFill>
                <a:latin typeface="Trebuchet MS"/>
                <a:cs typeface="Trebuchet MS"/>
              </a:rPr>
              <a:t>, it is computationally intractable to  determine </a:t>
            </a:r>
            <a:r>
              <a:rPr sz="1100" i="1" dirty="0">
                <a:solidFill>
                  <a:srgbClr val="FF0000"/>
                </a:solidFill>
                <a:latin typeface="Arial"/>
                <a:cs typeface="Arial"/>
              </a:rPr>
              <a:t>x</a:t>
            </a:r>
            <a:r>
              <a:rPr sz="1100" i="1" dirty="0">
                <a:solidFill>
                  <a:srgbClr val="FF0000"/>
                </a:solidFill>
                <a:latin typeface="Trebuchet MS"/>
                <a:cs typeface="Trebuchet MS"/>
              </a:rPr>
              <a:t>.</a:t>
            </a:r>
            <a:endParaRPr sz="1100" dirty="0">
              <a:latin typeface="Trebuchet MS"/>
              <a:cs typeface="Trebuchet MS"/>
            </a:endParaRP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9650" y="1315048"/>
            <a:ext cx="1981200" cy="215444"/>
          </a:xfrm>
          <a:prstGeom prst="rect">
            <a:avLst/>
          </a:prstGeom>
        </p:spPr>
        <p:txBody>
          <a:bodyPr vert="horz" wrap="square" lIns="0" tIns="0" rIns="0" bIns="0" rtlCol="0">
            <a:spAutoFit/>
          </a:bodyPr>
          <a:lstStyle/>
          <a:p>
            <a:pPr marL="12700">
              <a:lnSpc>
                <a:spcPct val="100000"/>
              </a:lnSpc>
            </a:pPr>
            <a:r>
              <a:rPr sz="1400" b="1" dirty="0">
                <a:solidFill>
                  <a:srgbClr val="0000FF"/>
                </a:solidFill>
              </a:rPr>
              <a:t>Universal</a:t>
            </a:r>
            <a:r>
              <a:rPr sz="1400" b="1" spc="-35" dirty="0">
                <a:solidFill>
                  <a:srgbClr val="0000FF"/>
                </a:solidFill>
              </a:rPr>
              <a:t> </a:t>
            </a:r>
            <a:r>
              <a:rPr sz="1400" b="1" spc="-40" dirty="0">
                <a:solidFill>
                  <a:srgbClr val="0000FF"/>
                </a:solidFill>
              </a:rPr>
              <a:t>Hashing</a:t>
            </a: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653" y="130175"/>
            <a:ext cx="4419498" cy="215444"/>
          </a:xfrm>
          <a:prstGeom prst="rect">
            <a:avLst/>
          </a:prstGeom>
        </p:spPr>
        <p:txBody>
          <a:bodyPr vert="horz" wrap="square" lIns="0" tIns="0" rIns="0" bIns="0" rtlCol="0">
            <a:spAutoFit/>
          </a:bodyPr>
          <a:lstStyle/>
          <a:p>
            <a:pPr marL="12700">
              <a:lnSpc>
                <a:spcPct val="100000"/>
              </a:lnSpc>
            </a:pPr>
            <a:r>
              <a:rPr sz="1400" b="1" dirty="0"/>
              <a:t>Motivation</a:t>
            </a:r>
          </a:p>
        </p:txBody>
      </p:sp>
      <p:sp>
        <p:nvSpPr>
          <p:cNvPr id="3" name="object 3"/>
          <p:cNvSpPr txBox="1"/>
          <p:nvPr/>
        </p:nvSpPr>
        <p:spPr>
          <a:xfrm>
            <a:off x="247650" y="434975"/>
            <a:ext cx="4167504" cy="2877070"/>
          </a:xfrm>
          <a:prstGeom prst="rect">
            <a:avLst/>
          </a:prstGeom>
        </p:spPr>
        <p:txBody>
          <a:bodyPr vert="horz" wrap="square" lIns="0" tIns="0" rIns="0" bIns="0" rtlCol="0">
            <a:spAutoFit/>
          </a:bodyPr>
          <a:lstStyle/>
          <a:p>
            <a:pPr marL="12700">
              <a:lnSpc>
                <a:spcPts val="1400"/>
              </a:lnSpc>
            </a:pPr>
            <a:r>
              <a:rPr sz="900" b="1" dirty="0">
                <a:latin typeface="Arial"/>
                <a:cs typeface="Arial"/>
              </a:rPr>
              <a:t>We will give  a short  “nickname” to each  of the </a:t>
            </a:r>
            <a:r>
              <a:rPr sz="900" dirty="0">
                <a:latin typeface="Tahoma"/>
                <a:cs typeface="Tahoma"/>
              </a:rPr>
              <a:t>2</a:t>
            </a:r>
            <a:r>
              <a:rPr sz="900" baseline="37037" dirty="0">
                <a:latin typeface="Tahoma"/>
                <a:cs typeface="Tahoma"/>
              </a:rPr>
              <a:t>32  </a:t>
            </a:r>
            <a:r>
              <a:rPr sz="900" b="1" dirty="0">
                <a:latin typeface="Arial"/>
                <a:cs typeface="Arial"/>
              </a:rPr>
              <a:t>possible  IP  addresses.</a:t>
            </a:r>
            <a:endParaRPr sz="900" dirty="0">
              <a:latin typeface="Arial"/>
              <a:cs typeface="Arial"/>
            </a:endParaRPr>
          </a:p>
          <a:p>
            <a:pPr marL="12700" marR="8890">
              <a:lnSpc>
                <a:spcPts val="1400"/>
              </a:lnSpc>
              <a:spcBef>
                <a:spcPts val="595"/>
              </a:spcBef>
            </a:pPr>
            <a:r>
              <a:rPr sz="900" dirty="0">
                <a:latin typeface="Tahoma"/>
                <a:cs typeface="Tahoma"/>
              </a:rPr>
              <a:t>You can think of this short name as just a number between 1 and 250 (we will  later adjust this range very slightly).</a:t>
            </a:r>
          </a:p>
          <a:p>
            <a:pPr marL="12700" marR="52069">
              <a:lnSpc>
                <a:spcPts val="1400"/>
              </a:lnSpc>
              <a:spcBef>
                <a:spcPts val="595"/>
              </a:spcBef>
            </a:pPr>
            <a:r>
              <a:rPr sz="900" dirty="0">
                <a:latin typeface="Tahoma"/>
                <a:cs typeface="Tahoma"/>
              </a:rPr>
              <a:t>Thus many IP addresses will inevitably have the same nickname; however, we  hope that most of the 250 IP addresses of our particular customers are  assigned distinct names, and we will store their records in an array of size 250  indexed by these names.</a:t>
            </a:r>
          </a:p>
          <a:p>
            <a:pPr marL="12700">
              <a:lnSpc>
                <a:spcPts val="1400"/>
              </a:lnSpc>
              <a:spcBef>
                <a:spcPts val="605"/>
              </a:spcBef>
            </a:pPr>
            <a:r>
              <a:rPr sz="900" dirty="0">
                <a:latin typeface="Tahoma"/>
                <a:cs typeface="Tahoma"/>
              </a:rPr>
              <a:t>What if there is more than one record associated with the same name?</a:t>
            </a:r>
          </a:p>
          <a:p>
            <a:pPr marL="12700" marR="5080" algn="just">
              <a:lnSpc>
                <a:spcPts val="1400"/>
              </a:lnSpc>
              <a:spcBef>
                <a:spcPts val="595"/>
              </a:spcBef>
            </a:pPr>
            <a:r>
              <a:rPr sz="900" dirty="0">
                <a:latin typeface="Tahoma"/>
                <a:cs typeface="Tahoma"/>
              </a:rPr>
              <a:t>Easy: each entry of the array points to a linked list containing all records with  that name. So the total amount of storage is proportional to 250, the number of customers, and is independent of the total number of possible IP  addresses.</a:t>
            </a:r>
          </a:p>
          <a:p>
            <a:pPr marL="12700" marR="5080">
              <a:lnSpc>
                <a:spcPts val="1400"/>
              </a:lnSpc>
              <a:spcBef>
                <a:spcPts val="595"/>
              </a:spcBef>
            </a:pPr>
            <a:r>
              <a:rPr sz="900" dirty="0">
                <a:latin typeface="Tahoma"/>
                <a:cs typeface="Tahoma"/>
              </a:rPr>
              <a:t>Moreover, if not too many customer IP addresses are assigned the same name,  lookup is fast, because the average size of the linked list we have to scan  through is small.</a:t>
            </a: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9779" y="206375"/>
            <a:ext cx="4419498" cy="215444"/>
          </a:xfrm>
          <a:prstGeom prst="rect">
            <a:avLst/>
          </a:prstGeom>
        </p:spPr>
        <p:txBody>
          <a:bodyPr vert="horz" wrap="square" lIns="0" tIns="0" rIns="0" bIns="0" rtlCol="0">
            <a:spAutoFit/>
          </a:bodyPr>
          <a:lstStyle/>
          <a:p>
            <a:pPr marL="12700">
              <a:lnSpc>
                <a:spcPct val="100000"/>
              </a:lnSpc>
            </a:pPr>
            <a:r>
              <a:rPr sz="1400" b="1" dirty="0"/>
              <a:t>Hash tables</a:t>
            </a:r>
          </a:p>
        </p:txBody>
      </p:sp>
      <p:sp>
        <p:nvSpPr>
          <p:cNvPr id="3" name="object 3"/>
          <p:cNvSpPr txBox="1"/>
          <p:nvPr/>
        </p:nvSpPr>
        <p:spPr>
          <a:xfrm>
            <a:off x="323850" y="739775"/>
            <a:ext cx="4091356" cy="1923604"/>
          </a:xfrm>
          <a:prstGeom prst="rect">
            <a:avLst/>
          </a:prstGeom>
        </p:spPr>
        <p:txBody>
          <a:bodyPr vert="horz" wrap="square" lIns="0" tIns="0" rIns="0" bIns="0" rtlCol="0">
            <a:spAutoFit/>
          </a:bodyPr>
          <a:lstStyle/>
          <a:p>
            <a:pPr marL="12700">
              <a:lnSpc>
                <a:spcPts val="1400"/>
              </a:lnSpc>
            </a:pPr>
            <a:r>
              <a:rPr sz="900" b="1" dirty="0">
                <a:latin typeface="Arial"/>
                <a:cs typeface="Arial"/>
              </a:rPr>
              <a:t>How do  we  assign  a short  name  to each  IP address?</a:t>
            </a:r>
            <a:endParaRPr sz="900" dirty="0">
              <a:latin typeface="Arial"/>
              <a:cs typeface="Arial"/>
            </a:endParaRPr>
          </a:p>
          <a:p>
            <a:pPr marL="12700" marR="12065">
              <a:lnSpc>
                <a:spcPts val="1400"/>
              </a:lnSpc>
              <a:spcBef>
                <a:spcPts val="595"/>
              </a:spcBef>
            </a:pPr>
            <a:r>
              <a:rPr sz="900" dirty="0">
                <a:latin typeface="Tahoma"/>
                <a:cs typeface="Tahoma"/>
              </a:rPr>
              <a:t>This is the role of a </a:t>
            </a:r>
            <a:r>
              <a:rPr sz="900" dirty="0">
                <a:solidFill>
                  <a:srgbClr val="FF0000"/>
                </a:solidFill>
                <a:latin typeface="Tahoma"/>
                <a:cs typeface="Tahoma"/>
              </a:rPr>
              <a:t>hash function</a:t>
            </a:r>
            <a:r>
              <a:rPr sz="900" dirty="0">
                <a:latin typeface="Tahoma"/>
                <a:cs typeface="Tahoma"/>
              </a:rPr>
              <a:t>: A function </a:t>
            </a:r>
            <a:r>
              <a:rPr sz="900" i="1" dirty="0">
                <a:latin typeface="Arial"/>
                <a:cs typeface="Arial"/>
              </a:rPr>
              <a:t>h </a:t>
            </a:r>
            <a:r>
              <a:rPr sz="900" dirty="0">
                <a:latin typeface="Tahoma"/>
                <a:cs typeface="Tahoma"/>
              </a:rPr>
              <a:t>that maps IP addresses to  positions in a table of length about 250 (the expected number of data items).</a:t>
            </a:r>
          </a:p>
          <a:p>
            <a:pPr marL="12700" marR="167005">
              <a:lnSpc>
                <a:spcPts val="1400"/>
              </a:lnSpc>
              <a:spcBef>
                <a:spcPts val="595"/>
              </a:spcBef>
            </a:pPr>
            <a:r>
              <a:rPr sz="900" dirty="0">
                <a:latin typeface="Tahoma"/>
                <a:cs typeface="Tahoma"/>
              </a:rPr>
              <a:t>The name assigned to an IP address </a:t>
            </a:r>
            <a:r>
              <a:rPr sz="900" i="1" dirty="0">
                <a:latin typeface="Arial"/>
                <a:cs typeface="Arial"/>
              </a:rPr>
              <a:t>x </a:t>
            </a:r>
            <a:r>
              <a:rPr sz="900" dirty="0">
                <a:latin typeface="Tahoma"/>
                <a:cs typeface="Tahoma"/>
              </a:rPr>
              <a:t>is thus </a:t>
            </a:r>
            <a:r>
              <a:rPr sz="900" i="1" dirty="0">
                <a:latin typeface="Arial"/>
                <a:cs typeface="Arial"/>
              </a:rPr>
              <a:t>h</a:t>
            </a:r>
            <a:r>
              <a:rPr sz="900" dirty="0">
                <a:latin typeface="Tahoma"/>
                <a:cs typeface="Tahoma"/>
              </a:rPr>
              <a:t>(</a:t>
            </a:r>
            <a:r>
              <a:rPr sz="900" i="1" dirty="0">
                <a:latin typeface="Arial"/>
                <a:cs typeface="Arial"/>
              </a:rPr>
              <a:t>x</a:t>
            </a:r>
            <a:r>
              <a:rPr sz="900" dirty="0">
                <a:latin typeface="Tahoma"/>
                <a:cs typeface="Tahoma"/>
              </a:rPr>
              <a:t>), and the record for </a:t>
            </a:r>
            <a:r>
              <a:rPr sz="900" i="1" dirty="0">
                <a:latin typeface="Arial"/>
                <a:cs typeface="Arial"/>
              </a:rPr>
              <a:t>x </a:t>
            </a:r>
            <a:r>
              <a:rPr sz="900" dirty="0">
                <a:latin typeface="Tahoma"/>
                <a:cs typeface="Tahoma"/>
              </a:rPr>
              <a:t>is  stored in position </a:t>
            </a:r>
            <a:r>
              <a:rPr sz="900" i="1" dirty="0">
                <a:latin typeface="Arial"/>
                <a:cs typeface="Arial"/>
              </a:rPr>
              <a:t>h</a:t>
            </a:r>
            <a:r>
              <a:rPr sz="900" dirty="0">
                <a:latin typeface="Tahoma"/>
                <a:cs typeface="Tahoma"/>
              </a:rPr>
              <a:t>(</a:t>
            </a:r>
            <a:r>
              <a:rPr sz="900" i="1" dirty="0">
                <a:latin typeface="Arial"/>
                <a:cs typeface="Arial"/>
              </a:rPr>
              <a:t>x</a:t>
            </a:r>
            <a:r>
              <a:rPr sz="900" dirty="0">
                <a:latin typeface="Tahoma"/>
                <a:cs typeface="Tahoma"/>
              </a:rPr>
              <a:t>) of the table.</a:t>
            </a:r>
          </a:p>
          <a:p>
            <a:pPr marL="12700" marR="5080">
              <a:lnSpc>
                <a:spcPts val="1400"/>
              </a:lnSpc>
              <a:spcBef>
                <a:spcPts val="600"/>
              </a:spcBef>
            </a:pPr>
            <a:r>
              <a:rPr sz="900" dirty="0">
                <a:latin typeface="Tahoma"/>
                <a:cs typeface="Tahoma"/>
              </a:rPr>
              <a:t>As described before, each position of the table is in fact a </a:t>
            </a:r>
            <a:r>
              <a:rPr sz="900" i="1" dirty="0">
                <a:solidFill>
                  <a:srgbClr val="0000FF"/>
                </a:solidFill>
                <a:latin typeface="Trebuchet MS"/>
                <a:cs typeface="Trebuchet MS"/>
              </a:rPr>
              <a:t>bucket</a:t>
            </a:r>
            <a:r>
              <a:rPr sz="900" dirty="0">
                <a:latin typeface="Tahoma"/>
                <a:cs typeface="Tahoma"/>
              </a:rPr>
              <a:t>, a linked list  that contains all current IP addresses that map to it.</a:t>
            </a:r>
          </a:p>
          <a:p>
            <a:pPr marL="12700" marR="45720">
              <a:lnSpc>
                <a:spcPts val="1400"/>
              </a:lnSpc>
              <a:spcBef>
                <a:spcPts val="600"/>
              </a:spcBef>
            </a:pPr>
            <a:r>
              <a:rPr sz="900" dirty="0">
                <a:latin typeface="Tahoma"/>
                <a:cs typeface="Tahoma"/>
              </a:rPr>
              <a:t>Hopefully, there will be very few buckets that contain more than a handful of  IP addresses.</a:t>
            </a:r>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1965</TotalTime>
  <Words>3922</Words>
  <Application>Microsoft Office PowerPoint</Application>
  <PresentationFormat>自定义</PresentationFormat>
  <Paragraphs>322</Paragraphs>
  <Slides>50</Slides>
  <Notes>0</Notes>
  <HiddenSlides>0</HiddenSlides>
  <MMClips>0</MMClips>
  <ScaleCrop>false</ScaleCrop>
  <HeadingPairs>
    <vt:vector size="4" baseType="variant">
      <vt:variant>
        <vt:lpstr>主题</vt:lpstr>
      </vt:variant>
      <vt:variant>
        <vt:i4>1</vt:i4>
      </vt:variant>
      <vt:variant>
        <vt:lpstr>幻灯片标题</vt:lpstr>
      </vt:variant>
      <vt:variant>
        <vt:i4>50</vt:i4>
      </vt:variant>
    </vt:vector>
  </HeadingPairs>
  <TitlesOfParts>
    <vt:vector size="51" baseType="lpstr">
      <vt:lpstr>Office Theme</vt:lpstr>
      <vt:lpstr>Review</vt:lpstr>
      <vt:lpstr>Cryptography</vt:lpstr>
      <vt:lpstr>The typical setting for cryptography</vt:lpstr>
      <vt:lpstr>The Rivest-Shamir-Adelman (RSA) cryptosystem</vt:lpstr>
      <vt:lpstr>RSA in a nutshell</vt:lpstr>
      <vt:lpstr>Security assumption for RSA</vt:lpstr>
      <vt:lpstr>Universal Hashing</vt:lpstr>
      <vt:lpstr>Motivation</vt:lpstr>
      <vt:lpstr>Hash tables</vt:lpstr>
      <vt:lpstr>How to choose a hash function?</vt:lpstr>
      <vt:lpstr>Families of hash functions</vt:lpstr>
      <vt:lpstr>Property</vt:lpstr>
      <vt:lpstr>Universal families of hash functions</vt:lpstr>
      <vt:lpstr>Chapter 2.  Divide-and-conquer algorithms</vt:lpstr>
      <vt:lpstr>The divide-and-conquer strategy solves a problem by:</vt:lpstr>
      <vt:lpstr>Multiplication</vt:lpstr>
      <vt:lpstr>PowerPoint 演示文稿</vt:lpstr>
      <vt:lpstr>PowerPoint 演示文稿</vt:lpstr>
      <vt:lpstr>Lemma For every n there exists an n'  with n ≤  n'  ≤ 2n such that n' a power of 2.</vt:lpstr>
      <vt:lpstr>PowerPoint 演示文稿</vt:lpstr>
      <vt:lpstr>A divide-and-conquer algorithm for integer multiplication</vt:lpstr>
      <vt:lpstr>The time analysis</vt:lpstr>
      <vt:lpstr>The time analysis (cont’d)</vt:lpstr>
      <vt:lpstr>PowerPoint 演示文稿</vt:lpstr>
      <vt:lpstr>Recurrence递归 relations</vt:lpstr>
      <vt:lpstr>Solving recurrences</vt:lpstr>
      <vt:lpstr>Master theorem</vt:lpstr>
      <vt:lpstr>Proof of Master Theorem</vt:lpstr>
      <vt:lpstr>Proof of Master Theorem</vt:lpstr>
      <vt:lpstr>PowerPoint 演示文稿</vt:lpstr>
      <vt:lpstr>Merge sort</vt:lpstr>
      <vt:lpstr>The algorithm</vt:lpstr>
      <vt:lpstr>PowerPoint 演示文稿</vt:lpstr>
      <vt:lpstr>The time analysis</vt:lpstr>
      <vt:lpstr>An n log n  lower bound for sorting</vt:lpstr>
      <vt:lpstr>A decision Tree for sorting</vt:lpstr>
      <vt:lpstr>Median中位数</vt:lpstr>
      <vt:lpstr>Median</vt:lpstr>
      <vt:lpstr>Selection</vt:lpstr>
      <vt:lpstr>A randomized divide-and-conquer algorithm for selection</vt:lpstr>
      <vt:lpstr>How to choose v ?</vt:lpstr>
      <vt:lpstr>How to choose v ? (cont’d)</vt:lpstr>
      <vt:lpstr>The efficiency analysis</vt:lpstr>
      <vt:lpstr>The efficiency analysis (cont’d)</vt:lpstr>
      <vt:lpstr>Matrix multiplication</vt:lpstr>
      <vt:lpstr>PowerPoint 演示文稿</vt:lpstr>
      <vt:lpstr>PowerPoint 演示文稿</vt:lpstr>
      <vt:lpstr>Divide and conquer</vt:lpstr>
      <vt:lpstr>Strassen’s trick</vt:lpstr>
      <vt:lpstr>上机练习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(IV)</dc:title>
  <dc:creator>Yijia Chen  Shanghai Jiaotong University</dc:creator>
  <cp:lastModifiedBy>天龙 王</cp:lastModifiedBy>
  <cp:revision>197</cp:revision>
  <dcterms:created xsi:type="dcterms:W3CDTF">2016-09-06T04:17:54Z</dcterms:created>
  <dcterms:modified xsi:type="dcterms:W3CDTF">2020-09-15T00:50:38Z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2013-10-17T00:00:00Z</vt:filetime>
  </property>
  <property fmtid="{D5CDD505-2E9C-101B-9397-08002B2CF9AE}" pid="3" name="Creator">
    <vt:lpwstr>LaTeX with Beamer class version 3.27</vt:lpwstr>
  </property>
  <property fmtid="{D5CDD505-2E9C-101B-9397-08002B2CF9AE}" pid="4" name="LastSaved">
    <vt:filetime>2016-09-05T00:00:00Z</vt:filetime>
  </property>
</Properties>
</file>