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306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07" r:id="rId15"/>
    <p:sldId id="289" r:id="rId16"/>
    <p:sldId id="290" r:id="rId17"/>
    <p:sldId id="305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30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79" autoAdjust="0"/>
  </p:normalViewPr>
  <p:slideViewPr>
    <p:cSldViewPr>
      <p:cViewPr varScale="1">
        <p:scale>
          <a:sx n="133" d="100"/>
          <a:sy n="133" d="100"/>
        </p:scale>
        <p:origin x="3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09:50.855" idx="1">
    <p:pos x="1818" y="559"/>
    <p:text>找到所有和s在同一个连通子图的节点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0:12:12.399" idx="2">
    <p:pos x="1175" y="1181"/>
    <p:text>从队首取出一个元素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0:12:32.992" idx="3">
    <p:pos x="1577" y="1461"/>
    <p:text>把元素放在队尾</p:text>
    <p:extLst>
      <p:ext uri="{C676402C-5697-4E1C-873F-D02D1690AC5C}">
        <p15:threadingInfo xmlns:p15="http://schemas.microsoft.com/office/powerpoint/2012/main" timeZoneBias="-480"/>
      </p:ext>
    </p:extLst>
  </p:cm>
  <p:cm authorId="1" dt="2020-09-15T15:41:54.857" idx="27">
    <p:pos x="1277" y="1436"/>
    <p:text>说明没访问过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1:11:27.686" idx="21">
    <p:pos x="1979" y="1564"/>
    <p:text>dist(v)会越来越小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1:14:08.566" idx="22">
    <p:pos x="1852" y="1108"/>
    <p:text>如果大于这个数，就会出现环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1:17:27.340" idx="24">
    <p:pos x="1812" y="1048"/>
    <p:text>This path(最短路径) can have at most |V| − 1 edges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1:19:25.474" idx="25">
    <p:pos x="1765" y="820"/>
    <p:text>会一直减到到负无穷，要求环上的权重和要大于0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1:20:46.821" idx="26">
    <p:pos x="1169" y="861"/>
    <p:text>再多做一次循环就可以判断有误负环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17:43.080" idx="4">
    <p:pos x="2150" y="568"/>
    <p:text>数学归纳法证明，d=0时，d=1时...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0:19:29.936" idx="5">
    <p:pos x="1530" y="1229"/>
    <p:text>一条边最多考虑2次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24:35.350" idx="6">
    <p:pos x="2582" y="934"/>
    <p:text>引入新的节点，时间复杂度也增加了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26:50.061" idx="7">
    <p:pos x="1838" y="593"/>
    <p:text>到u时，闹钟停在时间T</p:text>
    <p:extLst>
      <p:ext uri="{C676402C-5697-4E1C-873F-D02D1690AC5C}">
        <p15:threadingInfo xmlns:p15="http://schemas.microsoft.com/office/powerpoint/2012/main" timeZoneBias="-480"/>
      </p:ext>
    </p:extLst>
  </p:cm>
  <p:cm authorId="1" dt="2020-09-15T16:03:21.548" idx="28">
    <p:pos x="2447" y="997"/>
    <p:text>类似迪杰斯特拉的思想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28:05.255" idx="8">
    <p:pos x="1611" y="84"/>
    <p:text>算法的描述很简单，但是要在一系列的数据结构上进行一些特殊的操作才能实现。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0:30:39.658" idx="9">
    <p:pos x="1841" y="681"/>
    <p:text>减少一个元素的key的值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32:06.509" idx="10">
    <p:pos x="807" y="171"/>
    <p:text>l是所有边的权重，s时出发点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0:33:11.955" idx="11">
    <p:pos x="1242" y="847"/>
    <p:text>prev(u)是从s到u的最短路径上，u前面的一个节点。刚开始时没有路径，所以为nil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0:39:16.354" idx="12">
    <p:pos x="2187" y="787"/>
    <p:text>可以用prev把最短路径推出来</p:text>
    <p:extLst>
      <p:ext uri="{C676402C-5697-4E1C-873F-D02D1690AC5C}">
        <p15:threadingInfo xmlns:p15="http://schemas.microsoft.com/office/powerpoint/2012/main" timeZoneBias="-480"/>
      </p:ext>
    </p:extLst>
  </p:cm>
  <p:cm authorId="1" dt="2020-09-15T16:21:26.211" idx="30">
    <p:pos x="1541" y="1282"/>
    <p:text>u时s能到达的最近的点，到其它点更近的路径只能经过它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40:16.746" idx="13">
    <p:pos x="1852" y="760"/>
    <p:text>R不一定是连通的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53:20.261" idx="15">
    <p:pos x="452" y="914"/>
    <p:text>综合来说第二种方法比第一种好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6T10:59:24.512" idx="17">
    <p:pos x="2010" y="1510"/>
    <p:text>删除根节点会产生2棵树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1:01:54.645" idx="18">
    <p:pos x="1825" y="-30"/>
    <p:text>完全二叉树可以用一个数组保存</p:text>
    <p:extLst>
      <p:ext uri="{C676402C-5697-4E1C-873F-D02D1690AC5C}">
        <p15:threadingInfo xmlns:p15="http://schemas.microsoft.com/office/powerpoint/2012/main" timeZoneBias="-480"/>
      </p:ext>
    </p:extLst>
  </p:cm>
  <p:cm authorId="1" dt="2020-06-16T11:02:51.470" idx="19">
    <p:pos x="1283" y="673"/>
    <p:text>最极端的情况就是成为新的节点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8856" y="1288051"/>
            <a:ext cx="210314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2468" y="366954"/>
            <a:ext cx="1528111" cy="1734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Clocks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闹钟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6856" y="813594"/>
            <a:ext cx="4180632" cy="200824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alarms: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 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Then: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 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alarm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earlier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800"/>
              </a:lnSpc>
              <a:tabLst/>
            </a:pPr>
            <a:endParaRPr lang="en-US" altLang="zh-CN" sz="8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/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240" y="241300"/>
            <a:ext cx="1306127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2491" y="661193"/>
            <a:ext cx="4385816" cy="147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zh-CN" altLang="en-US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堆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5456" y="939041"/>
            <a:ext cx="20935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5456" y="1188343"/>
            <a:ext cx="33811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Decrease-key.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 element.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1331" y="1651793"/>
            <a:ext cx="3533557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Delete-min.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1430" y="2100904"/>
            <a:ext cx="37621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Make-queue.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Build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signiﬁcantly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faster 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52373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523735"/>
            <a:ext cx="17754" cy="2524620"/>
          </a:xfrm>
          <a:custGeom>
            <a:avLst/>
            <a:gdLst>
              <a:gd name="connsiteX0" fmla="*/ 6350 w 17754"/>
              <a:gd name="connsiteY0" fmla="*/ 2518270 h 2524620"/>
              <a:gd name="connsiteX1" fmla="*/ 6350 w 17754"/>
              <a:gd name="connsiteY1" fmla="*/ 6350 h 2524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524620">
                <a:moveTo>
                  <a:pt x="6350" y="2518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30356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7812" y="165100"/>
            <a:ext cx="3912570" cy="11671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/>
              <a:t>	</a:t>
            </a:r>
            <a:r>
              <a:rPr lang="en-US" altLang="zh-CN" sz="10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G, </a:t>
            </a:r>
            <a:r>
              <a:rPr lang="en-US" altLang="zh-CN" sz="1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s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9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dirty="0"/>
              <a:t>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</a:p>
          <a:p>
            <a:pPr>
              <a:lnSpc>
                <a:spcPts val="11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/>
              <a:t>	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000" i="1" dirty="0">
                <a:solidFill>
                  <a:srgbClr val="002060"/>
                </a:solidFill>
              </a:rPr>
              <a:t>l</a:t>
            </a:r>
            <a:r>
              <a:rPr lang="en-US" altLang="zh-CN" sz="10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};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/>
              <a:t>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419100" algn="l"/>
                <a:tab pos="495300" algn="l"/>
                <a:tab pos="1028700" algn="l"/>
              </a:tabLst>
            </a:pPr>
            <a:r>
              <a:rPr lang="en-US" altLang="zh-CN" sz="1000" dirty="0"/>
              <a:t>	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74184" y="1407955"/>
            <a:ext cx="160300" cy="15465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0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12</a:t>
            </a: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56456" y="1384300"/>
            <a:ext cx="2386872" cy="1597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(using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dist-values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keys)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000" dirty="0"/>
              <a:t>			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decreasekey(</a:t>
            </a:r>
            <a:r>
              <a:rPr lang="en-US" altLang="zh-CN" sz="10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H,v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6518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106470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1064704"/>
            <a:ext cx="17754" cy="1245450"/>
          </a:xfrm>
          <a:custGeom>
            <a:avLst/>
            <a:gdLst>
              <a:gd name="connsiteX0" fmla="*/ 6350 w 17754"/>
              <a:gd name="connsiteY0" fmla="*/ 1239100 h 1245450"/>
              <a:gd name="connsiteX1" fmla="*/ 6350 w 17754"/>
              <a:gd name="connsiteY1" fmla="*/ 6350 h 1245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245450">
                <a:moveTo>
                  <a:pt x="6350" y="12391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297455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656" y="185700"/>
                <a:ext cx="3352800" cy="1418337"/>
              </a:xfrm>
              <a:prstGeom prst="rect">
                <a:avLst/>
              </a:prstGeom>
              <a:no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endParaRPr lang="en-US" altLang="zh-CN" sz="1400" b="1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sz="14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An</a:t>
                </a:r>
                <a:r>
                  <a:rPr lang="en-US" altLang="zh-CN" sz="1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Alternative</a:t>
                </a:r>
                <a:r>
                  <a:rPr lang="en-US" altLang="zh-CN" sz="1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4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Derivation</a:t>
                </a:r>
              </a:p>
              <a:p>
                <a:pPr>
                  <a:lnSpc>
                    <a:spcPts val="1000"/>
                  </a:lnSpc>
                </a:pPr>
                <a:endParaRPr lang="en-US" altLang="zh-CN" dirty="0"/>
              </a:p>
              <a:p>
                <a:pPr>
                  <a:lnSpc>
                    <a:spcPts val="1000"/>
                  </a:lnSpc>
                </a:pPr>
                <a:endParaRPr lang="en-US" altLang="zh-CN" dirty="0"/>
              </a:p>
              <a:p>
                <a:pPr>
                  <a:lnSpc>
                    <a:spcPts val="1000"/>
                  </a:lnSpc>
                </a:pPr>
                <a:endParaRPr lang="en-US" altLang="zh-CN" dirty="0"/>
              </a:p>
              <a:p>
                <a:pPr>
                  <a:lnSpc>
                    <a:spcPts val="1000"/>
                  </a:lnSpc>
                </a:pPr>
                <a:endParaRPr lang="en-US" altLang="zh-CN" dirty="0"/>
              </a:p>
              <a:p>
                <a:pPr>
                  <a:lnSpc>
                    <a:spcPts val="1000"/>
                  </a:lnSpc>
                </a:pPr>
                <a:endParaRPr lang="en-US" altLang="zh-CN" dirty="0"/>
              </a:p>
              <a:p>
                <a:pPr>
                  <a:lnSpc>
                    <a:spcPts val="1000"/>
                  </a:lnSpc>
                </a:pPr>
                <a:endParaRPr lang="en-US" altLang="zh-CN" dirty="0"/>
              </a:p>
              <a:p>
                <a:pPr>
                  <a:lnSpc>
                    <a:spcPts val="900"/>
                  </a:lnSpc>
                  <a:tabLst>
                    <a:tab pos="495300" algn="l"/>
                  </a:tabLst>
                </a:pPr>
                <a:r>
                  <a:rPr lang="en-US" altLang="zh-CN" dirty="0"/>
                  <a:t>	</a:t>
                </a:r>
                <a:r>
                  <a:rPr lang="en-US" altLang="zh-CN" sz="1100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1.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Initialize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</a:t>
                </a:r>
                <a:r>
                  <a:rPr lang="en-US" altLang="zh-CN" sz="1100" i="1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)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0,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other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dist(·)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∞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/>
                  <a:t>	</a:t>
                </a:r>
                <a:r>
                  <a:rPr lang="en-US" altLang="zh-CN" sz="1100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2.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=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{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}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(the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“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known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FF0000"/>
                    </a:solidFill>
                    <a:latin typeface="Microsoft YaHei UI" pitchFamily="18" charset="0"/>
                    <a:cs typeface="Microsoft YaHei UI" pitchFamily="18" charset="0"/>
                  </a:rPr>
                  <a:t>region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”)</a:t>
                </a:r>
              </a:p>
              <a:p>
                <a:pPr>
                  <a:lnSpc>
                    <a:spcPts val="1000"/>
                  </a:lnSpc>
                  <a:tabLst>
                    <a:tab pos="495300" algn="l"/>
                  </a:tabLst>
                </a:pPr>
                <a:r>
                  <a:rPr lang="en-US" altLang="zh-CN" sz="1100" dirty="0"/>
                  <a:t>	</a:t>
                </a:r>
                <a:r>
                  <a:rPr lang="en-US" altLang="zh-CN" sz="1100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3.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while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Microsoft YaHei UI" pitchFamily="18" charset="0"/>
                      </a:rPr>
                      <m:t>≠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6" y="185700"/>
                <a:ext cx="3352800" cy="1418337"/>
              </a:xfrm>
              <a:prstGeom prst="rect">
                <a:avLst/>
              </a:prstGeom>
              <a:blipFill>
                <a:blip r:embed="rId2"/>
                <a:stretch>
                  <a:fillRect l="-3273" t="-1717" b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"/>
          <p:cNvSpPr txBox="1"/>
          <p:nvPr/>
        </p:nvSpPr>
        <p:spPr>
          <a:xfrm>
            <a:off x="650960" y="1587500"/>
            <a:ext cx="105798" cy="648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</a:t>
            </a: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61256" y="1585748"/>
            <a:ext cx="2282676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dist(·)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55600" algn="l"/>
                <a:tab pos="711200" algn="l"/>
              </a:tabLst>
            </a:pPr>
            <a:r>
              <a:rPr lang="en-US" altLang="zh-CN" sz="1100" dirty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12" y="1548585"/>
            <a:ext cx="85016" cy="1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56" y="280194"/>
            <a:ext cx="3505200" cy="3048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127794"/>
            <a:ext cx="2209800" cy="335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5981" y="328728"/>
            <a:ext cx="1167884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9256" y="737394"/>
            <a:ext cx="3276599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conditions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hold:</a:t>
            </a:r>
          </a:p>
          <a:p>
            <a:pPr>
              <a:tabLst>
                <a:tab pos="254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</a:p>
          <a:p>
            <a:pPr>
              <a:tabLst>
                <a:tab pos="254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    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" algn="l"/>
              </a:tabLst>
            </a:pP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9256" y="1880394"/>
            <a:ext cx="3274484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arenBoth" startAt="2"/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intermediate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 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508794"/>
            <a:ext cx="1255152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6856" y="931775"/>
            <a:ext cx="3581400" cy="1061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makequeue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insert/decreasekey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heap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66056" y="2119508"/>
            <a:ext cx="1219200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O((|V|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|E|)log|V|)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2801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best?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965994"/>
            <a:ext cx="449670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80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1271472"/>
            <a:ext cx="2891497" cy="4042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Implementations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	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	</a:t>
            </a:r>
            <a:r>
              <a:rPr lang="zh-CN" altLang="en-US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优先权队列实现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323056" y="635831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unordered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array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9300" y="1444003"/>
            <a:ext cx="1909177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3057" y="1714501"/>
            <a:ext cx="3352800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decreasekey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adjusting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key value,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3056" y="2258779"/>
            <a:ext cx="335280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56" y="356394"/>
            <a:ext cx="4696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115" y="418339"/>
            <a:ext cx="72936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2177" y="894637"/>
            <a:ext cx="323486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necessarily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7931" y="1458601"/>
            <a:ext cx="710131" cy="15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600" y="1689100"/>
            <a:ext cx="33964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052" y="65102"/>
            <a:ext cx="110414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4456" y="300665"/>
            <a:ext cx="2859757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4456" y="494106"/>
            <a:ext cx="2963953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enforced: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214" y="620452"/>
            <a:ext cx="3233257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key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 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children.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3746" y="938529"/>
            <a:ext cx="3435236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717" y="1323250"/>
            <a:ext cx="385361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 available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bubble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4456" y="1677551"/>
            <a:ext cx="354103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swaps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/>
              <a:t>log</a:t>
            </a:r>
            <a:r>
              <a:rPr lang="en-US" altLang="zh-CN" sz="1100" baseline="-25000" dirty="0"/>
              <a:t>2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element.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717" y="2092692"/>
            <a:ext cx="329256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decrease key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bubble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7084" y="2566194"/>
            <a:ext cx="3563476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 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bottom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lace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root.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sit</a:t>
            </a:r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O(log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6978" y="356394"/>
            <a:ext cx="1007968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</a:t>
            </a:r>
            <a:r>
              <a:rPr lang="en-US" altLang="zh-CN" sz="1400" b="1" dirty="0" err="1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ary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36978" y="748335"/>
            <a:ext cx="303769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d-ary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heap,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children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6978" y="1194593"/>
            <a:ext cx="287258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elements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52957" y="1351667"/>
            <a:ext cx="195566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</a:t>
            </a:r>
            <a:r>
              <a:rPr lang="en-US" altLang="zh-CN" sz="8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Θ((log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)/(log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6978" y="1677200"/>
            <a:ext cx="37269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Inserts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speeded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Θ(log d).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6978" y="1992336"/>
            <a:ext cx="2919069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Deletemin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little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1098" y="1270794"/>
            <a:ext cx="3632341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21747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850" y="207892"/>
            <a:ext cx="1389483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85856" y="429386"/>
            <a:ext cx="3303268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 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exclusively through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closer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than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1484" y="1195879"/>
            <a:ext cx="3189976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83850" y="1322103"/>
            <a:ext cx="4228722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accommodate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complication?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crucial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invariant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maintains 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overestimates</a:t>
            </a:r>
            <a:r>
              <a:rPr lang="zh-CN" altLang="en-US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偏大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74449" y="2228337"/>
            <a:ext cx="382957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edge: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51656" y="264853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704055" y="2815919"/>
            <a:ext cx="2615941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21784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002" y="-657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947" y="123567"/>
            <a:ext cx="5578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23056" y="426155"/>
            <a:ext cx="1035540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strike="sngStrike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6909" y="580722"/>
            <a:ext cx="216084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)}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0153" y="733930"/>
            <a:ext cx="4207883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/>
              <a:tabLst>
                <a:tab pos="1397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second-last</a:t>
            </a:r>
            <a:r>
              <a:rPr lang="zh-CN" altLang="en-US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倒数第二个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397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43166" y="1304211"/>
            <a:ext cx="3609963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instance,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extraneous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51656" y="1694474"/>
            <a:ext cx="1875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900792" y="1681650"/>
            <a:ext cx="1984518" cy="1594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/>
              <a:t>u</a:t>
            </a:r>
            <a:r>
              <a:rPr lang="en-US" altLang="zh-CN" sz="1100" i="1" baseline="-25000" dirty="0" err="1"/>
              <a:t>k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37602" y="1833717"/>
            <a:ext cx="163025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25375" y="2043095"/>
            <a:ext cx="3651641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(why?).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</a:p>
          <a:p>
            <a:pPr>
              <a:tabLst/>
            </a:pP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 performed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/>
              <a:t> </a:t>
            </a:r>
            <a:r>
              <a:rPr lang="en-US" altLang="zh-CN" sz="1100" i="1" dirty="0"/>
              <a:t>u</a:t>
            </a:r>
            <a:r>
              <a:rPr lang="en-US" altLang="zh-CN" sz="1100" baseline="-25000" dirty="0"/>
              <a:t>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),(</a:t>
            </a:r>
            <a:r>
              <a:rPr lang="en-US" altLang="zh-CN" sz="1100" i="1" dirty="0"/>
              <a:t>u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/>
              <a:t> u</a:t>
            </a:r>
            <a:r>
              <a:rPr lang="en-US" altLang="zh-CN" sz="1100" i="1" baseline="-25000" dirty="0"/>
              <a:t>2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),...,(</a:t>
            </a:r>
            <a:r>
              <a:rPr lang="en-US" altLang="zh-CN" sz="1100" i="1" dirty="0" err="1"/>
              <a:t>u</a:t>
            </a:r>
            <a:r>
              <a:rPr lang="en-US" altLang="zh-CN" sz="1100" i="1" baseline="-25000" dirty="0" err="1"/>
              <a:t>k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(though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 necessarily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consecutively),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 computed.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26946" y="2756068"/>
            <a:ext cx="4163457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safe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4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5753972" y="-2434138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5756511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29724576" y="-24341388"/>
            <a:ext cx="17754" cy="1891360"/>
          </a:xfrm>
          <a:custGeom>
            <a:avLst/>
            <a:gdLst>
              <a:gd name="connsiteX0" fmla="*/ 6350 w 17754"/>
              <a:gd name="connsiteY0" fmla="*/ 1885010 h 1891360"/>
              <a:gd name="connsiteX1" fmla="*/ 6350 w 17754"/>
              <a:gd name="connsiteY1" fmla="*/ 6350 h 189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891360">
                <a:moveTo>
                  <a:pt x="6350" y="18850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5753972" y="-22462728"/>
            <a:ext cx="3985831" cy="17754"/>
          </a:xfrm>
          <a:custGeom>
            <a:avLst/>
            <a:gdLst>
              <a:gd name="connsiteX0" fmla="*/ 6350 w 3985831"/>
              <a:gd name="connsiteY0" fmla="*/ 6350 h 17754"/>
              <a:gd name="connsiteX1" fmla="*/ 3979481 w 3985831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85831" h="17754">
                <a:moveTo>
                  <a:pt x="6350" y="6350"/>
                </a:moveTo>
                <a:lnTo>
                  <a:pt x="397948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0691" y="435248"/>
            <a:ext cx="2186240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Bellman-Ford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66395" y="965994"/>
            <a:ext cx="3530246" cy="12311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43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380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4681" y="255961"/>
            <a:ext cx="3531960" cy="11875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Bellman-Ford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endParaRPr lang="en-US" altLang="zh-CN" dirty="0"/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still,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beforehand,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order?</a:t>
            </a:r>
          </a:p>
          <a:p>
            <a:pPr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  <a:endParaRPr lang="en-US" altLang="zh-CN" dirty="0"/>
          </a:p>
          <a:p>
            <a:pPr>
              <a:lnSpc>
                <a:spcPts val="1400"/>
              </a:lnSpc>
              <a:tabLst>
                <a:tab pos="254000" algn="l"/>
                <a:tab pos="368300" algn="l"/>
                <a:tab pos="444500" algn="l"/>
              </a:tabLst>
            </a:pPr>
            <a:r>
              <a:rPr lang="en-US" altLang="zh-CN" dirty="0"/>
              <a:t>  	</a:t>
            </a: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1104900" y="1386120"/>
            <a:ext cx="1110882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5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97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46100" y="1574800"/>
            <a:ext cx="29591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33400" algn="l"/>
              </a:tabLst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  <a:p>
            <a:pPr>
              <a:lnSpc>
                <a:spcPts val="1800"/>
              </a:lnSpc>
              <a:tabLst>
                <a:tab pos="533400" algn="l"/>
              </a:tabLst>
            </a:pP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58800" y="20701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104900" y="2070100"/>
            <a:ext cx="72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58800" y="23495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|V|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times: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58800" y="2628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104900" y="2616200"/>
            <a:ext cx="863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55600" algn="l"/>
              </a:tabLst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89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55600" algn="l"/>
              </a:tabLst>
            </a:pPr>
            <a:r>
              <a:rPr lang="en-US" altLang="zh-CN" dirty="0"/>
              <a:t>	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62642" y="3099594"/>
            <a:ext cx="153086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42" y="1209329"/>
            <a:ext cx="3706280" cy="184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4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334108"/>
            <a:ext cx="1416413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63556" y="737393"/>
            <a:ext cx="321819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 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63556" y="1270793"/>
            <a:ext cx="264335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detect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75456" y="1651794"/>
            <a:ext cx="3547446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stopping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extra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final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round.</a:t>
            </a:r>
          </a:p>
        </p:txBody>
      </p:sp>
    </p:spTree>
    <p:extLst>
      <p:ext uri="{BB962C8B-B14F-4D97-AF65-F5344CB8AC3E}">
        <p14:creationId xmlns:p14="http://schemas.microsoft.com/office/powerpoint/2010/main" val="408423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46994"/>
            <a:ext cx="2553328" cy="1734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Dags</a:t>
            </a:r>
            <a:r>
              <a:rPr lang="zh-CN" altLang="en-US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有向图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3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2253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4000" y="521351"/>
            <a:ext cx="36728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subclasses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automatically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exclude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cycles: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75364" y="1080691"/>
            <a:ext cx="327814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cycles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84000" y="1367700"/>
            <a:ext cx="374162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handle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former.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single-source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 acyclic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97119" y="2175122"/>
            <a:ext cx="326692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sequence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 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97119" y="2644097"/>
            <a:ext cx="380517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appear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order.</a:t>
            </a:r>
          </a:p>
        </p:txBody>
      </p:sp>
    </p:spTree>
    <p:extLst>
      <p:ext uri="{BB962C8B-B14F-4D97-AF65-F5344CB8AC3E}">
        <p14:creationId xmlns:p14="http://schemas.microsoft.com/office/powerpoint/2010/main" val="40620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299938"/>
            <a:ext cx="1828257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Breadth-First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5600" y="515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581088" y="589013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583615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4011688" y="589013"/>
            <a:ext cx="17754" cy="1970443"/>
          </a:xfrm>
          <a:custGeom>
            <a:avLst/>
            <a:gdLst>
              <a:gd name="connsiteX0" fmla="*/ 6350 w 17754"/>
              <a:gd name="connsiteY0" fmla="*/ 1964093 h 1970443"/>
              <a:gd name="connsiteX1" fmla="*/ 6350 w 17754"/>
              <a:gd name="connsiteY1" fmla="*/ 6350 h 1970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970443">
                <a:moveTo>
                  <a:pt x="6350" y="1964093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581088" y="2546756"/>
            <a:ext cx="3445827" cy="17754"/>
          </a:xfrm>
          <a:custGeom>
            <a:avLst/>
            <a:gdLst>
              <a:gd name="connsiteX0" fmla="*/ 6350 w 3445827"/>
              <a:gd name="connsiteY0" fmla="*/ 6350 h 17754"/>
              <a:gd name="connsiteX1" fmla="*/ 3439477 w 3445827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5827" h="17754">
                <a:moveTo>
                  <a:pt x="6350" y="6350"/>
                </a:moveTo>
                <a:lnTo>
                  <a:pt x="343947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69" y="165099"/>
            <a:ext cx="4513800" cy="12131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400" b="1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 A</a:t>
            </a:r>
            <a:r>
              <a:rPr lang="en-US" altLang="zh-CN" sz="1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single-source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shortest-path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dag-shortest-paths(G,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,s)</a:t>
            </a:r>
          </a:p>
          <a:p>
            <a:pPr>
              <a:lnSpc>
                <a:spcPts val="9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(V,E);</a:t>
            </a:r>
          </a:p>
          <a:p>
            <a:pPr>
              <a:lnSpc>
                <a:spcPts val="11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/>
              <a:t>	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>
                <a:tab pos="596900" algn="l"/>
                <a:tab pos="673100" algn="l"/>
                <a:tab pos="1206500" algn="l"/>
              </a:tabLst>
            </a:pPr>
            <a:r>
              <a:rPr lang="en-US" altLang="zh-CN" sz="1100" dirty="0"/>
              <a:t>	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87400" y="1460872"/>
            <a:ext cx="105798" cy="1033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965200" y="1422400"/>
            <a:ext cx="2152833" cy="1072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prev(u)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nil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dist(s)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</a:tabLst>
            </a:pPr>
            <a:r>
              <a:rPr lang="en-US" altLang="zh-CN" sz="1100" dirty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update(e)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38424" y="2844599"/>
            <a:ext cx="3984337" cy="3924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scheme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1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just negate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2" y="298780"/>
            <a:ext cx="4199100" cy="247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2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1078" y="679869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3618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91685" y="679856"/>
            <a:ext cx="17754" cy="2134298"/>
          </a:xfrm>
          <a:custGeom>
            <a:avLst/>
            <a:gdLst>
              <a:gd name="connsiteX0" fmla="*/ 6350 w 17754"/>
              <a:gd name="connsiteY0" fmla="*/ 2127948 h 2134298"/>
              <a:gd name="connsiteX1" fmla="*/ 6350 w 17754"/>
              <a:gd name="connsiteY1" fmla="*/ 6350 h 2134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134298">
                <a:moveTo>
                  <a:pt x="6350" y="21279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1078" y="2801454"/>
            <a:ext cx="3805834" cy="17754"/>
          </a:xfrm>
          <a:custGeom>
            <a:avLst/>
            <a:gdLst>
              <a:gd name="connsiteX0" fmla="*/ 6350 w 3805834"/>
              <a:gd name="connsiteY0" fmla="*/ 6350 h 17754"/>
              <a:gd name="connsiteX1" fmla="*/ 3799484 w 3805834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05834" h="17754">
                <a:moveTo>
                  <a:pt x="6350" y="6350"/>
                </a:moveTo>
                <a:lnTo>
                  <a:pt x="379948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5386" y="107174"/>
            <a:ext cx="1295868" cy="802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dirty="0"/>
              <a:t>	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44801" y="943463"/>
            <a:ext cx="51777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lnSpc>
                <a:spcPts val="700"/>
              </a:lnSpc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86000" y="912365"/>
            <a:ext cx="3111429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dist(u)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9776" y="1482653"/>
            <a:ext cx="169918" cy="129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4.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5.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6.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7.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9.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10</a:t>
            </a:r>
            <a:r>
              <a:rPr lang="en-US" altLang="zh-CN" sz="896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00809" y="1452744"/>
            <a:ext cx="22225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[s]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/>
              <a:t>	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eject(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lnSpc>
                <a:spcPts val="11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/>
              <a:t>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/>
              <a:t>	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inject(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368300" algn="l"/>
                <a:tab pos="723900" algn="l"/>
                <a:tab pos="1079500" algn="l"/>
              </a:tabLst>
            </a:pPr>
            <a:r>
              <a:rPr lang="en-US" altLang="zh-CN" sz="1100" dirty="0"/>
              <a:t>		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038600" cy="4572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280195"/>
            <a:ext cx="276122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1634383"/>
            <a:ext cx="3300716" cy="138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1277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280194"/>
            <a:ext cx="23491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Correctness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Times New Roman" pitchFamily="18" charset="0"/>
              </a:rPr>
              <a:t>Effic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iency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58882" y="87702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0656" y="1075056"/>
            <a:ext cx="3480563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0,1,2,...,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 distances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queue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3651" y="2150899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2029" y="2417504"/>
            <a:ext cx="220252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508794"/>
            <a:ext cx="3886200" cy="18184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tabLst>
                <a:tab pos="2540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treats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rarely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applications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found.</a:t>
            </a:r>
          </a:p>
          <a:p>
            <a:pPr>
              <a:tabLst>
                <a:tab pos="2540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</a:p>
          <a:p>
            <a:pPr>
              <a:tabLst>
                <a:tab pos="2540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sometimes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write 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altLang="zh-CN" sz="1100" i="1" dirty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uv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37456" y="1357461"/>
            <a:ext cx="1787349" cy="175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err="1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Dijkstra’s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4456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256" y="210010"/>
            <a:ext cx="3810000" cy="32367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  <a:tab pos="482600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  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adaption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breadth-first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adapt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lengths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are 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  <a:p>
            <a:pPr>
              <a:tabLst>
                <a:tab pos="254000" algn="l"/>
                <a:tab pos="482600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trick:</a:t>
            </a:r>
          </a:p>
          <a:p>
            <a:pPr>
              <a:tabLst>
                <a:tab pos="254000" algn="l"/>
                <a:tab pos="4826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replace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206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002060"/>
                </a:solidFill>
              </a:rPr>
              <a:t>e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by adding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l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e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dummy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sz="1100" dirty="0"/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length.</a:t>
            </a: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0" algn="l"/>
                <a:tab pos="482600" algn="l"/>
              </a:tabLst>
            </a:pPr>
            <a:endParaRPr lang="en-US" altLang="zh-CN" sz="896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656" y="2108994"/>
            <a:ext cx="895357" cy="4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2369</Words>
  <Application>Microsoft Office PowerPoint</Application>
  <PresentationFormat>自定义</PresentationFormat>
  <Paragraphs>287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Microsoft YaHei UI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Which heap is best?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王天龙</dc:creator>
  <cp:lastModifiedBy>天龙 王</cp:lastModifiedBy>
  <cp:revision>101</cp:revision>
  <dcterms:created xsi:type="dcterms:W3CDTF">2006-08-16T00:00:00Z</dcterms:created>
  <dcterms:modified xsi:type="dcterms:W3CDTF">2020-09-15T16:35:35Z</dcterms:modified>
</cp:coreProperties>
</file>