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02" r:id="rId3"/>
    <p:sldId id="315" r:id="rId4"/>
    <p:sldId id="316" r:id="rId5"/>
    <p:sldId id="317" r:id="rId6"/>
    <p:sldId id="303" r:id="rId7"/>
    <p:sldId id="304" r:id="rId8"/>
    <p:sldId id="305" r:id="rId9"/>
    <p:sldId id="306" r:id="rId10"/>
    <p:sldId id="320" r:id="rId11"/>
    <p:sldId id="307" r:id="rId12"/>
    <p:sldId id="321" r:id="rId13"/>
    <p:sldId id="308" r:id="rId14"/>
    <p:sldId id="309" r:id="rId15"/>
    <p:sldId id="310" r:id="rId16"/>
    <p:sldId id="311" r:id="rId17"/>
    <p:sldId id="322" r:id="rId18"/>
    <p:sldId id="323" r:id="rId19"/>
    <p:sldId id="312" r:id="rId20"/>
    <p:sldId id="313" r:id="rId21"/>
    <p:sldId id="314" r:id="rId22"/>
    <p:sldId id="280" r:id="rId23"/>
    <p:sldId id="281" r:id="rId24"/>
    <p:sldId id="324" r:id="rId25"/>
    <p:sldId id="282" r:id="rId26"/>
    <p:sldId id="283" r:id="rId27"/>
    <p:sldId id="284" r:id="rId28"/>
    <p:sldId id="285" r:id="rId29"/>
    <p:sldId id="319" r:id="rId30"/>
    <p:sldId id="287" r:id="rId31"/>
    <p:sldId id="288" r:id="rId32"/>
    <p:sldId id="289" r:id="rId33"/>
    <p:sldId id="290" r:id="rId34"/>
    <p:sldId id="291" r:id="rId35"/>
    <p:sldId id="292" r:id="rId36"/>
    <p:sldId id="325" r:id="rId37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龙 王" initials="天龙" lastIdx="37" clrIdx="0">
    <p:extLst>
      <p:ext uri="{19B8F6BF-5375-455C-9EA6-DF929625EA0E}">
        <p15:presenceInfo xmlns:p15="http://schemas.microsoft.com/office/powerpoint/2012/main" userId="7056312b9e95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41" d="100"/>
          <a:sy n="141" d="100"/>
        </p:scale>
        <p:origin x="2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1:29:25.467" idx="1">
    <p:pos x="1256" y="385"/>
    <p:text>去掉环里的任意一条边，图仍然是连通的</p:text>
    <p:extLst>
      <p:ext uri="{C676402C-5697-4E1C-873F-D02D1690AC5C}">
        <p15:threadingInfo xmlns:p15="http://schemas.microsoft.com/office/powerpoint/2012/main" timeZoneBias="-480"/>
      </p:ext>
    </p:extLst>
  </p:cm>
  <p:cm authorId="1" dt="2020-06-16T11:30:08.425" idx="2">
    <p:pos x="1343" y="852"/>
    <p:text>边的个数是节点个数-1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1:00:51.644" idx="23">
    <p:pos x="526" y="358"/>
    <p:text>寻找的同时，压缩集合树；后面find和union会很快。分摊成本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1:03:32.016" idx="25">
    <p:pos x="1825" y="1095"/>
    <p:text>最后树的高度可以压缩为1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1:23:05.219" idx="30">
    <p:pos x="707" y="57"/>
    <p:text>不做要求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1:06:14.146" idx="26">
    <p:pos x="1396" y="184"/>
    <p:text>rank不再表示树的高度了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1:10:49.105" idx="27">
    <p:pos x="1149" y="1430"/>
    <p:text>1000在第四个集合里，所以做4次log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1:11:16.328" idx="28">
    <p:pos x="1483" y="412"/>
    <p:text>每个数字，做一次log的结果在前面一个集合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1:12:45.579" idx="29">
    <p:pos x="2207" y="820"/>
    <p:text>当n很大时，log*n也只是4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1:25:52.958" idx="31">
    <p:pos x="861" y="1437"/>
    <p:text>Sx个个数最小，同时它们的并集包含了所有的城镇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8T10:02:41.022" idx="33">
    <p:pos x="1597" y="331"/>
    <p:text>输入时一系列子集</p:text>
    <p:extLst>
      <p:ext uri="{C676402C-5697-4E1C-873F-D02D1690AC5C}">
        <p15:threadingInfo xmlns:p15="http://schemas.microsoft.com/office/powerpoint/2012/main" timeZoneBias="-480"/>
      </p:ext>
    </p:extLst>
  </p:cm>
  <p:cm authorId="1" dt="2020-06-28T10:06:05.756" idx="34">
    <p:pos x="2140" y="713"/>
    <p:text>用最少的子集覆盖B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8T10:07:50.534" idx="35">
    <p:pos x="97" y="425"/>
    <p:text>k是最优的</p:text>
    <p:extLst>
      <p:ext uri="{C676402C-5697-4E1C-873F-D02D1690AC5C}">
        <p15:threadingInfo xmlns:p15="http://schemas.microsoft.com/office/powerpoint/2012/main" timeZoneBias="-480"/>
      </p:ext>
    </p:extLst>
  </p:cm>
  <p:cm authorId="1" dt="2020-06-28T10:08:20.213" idx="36">
    <p:pos x="2448" y="244"/>
    <p:text>这个问题可以计算出上界，但是很多问题连界都找不出来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0:08:19.485" idx="3">
    <p:pos x="1993" y="794"/>
    <p:text>加入最小而且不会产生回路的边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0:13:48.005" idx="4">
    <p:pos x="1776" y="457"/>
    <p:text>如果无法找到S，则X包含整个MST，而不是部分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0:14:54.382" idx="5">
    <p:pos x="693" y="693"/>
    <p:text>跨越S和V/S，即e一个端点在S，另一个在V/S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0:20:53.949" idx="6">
    <p:pos x="2193" y="512"/>
    <p:text>e'换成e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0:21:59.485" idx="7">
    <p:pos x="1088" y="1149"/>
    <p:text>去掉环上的一条边仍然是连通的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0:25:47.661" idx="8">
    <p:pos x="1684" y="37"/>
    <p:text>有时算法很简单，但是选用的数据结构不同，效率可能相差很大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0:27:34.946" idx="9">
    <p:pos x="1102" y="854"/>
    <p:text>递增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0:28:09.569" idx="10">
    <p:pos x="733" y="1049"/>
    <p:text>两个节点u,v表示一条边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0:28:59.306" idx="11">
    <p:pos x="1142" y="1115"/>
    <p:text>判断会不会产生环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0:29:59.419" idx="12">
    <p:pos x="224" y="1510"/>
    <p:text>节点个数，|V|次makeset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0:31:07.753" idx="13">
    <p:pos x="459" y="1792"/>
    <p:text>最小生成树的边的个数为|V|-1，所以最多能找到|V|-1条满足条件的边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0:32:11.867" idx="14">
    <p:pos x="2220" y="43"/>
    <p:text>选择合适的数据结构，可以大大提高效率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0:33:39.717" idx="15">
    <p:pos x="1490" y="881"/>
    <p:text>用根节点来代表集合，根节点的父指针指向自己，其它的节点的父指针指向父节点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0:46:29.444" idx="16">
    <p:pos x="403" y="404"/>
    <p:text>父指针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0:48:05.873" idx="17">
    <p:pos x="660" y="1832"/>
    <p:text>优化：让树的高度比较小</p:text>
    <p:extLst>
      <p:ext uri="{C676402C-5697-4E1C-873F-D02D1690AC5C}">
        <p15:threadingInfo xmlns:p15="http://schemas.microsoft.com/office/powerpoint/2012/main" timeZoneBias="-480"/>
      </p:ext>
    </p:extLst>
  </p:cm>
  <p:cm authorId="1" dt="2020-09-16T09:09:08.736" idx="37">
    <p:pos x="816" y="521"/>
    <p:text>树的高度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0:53:36.417" idx="18">
    <p:pos x="1490" y="231"/>
    <p:text>优化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0:55:21.266" idx="19">
    <p:pos x="1095" y="439"/>
    <p:text>可以理解为树的高度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10:57:48.558" idx="20">
    <p:pos x="767" y="278"/>
    <p:text>边的个数最多是V的平方，log之后就是同一个数量级，所以可以用log|V|，不用log|E|</p:text>
    <p:extLst>
      <p:ext uri="{C676402C-5697-4E1C-873F-D02D1690AC5C}">
        <p15:threadingInfo xmlns:p15="http://schemas.microsoft.com/office/powerpoint/2012/main" timeZoneBias="-480"/>
      </p:ext>
    </p:extLst>
  </p:cm>
  <p:cm authorId="1" dt="2020-06-23T10:59:01.318" idx="21">
    <p:pos x="1919" y="1195"/>
    <p:text>瓶颈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83094"/>
            <a:ext cx="3915511" cy="207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0.x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50" y="1273175"/>
            <a:ext cx="27432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Chapter 5.  Greedy </a:t>
            </a:r>
            <a:r>
              <a:rPr lang="en-US" altLang="zh-CN" sz="1400" b="1" dirty="0">
                <a:solidFill>
                  <a:srgbClr val="0000FF"/>
                </a:solidFill>
              </a:rPr>
              <a:t>A</a:t>
            </a:r>
            <a:r>
              <a:rPr sz="1400" b="1" dirty="0">
                <a:solidFill>
                  <a:srgbClr val="0000FF"/>
                </a:solidFill>
              </a:rPr>
              <a:t>lgorithms</a:t>
            </a:r>
          </a:p>
        </p:txBody>
      </p:sp>
    </p:spTree>
    <p:extLst>
      <p:ext uri="{BB962C8B-B14F-4D97-AF65-F5344CB8AC3E}">
        <p14:creationId xmlns:p14="http://schemas.microsoft.com/office/powerpoint/2010/main" val="214508206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215444"/>
          </a:xfrm>
        </p:spPr>
        <p:txBody>
          <a:bodyPr/>
          <a:lstStyle/>
          <a:p>
            <a:r>
              <a:rPr lang="en-US" altLang="zh-CN" sz="1400" b="1" dirty="0"/>
              <a:t>Example: A minimum spanning tree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294" y="683094"/>
            <a:ext cx="4015156" cy="226648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6" y="1000125"/>
            <a:ext cx="4254306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41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15279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cut 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95" y="501452"/>
            <a:ext cx="4014153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 (</a:t>
            </a:r>
            <a:r>
              <a:rPr sz="1100" b="1" dirty="0">
                <a:solidFill>
                  <a:srgbClr val="3333B2"/>
                </a:solidFill>
                <a:latin typeface="Gill Sans MT"/>
                <a:cs typeface="Gill Sans MT"/>
              </a:rPr>
              <a:t>Cut property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 marR="59690" algn="just">
              <a:lnSpc>
                <a:spcPts val="1400"/>
              </a:lnSpc>
              <a:spcBef>
                <a:spcPts val="560"/>
              </a:spcBef>
            </a:pPr>
            <a:r>
              <a:rPr sz="1100" dirty="0">
                <a:latin typeface="Arial"/>
                <a:cs typeface="Arial"/>
              </a:rPr>
              <a:t>Suppose edges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 are part of a minimum spanning tree (MST) of </a:t>
            </a:r>
            <a:r>
              <a:rPr sz="1100" i="1" dirty="0">
                <a:latin typeface="Arial"/>
                <a:cs typeface="Arial"/>
              </a:rPr>
              <a:t>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 (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dirty="0">
                <a:latin typeface="Arial"/>
                <a:cs typeface="Arial"/>
              </a:rPr>
              <a:t> ,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dirty="0">
                <a:latin typeface="Arial"/>
                <a:cs typeface="Arial"/>
              </a:rPr>
              <a:t>.  Pick any subset of nodes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 for which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 does not cross between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 and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dirty="0">
                <a:latin typeface="Arial Unicode MS"/>
                <a:cs typeface="Arial Unicode MS"/>
              </a:rPr>
              <a:t>\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,  and let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 be the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lightest </a:t>
            </a:r>
            <a:r>
              <a:rPr sz="1100" dirty="0">
                <a:latin typeface="Arial"/>
                <a:cs typeface="Arial"/>
              </a:rPr>
              <a:t>edge across this partition.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Then</a:t>
            </a: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en-US" sz="9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0000"/>
                </a:solidFill>
                <a:latin typeface="Arial Unicode MS"/>
                <a:cs typeface="Arial Unicode MS"/>
              </a:rPr>
              <a:t>∪</a:t>
            </a:r>
            <a:r>
              <a:rPr lang="en-US" sz="9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FF0000"/>
                </a:solidFill>
                <a:latin typeface="Arial Unicode MS"/>
                <a:cs typeface="Arial Unicode MS"/>
              </a:rPr>
              <a:t>}</a:t>
            </a:r>
            <a:endParaRPr sz="900" dirty="0">
              <a:latin typeface="Arial Unicode MS"/>
              <a:cs typeface="Arial Unicode MS"/>
            </a:endParaRPr>
          </a:p>
          <a:p>
            <a:pPr marL="12700" algn="just">
              <a:lnSpc>
                <a:spcPts val="1400"/>
              </a:lnSpc>
              <a:spcBef>
                <a:spcPts val="805"/>
              </a:spcBef>
            </a:pPr>
            <a:r>
              <a:rPr sz="1100" dirty="0">
                <a:latin typeface="Arial"/>
                <a:cs typeface="Arial"/>
              </a:rPr>
              <a:t>is part of some MST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</a:t>
            </a:r>
            <a:r>
              <a:rPr sz="1200" b="1" dirty="0">
                <a:latin typeface="Gill Sans MT"/>
                <a:cs typeface="Gill Sans MT"/>
              </a:rPr>
              <a:t>cut</a:t>
            </a:r>
            <a:r>
              <a:rPr sz="1100" b="1" dirty="0">
                <a:latin typeface="Gill Sans MT"/>
                <a:cs typeface="Gill Sans MT"/>
              </a:rPr>
              <a:t> </a:t>
            </a:r>
            <a:r>
              <a:rPr sz="1100" dirty="0">
                <a:latin typeface="Tahoma"/>
                <a:cs typeface="Tahoma"/>
              </a:rPr>
              <a:t>is any partition of the vertices into two groups, </a:t>
            </a:r>
            <a:endParaRPr lang="en-US" sz="1100" dirty="0">
              <a:latin typeface="Tahoma"/>
              <a:cs typeface="Tahoma"/>
            </a:endParaRPr>
          </a:p>
          <a:p>
            <a:pPr marL="12700" algn="just">
              <a:lnSpc>
                <a:spcPts val="1400"/>
              </a:lnSpc>
            </a:pP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lang="en-US" sz="1100" i="1" dirty="0">
                <a:latin typeface="Arial"/>
                <a:cs typeface="Arial"/>
              </a:rPr>
              <a:t> </a:t>
            </a:r>
            <a:r>
              <a:rPr sz="1100" dirty="0">
                <a:latin typeface="Arial Unicode MS"/>
                <a:cs typeface="Arial Unicode MS"/>
              </a:rPr>
              <a:t>\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cut property says that it is always safe to add the lightest edge across any cut (that is, between a vertex in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and one in 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Arial Unicode MS"/>
                <a:cs typeface="Arial Unicode MS"/>
              </a:rPr>
              <a:t>\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), provided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has no edges across the cut.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02" y="1577975"/>
            <a:ext cx="50873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008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215444"/>
          </a:xfrm>
        </p:spPr>
        <p:txBody>
          <a:bodyPr/>
          <a:lstStyle/>
          <a:p>
            <a:r>
              <a:rPr lang="en-US" altLang="zh-CN" sz="1400" b="1" dirty="0"/>
              <a:t>Cut property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" y="663575"/>
            <a:ext cx="4417801" cy="221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76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3858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Proof of the cut property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7427" y="434975"/>
            <a:ext cx="4179279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Edges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 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are part of some MST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; if the new edge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also happens to be part of</a:t>
            </a:r>
            <a:r>
              <a:rPr lang="en-US" u="none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, then there is nothing to prove.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So assume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is </a:t>
            </a:r>
            <a:r>
              <a:rPr b="1" u="none" dirty="0">
                <a:solidFill>
                  <a:schemeClr val="tx1"/>
                </a:solidFill>
                <a:latin typeface="Tahoma"/>
                <a:cs typeface="Tahoma"/>
              </a:rPr>
              <a:t>not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 in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 We will construct a different MST </a:t>
            </a:r>
            <a:r>
              <a:rPr lang="en-US" i="1" u="none" dirty="0">
                <a:solidFill>
                  <a:schemeClr val="tx1"/>
                </a:solidFill>
                <a:latin typeface="Tahoma"/>
                <a:cs typeface="Tahoma"/>
              </a:rPr>
              <a:t>T’</a:t>
            </a:r>
            <a:r>
              <a:rPr lang="en-US" u="none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900" u="none" baseline="37037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900" u="none" dirty="0">
                <a:solidFill>
                  <a:schemeClr val="tx1"/>
                </a:solidFill>
                <a:latin typeface="Tahoma"/>
                <a:cs typeface="Tahoma"/>
              </a:rPr>
              <a:t>containing</a:t>
            </a:r>
            <a:endParaRPr sz="9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lang="en-US" u="none" dirty="0">
                <a:solidFill>
                  <a:schemeClr val="tx1"/>
                </a:solidFill>
                <a:latin typeface="Tahoma"/>
                <a:cs typeface="Tahoma"/>
              </a:rPr>
              <a:t>           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by altering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slightly, changing just one of its edges.</a:t>
            </a:r>
          </a:p>
          <a:p>
            <a:pPr marL="12700" marR="172720">
              <a:lnSpc>
                <a:spcPts val="1400"/>
              </a:lnSpc>
              <a:spcBef>
                <a:spcPts val="59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Add edge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to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 Since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is connected, it already has a path between the  endpoints of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, so adding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creates a cycle. </a:t>
            </a:r>
            <a:r>
              <a:rPr i="1" u="none" dirty="0">
                <a:solidFill>
                  <a:srgbClr val="0000FF"/>
                </a:solidFill>
                <a:latin typeface="Arial"/>
                <a:cs typeface="Arial"/>
              </a:rPr>
              <a:t>This cycle must also have some other edge</a:t>
            </a:r>
            <a:r>
              <a:rPr lang="en-US" i="1" u="none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i="1" u="none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i="1" u="none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1100" i="1" u="none" dirty="0">
                <a:solidFill>
                  <a:srgbClr val="0000FF"/>
                </a:solidFill>
                <a:latin typeface="Arial"/>
                <a:cs typeface="Arial"/>
              </a:rPr>
              <a:t>’ </a:t>
            </a:r>
            <a:r>
              <a:rPr sz="1100" u="none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i="1" u="none" dirty="0">
                <a:solidFill>
                  <a:srgbClr val="0000FF"/>
                </a:solidFill>
                <a:latin typeface="Arial"/>
                <a:cs typeface="Arial"/>
              </a:rPr>
              <a:t>across the cut </a:t>
            </a:r>
            <a:r>
              <a:rPr sz="900" u="none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u="none" dirty="0">
                <a:solidFill>
                  <a:srgbClr val="0000FF"/>
                </a:solidFill>
                <a:latin typeface="Arial"/>
                <a:cs typeface="Arial"/>
              </a:rPr>
              <a:t>S, V </a:t>
            </a:r>
            <a:r>
              <a:rPr sz="900" u="none" dirty="0">
                <a:solidFill>
                  <a:srgbClr val="0000FF"/>
                </a:solidFill>
                <a:latin typeface="Arial Unicode MS"/>
                <a:cs typeface="Arial Unicode MS"/>
              </a:rPr>
              <a:t>\ </a:t>
            </a:r>
            <a:r>
              <a:rPr sz="900" i="1" u="none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900" u="none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u="none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If we now remove </a:t>
            </a:r>
            <a:r>
              <a:rPr lang="en-US" i="1" u="none" dirty="0">
                <a:solidFill>
                  <a:schemeClr val="tx1"/>
                </a:solidFill>
              </a:rPr>
              <a:t>e’</a:t>
            </a:r>
            <a:endParaRPr sz="900" i="1" baseline="37037" dirty="0">
              <a:solidFill>
                <a:schemeClr val="tx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endParaRPr lang="en-US" u="none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which we will show to be a tree.</a:t>
            </a:r>
          </a:p>
          <a:p>
            <a:pPr marL="12700" marR="127000">
              <a:lnSpc>
                <a:spcPts val="1400"/>
              </a:lnSpc>
              <a:spcBef>
                <a:spcPts val="595"/>
              </a:spcBef>
            </a:pPr>
            <a:r>
              <a:rPr lang="en-US" i="1" u="none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sz="900" u="none" baseline="37037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u="none" dirty="0">
                <a:solidFill>
                  <a:schemeClr val="tx1"/>
                </a:solidFill>
              </a:rPr>
              <a:t>is connected by Lemma (1), since </a:t>
            </a:r>
            <a:r>
              <a:rPr lang="en-US" sz="1100" i="1" u="none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sz="1100" u="none" baseline="37037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u="none" dirty="0">
                <a:solidFill>
                  <a:schemeClr val="tx1"/>
                </a:solidFill>
              </a:rPr>
              <a:t>is a cycle edge. And it has the same number of edges as </a:t>
            </a:r>
            <a:r>
              <a:rPr sz="1100" i="1" u="none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sz="1100" u="none" dirty="0">
                <a:solidFill>
                  <a:schemeClr val="tx1"/>
                </a:solidFill>
              </a:rPr>
              <a:t>; so by Lemmas (2) and (3), it is also a tree.</a:t>
            </a:r>
            <a:endParaRPr sz="11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0" y="1077339"/>
            <a:ext cx="464972" cy="1524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187575"/>
            <a:ext cx="1063234" cy="1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0" y="2675665"/>
            <a:ext cx="169852" cy="1360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594" y="2675665"/>
            <a:ext cx="176376" cy="1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7664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71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Proof of the cut property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371" y="767202"/>
            <a:ext cx="4091356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100" i="1" dirty="0">
                <a:solidFill>
                  <a:srgbClr val="0000FF"/>
                </a:solidFill>
                <a:latin typeface="Arial"/>
                <a:cs typeface="Arial"/>
              </a:rPr>
              <a:t>T’ is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minimum spanning tree: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algn="ctr">
              <a:lnSpc>
                <a:spcPts val="1400"/>
              </a:lnSpc>
              <a:spcBef>
                <a:spcPts val="5"/>
              </a:spcBef>
            </a:pPr>
            <a:r>
              <a:rPr sz="1000" dirty="0">
                <a:latin typeface="Tahoma"/>
                <a:cs typeface="Tahoma"/>
              </a:rPr>
              <a:t>weight(</a:t>
            </a:r>
            <a:r>
              <a:rPr lang="en-US" sz="1000" i="1" dirty="0">
                <a:latin typeface="Arial"/>
                <a:cs typeface="Arial"/>
              </a:rPr>
              <a:t>T’ </a:t>
            </a:r>
            <a:r>
              <a:rPr sz="1000" dirty="0">
                <a:latin typeface="Tahoma"/>
                <a:cs typeface="Tahoma"/>
              </a:rPr>
              <a:t>) = weight(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) +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lang="en-US" sz="1000" i="1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 </a:t>
            </a:r>
            <a:r>
              <a:rPr sz="1000" dirty="0">
                <a:latin typeface="Arial Unicode MS"/>
                <a:cs typeface="Arial Unicode MS"/>
              </a:rPr>
              <a:t>−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lang="en-US" sz="1000" dirty="0">
                <a:latin typeface="Tahoma"/>
                <a:cs typeface="Tahoma"/>
              </a:rPr>
              <a:t> </a:t>
            </a:r>
            <a:r>
              <a:rPr lang="en-US" sz="1000" i="1" dirty="0">
                <a:latin typeface="Arial"/>
                <a:cs typeface="Arial"/>
              </a:rPr>
              <a:t>e’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i="1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 marR="180975">
              <a:spcBef>
                <a:spcPts val="495"/>
              </a:spcBef>
            </a:pPr>
            <a:r>
              <a:rPr sz="1000" dirty="0">
                <a:latin typeface="Tahoma"/>
                <a:cs typeface="Tahoma"/>
              </a:rPr>
              <a:t>Both 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and </a:t>
            </a:r>
            <a:r>
              <a:rPr lang="en-US" sz="1000" i="1" dirty="0">
                <a:latin typeface="Arial"/>
                <a:cs typeface="Arial"/>
              </a:rPr>
              <a:t> e’ </a:t>
            </a:r>
            <a:r>
              <a:rPr sz="1000" baseline="3703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Tahoma"/>
                <a:cs typeface="Tahoma"/>
              </a:rPr>
              <a:t>cross between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and 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Arial Unicode MS"/>
                <a:cs typeface="Arial Unicode MS"/>
              </a:rPr>
              <a:t>\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, and 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is the lightest edge of this type. Therefore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Tahoma"/>
                <a:cs typeface="Tahoma"/>
              </a:rPr>
              <a:t>) </a:t>
            </a:r>
            <a:r>
              <a:rPr sz="1000" dirty="0">
                <a:latin typeface="Arial Unicode MS"/>
                <a:cs typeface="Arial Unicode MS"/>
              </a:rPr>
              <a:t>≤ </a:t>
            </a:r>
            <a:r>
              <a:rPr sz="1000" i="1" dirty="0">
                <a:latin typeface="Arial"/>
                <a:cs typeface="Arial"/>
              </a:rPr>
              <a:t>w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lang="en-US" sz="1000" i="1" dirty="0">
                <a:latin typeface="Arial"/>
                <a:cs typeface="Arial"/>
              </a:rPr>
              <a:t>e’</a:t>
            </a:r>
            <a:r>
              <a:rPr lang="en-US" sz="1000" baseline="3703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Tahoma"/>
                <a:cs typeface="Tahoma"/>
              </a:rPr>
              <a:t>), and</a:t>
            </a:r>
          </a:p>
          <a:p>
            <a:pPr algn="ctr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latin typeface="Tahoma"/>
                <a:cs typeface="Tahoma"/>
              </a:rPr>
              <a:t>weight(</a:t>
            </a:r>
            <a:r>
              <a:rPr lang="en-US" sz="1000" i="1" dirty="0">
                <a:latin typeface="Arial"/>
                <a:cs typeface="Arial"/>
              </a:rPr>
              <a:t> T’ </a:t>
            </a:r>
            <a:r>
              <a:rPr sz="1000" dirty="0">
                <a:latin typeface="Tahoma"/>
                <a:cs typeface="Tahoma"/>
              </a:rPr>
              <a:t>) </a:t>
            </a:r>
            <a:r>
              <a:rPr sz="1000" dirty="0">
                <a:latin typeface="Arial Unicode MS"/>
                <a:cs typeface="Arial Unicode MS"/>
              </a:rPr>
              <a:t>≤ </a:t>
            </a:r>
            <a:r>
              <a:rPr sz="1000" dirty="0">
                <a:latin typeface="Tahoma"/>
                <a:cs typeface="Tahoma"/>
              </a:rPr>
              <a:t>weight(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i="1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>
              <a:spcBef>
                <a:spcPts val="805"/>
              </a:spcBef>
            </a:pPr>
            <a:r>
              <a:rPr sz="1000" dirty="0">
                <a:latin typeface="Tahoma"/>
                <a:cs typeface="Tahoma"/>
              </a:rPr>
              <a:t>Since 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is an MST, it must be the case that weight(</a:t>
            </a:r>
            <a:r>
              <a:rPr lang="en-US" sz="1000" i="1" dirty="0">
                <a:latin typeface="Arial"/>
                <a:cs typeface="Arial"/>
              </a:rPr>
              <a:t> T’</a:t>
            </a:r>
            <a:r>
              <a:rPr sz="1000" dirty="0">
                <a:latin typeface="Tahoma"/>
                <a:cs typeface="Tahoma"/>
              </a:rPr>
              <a:t>) = weight(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Tahoma"/>
                <a:cs typeface="Tahoma"/>
              </a:rPr>
              <a:t>) </a:t>
            </a:r>
            <a:endParaRPr lang="en-US" sz="1000" dirty="0">
              <a:latin typeface="Tahoma"/>
              <a:cs typeface="Tahoma"/>
            </a:endParaRPr>
          </a:p>
          <a:p>
            <a:pPr marL="12700">
              <a:spcBef>
                <a:spcPts val="805"/>
              </a:spcBef>
            </a:pPr>
            <a:r>
              <a:rPr sz="1000" dirty="0">
                <a:latin typeface="Tahoma"/>
                <a:cs typeface="Tahoma"/>
              </a:rPr>
              <a:t>and that</a:t>
            </a:r>
            <a:r>
              <a:rPr lang="en-US" sz="1000" i="1" dirty="0">
                <a:latin typeface="Arial"/>
                <a:cs typeface="Arial"/>
              </a:rPr>
              <a:t> T’ </a:t>
            </a:r>
            <a:r>
              <a:rPr sz="1000" dirty="0">
                <a:latin typeface="Tahoma"/>
                <a:cs typeface="Tahoma"/>
              </a:rPr>
              <a:t>is also an MST.</a:t>
            </a:r>
          </a:p>
        </p:txBody>
      </p:sp>
    </p:spTree>
    <p:extLst>
      <p:ext uri="{BB962C8B-B14F-4D97-AF65-F5344CB8AC3E}">
        <p14:creationId xmlns:p14="http://schemas.microsoft.com/office/powerpoint/2010/main" val="144697420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539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Kruskal’s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340523"/>
            <a:ext cx="4041459" cy="2223686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ts val="1400"/>
              </a:lnSpc>
              <a:spcBef>
                <a:spcPts val="340"/>
              </a:spcBef>
            </a:pPr>
            <a:r>
              <a:rPr lang="en-US" sz="900" dirty="0">
                <a:latin typeface="Times New Roman"/>
                <a:cs typeface="Times New Roman"/>
              </a:rPr>
              <a:t>KRUSKAL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G, w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86690">
              <a:lnSpc>
                <a:spcPts val="1400"/>
              </a:lnSpc>
              <a:spcBef>
                <a:spcPts val="105"/>
              </a:spcBef>
              <a:tabLst>
                <a:tab pos="723265" algn="l"/>
              </a:tabLst>
            </a:pPr>
            <a:r>
              <a:rPr sz="1350" baseline="6172" dirty="0">
                <a:latin typeface="Tahoma"/>
                <a:cs typeface="Tahoma"/>
              </a:rPr>
              <a:t>Input:	A connected undirected graph </a:t>
            </a:r>
            <a:r>
              <a:rPr sz="1350" i="1" baseline="6172" dirty="0">
                <a:latin typeface="Arial"/>
                <a:cs typeface="Arial"/>
              </a:rPr>
              <a:t>G  </a:t>
            </a:r>
            <a:r>
              <a:rPr sz="1350" baseline="6172" dirty="0">
                <a:latin typeface="Tahoma"/>
                <a:cs typeface="Tahoma"/>
              </a:rPr>
              <a:t>= (</a:t>
            </a:r>
            <a:r>
              <a:rPr sz="1350" i="1" baseline="6172" dirty="0">
                <a:latin typeface="Arial"/>
                <a:cs typeface="Arial"/>
              </a:rPr>
              <a:t>V , E</a:t>
            </a:r>
            <a:r>
              <a:rPr sz="1350" baseline="6172" dirty="0">
                <a:latin typeface="Tahoma"/>
                <a:cs typeface="Tahoma"/>
              </a:rPr>
              <a:t>) with edge weight </a:t>
            </a:r>
            <a:r>
              <a:rPr sz="1350" i="1" baseline="6172" dirty="0">
                <a:latin typeface="Arial"/>
                <a:cs typeface="Arial"/>
              </a:rPr>
              <a:t>w</a:t>
            </a:r>
            <a:r>
              <a:rPr sz="600" i="1" dirty="0"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  <a:p>
            <a:pPr marL="186690">
              <a:lnSpc>
                <a:spcPts val="1400"/>
              </a:lnSpc>
              <a:tabLst>
                <a:tab pos="723265" algn="l"/>
              </a:tabLst>
            </a:pPr>
            <a:r>
              <a:rPr sz="900" dirty="0">
                <a:latin typeface="Tahoma"/>
                <a:cs typeface="Tahoma"/>
              </a:rPr>
              <a:t>Output:	A minimum spanning tree defined by the edges </a:t>
            </a:r>
            <a:r>
              <a:rPr sz="900" i="1" dirty="0">
                <a:latin typeface="Arial"/>
                <a:cs typeface="Arial"/>
              </a:rPr>
              <a:t>X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94945">
              <a:lnSpc>
                <a:spcPts val="1400"/>
              </a:lnSpc>
              <a:buClr>
                <a:srgbClr val="3333B2"/>
              </a:buClr>
              <a:tabLst>
                <a:tab pos="384175" algn="l"/>
              </a:tabLst>
            </a:pPr>
            <a:r>
              <a:rPr lang="en-US" sz="900" b="1" dirty="0">
                <a:latin typeface="Gill Sans MT"/>
                <a:cs typeface="Gill Sans MT"/>
              </a:rPr>
              <a:t>     </a:t>
            </a:r>
            <a:r>
              <a:rPr sz="900" b="1" dirty="0">
                <a:latin typeface="Gill Sans MT"/>
                <a:cs typeface="Gill Sans MT"/>
              </a:rPr>
              <a:t>for all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Arial Unicode MS"/>
                <a:cs typeface="Arial Unicode MS"/>
              </a:rPr>
              <a:t>∈ </a:t>
            </a:r>
            <a:r>
              <a:rPr sz="900" i="1" dirty="0">
                <a:latin typeface="Arial"/>
                <a:cs typeface="Arial"/>
              </a:rPr>
              <a:t>V  </a:t>
            </a:r>
            <a:r>
              <a:rPr sz="900" b="1" dirty="0">
                <a:latin typeface="Gill Sans MT"/>
                <a:cs typeface="Gill Sans MT"/>
              </a:rPr>
              <a:t>do</a:t>
            </a:r>
            <a:endParaRPr sz="900" dirty="0">
              <a:latin typeface="Gill Sans MT"/>
              <a:cs typeface="Gill Sans MT"/>
            </a:endParaRPr>
          </a:p>
          <a:p>
            <a:pPr marL="194945" marR="2636520">
              <a:lnSpc>
                <a:spcPts val="1400"/>
              </a:lnSpc>
              <a:buClr>
                <a:srgbClr val="3333B2"/>
              </a:buClr>
              <a:tabLst>
                <a:tab pos="744220" algn="l"/>
              </a:tabLst>
            </a:pPr>
            <a:r>
              <a:rPr lang="en-US" sz="900" dirty="0">
                <a:latin typeface="Courier New"/>
                <a:cs typeface="Courier New"/>
              </a:rPr>
              <a:t>     </a:t>
            </a:r>
            <a:r>
              <a:rPr sz="900" dirty="0" err="1">
                <a:latin typeface="Courier New"/>
                <a:cs typeface="Courier New"/>
              </a:rPr>
              <a:t>makeset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 </a:t>
            </a:r>
            <a:endParaRPr lang="en-US" sz="900" dirty="0">
              <a:latin typeface="Tahoma"/>
              <a:cs typeface="Tahoma"/>
            </a:endParaRPr>
          </a:p>
          <a:p>
            <a:pPr marL="194945" marR="2636520">
              <a:lnSpc>
                <a:spcPts val="1400"/>
              </a:lnSpc>
              <a:buClr>
                <a:srgbClr val="3333B2"/>
              </a:buClr>
              <a:tabLst>
                <a:tab pos="744220" algn="l"/>
              </a:tabLst>
            </a:pPr>
            <a:r>
              <a:rPr lang="en-US" sz="900" i="1" dirty="0">
                <a:latin typeface="Arial"/>
                <a:cs typeface="Arial"/>
              </a:rPr>
              <a:t>      </a:t>
            </a:r>
            <a:r>
              <a:rPr sz="900" i="1" dirty="0">
                <a:latin typeface="Arial"/>
                <a:cs typeface="Arial"/>
              </a:rPr>
              <a:t>X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dirty="0">
                <a:latin typeface="Arial Unicode MS"/>
                <a:cs typeface="Arial Unicode MS"/>
              </a:rPr>
              <a:t>{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 Unicode MS"/>
                <a:cs typeface="Arial Unicode MS"/>
              </a:rPr>
              <a:t>}</a:t>
            </a: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384175" algn="l"/>
              </a:tabLst>
            </a:pPr>
            <a:r>
              <a:rPr lang="en-US" sz="900" dirty="0">
                <a:latin typeface="Tahoma"/>
                <a:cs typeface="Tahoma"/>
              </a:rPr>
              <a:t>     </a:t>
            </a:r>
            <a:r>
              <a:rPr sz="900" dirty="0">
                <a:latin typeface="Tahoma"/>
                <a:cs typeface="Tahoma"/>
              </a:rPr>
              <a:t>Sort the edges </a:t>
            </a:r>
            <a:r>
              <a:rPr sz="900" i="1" dirty="0">
                <a:latin typeface="Arial"/>
                <a:cs typeface="Arial"/>
              </a:rPr>
              <a:t>E  </a:t>
            </a:r>
            <a:r>
              <a:rPr sz="900" dirty="0">
                <a:latin typeface="Tahoma"/>
                <a:cs typeface="Tahoma"/>
              </a:rPr>
              <a:t>by weight</a:t>
            </a: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384175" algn="l"/>
              </a:tabLst>
            </a:pPr>
            <a:r>
              <a:rPr lang="en-US" sz="900" b="1" dirty="0">
                <a:latin typeface="Gill Sans MT"/>
                <a:cs typeface="Gill Sans MT"/>
              </a:rPr>
              <a:t>      </a:t>
            </a:r>
            <a:r>
              <a:rPr sz="900" b="1" dirty="0">
                <a:latin typeface="Gill Sans MT"/>
                <a:cs typeface="Gill Sans MT"/>
              </a:rPr>
              <a:t>for all </a:t>
            </a:r>
            <a:r>
              <a:rPr sz="900" dirty="0">
                <a:latin typeface="Tahoma"/>
                <a:cs typeface="Tahoma"/>
              </a:rPr>
              <a:t>edge </a:t>
            </a:r>
            <a:r>
              <a:rPr sz="900" dirty="0">
                <a:latin typeface="Arial Unicode MS"/>
                <a:cs typeface="Arial Unicode MS"/>
              </a:rPr>
              <a:t>{</a:t>
            </a:r>
            <a:r>
              <a:rPr sz="900" i="1" dirty="0">
                <a:latin typeface="Arial"/>
                <a:cs typeface="Arial"/>
              </a:rPr>
              <a:t>u, v </a:t>
            </a:r>
            <a:r>
              <a:rPr sz="900" dirty="0">
                <a:latin typeface="Arial Unicode MS"/>
                <a:cs typeface="Arial Unicode MS"/>
              </a:rPr>
              <a:t>} ∈ </a:t>
            </a:r>
            <a:r>
              <a:rPr sz="900" i="1" dirty="0">
                <a:latin typeface="Arial"/>
                <a:cs typeface="Arial"/>
              </a:rPr>
              <a:t>E  </a:t>
            </a:r>
            <a:r>
              <a:rPr sz="900" dirty="0">
                <a:latin typeface="Tahoma"/>
                <a:cs typeface="Tahoma"/>
              </a:rPr>
              <a:t>in increasing order of weight </a:t>
            </a:r>
            <a:r>
              <a:rPr sz="900" b="1" dirty="0">
                <a:latin typeface="Gill Sans MT"/>
                <a:cs typeface="Gill Sans MT"/>
              </a:rPr>
              <a:t>do</a:t>
            </a:r>
            <a:endParaRPr sz="900" dirty="0">
              <a:latin typeface="Gill Sans MT"/>
              <a:cs typeface="Gill Sans MT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744220" algn="l"/>
              </a:tabLst>
            </a:pPr>
            <a:r>
              <a:rPr lang="en-US" sz="900" b="1" dirty="0">
                <a:latin typeface="Gill Sans MT"/>
                <a:cs typeface="Gill Sans MT"/>
              </a:rPr>
              <a:t>               </a:t>
            </a:r>
            <a:r>
              <a:rPr sz="900" b="1" dirty="0">
                <a:latin typeface="Gill Sans MT"/>
                <a:cs typeface="Gill Sans MT"/>
              </a:rPr>
              <a:t>if </a:t>
            </a:r>
            <a:r>
              <a:rPr sz="900" dirty="0">
                <a:latin typeface="Courier New"/>
                <a:cs typeface="Courier New"/>
              </a:rPr>
              <a:t>find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</a:t>
            </a:r>
            <a:r>
              <a:rPr lang="en-US" sz="900" dirty="0">
                <a:latin typeface="Arial Unicode MS"/>
                <a:cs typeface="Arial Unicode MS"/>
              </a:rPr>
              <a:t>   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dirty="0" err="1">
                <a:latin typeface="Courier New"/>
                <a:cs typeface="Courier New"/>
              </a:rPr>
              <a:t>f</a:t>
            </a:r>
            <a:r>
              <a:rPr lang="en-US" altLang="zh-CN" sz="900" dirty="0" err="1">
                <a:latin typeface="Courier New"/>
                <a:cs typeface="Courier New"/>
              </a:rPr>
              <a:t>f</a:t>
            </a:r>
            <a:r>
              <a:rPr sz="900" dirty="0" err="1">
                <a:latin typeface="Courier New"/>
                <a:cs typeface="Courier New"/>
              </a:rPr>
              <a:t>ind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dirty="0">
                <a:latin typeface="Tahoma"/>
                <a:cs typeface="Tahoma"/>
              </a:rPr>
              <a:t>) </a:t>
            </a:r>
            <a:r>
              <a:rPr sz="900" b="1" dirty="0">
                <a:latin typeface="Gill Sans MT"/>
                <a:cs typeface="Gill Sans MT"/>
              </a:rPr>
              <a:t>then</a:t>
            </a:r>
            <a:endParaRPr sz="900" dirty="0">
              <a:latin typeface="Gill Sans MT"/>
              <a:cs typeface="Gill Sans MT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1104265" algn="l"/>
              </a:tabLst>
            </a:pPr>
            <a:r>
              <a:rPr lang="en-US" sz="900" dirty="0">
                <a:latin typeface="Tahoma"/>
                <a:cs typeface="Tahoma"/>
              </a:rPr>
              <a:t>                  </a:t>
            </a:r>
            <a:r>
              <a:rPr sz="900" dirty="0">
                <a:latin typeface="Tahoma"/>
                <a:cs typeface="Tahoma"/>
              </a:rPr>
              <a:t>add edge </a:t>
            </a:r>
            <a:r>
              <a:rPr sz="900" dirty="0">
                <a:latin typeface="Arial Unicode MS"/>
                <a:cs typeface="Arial Unicode MS"/>
              </a:rPr>
              <a:t>{</a:t>
            </a:r>
            <a:r>
              <a:rPr sz="900" i="1" dirty="0">
                <a:latin typeface="Arial"/>
                <a:cs typeface="Arial"/>
              </a:rPr>
              <a:t>u, v </a:t>
            </a:r>
            <a:r>
              <a:rPr sz="900" dirty="0">
                <a:latin typeface="Arial Unicode MS"/>
                <a:cs typeface="Arial Unicode MS"/>
              </a:rPr>
              <a:t>}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X</a:t>
            </a:r>
            <a:endParaRPr sz="900" dirty="0">
              <a:latin typeface="Arial"/>
              <a:cs typeface="Arial"/>
            </a:endParaRPr>
          </a:p>
          <a:p>
            <a:pPr marL="19494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tabLst>
                <a:tab pos="1104265" algn="l"/>
              </a:tabLst>
            </a:pPr>
            <a:r>
              <a:rPr lang="en-US" sz="900" dirty="0">
                <a:latin typeface="Courier New"/>
                <a:cs typeface="Courier New"/>
              </a:rPr>
              <a:t>          </a:t>
            </a:r>
            <a:r>
              <a:rPr sz="900" dirty="0">
                <a:latin typeface="Courier New"/>
                <a:cs typeface="Courier New"/>
              </a:rPr>
              <a:t>union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u, v </a:t>
            </a:r>
            <a:r>
              <a:rPr sz="900" dirty="0">
                <a:latin typeface="Tahoma"/>
                <a:cs typeface="Tahoma"/>
              </a:rPr>
              <a:t>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74417"/>
              </p:ext>
            </p:extLst>
          </p:nvPr>
        </p:nvGraphicFramePr>
        <p:xfrm>
          <a:off x="400050" y="2720976"/>
          <a:ext cx="365760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9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V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 err="1">
                          <a:latin typeface="Courier New"/>
                          <a:cs typeface="Courier New"/>
                        </a:rPr>
                        <a:t>makeset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create a singleton set containing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</a:t>
                      </a:r>
                      <a:endParaRPr sz="90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91">
                <a:tc>
                  <a:txBody>
                    <a:bodyPr/>
                    <a:lstStyle/>
                    <a:p>
                      <a:pPr marL="2222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· |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  <a:endParaRPr sz="900" spc="0" baseline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Courier New"/>
                          <a:cs typeface="Courier New"/>
                        </a:rPr>
                        <a:t>find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find the set that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belongs to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017">
                <a:tc>
                  <a:txBody>
                    <a:bodyPr/>
                    <a:lstStyle/>
                    <a:p>
                      <a:pPr marL="2222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V </a:t>
                      </a:r>
                      <a:r>
                        <a:rPr sz="900" spc="0" baseline="0" dirty="0">
                          <a:latin typeface="Arial Unicode MS"/>
                          <a:cs typeface="Arial Unicode MS"/>
                        </a:rPr>
                        <a:t>| −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1</a:t>
                      </a:r>
                      <a:endParaRPr sz="9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Courier New"/>
                          <a:cs typeface="Courier New"/>
                        </a:rPr>
                        <a:t>union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x, y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5"/>
                        </a:lnSpc>
                      </a:pPr>
                      <a:r>
                        <a:rPr sz="900" spc="0" baseline="0" dirty="0">
                          <a:latin typeface="Tahoma"/>
                          <a:cs typeface="Tahoma"/>
                        </a:rPr>
                        <a:t>merge the sets containing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900" spc="0" baseline="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900" i="1" spc="0" baseline="0" dirty="0">
                          <a:latin typeface="Arial"/>
                          <a:cs typeface="Arial"/>
                        </a:rPr>
                        <a:t>y</a:t>
                      </a:r>
                      <a:endParaRPr sz="90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14" y="2035175"/>
            <a:ext cx="158713" cy="1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33807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34" y="206375"/>
            <a:ext cx="302969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data structure for disjoint 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511175"/>
            <a:ext cx="3581400" cy="2590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latin typeface="Gill Sans MT"/>
                <a:cs typeface="Gill Sans MT"/>
              </a:rPr>
              <a:t>Union by rank</a:t>
            </a:r>
            <a:endParaRPr sz="1100" dirty="0">
              <a:latin typeface="Gill Sans MT"/>
              <a:cs typeface="Gill Sans MT"/>
            </a:endParaRPr>
          </a:p>
          <a:p>
            <a:pPr marL="12700" marR="12700"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We store a set is by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 directed tree</a:t>
            </a:r>
            <a:r>
              <a:rPr sz="1100" dirty="0">
                <a:latin typeface="Tahoma"/>
                <a:cs typeface="Tahoma"/>
              </a:rPr>
              <a:t>. Nodes of the tree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are elements of the set,  arranged in no particular order, and each has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parent pointers </a:t>
            </a:r>
            <a:r>
              <a:rPr sz="1100" dirty="0">
                <a:latin typeface="Tahoma"/>
                <a:cs typeface="Tahoma"/>
              </a:rPr>
              <a:t>that eventually lead up to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root </a:t>
            </a:r>
            <a:r>
              <a:rPr sz="1100" dirty="0">
                <a:latin typeface="Tahoma"/>
                <a:cs typeface="Tahoma"/>
              </a:rPr>
              <a:t>of the tree.</a:t>
            </a:r>
            <a:endParaRPr lang="en-US" sz="1100" dirty="0">
              <a:latin typeface="Tahoma"/>
              <a:cs typeface="Tahoma"/>
            </a:endParaRPr>
          </a:p>
          <a:p>
            <a:pPr marL="12700" marR="12700">
              <a:spcBef>
                <a:spcPts val="5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root element is a convenient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representative</a:t>
            </a:r>
            <a:r>
              <a:rPr sz="1100" dirty="0">
                <a:latin typeface="Tahoma"/>
                <a:cs typeface="Tahoma"/>
              </a:rPr>
              <a:t>, </a:t>
            </a:r>
            <a:endParaRPr lang="en-US" sz="1100" dirty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or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1100" dirty="0">
                <a:latin typeface="Tahoma"/>
                <a:cs typeface="Tahoma"/>
              </a:rPr>
              <a:t>, for the set. It is distinguished from </a:t>
            </a:r>
            <a:endParaRPr lang="en-US" sz="1100" dirty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other elements by the fact that its parent pointer</a:t>
            </a:r>
            <a:endParaRPr lang="en-US" sz="1100" dirty="0">
              <a:latin typeface="Tahoma"/>
              <a:cs typeface="Tahoma"/>
            </a:endParaRPr>
          </a:p>
          <a:p>
            <a:pPr marL="12700" marR="106045">
              <a:lnSpc>
                <a:spcPts val="1400"/>
              </a:lnSpc>
            </a:pPr>
            <a:r>
              <a:rPr lang="en-US" sz="1100" dirty="0">
                <a:latin typeface="Tahoma"/>
                <a:cs typeface="Tahoma"/>
              </a:rPr>
              <a:t>i</a:t>
            </a:r>
            <a:r>
              <a:rPr sz="1100" dirty="0">
                <a:latin typeface="Tahoma"/>
                <a:cs typeface="Tahoma"/>
              </a:rPr>
              <a:t>s a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self-loop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In addition to a parent pointer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π</a:t>
            </a:r>
            <a:r>
              <a:rPr sz="1100" dirty="0">
                <a:latin typeface="Tahoma"/>
                <a:cs typeface="Tahoma"/>
              </a:rPr>
              <a:t>, each node also has a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b="1" dirty="0">
                <a:latin typeface="Gill Sans MT"/>
                <a:cs typeface="Gill Sans MT"/>
              </a:rPr>
              <a:t>rank </a:t>
            </a:r>
            <a:r>
              <a:rPr sz="1100" dirty="0">
                <a:latin typeface="Tahoma"/>
                <a:cs typeface="Tahoma"/>
              </a:rPr>
              <a:t>that, for the time being, should be interpreted as the height of the subtree hanging from that node.</a:t>
            </a:r>
          </a:p>
        </p:txBody>
      </p:sp>
    </p:spTree>
    <p:extLst>
      <p:ext uri="{BB962C8B-B14F-4D97-AF65-F5344CB8AC3E}">
        <p14:creationId xmlns:p14="http://schemas.microsoft.com/office/powerpoint/2010/main" val="2377174786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602" y="206375"/>
            <a:ext cx="4419498" cy="215444"/>
          </a:xfrm>
        </p:spPr>
        <p:txBody>
          <a:bodyPr/>
          <a:lstStyle/>
          <a:p>
            <a:r>
              <a:rPr lang="en-US" altLang="zh-CN" sz="1400" b="1" dirty="0"/>
              <a:t>Directed-tree representation of set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739775"/>
            <a:ext cx="3915511" cy="207073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23900"/>
            <a:ext cx="3939574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16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69277"/>
          </a:xfrm>
        </p:spPr>
        <p:txBody>
          <a:bodyPr/>
          <a:lstStyle/>
          <a:p>
            <a:r>
              <a:rPr lang="en-US" altLang="zh-CN" b="1" dirty="0"/>
              <a:t>Disjoint-set operations with rank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52061"/>
            <a:ext cx="2514600" cy="310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80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Union by rank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52450" y="511175"/>
            <a:ext cx="3505200" cy="271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MAKESET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)</a:t>
            </a:r>
          </a:p>
          <a:p>
            <a:pPr marL="88265">
              <a:lnSpc>
                <a:spcPts val="1400"/>
              </a:lnSpc>
              <a:spcBef>
                <a:spcPts val="575"/>
              </a:spcBef>
            </a:pP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π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) =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</a:p>
          <a:p>
            <a:pPr marL="88265">
              <a:lnSpc>
                <a:spcPts val="1400"/>
              </a:lnSpc>
              <a:spcBef>
                <a:spcPts val="10"/>
              </a:spcBef>
            </a:pPr>
            <a:r>
              <a:rPr u="none" dirty="0">
                <a:solidFill>
                  <a:schemeClr val="tx1"/>
                </a:solidFill>
                <a:latin typeface="Courier New"/>
                <a:cs typeface="Courier New"/>
              </a:rPr>
              <a:t>rank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) = 0</a:t>
            </a: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100" dirty="0">
              <a:solidFill>
                <a:schemeClr val="tx1"/>
              </a:solidFill>
            </a:endParaRPr>
          </a:p>
          <a:p>
            <a:pPr marL="88265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FIND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)</a:t>
            </a:r>
          </a:p>
          <a:p>
            <a:pPr marL="88265" marR="2265680">
              <a:lnSpc>
                <a:spcPts val="1400"/>
              </a:lnSpc>
              <a:spcBef>
                <a:spcPts val="565"/>
              </a:spcBef>
            </a:pPr>
            <a:r>
              <a:rPr b="1" u="none" dirty="0">
                <a:solidFill>
                  <a:schemeClr val="tx1"/>
                </a:solidFill>
                <a:latin typeface="Gill Sans MT"/>
                <a:cs typeface="Gill Sans MT"/>
              </a:rPr>
              <a:t>while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 </a:t>
            </a:r>
            <a:r>
              <a:rPr lang="en-US" u="none" dirty="0">
                <a:solidFill>
                  <a:schemeClr val="tx1"/>
                </a:solidFill>
                <a:latin typeface="Arial Unicode MS"/>
                <a:cs typeface="Arial Unicode MS"/>
              </a:rPr>
              <a:t>  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π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) </a:t>
            </a:r>
            <a:r>
              <a:rPr b="1" u="none" dirty="0">
                <a:solidFill>
                  <a:schemeClr val="tx1"/>
                </a:solidFill>
                <a:latin typeface="Gill Sans MT"/>
                <a:cs typeface="Gill Sans MT"/>
              </a:rPr>
              <a:t>do </a:t>
            </a:r>
            <a:r>
              <a:rPr lang="en-US" b="1" u="none" dirty="0">
                <a:solidFill>
                  <a:schemeClr val="tx1"/>
                </a:solidFill>
                <a:latin typeface="Gill Sans MT"/>
                <a:cs typeface="Gill Sans MT"/>
              </a:rPr>
              <a:t>  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π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(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)  return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</a:p>
          <a:p>
            <a:pPr marL="12700">
              <a:lnSpc>
                <a:spcPts val="1400"/>
              </a:lnSpc>
              <a:spcBef>
                <a:spcPts val="555"/>
              </a:spcBef>
            </a:pPr>
            <a:r>
              <a:rPr lang="en-US" u="none" dirty="0" err="1">
                <a:solidFill>
                  <a:schemeClr val="tx1"/>
                </a:solidFill>
                <a:latin typeface="Courier New"/>
                <a:cs typeface="Courier New"/>
              </a:rPr>
              <a:t>M</a:t>
            </a:r>
            <a:r>
              <a:rPr u="none" dirty="0" err="1">
                <a:solidFill>
                  <a:schemeClr val="tx1"/>
                </a:solidFill>
                <a:latin typeface="Courier New"/>
                <a:cs typeface="Courier New"/>
              </a:rPr>
              <a:t>akeset</a:t>
            </a:r>
            <a:r>
              <a:rPr lang="en-US" u="none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is a constant-time operation.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u="none" dirty="0">
                <a:solidFill>
                  <a:schemeClr val="tx1"/>
                </a:solidFill>
                <a:latin typeface="Courier New"/>
                <a:cs typeface="Courier New"/>
              </a:rPr>
              <a:t>find 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follows parent pointers to the root of the tree and therefore takes time</a:t>
            </a:r>
            <a:r>
              <a:rPr lang="en-US" u="none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proportional to the height of the tree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</a:t>
            </a:r>
          </a:p>
          <a:p>
            <a:pPr marL="12700" marR="67310">
              <a:lnSpc>
                <a:spcPts val="1400"/>
              </a:lnSpc>
              <a:spcBef>
                <a:spcPts val="595"/>
              </a:spcBef>
            </a:pP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The tree actually gets built via the third operation, </a:t>
            </a:r>
            <a:r>
              <a:rPr u="none" dirty="0">
                <a:solidFill>
                  <a:schemeClr val="tx1"/>
                </a:solidFill>
                <a:latin typeface="Courier New"/>
                <a:cs typeface="Courier New"/>
              </a:rPr>
              <a:t>union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, and so we must make sure that this procedure keeps trees </a:t>
            </a:r>
            <a:r>
              <a:rPr i="1" u="none" dirty="0">
                <a:solidFill>
                  <a:schemeClr val="tx1"/>
                </a:solidFill>
                <a:latin typeface="Arial"/>
                <a:cs typeface="Arial"/>
              </a:rPr>
              <a:t>shallow</a:t>
            </a:r>
            <a:r>
              <a:rPr u="none" dirty="0">
                <a:solidFill>
                  <a:schemeClr val="tx1"/>
                </a:solidFill>
                <a:latin typeface="Tahoma"/>
                <a:cs typeface="Tahoma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577975"/>
            <a:ext cx="144001" cy="15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271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1315047"/>
            <a:ext cx="22859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816093840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82575"/>
            <a:ext cx="1371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39775"/>
            <a:ext cx="3429000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19960">
              <a:lnSpc>
                <a:spcPts val="1400"/>
              </a:lnSpc>
            </a:pPr>
            <a:r>
              <a:rPr lang="en-US" sz="900" u="sng" dirty="0">
                <a:latin typeface="Times New Roman"/>
                <a:cs typeface="Times New Roman"/>
              </a:rPr>
              <a:t>UNION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x, y</a:t>
            </a:r>
            <a:r>
              <a:rPr sz="900" dirty="0">
                <a:latin typeface="Tahoma"/>
                <a:cs typeface="Tahoma"/>
              </a:rPr>
              <a:t>) </a:t>
            </a:r>
            <a:endParaRPr lang="en-US" sz="900" dirty="0">
              <a:latin typeface="Tahoma"/>
              <a:cs typeface="Tahoma"/>
            </a:endParaRPr>
          </a:p>
          <a:p>
            <a:pPr marL="12700" marR="221996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= </a:t>
            </a:r>
            <a:r>
              <a:rPr sz="1350" baseline="6172" dirty="0">
                <a:latin typeface="Courier New"/>
                <a:cs typeface="Courier New"/>
              </a:rPr>
              <a:t>find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1350" baseline="6172" dirty="0">
                <a:latin typeface="Tahoma"/>
                <a:cs typeface="Tahoma"/>
              </a:rPr>
              <a:t>)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lang="en-US" sz="1350" i="1" baseline="6172" dirty="0">
                <a:latin typeface="Arial"/>
                <a:cs typeface="Arial"/>
              </a:rPr>
              <a:t> </a:t>
            </a:r>
            <a:r>
              <a:rPr sz="1350" i="1" baseline="6172" dirty="0" err="1">
                <a:latin typeface="Arial"/>
                <a:cs typeface="Arial"/>
              </a:rPr>
              <a:t>r</a:t>
            </a:r>
            <a:r>
              <a:rPr sz="600" i="1" dirty="0" err="1">
                <a:latin typeface="Lucida Sans"/>
                <a:cs typeface="Lucida Sans"/>
              </a:rPr>
              <a:t>y</a:t>
            </a:r>
            <a:r>
              <a:rPr sz="600" i="1" dirty="0">
                <a:latin typeface="Lucida Sans"/>
                <a:cs typeface="Lucida Sans"/>
              </a:rPr>
              <a:t> </a:t>
            </a:r>
            <a:r>
              <a:rPr sz="1350" baseline="6172" dirty="0">
                <a:latin typeface="Tahoma"/>
                <a:cs typeface="Tahoma"/>
              </a:rPr>
              <a:t>= </a:t>
            </a:r>
            <a:r>
              <a:rPr sz="1350" baseline="6172" dirty="0">
                <a:latin typeface="Courier New"/>
                <a:cs typeface="Courier New"/>
              </a:rPr>
              <a:t>find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y</a:t>
            </a:r>
            <a:r>
              <a:rPr sz="1350" baseline="6172" dirty="0">
                <a:latin typeface="Tahoma"/>
                <a:cs typeface="Tahoma"/>
              </a:rPr>
              <a:t>)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if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 </a:t>
            </a:r>
            <a:r>
              <a:rPr sz="1350" baseline="6172" dirty="0">
                <a:latin typeface="Tahoma"/>
                <a:cs typeface="Tahoma"/>
              </a:rPr>
              <a:t>=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 </a:t>
            </a:r>
            <a:r>
              <a:rPr sz="1350" b="1" baseline="6172" dirty="0">
                <a:latin typeface="Gill Sans MT"/>
                <a:cs typeface="Gill Sans MT"/>
              </a:rPr>
              <a:t>then </a:t>
            </a:r>
            <a:r>
              <a:rPr sz="1350" baseline="6172" dirty="0">
                <a:latin typeface="Tahoma"/>
                <a:cs typeface="Tahoma"/>
              </a:rPr>
              <a:t>return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if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i="1" baseline="6172" dirty="0">
                <a:latin typeface="Arial"/>
                <a:cs typeface="Arial"/>
              </a:rPr>
              <a:t>&gt;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</a:t>
            </a:r>
          </a:p>
          <a:p>
            <a:pPr marL="246379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then </a:t>
            </a:r>
            <a:r>
              <a:rPr sz="1350" i="1" baseline="6172" dirty="0">
                <a:latin typeface="Arial"/>
                <a:cs typeface="Arial"/>
              </a:rPr>
              <a:t>π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 err="1">
                <a:latin typeface="Arial"/>
                <a:cs typeface="Arial"/>
              </a:rPr>
              <a:t>r</a:t>
            </a:r>
            <a:r>
              <a:rPr lang="en-US" sz="600" i="1" dirty="0" err="1">
                <a:latin typeface="Lucida Sans"/>
                <a:cs typeface="Lucida Sans"/>
              </a:rPr>
              <a:t>y</a:t>
            </a:r>
            <a:r>
              <a:rPr sz="600" i="1" dirty="0">
                <a:latin typeface="Lucida Sans"/>
                <a:cs typeface="Lucida Sans"/>
              </a:rPr>
              <a:t>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</a:t>
            </a:r>
            <a:endParaRPr sz="600" dirty="0">
              <a:latin typeface="Lucida Sans"/>
              <a:cs typeface="Lucida Sans"/>
            </a:endParaRPr>
          </a:p>
          <a:p>
            <a:pPr marL="12700">
              <a:lnSpc>
                <a:spcPts val="1400"/>
              </a:lnSpc>
            </a:pPr>
            <a:r>
              <a:rPr sz="900" b="1" dirty="0">
                <a:latin typeface="Gill Sans MT"/>
                <a:cs typeface="Gill Sans MT"/>
              </a:rPr>
              <a:t>else</a:t>
            </a:r>
            <a:endParaRPr sz="900" dirty="0">
              <a:latin typeface="Gill Sans MT"/>
              <a:cs typeface="Gill Sans MT"/>
            </a:endParaRPr>
          </a:p>
          <a:p>
            <a:pPr marL="246379">
              <a:lnSpc>
                <a:spcPts val="1400"/>
              </a:lnSpc>
              <a:spcBef>
                <a:spcPts val="110"/>
              </a:spcBef>
            </a:pPr>
            <a:r>
              <a:rPr sz="1350" i="1" baseline="6172" dirty="0">
                <a:latin typeface="Arial"/>
                <a:cs typeface="Arial"/>
              </a:rPr>
              <a:t>π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</a:t>
            </a:r>
            <a:endParaRPr sz="600" dirty="0">
              <a:latin typeface="Lucida Sans"/>
              <a:cs typeface="Lucida Sans"/>
            </a:endParaRPr>
          </a:p>
          <a:p>
            <a:pPr marL="246379">
              <a:lnSpc>
                <a:spcPts val="1400"/>
              </a:lnSpc>
              <a:spcBef>
                <a:spcPts val="10"/>
              </a:spcBef>
            </a:pPr>
            <a:r>
              <a:rPr sz="1350" b="1" baseline="6172" dirty="0">
                <a:latin typeface="Gill Sans MT"/>
                <a:cs typeface="Gill Sans MT"/>
              </a:rPr>
              <a:t>if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x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="1" baseline="6172" dirty="0">
                <a:latin typeface="Gill Sans MT"/>
                <a:cs typeface="Gill Sans MT"/>
              </a:rPr>
              <a:t>then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 = </a:t>
            </a:r>
            <a:r>
              <a:rPr sz="1350" baseline="6172" dirty="0">
                <a:latin typeface="Courier New"/>
                <a:cs typeface="Courier New"/>
              </a:rPr>
              <a:t>rank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600" i="1" dirty="0">
                <a:latin typeface="Lucida Sans"/>
                <a:cs typeface="Lucida Sans"/>
              </a:rPr>
              <a:t>y </a:t>
            </a:r>
            <a:r>
              <a:rPr sz="1350" baseline="6172" dirty="0">
                <a:latin typeface="Tahoma"/>
                <a:cs typeface="Tahoma"/>
              </a:rPr>
              <a:t>) + 1</a:t>
            </a:r>
          </a:p>
        </p:txBody>
      </p:sp>
    </p:spTree>
    <p:extLst>
      <p:ext uri="{BB962C8B-B14F-4D97-AF65-F5344CB8AC3E}">
        <p14:creationId xmlns:p14="http://schemas.microsoft.com/office/powerpoint/2010/main" val="469047468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" y="358775"/>
            <a:ext cx="1066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815975"/>
            <a:ext cx="3938956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(1)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For any non-root x, </a:t>
            </a:r>
            <a:r>
              <a:rPr sz="1100" i="1" dirty="0">
                <a:latin typeface="Lucida Sans"/>
                <a:cs typeface="Lucida Sans"/>
              </a:rPr>
              <a:t>rank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1100" i="1" dirty="0">
                <a:latin typeface="Arial"/>
                <a:cs typeface="Arial"/>
              </a:rPr>
              <a:t>&lt; </a:t>
            </a:r>
            <a:r>
              <a:rPr sz="1100" i="1" dirty="0">
                <a:latin typeface="Lucida Sans"/>
                <a:cs typeface="Lucida Sans"/>
              </a:rPr>
              <a:t>rank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π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Tahoma"/>
                <a:cs typeface="Tahoma"/>
              </a:rPr>
              <a:t>))</a:t>
            </a: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(2)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Any root node of </a:t>
            </a:r>
            <a:r>
              <a:rPr sz="1100" i="1" dirty="0">
                <a:latin typeface="Lucida Sans"/>
                <a:cs typeface="Lucida Sans"/>
              </a:rPr>
              <a:t>rank </a:t>
            </a:r>
            <a:r>
              <a:rPr sz="1100" i="1" dirty="0">
                <a:latin typeface="Arial"/>
                <a:cs typeface="Arial"/>
              </a:rPr>
              <a:t>k has least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i="1" dirty="0">
                <a:latin typeface="Arial"/>
                <a:cs typeface="Arial"/>
              </a:rPr>
              <a:t>nodes in its tree.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(3)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If there are n elements overall, there can be at most </a:t>
            </a:r>
            <a:endParaRPr lang="en-US" sz="1100" i="1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n/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i="1" dirty="0">
                <a:latin typeface="Arial"/>
                <a:cs typeface="Arial"/>
              </a:rPr>
              <a:t>nodes of </a:t>
            </a:r>
            <a:r>
              <a:rPr sz="1100" i="1" dirty="0">
                <a:latin typeface="Lucida Sans"/>
                <a:cs typeface="Lucida Sans"/>
              </a:rPr>
              <a:t>rank </a:t>
            </a:r>
            <a:r>
              <a:rPr sz="1100" i="1" dirty="0">
                <a:latin typeface="Arial"/>
                <a:cs typeface="Arial"/>
              </a:rPr>
              <a:t>k.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594188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282575"/>
            <a:ext cx="3657600" cy="2895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369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With the data structure as presented so far, the total time for </a:t>
            </a:r>
            <a:r>
              <a:rPr sz="1100" dirty="0" err="1">
                <a:latin typeface="Tahoma"/>
                <a:cs typeface="Tahoma"/>
              </a:rPr>
              <a:t>Kruskal’s</a:t>
            </a:r>
            <a:r>
              <a:rPr sz="1100" dirty="0">
                <a:latin typeface="Tahoma"/>
                <a:cs typeface="Tahoma"/>
              </a:rPr>
              <a:t> algorithm becomes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1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Lucida Sans Unicode"/>
                <a:cs typeface="Lucida Sans Unicode"/>
              </a:rPr>
              <a:t>| </a:t>
            </a:r>
            <a:r>
              <a:rPr sz="1100" dirty="0">
                <a:latin typeface="Tahoma"/>
                <a:cs typeface="Tahoma"/>
              </a:rPr>
              <a:t>log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dirty="0">
                <a:latin typeface="Tahoma"/>
                <a:cs typeface="Tahoma"/>
              </a:rPr>
              <a:t>) for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sorting the edges</a:t>
            </a:r>
            <a:r>
              <a:rPr sz="1100" dirty="0">
                <a:latin typeface="Tahoma"/>
                <a:cs typeface="Tahoma"/>
              </a:rPr>
              <a:t>,</a:t>
            </a:r>
          </a:p>
          <a:p>
            <a:pPr marL="246379" marR="27305" indent="-126364">
              <a:lnSpc>
                <a:spcPts val="1400"/>
              </a:lnSpc>
              <a:spcBef>
                <a:spcPts val="295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1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Lucida Sans Unicode"/>
                <a:cs typeface="Lucida Sans Unicode"/>
              </a:rPr>
              <a:t>| </a:t>
            </a:r>
            <a:r>
              <a:rPr sz="1100" dirty="0">
                <a:latin typeface="Tahoma"/>
                <a:cs typeface="Tahoma"/>
              </a:rPr>
              <a:t>log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dirty="0">
                <a:latin typeface="Tahoma"/>
                <a:cs typeface="Tahoma"/>
              </a:rPr>
              <a:t>) for the </a:t>
            </a:r>
            <a:r>
              <a:rPr sz="1100" dirty="0">
                <a:latin typeface="Times New Roman"/>
                <a:cs typeface="Times New Roman"/>
              </a:rPr>
              <a:t>union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find </a:t>
            </a:r>
            <a:r>
              <a:rPr sz="1100" dirty="0">
                <a:latin typeface="Tahoma"/>
                <a:cs typeface="Tahoma"/>
              </a:rPr>
              <a:t>operations that dominate the rest of the algorithm.</a:t>
            </a: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But what if the edges are given to us sorted? Or if the weights are small (say,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dirty="0">
                <a:latin typeface="Tahoma"/>
                <a:cs typeface="Tahoma"/>
              </a:rPr>
              <a:t>)) so that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sorting can be done in linear time</a:t>
            </a:r>
            <a:r>
              <a:rPr sz="1100" dirty="0">
                <a:latin typeface="Tahoma"/>
                <a:cs typeface="Tahoma"/>
              </a:rPr>
              <a:t>?</a:t>
            </a: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endParaRPr lang="en-US" sz="11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Then the data structure part becomes the bottleneck!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main question:</a:t>
            </a:r>
          </a:p>
          <a:p>
            <a:pPr marL="67945">
              <a:spcBef>
                <a:spcPts val="605"/>
              </a:spcBef>
            </a:pPr>
            <a:r>
              <a:rPr sz="1100" b="1" dirty="0">
                <a:latin typeface="Arial"/>
                <a:cs typeface="Arial"/>
              </a:rPr>
              <a:t>How can we perform union’s and find’s faster than</a:t>
            </a:r>
            <a:r>
              <a:rPr lang="en-US" sz="1100" b="1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log </a:t>
            </a:r>
            <a:r>
              <a:rPr sz="1100" b="1" i="1" dirty="0">
                <a:latin typeface="Arial"/>
                <a:cs typeface="Arial"/>
              </a:rPr>
              <a:t>n</a:t>
            </a:r>
            <a:r>
              <a:rPr lang="en-US" sz="1100" b="1" i="1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(</a:t>
            </a:r>
            <a:r>
              <a:rPr lang="en-US" sz="1100" b="1" i="1" dirty="0">
                <a:latin typeface="Arial"/>
                <a:cs typeface="Arial"/>
              </a:rPr>
              <a:t>n=</a:t>
            </a:r>
            <a:r>
              <a:rPr lang="en-US" altLang="zh-CN" sz="1100" dirty="0">
                <a:latin typeface="Lucida Sans Unicode"/>
                <a:cs typeface="Lucida Sans Unicode"/>
              </a:rPr>
              <a:t> |</a:t>
            </a:r>
            <a:r>
              <a:rPr lang="en-US" altLang="zh-CN" sz="1100" i="1" dirty="0">
                <a:latin typeface="Arial"/>
                <a:cs typeface="Arial"/>
              </a:rPr>
              <a:t>V </a:t>
            </a:r>
            <a:r>
              <a:rPr lang="en-US" altLang="zh-CN" sz="1100" dirty="0">
                <a:latin typeface="Lucida Sans Unicode"/>
                <a:cs typeface="Lucida Sans Unicode"/>
              </a:rPr>
              <a:t>|</a:t>
            </a:r>
            <a:r>
              <a:rPr lang="en-US" sz="1100" b="1" dirty="0">
                <a:latin typeface="Arial"/>
                <a:cs typeface="Arial"/>
              </a:rPr>
              <a:t>)</a:t>
            </a:r>
            <a:r>
              <a:rPr sz="1100" b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19308"/>
            <a:ext cx="123299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43998"/>
            <a:ext cx="123299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23967"/>
            <a:ext cx="18858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Path compression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503503"/>
            <a:ext cx="4015157" cy="2579001"/>
          </a:xfrm>
          <a:prstGeom prst="rect">
            <a:avLst/>
          </a:prstGeom>
        </p:spPr>
        <p:txBody>
          <a:bodyPr vert="horz" wrap="square" lIns="0" tIns="293459" rIns="0" bIns="0" rtlCol="0">
            <a:spAutoFit/>
          </a:bodyPr>
          <a:lstStyle/>
          <a:p>
            <a:pPr marL="88265">
              <a:lnSpc>
                <a:spcPts val="1400"/>
              </a:lnSpc>
            </a:pPr>
            <a:r>
              <a:rPr lang="en-US" sz="1100" u="sng" dirty="0">
                <a:solidFill>
                  <a:srgbClr val="000000"/>
                </a:solidFill>
                <a:latin typeface="Times New Roman"/>
                <a:cs typeface="Times New Roman"/>
              </a:rPr>
              <a:t>FIND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000000"/>
                </a:solidFill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88265" marR="2008505">
              <a:lnSpc>
                <a:spcPts val="1400"/>
              </a:lnSpc>
              <a:spcBef>
                <a:spcPts val="565"/>
              </a:spcBef>
            </a:pPr>
            <a:r>
              <a:rPr sz="1100" b="1" dirty="0">
                <a:solidFill>
                  <a:srgbClr val="000000"/>
                </a:solidFill>
                <a:latin typeface="Arial"/>
                <a:cs typeface="Arial"/>
              </a:rPr>
              <a:t>if 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                  </a:t>
            </a:r>
            <a:r>
              <a:rPr sz="1100" b="1" dirty="0">
                <a:solidFill>
                  <a:srgbClr val="000000"/>
                </a:solidFill>
                <a:latin typeface="Arial"/>
                <a:cs typeface="Arial"/>
              </a:rPr>
              <a:t>then </a:t>
            </a:r>
            <a:r>
              <a:rPr lang="en-US" sz="1100" i="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 = return </a:t>
            </a:r>
            <a:r>
              <a:rPr sz="1100" i="1" dirty="0">
                <a:solidFill>
                  <a:srgbClr val="000000"/>
                </a:solidFill>
                <a:latin typeface="Verdana"/>
                <a:cs typeface="Verdana"/>
              </a:rPr>
              <a:t>π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55"/>
              </a:spcBef>
            </a:pPr>
            <a:r>
              <a:rPr sz="1100" dirty="0">
                <a:solidFill>
                  <a:srgbClr val="000000"/>
                </a:solidFill>
              </a:rPr>
              <a:t>The benefit of this simple alteration is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long-term </a:t>
            </a:r>
            <a:r>
              <a:rPr sz="1100" dirty="0">
                <a:solidFill>
                  <a:srgbClr val="000000"/>
                </a:solidFill>
              </a:rPr>
              <a:t>rather than instantaneous and thus necessitates a particular kind of  analysis:</a:t>
            </a:r>
            <a:endParaRPr sz="1100" dirty="0">
              <a:latin typeface="Arial"/>
              <a:cs typeface="Arial"/>
            </a:endParaRPr>
          </a:p>
          <a:p>
            <a:pPr marL="12700" marR="8001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need to look at sequences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and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union </a:t>
            </a:r>
            <a:r>
              <a:rPr sz="1100" dirty="0">
                <a:solidFill>
                  <a:srgbClr val="000000"/>
                </a:solidFill>
              </a:rPr>
              <a:t>operations, starting from an empty data structure, and determine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average time per operation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This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amortized cost </a:t>
            </a:r>
            <a:r>
              <a:rPr sz="1100" dirty="0">
                <a:solidFill>
                  <a:srgbClr val="000000"/>
                </a:solidFill>
              </a:rPr>
              <a:t>turns out to be just barely more than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(1), down from the earlier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(log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064884"/>
            <a:ext cx="609748" cy="1722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32" y="1045434"/>
            <a:ext cx="1125152" cy="2111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8" y="1260397"/>
            <a:ext cx="331197" cy="1657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24" y="206375"/>
            <a:ext cx="3048000" cy="304800"/>
          </a:xfrm>
        </p:spPr>
        <p:txBody>
          <a:bodyPr/>
          <a:lstStyle/>
          <a:p>
            <a:r>
              <a:rPr lang="en-US" altLang="zh-CN" sz="1400" b="1" dirty="0"/>
              <a:t>The effect of path compression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4" y="587375"/>
            <a:ext cx="3117850" cy="23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20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67" y="468570"/>
            <a:ext cx="210481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1044575"/>
            <a:ext cx="4091356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48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Think of the data structure as having a “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top level</a:t>
            </a:r>
            <a:r>
              <a:rPr sz="1100" dirty="0">
                <a:latin typeface="Tahoma"/>
                <a:cs typeface="Tahoma"/>
              </a:rPr>
              <a:t>” consisting of the root nodes, and below it, the insides of the trees.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There is a division of labor:</a:t>
            </a:r>
          </a:p>
          <a:p>
            <a:pPr marL="246379" marR="5080" indent="-126364">
              <a:lnSpc>
                <a:spcPts val="1400"/>
              </a:lnSpc>
              <a:spcBef>
                <a:spcPts val="295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find </a:t>
            </a:r>
            <a:r>
              <a:rPr sz="1100" dirty="0">
                <a:latin typeface="Tahoma"/>
                <a:cs typeface="Tahoma"/>
              </a:rPr>
              <a:t>operations (with or without path compression) only touch the insides of trees,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dirty="0">
                <a:latin typeface="Times New Roman"/>
                <a:cs typeface="Times New Roman"/>
              </a:rPr>
              <a:t>union</a:t>
            </a:r>
            <a:r>
              <a:rPr sz="1100" dirty="0">
                <a:latin typeface="Tahoma"/>
                <a:cs typeface="Tahoma"/>
              </a:rPr>
              <a:t>’s only look at the top level.</a:t>
            </a:r>
          </a:p>
          <a:p>
            <a:pPr marL="12700" marR="120650">
              <a:lnSpc>
                <a:spcPts val="14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Thus path compression has no effect on </a:t>
            </a:r>
            <a:r>
              <a:rPr sz="1100" dirty="0">
                <a:latin typeface="Times New Roman"/>
                <a:cs typeface="Times New Roman"/>
              </a:rPr>
              <a:t>union </a:t>
            </a:r>
            <a:r>
              <a:rPr sz="1100" dirty="0">
                <a:latin typeface="Tahoma"/>
                <a:cs typeface="Tahoma"/>
              </a:rPr>
              <a:t>operations and leaves the top level unchanged.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681613"/>
            <a:ext cx="123299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4" y="2058524"/>
            <a:ext cx="123299" cy="1284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250" y="434975"/>
            <a:ext cx="4167557" cy="2525704"/>
          </a:xfrm>
          <a:prstGeom prst="rect">
            <a:avLst/>
          </a:prstGeom>
        </p:spPr>
        <p:txBody>
          <a:bodyPr vert="horz" wrap="square" lIns="0" tIns="189623" rIns="0" bIns="0" rtlCol="0">
            <a:spAutoFit/>
          </a:bodyPr>
          <a:lstStyle/>
          <a:p>
            <a:pPr marL="12700" marR="27432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We now know that the ranks of root nodes are unaltered, but what about </a:t>
            </a:r>
            <a:r>
              <a:rPr sz="1100" dirty="0" err="1">
                <a:solidFill>
                  <a:srgbClr val="000000"/>
                </a:solidFill>
              </a:rPr>
              <a:t>nonroot</a:t>
            </a:r>
            <a:r>
              <a:rPr sz="1100" dirty="0">
                <a:solidFill>
                  <a:srgbClr val="000000"/>
                </a:solidFill>
              </a:rPr>
              <a:t> nodes?</a:t>
            </a:r>
            <a:endParaRPr sz="1100" dirty="0"/>
          </a:p>
          <a:p>
            <a:pPr marL="12700" marR="2222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 key point here is that once a node ceases to be a root, it never resurfaces, and its rank is forever fixed.</a:t>
            </a:r>
            <a:endParaRPr sz="1100" dirty="0"/>
          </a:p>
          <a:p>
            <a:pPr marL="12700" marR="25971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Therefore the ranks of all nodes are unchanged by path compression, even though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these numbers can no longer be interpreted as tree heights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solidFill>
                  <a:srgbClr val="000000"/>
                </a:solidFill>
              </a:rPr>
              <a:t>In particular,</a:t>
            </a:r>
            <a:endParaRPr sz="1100" dirty="0"/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   </a:t>
            </a:r>
            <a:r>
              <a:rPr sz="1100" baseline="9259" dirty="0">
                <a:latin typeface="Arial"/>
                <a:cs typeface="Arial"/>
              </a:rPr>
              <a:t>   </a:t>
            </a:r>
            <a:r>
              <a:rPr sz="1100" dirty="0">
                <a:solidFill>
                  <a:srgbClr val="000000"/>
                </a:solidFill>
              </a:rPr>
              <a:t>For any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 </a:t>
            </a:r>
            <a:r>
              <a:rPr sz="1100" dirty="0">
                <a:solidFill>
                  <a:srgbClr val="000000"/>
                </a:solidFill>
              </a:rPr>
              <a:t>that is not a root,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rank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) </a:t>
            </a:r>
            <a:r>
              <a:rPr sz="1100" i="1" dirty="0">
                <a:solidFill>
                  <a:srgbClr val="000000"/>
                </a:solidFill>
                <a:latin typeface="Verdana"/>
                <a:cs typeface="Verdana"/>
              </a:rPr>
              <a:t>&lt;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rank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lang="en-US" sz="1100" dirty="0">
                <a:solidFill>
                  <a:srgbClr val="000000"/>
                </a:solidFill>
              </a:rPr>
              <a:t>   </a:t>
            </a:r>
            <a:r>
              <a:rPr lang="en-US" sz="1100" i="1" dirty="0">
                <a:solidFill>
                  <a:srgbClr val="000000"/>
                </a:solidFill>
                <a:latin typeface="Verdana"/>
                <a:cs typeface="Verdana"/>
              </a:rPr>
              <a:t>    </a:t>
            </a:r>
            <a:r>
              <a:rPr sz="1100" dirty="0">
                <a:solidFill>
                  <a:srgbClr val="000000"/>
                </a:solidFill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  </a:t>
            </a:r>
            <a:r>
              <a:rPr sz="1100" baseline="9259" dirty="0">
                <a:latin typeface="Arial"/>
                <a:cs typeface="Arial"/>
              </a:rPr>
              <a:t>    </a:t>
            </a:r>
            <a:r>
              <a:rPr sz="1100" dirty="0">
                <a:solidFill>
                  <a:srgbClr val="000000"/>
                </a:solidFill>
              </a:rPr>
              <a:t>Any root node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rank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k </a:t>
            </a:r>
            <a:r>
              <a:rPr sz="1100" dirty="0">
                <a:solidFill>
                  <a:srgbClr val="000000"/>
                </a:solidFill>
              </a:rPr>
              <a:t>has least 2</a:t>
            </a:r>
            <a:r>
              <a:rPr sz="1100" i="1" baseline="37037" dirty="0">
                <a:solidFill>
                  <a:srgbClr val="000000"/>
                </a:solidFill>
                <a:latin typeface="Lucida Sans"/>
                <a:cs typeface="Lucida Sans"/>
              </a:rPr>
              <a:t>k  </a:t>
            </a:r>
            <a:r>
              <a:rPr sz="1100" dirty="0">
                <a:solidFill>
                  <a:srgbClr val="000000"/>
                </a:solidFill>
              </a:rPr>
              <a:t>nodes in its tree.</a:t>
            </a:r>
            <a:endParaRPr sz="1100" dirty="0">
              <a:latin typeface="Lucida Sans"/>
              <a:cs typeface="Lucida Sans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  </a:t>
            </a:r>
            <a:r>
              <a:rPr sz="1100" baseline="9259" dirty="0">
                <a:latin typeface="Arial"/>
                <a:cs typeface="Arial"/>
              </a:rPr>
              <a:t>    </a:t>
            </a:r>
            <a:r>
              <a:rPr sz="1100" dirty="0">
                <a:solidFill>
                  <a:srgbClr val="000000"/>
                </a:solidFill>
              </a:rPr>
              <a:t>If there are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elements overall, there can be at most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i="1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sz="1100" dirty="0">
                <a:solidFill>
                  <a:srgbClr val="000000"/>
                </a:solidFill>
              </a:rPr>
              <a:t>2</a:t>
            </a:r>
            <a:r>
              <a:rPr sz="1100" i="1" baseline="37037" dirty="0">
                <a:solidFill>
                  <a:srgbClr val="000000"/>
                </a:solidFill>
                <a:latin typeface="Lucida Sans"/>
                <a:cs typeface="Lucida Sans"/>
              </a:rPr>
              <a:t>k  </a:t>
            </a:r>
            <a:r>
              <a:rPr sz="1100" dirty="0">
                <a:solidFill>
                  <a:srgbClr val="000000"/>
                </a:solidFill>
              </a:rPr>
              <a:t>nodes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rank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" y="2207510"/>
            <a:ext cx="123299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5" y="2420883"/>
            <a:ext cx="123299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1" y="2625193"/>
            <a:ext cx="123299" cy="1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2126186"/>
            <a:ext cx="298830" cy="2343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15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077" y="358775"/>
            <a:ext cx="3991773" cy="289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055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If there are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Tahoma"/>
                <a:cs typeface="Tahoma"/>
              </a:rPr>
              <a:t>elements, their rank values can range from 0 to log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.  Divide the nonzero part of this range into the following intervals:</a:t>
            </a:r>
          </a:p>
          <a:p>
            <a:pPr marR="172085" algn="ctr">
              <a:lnSpc>
                <a:spcPts val="1400"/>
              </a:lnSpc>
              <a:spcBef>
                <a:spcPts val="805"/>
              </a:spcBef>
            </a:pP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16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17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18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baseline="41666" dirty="0">
                <a:solidFill>
                  <a:srgbClr val="FF0000"/>
                </a:solidFill>
                <a:latin typeface="Tahoma"/>
                <a:cs typeface="Tahoma"/>
              </a:rPr>
              <a:t>16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65536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endParaRPr sz="900" dirty="0">
              <a:latin typeface="Verdana"/>
              <a:cs typeface="Verdana"/>
            </a:endParaRPr>
          </a:p>
          <a:p>
            <a:pPr marL="1965960">
              <a:lnSpc>
                <a:spcPts val="1400"/>
              </a:lnSpc>
              <a:spcBef>
                <a:spcPts val="465"/>
              </a:spcBef>
            </a:pP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{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65537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65538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 ,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baseline="41666" dirty="0">
                <a:solidFill>
                  <a:srgbClr val="FF0000"/>
                </a:solidFill>
                <a:latin typeface="Tahoma"/>
                <a:cs typeface="Tahoma"/>
              </a:rPr>
              <a:t>65536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. . .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ts val="14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12700" algn="just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Each group is of the form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lang="en-US" sz="1100" i="1" dirty="0">
                <a:latin typeface="Arial"/>
                <a:cs typeface="Arial"/>
              </a:rPr>
              <a:t>k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+ 1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+ 2</a:t>
            </a:r>
            <a:r>
              <a:rPr sz="1100" i="1" dirty="0">
                <a:latin typeface="Verdana"/>
                <a:cs typeface="Verdana"/>
              </a:rPr>
              <a:t>, . . . ,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dirty="0">
                <a:latin typeface="Lucida Sans Unicode"/>
                <a:cs typeface="Lucida Sans Unicode"/>
              </a:rPr>
              <a:t>} </a:t>
            </a:r>
            <a:r>
              <a:rPr sz="1100" dirty="0">
                <a:latin typeface="Tahoma"/>
                <a:cs typeface="Tahoma"/>
              </a:rPr>
              <a:t>where 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is a power of 2.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number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 groups is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1100" baseline="37037" dirty="0">
                <a:solidFill>
                  <a:srgbClr val="FF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, which is defined to be the number of successive log operations that need to be applied to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Tahoma"/>
                <a:cs typeface="Tahoma"/>
              </a:rPr>
              <a:t>to bring it down to 1 (or below 1).</a:t>
            </a:r>
          </a:p>
          <a:p>
            <a:pPr marL="12700" marR="4445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For instance, log</a:t>
            </a:r>
            <a:r>
              <a:rPr sz="1100" baseline="37037" dirty="0">
                <a:latin typeface="Lucida Sans Unicode"/>
                <a:cs typeface="Lucida Sans Unicode"/>
              </a:rPr>
              <a:t>∗ </a:t>
            </a:r>
            <a:r>
              <a:rPr sz="1100" dirty="0">
                <a:latin typeface="Tahoma"/>
                <a:cs typeface="Tahoma"/>
              </a:rPr>
              <a:t>1000 = 4 since log log log log 1000 </a:t>
            </a:r>
            <a:r>
              <a:rPr sz="1100" dirty="0">
                <a:latin typeface="Lucida Sans Unicode"/>
                <a:cs typeface="Lucida Sans Unicode"/>
              </a:rPr>
              <a:t>≤ </a:t>
            </a:r>
            <a:r>
              <a:rPr sz="1100" dirty="0">
                <a:latin typeface="Tahoma"/>
                <a:cs typeface="Tahoma"/>
              </a:rPr>
              <a:t>1. In practice there will just be the first five of the intervals shown; more are needed only if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900" i="1" dirty="0">
                <a:latin typeface="Verdana"/>
                <a:cs typeface="Verdana"/>
              </a:rPr>
              <a:t>&gt;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baseline="37037" dirty="0">
                <a:latin typeface="Tahoma"/>
                <a:cs typeface="Tahoma"/>
              </a:rPr>
              <a:t>65536</a:t>
            </a:r>
            <a:r>
              <a:rPr sz="1100" dirty="0">
                <a:latin typeface="Tahoma"/>
                <a:cs typeface="Tahoma"/>
              </a:rPr>
              <a:t>,  in other words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never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54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434975"/>
            <a:ext cx="3886200" cy="2688659"/>
          </a:xfrm>
          <a:prstGeom prst="rect">
            <a:avLst/>
          </a:prstGeom>
        </p:spPr>
        <p:txBody>
          <a:bodyPr vert="horz" wrap="square" lIns="0" tIns="300456" rIns="0" bIns="0" rtlCol="0">
            <a:spAutoFit/>
          </a:bodyPr>
          <a:lstStyle/>
          <a:p>
            <a:pPr marL="12700" marR="497205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In a sequence of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operations, some may take longer than others. We’ll bound the overall running time using some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creative accounting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will give each node a certain amount of </a:t>
            </a:r>
            <a:r>
              <a:rPr sz="1100" b="1" dirty="0">
                <a:solidFill>
                  <a:srgbClr val="000000"/>
                </a:solidFill>
                <a:latin typeface="Arial"/>
                <a:cs typeface="Arial"/>
              </a:rPr>
              <a:t>pocket money</a:t>
            </a:r>
            <a:r>
              <a:rPr sz="1100" dirty="0">
                <a:solidFill>
                  <a:srgbClr val="000000"/>
                </a:solidFill>
              </a:rPr>
              <a:t>, such that the total money doled out is at most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FF0000"/>
                </a:solidFill>
              </a:rPr>
              <a:t>log</a:t>
            </a:r>
            <a:r>
              <a:rPr sz="1100" baseline="37037" dirty="0">
                <a:solidFill>
                  <a:srgbClr val="FF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1100" dirty="0">
                <a:solidFill>
                  <a:srgbClr val="FF0000"/>
                </a:solidFill>
              </a:rPr>
              <a:t>dollars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6794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We will then show that each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takes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 steps, plus some additional amount of time that can be paid for using the pocket money of the nodes involved –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one dollar per unit of time</a:t>
            </a:r>
            <a:r>
              <a:rPr sz="1100" dirty="0">
                <a:solidFill>
                  <a:srgbClr val="000000"/>
                </a:solidFill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solidFill>
                  <a:srgbClr val="000000"/>
                </a:solidFill>
              </a:rPr>
              <a:t>Thus the overall time for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m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</a:t>
            </a:r>
            <a:r>
              <a:rPr sz="1100" dirty="0">
                <a:solidFill>
                  <a:srgbClr val="000000"/>
                </a:solidFill>
              </a:rPr>
              <a:t>’s is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m </a:t>
            </a:r>
            <a:r>
              <a:rPr sz="1100" dirty="0">
                <a:solidFill>
                  <a:srgbClr val="000000"/>
                </a:solidFill>
              </a:rPr>
              <a:t>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 plus at most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altLang="zh-CN" sz="1400" b="1" dirty="0"/>
              <a:t>Time analysis (cont’d)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434976"/>
            <a:ext cx="3733800" cy="2919491"/>
          </a:xfrm>
          <a:prstGeom prst="rect">
            <a:avLst/>
          </a:prstGeom>
        </p:spPr>
        <p:txBody>
          <a:bodyPr vert="horz" wrap="square" lIns="0" tIns="300456" rIns="0" bIns="0" rtlCol="0">
            <a:spAutoFit/>
          </a:bodyPr>
          <a:lstStyle/>
          <a:p>
            <a:pPr marL="12700" marR="59055">
              <a:lnSpc>
                <a:spcPts val="1400"/>
              </a:lnSpc>
            </a:pPr>
            <a:r>
              <a:rPr lang="en-US" altLang="zh-CN" sz="1100" dirty="0">
                <a:solidFill>
                  <a:schemeClr val="tx1"/>
                </a:solidFill>
              </a:rPr>
              <a:t>A node receives its allowance as soon as it ceases to be a root, at which point its rank is fixed.</a:t>
            </a: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If this rank lies in the interval </a:t>
            </a:r>
            <a:r>
              <a:rPr lang="en-US" altLang="zh-CN" sz="1100" dirty="0">
                <a:solidFill>
                  <a:schemeClr val="tx1"/>
                </a:solidFill>
                <a:latin typeface="Lucida Sans Unicode"/>
                <a:cs typeface="Lucida Sans Unicode"/>
              </a:rPr>
              <a:t>{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k </a:t>
            </a:r>
            <a:r>
              <a:rPr lang="en-US" altLang="zh-CN" sz="1100" dirty="0">
                <a:solidFill>
                  <a:schemeClr val="tx1"/>
                </a:solidFill>
              </a:rPr>
              <a:t>+ 1</a:t>
            </a:r>
            <a:r>
              <a:rPr lang="en-US" altLang="zh-CN" sz="1100" i="1" dirty="0">
                <a:solidFill>
                  <a:schemeClr val="tx1"/>
                </a:solidFill>
                <a:latin typeface="Verdana"/>
                <a:cs typeface="Verdana"/>
              </a:rPr>
              <a:t>, . . . , 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r>
              <a:rPr lang="en-US" altLang="zh-CN" sz="1100" i="1" baseline="37037" dirty="0">
                <a:solidFill>
                  <a:schemeClr val="tx1"/>
                </a:solidFill>
                <a:latin typeface="Lucida Sans"/>
                <a:cs typeface="Lucida Sans"/>
              </a:rPr>
              <a:t>k </a:t>
            </a:r>
            <a:r>
              <a:rPr lang="en-US" altLang="zh-CN" sz="1100" dirty="0">
                <a:solidFill>
                  <a:schemeClr val="tx1"/>
                </a:solidFill>
                <a:latin typeface="Lucida Sans Unicode"/>
                <a:cs typeface="Lucida Sans Unicode"/>
              </a:rPr>
              <a:t>}</a:t>
            </a:r>
            <a:r>
              <a:rPr lang="en-US" altLang="zh-CN" sz="1100" dirty="0">
                <a:solidFill>
                  <a:schemeClr val="tx1"/>
                </a:solidFill>
              </a:rPr>
              <a:t>, the node </a:t>
            </a:r>
            <a:r>
              <a:rPr lang="en-US" altLang="zh-CN" sz="1100" i="1" dirty="0">
                <a:solidFill>
                  <a:srgbClr val="FF0000"/>
                </a:solidFill>
                <a:latin typeface="Arial"/>
                <a:cs typeface="Arial"/>
              </a:rPr>
              <a:t>receives </a:t>
            </a:r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en-US" altLang="zh-CN" sz="11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k </a:t>
            </a:r>
            <a:r>
              <a:rPr lang="en-US" altLang="zh-CN" sz="1100" i="1" dirty="0">
                <a:solidFill>
                  <a:srgbClr val="FF0000"/>
                </a:solidFill>
                <a:latin typeface="Arial"/>
                <a:cs typeface="Arial"/>
              </a:rPr>
              <a:t>dollars</a:t>
            </a:r>
            <a:r>
              <a:rPr lang="en-US" altLang="zh-CN" sz="1100" dirty="0">
                <a:solidFill>
                  <a:schemeClr val="tx1"/>
                </a:solidFill>
              </a:rPr>
              <a:t>. By  Property 3, the number of nodes with rank </a:t>
            </a:r>
            <a:r>
              <a:rPr lang="en-US" altLang="zh-CN" sz="1100" i="1" dirty="0">
                <a:solidFill>
                  <a:schemeClr val="tx1"/>
                </a:solidFill>
                <a:latin typeface="Verdana"/>
                <a:cs typeface="Verdana"/>
              </a:rPr>
              <a:t>&gt;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k  </a:t>
            </a:r>
            <a:r>
              <a:rPr lang="en-US" altLang="zh-CN" sz="1100" dirty="0">
                <a:solidFill>
                  <a:schemeClr val="tx1"/>
                </a:solidFill>
              </a:rPr>
              <a:t>is bounded by</a:t>
            </a: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>
              <a:solidFill>
                <a:schemeClr val="tx1"/>
              </a:solidFill>
            </a:endParaRP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>
              <a:solidFill>
                <a:schemeClr val="tx1"/>
              </a:solidFill>
            </a:endParaRP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Therefore the total money given to nodes in this particular interval is at most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n </a:t>
            </a:r>
            <a:r>
              <a:rPr lang="en-US" altLang="zh-CN" sz="1100" dirty="0">
                <a:solidFill>
                  <a:schemeClr val="tx1"/>
                </a:solidFill>
              </a:rPr>
              <a:t>dollars, and since there are log</a:t>
            </a:r>
            <a:r>
              <a:rPr lang="en-US" altLang="zh-CN" sz="1100" baseline="37037" dirty="0">
                <a:solidFill>
                  <a:schemeClr val="tx1"/>
                </a:solidFill>
                <a:latin typeface="Lucida Sans Unicode"/>
                <a:cs typeface="Lucida Sans Unicode"/>
              </a:rPr>
              <a:t>∗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n </a:t>
            </a:r>
            <a:r>
              <a:rPr lang="en-US" altLang="zh-CN" sz="1100" dirty="0">
                <a:solidFill>
                  <a:schemeClr val="tx1"/>
                </a:solidFill>
              </a:rPr>
              <a:t>intervals, the total money disbursed to all nodes is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n </a:t>
            </a:r>
            <a:r>
              <a:rPr lang="en-US" altLang="zh-CN" sz="1100" dirty="0">
                <a:solidFill>
                  <a:schemeClr val="tx1"/>
                </a:solidFill>
              </a:rPr>
              <a:t>log</a:t>
            </a:r>
            <a:r>
              <a:rPr lang="en-US" altLang="zh-CN" sz="1100" baseline="37037" dirty="0">
                <a:solidFill>
                  <a:schemeClr val="tx1"/>
                </a:solidFill>
                <a:latin typeface="Lucida Sans Unicode"/>
                <a:cs typeface="Lucida Sans Unicode"/>
              </a:rPr>
              <a:t>∗ </a:t>
            </a:r>
            <a:r>
              <a:rPr lang="en-US" altLang="zh-CN" sz="1100" i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lang="en-US" altLang="zh-CN" sz="1100" dirty="0">
                <a:solidFill>
                  <a:schemeClr val="tx1"/>
                </a:solidFill>
              </a:rPr>
              <a:t>.</a:t>
            </a:r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/>
          </a:p>
          <a:p>
            <a:pPr marL="12700" marR="15875">
              <a:lnSpc>
                <a:spcPts val="1400"/>
              </a:lnSpc>
              <a:spcBef>
                <a:spcPts val="595"/>
              </a:spcBef>
            </a:pPr>
            <a:endParaRPr lang="en-US" altLang="zh-CN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06575"/>
            <a:ext cx="1905000" cy="40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49793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6"/>
            <a:ext cx="41718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400" b="1" dirty="0"/>
              <a:t>G</a:t>
            </a:r>
            <a:r>
              <a:rPr sz="1400" b="1" dirty="0"/>
              <a:t>raphs</a:t>
            </a:r>
            <a:r>
              <a:rPr lang="en-US" sz="1400" b="1" dirty="0"/>
              <a:t> (review)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587375"/>
            <a:ext cx="3962400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" marR="15240" indent="-126364">
              <a:lnSpc>
                <a:spcPts val="1400"/>
              </a:lnSpc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111 </a:t>
            </a:r>
            <a:r>
              <a:rPr sz="900" dirty="0">
                <a:latin typeface="Tahoma"/>
                <a:cs typeface="Tahoma"/>
              </a:rPr>
              <a:t>A wide range of problems can be expressed with clarity and precision in  the concise pictorial language of graphs.</a:t>
            </a:r>
          </a:p>
          <a:p>
            <a:pPr marL="245745">
              <a:lnSpc>
                <a:spcPts val="1400"/>
              </a:lnSpc>
              <a:spcBef>
                <a:spcPts val="315"/>
              </a:spcBef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dirty="0">
                <a:latin typeface="Trebuchet MS"/>
                <a:cs typeface="Trebuchet MS"/>
              </a:rPr>
              <a:t>Graph coloring.</a:t>
            </a:r>
          </a:p>
          <a:p>
            <a:pPr marL="245745">
              <a:lnSpc>
                <a:spcPts val="1400"/>
              </a:lnSpc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 </a:t>
            </a:r>
            <a:r>
              <a:rPr sz="800" dirty="0">
                <a:latin typeface="Trebuchet MS"/>
                <a:cs typeface="Trebuchet MS"/>
              </a:rPr>
              <a:t>Graph connectivity and reachability.</a:t>
            </a:r>
          </a:p>
          <a:p>
            <a:pPr marL="245745">
              <a:lnSpc>
                <a:spcPts val="1400"/>
              </a:lnSpc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dirty="0">
                <a:latin typeface="Trebuchet MS"/>
                <a:cs typeface="Trebuchet MS"/>
              </a:rPr>
              <a:t>Flow.</a:t>
            </a:r>
          </a:p>
          <a:p>
            <a:pPr>
              <a:lnSpc>
                <a:spcPts val="14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baseline="9259" dirty="0">
                <a:solidFill>
                  <a:srgbClr val="3333B2"/>
                </a:solidFill>
                <a:latin typeface="Arial"/>
                <a:cs typeface="Arial"/>
              </a:rPr>
              <a:t>111 </a:t>
            </a:r>
            <a:r>
              <a:rPr sz="900" dirty="0">
                <a:latin typeface="Tahoma"/>
                <a:cs typeface="Tahoma"/>
              </a:rPr>
              <a:t>Formally, a graph is specified by a set of </a:t>
            </a:r>
            <a:r>
              <a:rPr sz="900" b="1" dirty="0">
                <a:latin typeface="Arial"/>
                <a:cs typeface="Arial"/>
              </a:rPr>
              <a:t>vertices </a:t>
            </a:r>
            <a:r>
              <a:rPr sz="900" dirty="0">
                <a:latin typeface="Tahoma"/>
                <a:cs typeface="Tahoma"/>
              </a:rPr>
              <a:t>(also called </a:t>
            </a:r>
            <a:r>
              <a:rPr sz="900" b="1" dirty="0">
                <a:latin typeface="Arial"/>
                <a:cs typeface="Arial"/>
              </a:rPr>
              <a:t>nodes</a:t>
            </a:r>
            <a:r>
              <a:rPr sz="900" dirty="0">
                <a:latin typeface="Tahoma"/>
                <a:cs typeface="Tahoma"/>
              </a:rPr>
              <a:t>)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900" dirty="0">
              <a:latin typeface="Arial"/>
              <a:cs typeface="Arial"/>
            </a:endParaRPr>
          </a:p>
          <a:p>
            <a:pPr marL="138430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and by </a:t>
            </a:r>
            <a:r>
              <a:rPr sz="900" b="1" dirty="0">
                <a:latin typeface="Arial"/>
                <a:cs typeface="Arial"/>
              </a:rPr>
              <a:t>edges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900" dirty="0">
                <a:latin typeface="Tahoma"/>
                <a:cs typeface="Tahoma"/>
              </a:rPr>
              <a:t>between select pairs of vertices.</a:t>
            </a:r>
          </a:p>
          <a:p>
            <a:pPr marL="245745">
              <a:lnSpc>
                <a:spcPts val="1400"/>
              </a:lnSpc>
              <a:spcBef>
                <a:spcPts val="315"/>
              </a:spcBef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 </a:t>
            </a:r>
            <a:r>
              <a:rPr sz="800" b="1" dirty="0">
                <a:latin typeface="Arial"/>
                <a:cs typeface="Arial"/>
              </a:rPr>
              <a:t>Undirected graphs</a:t>
            </a:r>
            <a:r>
              <a:rPr sz="800" dirty="0">
                <a:latin typeface="Trebuchet MS"/>
                <a:cs typeface="Trebuchet MS"/>
              </a:rPr>
              <a:t>, i.e.,  </a:t>
            </a:r>
            <a:r>
              <a:rPr sz="800" i="1" dirty="0">
                <a:latin typeface="Arial"/>
                <a:cs typeface="Arial"/>
              </a:rPr>
              <a:t>E  </a:t>
            </a:r>
            <a:r>
              <a:rPr sz="800" dirty="0">
                <a:latin typeface="Trebuchet MS"/>
                <a:cs typeface="Trebuchet MS"/>
              </a:rPr>
              <a:t>is a symmetric relation.</a:t>
            </a:r>
          </a:p>
          <a:p>
            <a:pPr marL="245745">
              <a:lnSpc>
                <a:spcPts val="1400"/>
              </a:lnSpc>
            </a:pPr>
            <a:r>
              <a:rPr sz="75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b="1" dirty="0">
                <a:latin typeface="Arial"/>
                <a:cs typeface="Arial"/>
              </a:rPr>
              <a:t>Directed graphs</a:t>
            </a:r>
            <a:r>
              <a:rPr sz="800" dirty="0">
                <a:latin typeface="Trebuchet MS"/>
                <a:cs typeface="Trebuchet MS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587375"/>
            <a:ext cx="138095" cy="14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" y="1730375"/>
            <a:ext cx="138095" cy="14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08000"/>
            <a:ext cx="103571" cy="10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1196975"/>
            <a:ext cx="103571" cy="10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8" y="1385950"/>
            <a:ext cx="103571" cy="10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8" y="2111375"/>
            <a:ext cx="103571" cy="10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7" y="2292525"/>
            <a:ext cx="103571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98050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30175"/>
            <a:ext cx="2286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250" y="305064"/>
            <a:ext cx="3733800" cy="2953706"/>
          </a:xfrm>
          <a:prstGeom prst="rect">
            <a:avLst/>
          </a:prstGeom>
        </p:spPr>
        <p:txBody>
          <a:bodyPr vert="horz" wrap="square" lIns="0" tIns="207340" rIns="0" bIns="0" rtlCol="0">
            <a:spAutoFit/>
          </a:bodyPr>
          <a:lstStyle/>
          <a:p>
            <a:pPr marL="12700" marR="34925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Now, the time taken by a specific </a:t>
            </a:r>
            <a:r>
              <a:rPr sz="1100" dirty="0">
                <a:solidFill>
                  <a:srgbClr val="000000"/>
                </a:solidFill>
                <a:latin typeface="Times New Roman"/>
                <a:cs typeface="Times New Roman"/>
              </a:rPr>
              <a:t>find </a:t>
            </a:r>
            <a:r>
              <a:rPr sz="1100" dirty="0">
                <a:solidFill>
                  <a:srgbClr val="000000"/>
                </a:solidFill>
              </a:rPr>
              <a:t>is simply the number of pointers followed.</a:t>
            </a:r>
            <a:endParaRPr sz="1100" dirty="0">
              <a:latin typeface="Times New Roman"/>
              <a:cs typeface="Times New Roman"/>
            </a:endParaRPr>
          </a:p>
          <a:p>
            <a:pPr marL="12700" marR="14986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solidFill>
                  <a:srgbClr val="000000"/>
                </a:solidFill>
              </a:rPr>
              <a:t>Consider the ascending rank values along this chain of nodes up to the root.  Nodes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on the chain </a:t>
            </a:r>
            <a:r>
              <a:rPr sz="1100" dirty="0">
                <a:solidFill>
                  <a:srgbClr val="000000"/>
                </a:solidFill>
              </a:rPr>
              <a:t>fall into two categories:</a:t>
            </a:r>
            <a:endParaRPr sz="1100" dirty="0">
              <a:latin typeface="Arial"/>
              <a:cs typeface="Arial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   </a:t>
            </a:r>
            <a:r>
              <a:rPr sz="1100" baseline="9259" dirty="0">
                <a:latin typeface="Arial"/>
                <a:cs typeface="Arial"/>
              </a:rPr>
              <a:t>    </a:t>
            </a:r>
            <a:r>
              <a:rPr sz="1100" dirty="0">
                <a:solidFill>
                  <a:srgbClr val="000000"/>
                </a:solidFill>
              </a:rPr>
              <a:t>either the rank of </a:t>
            </a:r>
            <a:r>
              <a:rPr lang="en-US" sz="1100" i="1" dirty="0">
                <a:solidFill>
                  <a:srgbClr val="000000"/>
                </a:solidFill>
                <a:latin typeface="Verdana"/>
                <a:cs typeface="Verdana"/>
              </a:rPr>
              <a:t>  </a:t>
            </a:r>
            <a:r>
              <a:rPr sz="1100" dirty="0">
                <a:solidFill>
                  <a:srgbClr val="000000"/>
                </a:solidFill>
              </a:rPr>
              <a:t>(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 is in a higher interval than the rank of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000000"/>
                </a:solidFill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   </a:t>
            </a:r>
            <a:r>
              <a:rPr sz="1100" baseline="9259" dirty="0">
                <a:latin typeface="Arial"/>
                <a:cs typeface="Arial"/>
              </a:rPr>
              <a:t>    </a:t>
            </a:r>
            <a:r>
              <a:rPr sz="1100" dirty="0">
                <a:solidFill>
                  <a:srgbClr val="000000"/>
                </a:solidFill>
              </a:rPr>
              <a:t>or else it lies in the same interval.</a:t>
            </a:r>
            <a:endParaRPr sz="1100" dirty="0">
              <a:latin typeface="Arial"/>
              <a:cs typeface="Arial"/>
            </a:endParaRPr>
          </a:p>
          <a:p>
            <a:pPr marL="12700" marR="212725">
              <a:lnSpc>
                <a:spcPts val="1400"/>
              </a:lnSpc>
              <a:spcBef>
                <a:spcPts val="295"/>
              </a:spcBef>
            </a:pPr>
            <a:r>
              <a:rPr sz="1100" dirty="0">
                <a:solidFill>
                  <a:srgbClr val="000000"/>
                </a:solidFill>
              </a:rPr>
              <a:t>There are at most 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000000"/>
                </a:solidFill>
              </a:rPr>
              <a:t>nodes of the first type, so the work done on them takes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000000"/>
                </a:solidFill>
              </a:rPr>
              <a:t>(log</a:t>
            </a:r>
            <a:r>
              <a:rPr sz="1100" baseline="37037" dirty="0">
                <a:solidFill>
                  <a:srgbClr val="000000"/>
                </a:solidFill>
                <a:latin typeface="Lucida Sans Unicode"/>
                <a:cs typeface="Lucida Sans Unicode"/>
              </a:rPr>
              <a:t>∗ </a:t>
            </a:r>
            <a:r>
              <a:rPr sz="110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000000"/>
                </a:solidFill>
              </a:rPr>
              <a:t>) time.</a:t>
            </a:r>
            <a:endParaRPr lang="en-US" sz="1100" dirty="0">
              <a:solidFill>
                <a:srgbClr val="000000"/>
              </a:solidFill>
            </a:endParaRPr>
          </a:p>
          <a:p>
            <a:pPr marL="12700" marR="212725">
              <a:lnSpc>
                <a:spcPts val="1400"/>
              </a:lnSpc>
              <a:spcBef>
                <a:spcPts val="295"/>
              </a:spcBef>
            </a:pP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solidFill>
                  <a:srgbClr val="000000"/>
                </a:solidFill>
              </a:rPr>
              <a:t>The remaining nodes – whose parents’ ranks are in the same interval as theirs –  have to pay a dollar out of their pocket money for their processing time.</a:t>
            </a:r>
            <a:endParaRPr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2" y="1547917"/>
            <a:ext cx="107888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926000"/>
            <a:ext cx="107888" cy="1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90" y="1525398"/>
            <a:ext cx="254811" cy="18594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5"/>
            <a:ext cx="252444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Time analysis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372207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only works if the initial allowance of each node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is enough to cover all of its payments in the sequence of </a:t>
            </a:r>
            <a:r>
              <a:rPr sz="1100" dirty="0">
                <a:latin typeface="Times New Roman"/>
                <a:cs typeface="Times New Roman"/>
              </a:rPr>
              <a:t>find </a:t>
            </a:r>
            <a:r>
              <a:rPr sz="1100" dirty="0">
                <a:latin typeface="Tahoma"/>
                <a:cs typeface="Tahoma"/>
              </a:rPr>
              <a:t>operations.</a:t>
            </a:r>
          </a:p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Here’s the crucial observation: each time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pays a dollar, its parent changes to one of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higher rank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Therefore, if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’s rank lies in the interval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+ 1</a:t>
            </a:r>
            <a:r>
              <a:rPr sz="1100" i="1" dirty="0">
                <a:latin typeface="Verdana"/>
                <a:cs typeface="Verdana"/>
              </a:rPr>
              <a:t>, . . . ,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1100" dirty="0">
                <a:latin typeface="Tahoma"/>
                <a:cs typeface="Tahoma"/>
              </a:rPr>
              <a:t>, it has to pay at most 2</a:t>
            </a:r>
            <a:r>
              <a:rPr sz="1100" i="1" baseline="37037" dirty="0">
                <a:latin typeface="Lucida Sans"/>
                <a:cs typeface="Lucida Sans"/>
              </a:rPr>
              <a:t>k </a:t>
            </a:r>
            <a:r>
              <a:rPr sz="1100" dirty="0">
                <a:latin typeface="Tahoma"/>
                <a:cs typeface="Tahoma"/>
              </a:rPr>
              <a:t>dollars before its parent’s rank is in a higher interval; whereupon it never has to pay again.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0" y="1325829"/>
            <a:ext cx="1143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Set cover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587375"/>
            <a:ext cx="3733800" cy="235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county is in its early stages of planning and is deciding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where to put schools</a:t>
            </a:r>
            <a:r>
              <a:rPr sz="1100" dirty="0">
                <a:latin typeface="Tahoma"/>
                <a:cs typeface="Tahoma"/>
              </a:rPr>
              <a:t>.  There are only two constraints: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>
                <a:latin typeface="Tahoma"/>
                <a:cs typeface="Tahoma"/>
              </a:rPr>
              <a:t>each school should be in a town,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>
                <a:latin typeface="Tahoma"/>
                <a:cs typeface="Tahoma"/>
              </a:rPr>
              <a:t>and no one should have to travel more than 30 miles to reach one of them.</a:t>
            </a:r>
          </a:p>
          <a:p>
            <a:pPr>
              <a:lnSpc>
                <a:spcPts val="14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latin typeface="Arial"/>
                <a:cs typeface="Arial"/>
              </a:rPr>
              <a:t>What is the minimum number of schools needed?</a:t>
            </a:r>
            <a:endParaRPr lang="en-US" sz="1100" b="1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Arial"/>
              <a:cs typeface="Arial"/>
            </a:endParaRPr>
          </a:p>
          <a:p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This is a typical </a:t>
            </a:r>
            <a:r>
              <a:rPr lang="en-US" altLang="zh-CN" sz="1100" i="1" dirty="0">
                <a:solidFill>
                  <a:srgbClr val="FF000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set cover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problem. For each town 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, let </a:t>
            </a:r>
            <a:r>
              <a:rPr lang="en-US" altLang="zh-CN" sz="1100" i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S</a:t>
            </a:r>
            <a:r>
              <a:rPr lang="en-US" altLang="zh-CN" sz="1100" i="1" baseline="-250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be the set of towns within 30 miles of it. A school at 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x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will </a:t>
            </a:r>
            <a:r>
              <a:rPr lang="en-US" altLang="zh-CN" sz="11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essentially“cover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” these other towns. The question is then, how many sets </a:t>
            </a:r>
            <a:r>
              <a:rPr lang="en-US" altLang="zh-CN" sz="1100" i="1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S</a:t>
            </a:r>
            <a:r>
              <a:rPr lang="en-US" altLang="zh-CN" sz="1100" i="1" baseline="-250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x</a:t>
            </a:r>
            <a:r>
              <a:rPr lang="en-US" altLang="zh-CN" sz="1100" i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US" altLang="zh-CN" sz="11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must be picked in order to cover all the towns in the county?</a:t>
            </a:r>
            <a:endParaRPr lang="zh-CN" altLang="zh-CN" sz="1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16450"/>
            <a:ext cx="107888" cy="1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248429"/>
            <a:ext cx="107888" cy="10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13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Set cover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689854"/>
            <a:ext cx="914400" cy="7720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320"/>
              </a:spcBef>
            </a:pPr>
            <a:r>
              <a:rPr lang="en-US" sz="1100" b="1" dirty="0">
                <a:latin typeface="Times New Roman"/>
                <a:cs typeface="Times New Roman"/>
              </a:rPr>
              <a:t>SET COVER</a:t>
            </a:r>
          </a:p>
          <a:p>
            <a:pPr marL="88265" marR="127000">
              <a:lnSpc>
                <a:spcPts val="1400"/>
              </a:lnSpc>
              <a:spcBef>
                <a:spcPts val="85"/>
              </a:spcBef>
            </a:pPr>
            <a:r>
              <a:rPr sz="1100" i="1" dirty="0">
                <a:latin typeface="Arial"/>
                <a:cs typeface="Arial"/>
              </a:rPr>
              <a:t>Input:  Output:  Cost: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650" y="913788"/>
            <a:ext cx="2514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altLang="zh-CN" sz="1100" dirty="0">
                <a:latin typeface="Tahoma"/>
                <a:cs typeface="Tahoma"/>
              </a:rPr>
              <a:t>A set of elements </a:t>
            </a:r>
            <a:r>
              <a:rPr lang="en-US" altLang="zh-CN" sz="1100" i="1" dirty="0">
                <a:latin typeface="Tahoma"/>
                <a:cs typeface="Tahoma"/>
              </a:rPr>
              <a:t>B</a:t>
            </a:r>
            <a:r>
              <a:rPr lang="en-US" altLang="zh-CN" sz="1100" dirty="0">
                <a:latin typeface="Tahoma"/>
                <a:cs typeface="Tahoma"/>
              </a:rPr>
              <a:t>. sets</a:t>
            </a:r>
            <a:r>
              <a:rPr lang="en-US" altLang="zh-CN" sz="1100" dirty="0"/>
              <a:t> </a:t>
            </a:r>
            <a:r>
              <a:rPr lang="en-US" altLang="zh-CN" sz="1100" i="1" dirty="0"/>
              <a:t>S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. . . , S</a:t>
            </a:r>
            <a:r>
              <a:rPr lang="en-US" altLang="zh-CN" sz="1100" i="1" baseline="-25000" dirty="0"/>
              <a:t>m</a:t>
            </a:r>
            <a:r>
              <a:rPr lang="en-US" altLang="zh-CN" sz="1100" i="1" dirty="0"/>
              <a:t> </a:t>
            </a:r>
            <a:r>
              <a:rPr lang="en-US" altLang="zh-CN" sz="1100" dirty="0"/>
              <a:t>⊆ </a:t>
            </a:r>
            <a:r>
              <a:rPr lang="en-US" altLang="zh-CN" sz="1100" i="1" dirty="0">
                <a:latin typeface="Tahoma"/>
                <a:cs typeface="Tahoma"/>
              </a:rPr>
              <a:t>B</a:t>
            </a:r>
            <a:r>
              <a:rPr lang="en-US" altLang="zh-CN" sz="1100" i="1" dirty="0"/>
              <a:t> </a:t>
            </a:r>
          </a:p>
          <a:p>
            <a:pPr marL="12700" marR="5080">
              <a:lnSpc>
                <a:spcPts val="1400"/>
              </a:lnSpc>
            </a:pPr>
            <a:r>
              <a:rPr lang="en-US" sz="1100" dirty="0">
                <a:latin typeface="Tahoma"/>
                <a:cs typeface="Tahoma"/>
              </a:rPr>
              <a:t>A </a:t>
            </a:r>
            <a:r>
              <a:rPr sz="1100" dirty="0">
                <a:latin typeface="Tahoma"/>
                <a:cs typeface="Tahoma"/>
              </a:rPr>
              <a:t>selection of the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baseline="-9259" dirty="0">
                <a:latin typeface="Lucida Sans"/>
                <a:cs typeface="Lucida Sans"/>
              </a:rPr>
              <a:t>i </a:t>
            </a:r>
            <a:r>
              <a:rPr sz="1100" dirty="0">
                <a:latin typeface="Tahoma"/>
                <a:cs typeface="Tahoma"/>
              </a:rPr>
              <a:t>whose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union is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.  Number of sets picked.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450" y="1654175"/>
            <a:ext cx="3575050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problem lends itself immediately to a greedy solution:</a:t>
            </a:r>
          </a:p>
          <a:p>
            <a:pPr marL="246379" marR="5080">
              <a:lnSpc>
                <a:spcPts val="1400"/>
              </a:lnSpc>
              <a:spcBef>
                <a:spcPts val="305"/>
              </a:spcBef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Repeat until all elements of B are covered: Pick the set S</a:t>
            </a:r>
            <a:r>
              <a:rPr sz="1100" i="1" baseline="-9259" dirty="0">
                <a:solidFill>
                  <a:srgbClr val="0000FF"/>
                </a:solidFill>
                <a:latin typeface="Lucida Sans"/>
                <a:cs typeface="Lucida Sans"/>
              </a:rPr>
              <a:t>i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with the largest number of uncovered elements.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680"/>
              </a:spcBef>
            </a:pPr>
            <a:r>
              <a:rPr sz="1100" dirty="0">
                <a:latin typeface="Tahoma"/>
                <a:cs typeface="Tahoma"/>
              </a:rPr>
              <a:t>The greedy algorithm doesn’t always find the best solution!</a:t>
            </a:r>
            <a:r>
              <a:rPr lang="zh-CN" altLang="en-US" sz="1100" dirty="0">
                <a:latin typeface="Tahoma"/>
                <a:cs typeface="Tahoma"/>
              </a:rPr>
              <a:t>贪心算法不一定找不到最优解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Performance ratio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434975"/>
            <a:ext cx="382460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Suppose B contains n elements and that the optimal cover consists of k sets. Then the greedy algorithm will use at most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1100" i="1" dirty="0">
                <a:latin typeface="Arial"/>
                <a:cs typeface="Arial"/>
              </a:rPr>
              <a:t>sets.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71450" y="739775"/>
            <a:ext cx="3657600" cy="1504527"/>
          </a:xfrm>
          <a:prstGeom prst="rect">
            <a:avLst/>
          </a:prstGeom>
        </p:spPr>
        <p:txBody>
          <a:bodyPr vert="horz" wrap="square" lIns="0" tIns="473976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chemeClr val="tx1"/>
                </a:solidFill>
              </a:rPr>
              <a:t>Proof.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Let </a:t>
            </a:r>
            <a:r>
              <a:rPr lang="en-US" altLang="zh-CN" sz="1100" i="1" dirty="0" err="1">
                <a:solidFill>
                  <a:schemeClr val="tx1"/>
                </a:solidFill>
              </a:rPr>
              <a:t>n</a:t>
            </a:r>
            <a:r>
              <a:rPr lang="en-US" altLang="zh-CN" sz="1100" i="1" baseline="-25000" dirty="0" err="1">
                <a:solidFill>
                  <a:schemeClr val="tx1"/>
                </a:solidFill>
              </a:rPr>
              <a:t>t</a:t>
            </a:r>
            <a:r>
              <a:rPr lang="en-US" altLang="zh-CN" sz="1100" dirty="0">
                <a:solidFill>
                  <a:schemeClr val="tx1"/>
                </a:solidFill>
              </a:rPr>
              <a:t> be the number of elements still not covered after </a:t>
            </a:r>
            <a:r>
              <a:rPr lang="en-US" altLang="zh-CN" sz="1100" i="1" dirty="0">
                <a:solidFill>
                  <a:schemeClr val="tx1"/>
                </a:solidFill>
              </a:rPr>
              <a:t>t </a:t>
            </a:r>
            <a:r>
              <a:rPr lang="en-US" altLang="zh-CN" sz="1100" dirty="0">
                <a:solidFill>
                  <a:schemeClr val="tx1"/>
                </a:solidFill>
              </a:rPr>
              <a:t>iterations of the greedy algorithm (so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dirty="0">
                <a:solidFill>
                  <a:srgbClr val="FF0000"/>
                </a:solidFill>
              </a:rPr>
              <a:t>=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dirty="0">
                <a:solidFill>
                  <a:schemeClr val="tx1"/>
                </a:solidFill>
              </a:rPr>
              <a:t>).</a:t>
            </a:r>
            <a:endParaRPr lang="zh-CN" altLang="zh-CN" sz="1100" dirty="0">
              <a:solidFill>
                <a:schemeClr val="tx1"/>
              </a:solidFill>
            </a:endParaRPr>
          </a:p>
          <a:p>
            <a:r>
              <a:rPr lang="en-US" altLang="zh-CN" sz="1100" dirty="0">
                <a:solidFill>
                  <a:schemeClr val="tx1"/>
                </a:solidFill>
              </a:rPr>
              <a:t>Since these remaining elements are covered by the optimal </a:t>
            </a:r>
            <a:r>
              <a:rPr lang="en-US" altLang="zh-CN" sz="1100" i="1" dirty="0">
                <a:solidFill>
                  <a:schemeClr val="tx1"/>
                </a:solidFill>
              </a:rPr>
              <a:t>k </a:t>
            </a:r>
            <a:r>
              <a:rPr lang="en-US" altLang="zh-CN" sz="1100" dirty="0">
                <a:solidFill>
                  <a:schemeClr val="tx1"/>
                </a:solidFill>
              </a:rPr>
              <a:t>sets, there must be some set with at least </a:t>
            </a:r>
            <a:r>
              <a:rPr lang="en-US" altLang="zh-CN" sz="1100" i="1" dirty="0" err="1">
                <a:solidFill>
                  <a:schemeClr val="tx1"/>
                </a:solidFill>
              </a:rPr>
              <a:t>n</a:t>
            </a:r>
            <a:r>
              <a:rPr lang="en-US" altLang="zh-CN" sz="1100" i="1" baseline="-25000" dirty="0" err="1">
                <a:solidFill>
                  <a:schemeClr val="tx1"/>
                </a:solidFill>
              </a:rPr>
              <a:t>t</a:t>
            </a:r>
            <a:r>
              <a:rPr lang="en-US" altLang="zh-CN" sz="1100" dirty="0">
                <a:solidFill>
                  <a:schemeClr val="tx1"/>
                </a:solidFill>
              </a:rPr>
              <a:t>/</a:t>
            </a:r>
            <a:r>
              <a:rPr lang="en-US" altLang="zh-CN" sz="1100" i="1" dirty="0">
                <a:solidFill>
                  <a:schemeClr val="tx1"/>
                </a:solidFill>
              </a:rPr>
              <a:t>k</a:t>
            </a:r>
            <a:r>
              <a:rPr lang="en-US" altLang="zh-CN" sz="1100" dirty="0">
                <a:solidFill>
                  <a:schemeClr val="tx1"/>
                </a:solidFill>
              </a:rPr>
              <a:t> of them. Therefore, the greedy strategy will ensure that</a:t>
            </a:r>
            <a:endParaRPr lang="zh-CN" altLang="zh-CN" sz="11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450" y="2679450"/>
            <a:ext cx="26796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890"/>
              </a:spcBef>
            </a:pPr>
            <a:r>
              <a:rPr sz="1100" dirty="0">
                <a:latin typeface="Tahoma"/>
                <a:cs typeface="Tahoma"/>
              </a:rPr>
              <a:t>which by repeated application implies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81" y="2217127"/>
            <a:ext cx="1947670" cy="4276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430" y="2703253"/>
            <a:ext cx="1221465" cy="39872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2743200" cy="304800"/>
          </a:xfrm>
        </p:spPr>
        <p:txBody>
          <a:bodyPr/>
          <a:lstStyle/>
          <a:p>
            <a:r>
              <a:rPr lang="en-US" altLang="zh-CN" sz="1400" b="1" dirty="0"/>
              <a:t>Performance ratio (cont.)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815975"/>
            <a:ext cx="4038600" cy="1862048"/>
          </a:xfrm>
        </p:spPr>
        <p:txBody>
          <a:bodyPr/>
          <a:lstStyle/>
          <a:p>
            <a:r>
              <a:rPr lang="en-US" altLang="zh-CN" sz="1100" dirty="0">
                <a:solidFill>
                  <a:schemeClr val="tx1"/>
                </a:solidFill>
              </a:rPr>
              <a:t>Note that </a:t>
            </a:r>
            <a:r>
              <a:rPr lang="en-US" altLang="zh-CN" sz="1100" i="1" dirty="0">
                <a:solidFill>
                  <a:srgbClr val="FF0000"/>
                </a:solidFill>
              </a:rPr>
              <a:t>1- x </a:t>
            </a:r>
            <a:r>
              <a:rPr lang="zh-CN" altLang="zh-CN" sz="1100" i="1" dirty="0">
                <a:solidFill>
                  <a:srgbClr val="FF0000"/>
                </a:solidFill>
              </a:rPr>
              <a:t>≤</a:t>
            </a:r>
            <a:r>
              <a:rPr lang="en-US" altLang="zh-CN" sz="1100" i="1" dirty="0">
                <a:solidFill>
                  <a:srgbClr val="FF0000"/>
                </a:solidFill>
              </a:rPr>
              <a:t> e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-x </a:t>
            </a:r>
            <a:r>
              <a:rPr lang="en-US" altLang="zh-CN" sz="1100" dirty="0">
                <a:solidFill>
                  <a:schemeClr val="tx1"/>
                </a:solidFill>
              </a:rPr>
              <a:t>, for all </a:t>
            </a:r>
            <a:r>
              <a:rPr lang="en-US" altLang="zh-CN" sz="1100" i="1" dirty="0">
                <a:solidFill>
                  <a:schemeClr val="tx1"/>
                </a:solidFill>
              </a:rPr>
              <a:t>x</a:t>
            </a:r>
            <a:r>
              <a:rPr lang="en-US" altLang="zh-CN" sz="1100" dirty="0">
                <a:solidFill>
                  <a:schemeClr val="tx1"/>
                </a:solidFill>
              </a:rPr>
              <a:t>, with equality 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if and only if </a:t>
            </a:r>
            <a:r>
              <a:rPr lang="en-US" altLang="zh-CN" sz="1100" i="1" dirty="0">
                <a:solidFill>
                  <a:schemeClr val="tx1"/>
                </a:solidFill>
              </a:rPr>
              <a:t>x</a:t>
            </a:r>
            <a:r>
              <a:rPr lang="en-US" altLang="zh-CN" sz="1100" dirty="0">
                <a:solidFill>
                  <a:schemeClr val="tx1"/>
                </a:solidFill>
              </a:rPr>
              <a:t> =0.</a:t>
            </a:r>
          </a:p>
          <a:p>
            <a:endParaRPr lang="zh-CN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chemeClr val="tx1"/>
                </a:solidFill>
              </a:rPr>
              <a:t>Therefore, we have:</a:t>
            </a:r>
          </a:p>
          <a:p>
            <a:endParaRPr lang="en-US" altLang="zh-CN" sz="1100" i="1" dirty="0">
              <a:solidFill>
                <a:srgbClr val="FF0000"/>
              </a:solidFill>
            </a:endParaRPr>
          </a:p>
          <a:p>
            <a:r>
              <a:rPr lang="en-US" altLang="zh-CN" sz="1100" i="1" dirty="0" err="1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t</a:t>
            </a:r>
            <a:r>
              <a:rPr lang="en-US" altLang="zh-CN" sz="1100" i="1" dirty="0">
                <a:solidFill>
                  <a:srgbClr val="FF0000"/>
                </a:solidFill>
              </a:rPr>
              <a:t> </a:t>
            </a:r>
            <a:r>
              <a:rPr lang="zh-CN" altLang="zh-CN" sz="1100" i="1" dirty="0">
                <a:solidFill>
                  <a:srgbClr val="FF0000"/>
                </a:solidFill>
              </a:rPr>
              <a:t>≤ </a:t>
            </a:r>
            <a:r>
              <a:rPr lang="en-US" altLang="zh-CN" sz="1100" i="1" dirty="0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i="1" dirty="0">
                <a:solidFill>
                  <a:srgbClr val="FF0000"/>
                </a:solidFill>
              </a:rPr>
              <a:t>(1-1/k)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t</a:t>
            </a:r>
            <a:r>
              <a:rPr lang="en-US" altLang="zh-CN" sz="1100" i="1" dirty="0">
                <a:solidFill>
                  <a:srgbClr val="FF0000"/>
                </a:solidFill>
              </a:rPr>
              <a:t>       &lt;  n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 </a:t>
            </a:r>
            <a:r>
              <a:rPr lang="en-US" altLang="zh-CN" sz="1100" dirty="0">
                <a:solidFill>
                  <a:srgbClr val="FF0000"/>
                </a:solidFill>
              </a:rPr>
              <a:t>(</a:t>
            </a:r>
            <a:r>
              <a:rPr lang="en-US" altLang="zh-CN" sz="1100" i="1" dirty="0">
                <a:solidFill>
                  <a:srgbClr val="FF0000"/>
                </a:solidFill>
              </a:rPr>
              <a:t>e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 -1/k</a:t>
            </a:r>
            <a:r>
              <a:rPr lang="en-US" altLang="zh-CN" sz="1100" dirty="0">
                <a:solidFill>
                  <a:srgbClr val="FF0000"/>
                </a:solidFill>
              </a:rPr>
              <a:t>)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t</a:t>
            </a:r>
            <a:r>
              <a:rPr lang="en-US" altLang="zh-CN" sz="1100" i="1" dirty="0">
                <a:solidFill>
                  <a:srgbClr val="FF0000"/>
                </a:solidFill>
              </a:rPr>
              <a:t> = n e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-t/k</a:t>
            </a:r>
            <a:endParaRPr lang="zh-CN" altLang="zh-CN" sz="1100" dirty="0">
              <a:solidFill>
                <a:srgbClr val="FF0000"/>
              </a:solidFill>
            </a:endParaRPr>
          </a:p>
          <a:p>
            <a:endParaRPr lang="en-US" altLang="zh-CN" sz="1100" dirty="0"/>
          </a:p>
          <a:p>
            <a:r>
              <a:rPr lang="en-US" altLang="zh-CN" sz="1100" dirty="0">
                <a:solidFill>
                  <a:schemeClr val="tx1"/>
                </a:solidFill>
              </a:rPr>
              <a:t>At</a:t>
            </a:r>
            <a:r>
              <a:rPr lang="en-US" altLang="zh-CN" sz="1100" dirty="0"/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t</a:t>
            </a:r>
            <a:r>
              <a:rPr lang="en-US" altLang="zh-CN" sz="1100" dirty="0">
                <a:solidFill>
                  <a:srgbClr val="FF0000"/>
                </a:solidFill>
              </a:rPr>
              <a:t> = </a:t>
            </a:r>
            <a:r>
              <a:rPr lang="en-US" altLang="zh-CN" sz="1100" i="1" dirty="0">
                <a:solidFill>
                  <a:srgbClr val="FF0000"/>
                </a:solidFill>
              </a:rPr>
              <a:t>k </a:t>
            </a:r>
            <a:r>
              <a:rPr lang="en-US" altLang="zh-CN" sz="1100" dirty="0" err="1">
                <a:solidFill>
                  <a:srgbClr val="FF0000"/>
                </a:solidFill>
              </a:rPr>
              <a:t>ln</a:t>
            </a:r>
            <a:r>
              <a:rPr lang="en-US" altLang="zh-CN" sz="1100" i="1" dirty="0" err="1">
                <a:solidFill>
                  <a:srgbClr val="FF0000"/>
                </a:solidFill>
              </a:rPr>
              <a:t>n</a:t>
            </a:r>
            <a:r>
              <a:rPr lang="en-US" altLang="zh-CN" sz="1100" dirty="0">
                <a:solidFill>
                  <a:srgbClr val="FF0000"/>
                </a:solidFill>
              </a:rPr>
              <a:t>,</a:t>
            </a:r>
            <a:r>
              <a:rPr lang="en-US" altLang="zh-CN" sz="1100" i="1" dirty="0">
                <a:solidFill>
                  <a:srgbClr val="FF0000"/>
                </a:solidFill>
              </a:rPr>
              <a:t>   </a:t>
            </a:r>
            <a:r>
              <a:rPr lang="en-US" altLang="zh-CN" sz="1100" i="1" dirty="0" err="1">
                <a:solidFill>
                  <a:srgbClr val="FF0000"/>
                </a:solidFill>
              </a:rPr>
              <a:t>n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t</a:t>
            </a:r>
            <a:r>
              <a:rPr lang="en-US" altLang="zh-CN" sz="1100" dirty="0">
                <a:solidFill>
                  <a:srgbClr val="FF0000"/>
                </a:solidFill>
              </a:rPr>
              <a:t>  &lt; </a:t>
            </a:r>
            <a:r>
              <a:rPr lang="en-US" altLang="zh-CN" sz="1100" i="1" dirty="0">
                <a:solidFill>
                  <a:srgbClr val="FF0000"/>
                </a:solidFill>
              </a:rPr>
              <a:t>n e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-</a:t>
            </a:r>
            <a:r>
              <a:rPr lang="en-US" altLang="zh-CN" sz="1100" baseline="30000" dirty="0">
                <a:solidFill>
                  <a:srgbClr val="FF0000"/>
                </a:solidFill>
              </a:rPr>
              <a:t>ln</a:t>
            </a:r>
            <a:r>
              <a:rPr lang="en-US" altLang="zh-CN" sz="1100" i="1" baseline="30000" dirty="0">
                <a:solidFill>
                  <a:srgbClr val="FF0000"/>
                </a:solidFill>
              </a:rPr>
              <a:t> n </a:t>
            </a:r>
            <a:r>
              <a:rPr lang="en-US" altLang="zh-CN" sz="1100" dirty="0">
                <a:solidFill>
                  <a:srgbClr val="FF0000"/>
                </a:solidFill>
              </a:rPr>
              <a:t>= 1</a:t>
            </a:r>
            <a:r>
              <a:rPr lang="en-US" altLang="zh-CN" sz="1100" dirty="0">
                <a:solidFill>
                  <a:schemeClr val="tx1"/>
                </a:solidFill>
              </a:rPr>
              <a:t>,</a:t>
            </a:r>
          </a:p>
          <a:p>
            <a:endParaRPr lang="en-US" altLang="zh-CN" sz="1100" dirty="0"/>
          </a:p>
          <a:p>
            <a:r>
              <a:rPr lang="en-US" altLang="zh-CN" sz="1100" dirty="0">
                <a:solidFill>
                  <a:schemeClr val="tx1"/>
                </a:solidFill>
              </a:rPr>
              <a:t>Which means no elements remain to be covered.</a:t>
            </a:r>
            <a:endParaRPr lang="zh-CN" altLang="zh-CN" sz="1100" dirty="0">
              <a:solidFill>
                <a:schemeClr val="tx1"/>
              </a:solidFill>
            </a:endParaRPr>
          </a:p>
          <a:p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3" y="1501775"/>
            <a:ext cx="1221465" cy="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How is a graph represented?</a:t>
            </a:r>
            <a:r>
              <a:rPr lang="en-US" sz="1400" b="1" dirty="0"/>
              <a:t> (review)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09549" y="503464"/>
            <a:ext cx="419100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can represent a graph by an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adjacency matrix</a:t>
            </a:r>
            <a:r>
              <a:rPr sz="900" dirty="0">
                <a:latin typeface="Tahoma"/>
                <a:cs typeface="Tahoma"/>
              </a:rPr>
              <a:t>:  if there are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dirty="0">
                <a:latin typeface="Lucida Sans Unicode"/>
                <a:cs typeface="Lucida Sans Unicode"/>
              </a:rPr>
              <a:t>| </a:t>
            </a:r>
            <a:r>
              <a:rPr sz="900" dirty="0">
                <a:latin typeface="Tahoma"/>
                <a:cs typeface="Tahoma"/>
              </a:rPr>
              <a:t>vertices</a:t>
            </a:r>
          </a:p>
          <a:p>
            <a:pPr marL="12700">
              <a:lnSpc>
                <a:spcPts val="1400"/>
              </a:lnSpc>
              <a:spcBef>
                <a:spcPts val="110"/>
              </a:spcBef>
            </a:pPr>
            <a:r>
              <a:rPr sz="1350" i="1" baseline="6172" dirty="0">
                <a:latin typeface="Arial"/>
                <a:cs typeface="Arial"/>
              </a:rPr>
              <a:t>v</a:t>
            </a:r>
            <a:r>
              <a:rPr sz="600" dirty="0">
                <a:latin typeface="Trebuchet MS"/>
                <a:cs typeface="Trebuchet MS"/>
              </a:rPr>
              <a:t>1</a:t>
            </a:r>
            <a:r>
              <a:rPr sz="1350" i="1" baseline="6172" dirty="0">
                <a:latin typeface="Arial"/>
                <a:cs typeface="Arial"/>
              </a:rPr>
              <a:t>, . . . , v</a:t>
            </a:r>
            <a:r>
              <a:rPr sz="600" i="1" dirty="0">
                <a:latin typeface="Arial"/>
                <a:cs typeface="Arial"/>
              </a:rPr>
              <a:t>n </a:t>
            </a:r>
            <a:r>
              <a:rPr sz="1350" baseline="6172" dirty="0">
                <a:latin typeface="Tahoma"/>
                <a:cs typeface="Tahoma"/>
              </a:rPr>
              <a:t>, this is an </a:t>
            </a:r>
            <a:r>
              <a:rPr sz="1350" i="1" baseline="6172" dirty="0">
                <a:latin typeface="Arial"/>
                <a:cs typeface="Arial"/>
              </a:rPr>
              <a:t>n </a:t>
            </a:r>
            <a:r>
              <a:rPr sz="1350" baseline="6172" dirty="0">
                <a:latin typeface="Lucida Sans Unicode"/>
                <a:cs typeface="Lucida Sans Unicode"/>
              </a:rPr>
              <a:t>× </a:t>
            </a:r>
            <a:r>
              <a:rPr sz="1350" i="1" baseline="6172" dirty="0">
                <a:latin typeface="Arial"/>
                <a:cs typeface="Arial"/>
              </a:rPr>
              <a:t>n </a:t>
            </a:r>
            <a:r>
              <a:rPr sz="1350" baseline="6172" dirty="0">
                <a:latin typeface="Tahoma"/>
                <a:cs typeface="Tahoma"/>
              </a:rPr>
              <a:t>array whose (</a:t>
            </a:r>
            <a:r>
              <a:rPr sz="1350" i="1" baseline="6172" dirty="0">
                <a:latin typeface="Arial"/>
                <a:cs typeface="Arial"/>
              </a:rPr>
              <a:t>i, j</a:t>
            </a:r>
            <a:r>
              <a:rPr sz="1350" baseline="6172" dirty="0">
                <a:latin typeface="Tahoma"/>
                <a:cs typeface="Tahoma"/>
              </a:rPr>
              <a:t>)th entry 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6744" y="1154103"/>
            <a:ext cx="25971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5" dirty="0">
                <a:latin typeface="Arial"/>
                <a:cs typeface="Arial"/>
              </a:rPr>
              <a:t>a</a:t>
            </a:r>
            <a:r>
              <a:rPr sz="900" i="1" spc="-7" baseline="-9259" dirty="0">
                <a:latin typeface="Arial"/>
                <a:cs typeface="Arial"/>
              </a:rPr>
              <a:t>ij</a:t>
            </a:r>
            <a:r>
              <a:rPr sz="900" i="1" spc="150" baseline="-9259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050" y="959628"/>
            <a:ext cx="17843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spc="-160" dirty="0">
                <a:latin typeface="Arial Unicode MS"/>
                <a:cs typeface="Arial Unicode MS"/>
              </a:rPr>
              <a:t>        </a:t>
            </a:r>
            <a:r>
              <a:rPr sz="1350" spc="-52" baseline="-55555" dirty="0">
                <a:latin typeface="Tahoma"/>
                <a:cs typeface="Tahoma"/>
              </a:rPr>
              <a:t>1</a:t>
            </a:r>
            <a:endParaRPr sz="1350" baseline="-55555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0000" y="1089107"/>
            <a:ext cx="155130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ahoma"/>
                <a:cs typeface="Tahoma"/>
              </a:rPr>
              <a:t>if </a:t>
            </a:r>
            <a:r>
              <a:rPr sz="900" spc="-30" dirty="0">
                <a:latin typeface="Tahoma"/>
                <a:cs typeface="Tahoma"/>
              </a:rPr>
              <a:t>there </a:t>
            </a:r>
            <a:r>
              <a:rPr sz="900" spc="-20" dirty="0">
                <a:latin typeface="Tahoma"/>
                <a:cs typeface="Tahoma"/>
              </a:rPr>
              <a:t>is </a:t>
            </a:r>
            <a:r>
              <a:rPr sz="900" spc="-30" dirty="0">
                <a:latin typeface="Tahoma"/>
                <a:cs typeface="Tahoma"/>
              </a:rPr>
              <a:t>an </a:t>
            </a:r>
            <a:r>
              <a:rPr sz="900" spc="-50" dirty="0">
                <a:latin typeface="Tahoma"/>
                <a:cs typeface="Tahoma"/>
              </a:rPr>
              <a:t>edge </a:t>
            </a:r>
            <a:r>
              <a:rPr sz="900" spc="-20" dirty="0">
                <a:latin typeface="Tahoma"/>
                <a:cs typeface="Tahoma"/>
              </a:rPr>
              <a:t>from </a:t>
            </a:r>
            <a:r>
              <a:rPr sz="900" i="1" spc="-5" dirty="0">
                <a:latin typeface="Arial"/>
                <a:cs typeface="Arial"/>
              </a:rPr>
              <a:t>v</a:t>
            </a:r>
            <a:r>
              <a:rPr sz="900" i="1" spc="-7" baseline="-9259" dirty="0">
                <a:latin typeface="Arial"/>
                <a:cs typeface="Arial"/>
              </a:rPr>
              <a:t>i  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2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baseline="-9259" dirty="0">
                <a:latin typeface="Arial"/>
                <a:cs typeface="Arial"/>
              </a:rPr>
              <a:t>j</a:t>
            </a:r>
            <a:endParaRPr sz="900" baseline="-9259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8107" y="1269851"/>
            <a:ext cx="6915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>
                <a:latin typeface="Tahoma"/>
                <a:cs typeface="Tahoma"/>
              </a:rPr>
              <a:t>  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lang="en-US" altLang="zh-CN" sz="900" spc="60" dirty="0">
                <a:latin typeface="Tahoma"/>
                <a:cs typeface="Tahoma"/>
              </a:rPr>
              <a:t>o</a:t>
            </a:r>
            <a:r>
              <a:rPr sz="900" spc="-25" dirty="0">
                <a:latin typeface="Tahoma"/>
                <a:cs typeface="Tahoma"/>
              </a:rPr>
              <a:t>therwise</a:t>
            </a:r>
            <a:r>
              <a:rPr sz="900" i="1" spc="-25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47294" y="1620354"/>
            <a:ext cx="405325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6379">
              <a:lnSpc>
                <a:spcPts val="1400"/>
              </a:lnSpc>
            </a:pPr>
            <a:r>
              <a:rPr dirty="0"/>
              <a:t>For undirected graph, the matrix is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symmetric </a:t>
            </a:r>
            <a:r>
              <a:rPr dirty="0"/>
              <a:t>since an edge </a:t>
            </a:r>
            <a:r>
              <a:rPr dirty="0">
                <a:latin typeface="Lucida Sans Unicode"/>
                <a:cs typeface="Lucida Sans Unicode"/>
              </a:rPr>
              <a:t>{</a:t>
            </a:r>
            <a:r>
              <a:rPr i="1" dirty="0">
                <a:latin typeface="Arial"/>
                <a:cs typeface="Arial"/>
              </a:rPr>
              <a:t>u, v</a:t>
            </a:r>
            <a:r>
              <a:rPr dirty="0">
                <a:latin typeface="Lucida Sans Unicode"/>
                <a:cs typeface="Lucida Sans Unicode"/>
              </a:rPr>
              <a:t>} </a:t>
            </a:r>
            <a:r>
              <a:rPr dirty="0"/>
              <a:t>can be  taken in either direction.</a:t>
            </a:r>
          </a:p>
          <a:p>
            <a:pPr marL="12700" marR="76835">
              <a:lnSpc>
                <a:spcPts val="1400"/>
              </a:lnSpc>
              <a:spcBef>
                <a:spcPts val="595"/>
              </a:spcBef>
            </a:pPr>
            <a:r>
              <a:rPr b="1" dirty="0">
                <a:latin typeface="Arial"/>
                <a:cs typeface="Arial"/>
              </a:rPr>
              <a:t>Pros: </a:t>
            </a:r>
            <a:r>
              <a:rPr dirty="0"/>
              <a:t>the presence of a particular edge can be checked in constant time, with  just one memory access.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b="1" dirty="0">
                <a:latin typeface="Arial"/>
                <a:cs typeface="Arial"/>
              </a:rPr>
              <a:t>Cons: </a:t>
            </a:r>
            <a:r>
              <a:rPr dirty="0"/>
              <a:t>Takes up </a:t>
            </a:r>
            <a:r>
              <a:rPr i="1" dirty="0">
                <a:latin typeface="Arial"/>
                <a:cs typeface="Arial"/>
              </a:rPr>
              <a:t>O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n</a:t>
            </a:r>
            <a:r>
              <a:rPr sz="900" baseline="37037" dirty="0">
                <a:latin typeface="Trebuchet MS"/>
                <a:cs typeface="Trebuchet MS"/>
              </a:rPr>
              <a:t>2</a:t>
            </a:r>
            <a:r>
              <a:rPr sz="900" dirty="0"/>
              <a:t>) space, which is wasteful if the graph does not have very  many edges.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41" y="1017478"/>
            <a:ext cx="22218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5017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How is a graph represented?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71" y="815975"/>
            <a:ext cx="3938956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can represent a graph by an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adjacency list</a:t>
            </a:r>
            <a:r>
              <a:rPr sz="900" dirty="0">
                <a:latin typeface="Tahoma"/>
                <a:cs typeface="Tahoma"/>
              </a:rPr>
              <a:t>: It consists of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dirty="0">
                <a:latin typeface="Lucida Sans Unicode"/>
                <a:cs typeface="Lucida Sans Unicode"/>
              </a:rPr>
              <a:t>| </a:t>
            </a:r>
            <a:r>
              <a:rPr sz="900" dirty="0">
                <a:latin typeface="Tahoma"/>
                <a:cs typeface="Tahoma"/>
              </a:rPr>
              <a:t>linked lists,  one per vertex.</a:t>
            </a:r>
          </a:p>
          <a:p>
            <a:pPr marL="12700" marR="16065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 linked list for vertex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holds the names of vertices to which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has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an  outgoing edge  </a:t>
            </a:r>
            <a:r>
              <a:rPr sz="900" dirty="0">
                <a:latin typeface="Tahoma"/>
                <a:cs typeface="Tahoma"/>
              </a:rPr>
              <a:t>– that is – vertices </a:t>
            </a:r>
            <a:r>
              <a:rPr sz="900" i="1" dirty="0">
                <a:latin typeface="Arial"/>
                <a:cs typeface="Arial"/>
              </a:rPr>
              <a:t>v  </a:t>
            </a:r>
            <a:r>
              <a:rPr sz="900" dirty="0">
                <a:latin typeface="Tahoma"/>
                <a:cs typeface="Tahoma"/>
              </a:rPr>
              <a:t>for which (</a:t>
            </a:r>
            <a:r>
              <a:rPr sz="900" i="1" dirty="0">
                <a:latin typeface="Arial"/>
                <a:cs typeface="Arial"/>
              </a:rPr>
              <a:t>u, v</a:t>
            </a:r>
            <a:r>
              <a:rPr sz="900" dirty="0">
                <a:latin typeface="Tahoma"/>
                <a:cs typeface="Tahoma"/>
              </a:rPr>
              <a:t>) </a:t>
            </a:r>
            <a:r>
              <a:rPr sz="900" dirty="0">
                <a:latin typeface="Lucida Sans Unicode"/>
                <a:cs typeface="Lucida Sans Unicode"/>
              </a:rPr>
              <a:t>∈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8255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Therefore, each edge appears in exactly one of the linked lists if the graph is  directed or two of the lists if the graph is undirected.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b="1" dirty="0">
                <a:latin typeface="Arial"/>
                <a:cs typeface="Arial"/>
              </a:rPr>
              <a:t>Pros:  </a:t>
            </a:r>
            <a:r>
              <a:rPr sz="900" dirty="0">
                <a:latin typeface="Tahoma"/>
                <a:cs typeface="Tahoma"/>
              </a:rPr>
              <a:t>The total size of the data structure is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dirty="0">
                <a:latin typeface="Tahoma"/>
                <a:cs typeface="Tahoma"/>
              </a:rPr>
              <a:t>).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900" b="1" dirty="0">
                <a:latin typeface="Arial"/>
                <a:cs typeface="Arial"/>
              </a:rPr>
              <a:t>Cons:  </a:t>
            </a:r>
            <a:r>
              <a:rPr sz="900" dirty="0">
                <a:latin typeface="Tahoma"/>
                <a:cs typeface="Tahoma"/>
              </a:rPr>
              <a:t>Checking for a particular edge (</a:t>
            </a:r>
            <a:r>
              <a:rPr sz="900" i="1" dirty="0">
                <a:latin typeface="Arial"/>
                <a:cs typeface="Arial"/>
              </a:rPr>
              <a:t>u, v</a:t>
            </a:r>
            <a:r>
              <a:rPr sz="900" dirty="0">
                <a:latin typeface="Tahoma"/>
                <a:cs typeface="Tahoma"/>
              </a:rPr>
              <a:t>) is no longer constant time.</a:t>
            </a:r>
          </a:p>
        </p:txBody>
      </p:sp>
    </p:spTree>
    <p:extLst>
      <p:ext uri="{BB962C8B-B14F-4D97-AF65-F5344CB8AC3E}">
        <p14:creationId xmlns:p14="http://schemas.microsoft.com/office/powerpoint/2010/main" val="51404513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39" y="4349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Building a network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691265"/>
            <a:ext cx="3915511" cy="2186881"/>
          </a:xfrm>
          <a:prstGeom prst="rect">
            <a:avLst/>
          </a:prstGeom>
        </p:spPr>
        <p:txBody>
          <a:bodyPr vert="horz" wrap="square" lIns="0" tIns="261239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u="none" dirty="0"/>
              <a:t>Suppose you are asked to network a collection of computers by linking selected pairs of them.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u="none" dirty="0"/>
              <a:t>This translates into a graph problem in which</a:t>
            </a:r>
          </a:p>
          <a:p>
            <a:pPr marL="120014">
              <a:lnSpc>
                <a:spcPts val="1400"/>
              </a:lnSpc>
              <a:spcBef>
                <a:spcPts val="509"/>
              </a:spcBef>
            </a:pPr>
            <a:r>
              <a:rPr sz="1100" u="none" baseline="9259" dirty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u="none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u="none" dirty="0"/>
              <a:t>nodes are computers,</a:t>
            </a:r>
            <a:endParaRPr sz="1100" dirty="0"/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u="none" baseline="9259" dirty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u="none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u="none" dirty="0"/>
              <a:t>undirected edges are potential links, each with a </a:t>
            </a:r>
            <a:r>
              <a:rPr sz="1100" i="1" u="none" dirty="0">
                <a:solidFill>
                  <a:srgbClr val="FF0000"/>
                </a:solidFill>
                <a:latin typeface="Arial"/>
                <a:cs typeface="Arial"/>
              </a:rPr>
              <a:t>maintenance cost</a:t>
            </a:r>
            <a:r>
              <a:rPr sz="1100" u="none" dirty="0"/>
              <a:t>.</a:t>
            </a:r>
            <a:endParaRPr sz="1100" dirty="0"/>
          </a:p>
          <a:p>
            <a:pPr marL="12700">
              <a:lnSpc>
                <a:spcPts val="1400"/>
              </a:lnSpc>
              <a:spcBef>
                <a:spcPts val="505"/>
              </a:spcBef>
            </a:pPr>
            <a:r>
              <a:rPr sz="1100" u="none" dirty="0"/>
              <a:t>The goal is to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u="none" baseline="9259" dirty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u="none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u="none" dirty="0"/>
              <a:t>pick enough of these edges that the nodes are </a:t>
            </a:r>
            <a:r>
              <a:rPr sz="1100" i="1" u="none" dirty="0">
                <a:solidFill>
                  <a:srgbClr val="FF0000"/>
                </a:solidFill>
                <a:latin typeface="Arial"/>
                <a:cs typeface="Arial"/>
              </a:rPr>
              <a:t>connected</a:t>
            </a:r>
            <a:r>
              <a:rPr sz="1100" u="none" dirty="0"/>
              <a:t>,</a:t>
            </a:r>
            <a:endParaRPr sz="1100" dirty="0"/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lang="en-US" sz="1100" u="none" baseline="9259" dirty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u="none" baseline="9259" dirty="0">
                <a:solidFill>
                  <a:srgbClr val="3333B2"/>
                </a:solidFill>
                <a:latin typeface="Arial"/>
                <a:cs typeface="Arial"/>
              </a:rPr>
              <a:t>.</a:t>
            </a:r>
            <a:r>
              <a:rPr lang="en-US" sz="1100" u="none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u="none" baseline="9259" dirty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u="none" dirty="0"/>
              <a:t>the total maintenance cost is </a:t>
            </a:r>
            <a:r>
              <a:rPr sz="1100" i="1" u="none" dirty="0">
                <a:solidFill>
                  <a:srgbClr val="FF0000"/>
                </a:solidFill>
                <a:latin typeface="Arial"/>
                <a:cs typeface="Arial"/>
              </a:rPr>
              <a:t>minimum</a:t>
            </a:r>
            <a:r>
              <a:rPr sz="1100" u="none" dirty="0"/>
              <a:t>.</a:t>
            </a:r>
            <a:endParaRPr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3" y="1656000"/>
            <a:ext cx="144000" cy="1287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8" y="1872000"/>
            <a:ext cx="144000" cy="1287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4" y="2489294"/>
            <a:ext cx="144000" cy="1287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1" y="2720975"/>
            <a:ext cx="144000" cy="1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7858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13" y="282576"/>
            <a:ext cx="408383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Properties of the optimal 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739775"/>
            <a:ext cx="3938956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(1)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Removing a cycle edge cannot disconnect a graph.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So the solution must be connected and acyclic: undirected graphs of this kind are called </a:t>
            </a:r>
            <a:r>
              <a:rPr sz="1200" b="1" dirty="0">
                <a:latin typeface="Gill Sans MT"/>
                <a:cs typeface="Gill Sans MT"/>
              </a:rPr>
              <a:t>trees</a:t>
            </a:r>
            <a:r>
              <a:rPr sz="1100" dirty="0">
                <a:latin typeface="Tahoma"/>
                <a:cs typeface="Tahoma"/>
              </a:rPr>
              <a:t>. A tree with 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5"/>
              </a:spcBef>
            </a:pP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minimum total weight</a:t>
            </a:r>
            <a:r>
              <a:rPr sz="1100" dirty="0">
                <a:latin typeface="Tahoma"/>
                <a:cs typeface="Tahoma"/>
              </a:rPr>
              <a:t>, is a </a:t>
            </a:r>
            <a:r>
              <a:rPr sz="1200" b="1" dirty="0">
                <a:latin typeface="Gill Sans MT"/>
                <a:cs typeface="Gill Sans MT"/>
              </a:rPr>
              <a:t>minimum spanning tree</a:t>
            </a:r>
            <a:r>
              <a:rPr sz="1200" dirty="0">
                <a:latin typeface="Tahoma"/>
                <a:cs typeface="Tahoma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995733"/>
            <a:ext cx="50995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i="1" dirty="0">
                <a:latin typeface="Arial"/>
                <a:cs typeface="Arial"/>
              </a:rPr>
              <a:t>Input:  </a:t>
            </a:r>
            <a:r>
              <a:rPr lang="en-US" altLang="zh-CN" sz="1100" i="1" dirty="0">
                <a:latin typeface="Arial"/>
                <a:cs typeface="Arial"/>
              </a:rPr>
              <a:t>Ou</a:t>
            </a:r>
            <a:r>
              <a:rPr sz="1100" i="1" dirty="0">
                <a:latin typeface="Arial"/>
                <a:cs typeface="Arial"/>
              </a:rPr>
              <a:t>tput</a:t>
            </a:r>
            <a:r>
              <a:rPr sz="900" i="1" dirty="0">
                <a:latin typeface="Arial"/>
                <a:cs typeface="Arial"/>
              </a:rPr>
              <a:t>: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450" y="1995733"/>
            <a:ext cx="3048000" cy="882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An undirected graph </a:t>
            </a:r>
            <a:r>
              <a:rPr lang="en-US" altLang="zh-CN" sz="1100" i="1" dirty="0"/>
              <a:t>G  </a:t>
            </a:r>
            <a:r>
              <a:rPr lang="en-US" altLang="zh-CN" sz="1100" dirty="0"/>
              <a:t>= (</a:t>
            </a:r>
            <a:r>
              <a:rPr lang="en-US" altLang="zh-CN" sz="1100" i="1" dirty="0"/>
              <a:t>V , E </a:t>
            </a:r>
            <a:r>
              <a:rPr lang="en-US" altLang="zh-CN" sz="1100" dirty="0"/>
              <a:t>); edge weights </a:t>
            </a:r>
            <a:r>
              <a:rPr lang="en-US" altLang="zh-CN" sz="1100" i="1" dirty="0"/>
              <a:t>w</a:t>
            </a:r>
            <a:r>
              <a:rPr lang="en-US" altLang="zh-CN" sz="1100" i="1" baseline="-25000" dirty="0"/>
              <a:t>e</a:t>
            </a:r>
            <a:endParaRPr lang="zh-CN" altLang="zh-CN" sz="1100" dirty="0"/>
          </a:p>
          <a:p>
            <a:r>
              <a:rPr lang="en-US" altLang="zh-CN" sz="1100" dirty="0"/>
              <a:t>A tree </a:t>
            </a:r>
            <a:r>
              <a:rPr lang="en-US" altLang="zh-CN" sz="1100" i="1" dirty="0"/>
              <a:t>T </a:t>
            </a:r>
            <a:r>
              <a:rPr lang="en-US" altLang="zh-CN" sz="1100" dirty="0"/>
              <a:t>= (</a:t>
            </a:r>
            <a:r>
              <a:rPr lang="en-US" altLang="zh-CN" sz="1100" i="1" dirty="0"/>
              <a:t>V , E' </a:t>
            </a:r>
            <a:r>
              <a:rPr lang="en-US" altLang="zh-CN" sz="1100" dirty="0"/>
              <a:t>) with </a:t>
            </a:r>
            <a:r>
              <a:rPr lang="en-US" altLang="zh-CN" sz="1100" i="1" dirty="0"/>
              <a:t>E'</a:t>
            </a:r>
            <a:r>
              <a:rPr lang="en-US" altLang="zh-CN" sz="1100" baseline="30000" dirty="0"/>
              <a:t> </a:t>
            </a:r>
            <a:r>
              <a:rPr lang="en-US" altLang="zh-CN" sz="1100" dirty="0"/>
              <a:t>⊆ </a:t>
            </a:r>
            <a:r>
              <a:rPr lang="en-US" altLang="zh-CN" sz="1100" i="1" dirty="0"/>
              <a:t>E </a:t>
            </a:r>
            <a:r>
              <a:rPr lang="en-US" altLang="zh-CN" sz="1100" dirty="0"/>
              <a:t>that </a:t>
            </a:r>
            <a:r>
              <a:rPr lang="en-US" altLang="zh-CN" sz="1100" i="1" dirty="0">
                <a:solidFill>
                  <a:srgbClr val="FF0000"/>
                </a:solidFill>
              </a:rPr>
              <a:t>minimizes</a:t>
            </a:r>
            <a:endParaRPr lang="en-US" altLang="zh-CN" sz="1100" dirty="0">
              <a:solidFill>
                <a:srgbClr val="FF0000"/>
              </a:solidFill>
            </a:endParaRPr>
          </a:p>
          <a:p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/>
              <a:t>weight(</a:t>
            </a:r>
            <a:r>
              <a:rPr lang="en-US" altLang="zh-CN" sz="1100" i="1" dirty="0"/>
              <a:t>T </a:t>
            </a:r>
            <a:r>
              <a:rPr lang="en-US" altLang="zh-CN" sz="1100" dirty="0"/>
              <a:t>) =         </a:t>
            </a:r>
            <a:r>
              <a:rPr lang="en-US" altLang="zh-CN" sz="1100" i="1" dirty="0"/>
              <a:t>w</a:t>
            </a:r>
            <a:r>
              <a:rPr lang="en-US" altLang="zh-CN" sz="1100" i="1" baseline="-25000" dirty="0"/>
              <a:t>e</a:t>
            </a:r>
            <a:r>
              <a:rPr lang="en-US" altLang="zh-CN" sz="1100" i="1" dirty="0"/>
              <a:t> .</a:t>
            </a:r>
            <a:endParaRPr lang="zh-CN" altLang="zh-CN" sz="1100" dirty="0"/>
          </a:p>
          <a:p>
            <a:pPr marL="1483360">
              <a:lnSpc>
                <a:spcPts val="1400"/>
              </a:lnSpc>
              <a:spcBef>
                <a:spcPts val="210"/>
              </a:spcBef>
            </a:pPr>
            <a:endParaRPr sz="750" baseline="16666" dirty="0">
              <a:latin typeface="Verdana"/>
              <a:cs typeface="Verdan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09" y="2436879"/>
            <a:ext cx="277301" cy="3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00" y="2192147"/>
            <a:ext cx="15231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0609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71" y="434975"/>
            <a:ext cx="40839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71" y="892175"/>
            <a:ext cx="3938956" cy="170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(2)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A tree on n nodes has n </a:t>
            </a:r>
            <a:r>
              <a:rPr sz="1100" dirty="0">
                <a:latin typeface="Arial Unicode MS"/>
                <a:cs typeface="Arial Unicode MS"/>
              </a:rPr>
              <a:t>− </a:t>
            </a:r>
            <a:r>
              <a:rPr sz="1100" dirty="0">
                <a:latin typeface="Tahoma"/>
                <a:cs typeface="Tahoma"/>
              </a:rPr>
              <a:t>1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edges.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(3)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Any connected, undirected graph G  </a:t>
            </a:r>
            <a:r>
              <a:rPr sz="1100" dirty="0">
                <a:latin typeface="Tahoma"/>
                <a:cs typeface="Tahoma"/>
              </a:rPr>
              <a:t>= (</a:t>
            </a:r>
            <a:r>
              <a:rPr sz="1100" i="1" dirty="0">
                <a:latin typeface="Arial"/>
                <a:cs typeface="Arial"/>
              </a:rPr>
              <a:t>V , E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1100" i="1" dirty="0">
                <a:latin typeface="Arial"/>
                <a:cs typeface="Arial"/>
              </a:rPr>
              <a:t>with </a:t>
            </a:r>
            <a:r>
              <a:rPr sz="1100" dirty="0">
                <a:latin typeface="Arial Unicode MS"/>
                <a:cs typeface="Arial Unicode MS"/>
              </a:rPr>
              <a:t>|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Arial Unicode MS"/>
                <a:cs typeface="Arial Unicode MS"/>
              </a:rPr>
              <a:t>| </a:t>
            </a:r>
            <a:r>
              <a:rPr sz="1100" dirty="0">
                <a:latin typeface="Tahoma"/>
                <a:cs typeface="Tahoma"/>
              </a:rPr>
              <a:t>= </a:t>
            </a:r>
            <a:r>
              <a:rPr sz="1100" dirty="0">
                <a:latin typeface="Arial Unicode MS"/>
                <a:cs typeface="Arial Unicode MS"/>
              </a:rPr>
              <a:t>|</a:t>
            </a:r>
            <a:r>
              <a:rPr sz="1100" i="1" dirty="0">
                <a:latin typeface="Arial"/>
                <a:cs typeface="Arial"/>
              </a:rPr>
              <a:t>V </a:t>
            </a:r>
            <a:r>
              <a:rPr sz="1100" dirty="0">
                <a:latin typeface="Arial Unicode MS"/>
                <a:cs typeface="Arial Unicode MS"/>
              </a:rPr>
              <a:t>| − </a:t>
            </a:r>
            <a:r>
              <a:rPr sz="1100" dirty="0">
                <a:latin typeface="Tahoma"/>
                <a:cs typeface="Tahoma"/>
              </a:rPr>
              <a:t>1 </a:t>
            </a:r>
            <a:r>
              <a:rPr sz="1100" i="1" dirty="0">
                <a:latin typeface="Arial"/>
                <a:cs typeface="Arial"/>
              </a:rPr>
              <a:t>is a tree.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 (4)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29"/>
              </a:spcBef>
            </a:pPr>
            <a:r>
              <a:rPr sz="1100" i="1" dirty="0">
                <a:latin typeface="Arial"/>
                <a:cs typeface="Arial"/>
              </a:rPr>
              <a:t>An undirected graph is a tree if and only if there is a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unique </a:t>
            </a:r>
            <a:r>
              <a:rPr sz="1100" i="1" dirty="0">
                <a:latin typeface="Arial"/>
                <a:cs typeface="Arial"/>
              </a:rPr>
              <a:t>path between any pair of nodes.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72389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greedy 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892175"/>
            <a:ext cx="3938956" cy="151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b="1" dirty="0">
                <a:latin typeface="Gill Sans MT"/>
                <a:cs typeface="Gill Sans MT"/>
              </a:rPr>
              <a:t>Kruskal</a:t>
            </a:r>
            <a:r>
              <a:rPr sz="1200" dirty="0">
                <a:latin typeface="Tahoma"/>
                <a:cs typeface="Tahoma"/>
              </a:rPr>
              <a:t>’</a:t>
            </a:r>
            <a:r>
              <a:rPr sz="1100" dirty="0">
                <a:latin typeface="Tahoma"/>
                <a:cs typeface="Tahoma"/>
              </a:rPr>
              <a:t>s minimum spanning tree algorithm starts 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with the empty graph and  then selects edges from 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dirty="0">
                <a:latin typeface="Tahoma"/>
                <a:cs typeface="Tahoma"/>
              </a:rPr>
              <a:t>according to the following rule.</a:t>
            </a:r>
          </a:p>
          <a:p>
            <a:pPr marL="12700" indent="233679">
              <a:lnSpc>
                <a:spcPts val="1400"/>
              </a:lnSpc>
              <a:spcBef>
                <a:spcPts val="315"/>
              </a:spcBef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Repeatedly add the next lightest edge that </a:t>
            </a:r>
            <a:endParaRPr lang="en-US" sz="1100" i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indent="233679">
              <a:lnSpc>
                <a:spcPts val="1400"/>
              </a:lnSpc>
              <a:spcBef>
                <a:spcPts val="315"/>
              </a:spcBef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doesn’t produce a cycle.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correctness of Kruskal’s method follows from </a:t>
            </a: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certain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cut property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64728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3037</Words>
  <Application>Microsoft Office PowerPoint</Application>
  <PresentationFormat>自定义</PresentationFormat>
  <Paragraphs>250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 Unicode MS</vt:lpstr>
      <vt:lpstr>Arial</vt:lpstr>
      <vt:lpstr>Calibri</vt:lpstr>
      <vt:lpstr>Courier New</vt:lpstr>
      <vt:lpstr>Gill Sans MT</vt:lpstr>
      <vt:lpstr>Lucida Sans</vt:lpstr>
      <vt:lpstr>Lucida Sans Unicode</vt:lpstr>
      <vt:lpstr>Microsoft Tai Le</vt:lpstr>
      <vt:lpstr>Tahoma</vt:lpstr>
      <vt:lpstr>Times New Roman</vt:lpstr>
      <vt:lpstr>Trebuchet MS</vt:lpstr>
      <vt:lpstr>Verdana</vt:lpstr>
      <vt:lpstr>Office Theme</vt:lpstr>
      <vt:lpstr>Chapter 5.  Greedy Algorithms</vt:lpstr>
      <vt:lpstr>Minimum spanning trees</vt:lpstr>
      <vt:lpstr>Graphs (review)</vt:lpstr>
      <vt:lpstr>How is a graph represented? (review)</vt:lpstr>
      <vt:lpstr>How is a graph represented?  (cont’d)</vt:lpstr>
      <vt:lpstr>Building a network</vt:lpstr>
      <vt:lpstr>Properties of the optimal solutions</vt:lpstr>
      <vt:lpstr>Trees</vt:lpstr>
      <vt:lpstr>A greedy approach</vt:lpstr>
      <vt:lpstr>Example: A minimum spanning tree</vt:lpstr>
      <vt:lpstr>The cut property</vt:lpstr>
      <vt:lpstr>Cut property</vt:lpstr>
      <vt:lpstr>Proof of the cut property</vt:lpstr>
      <vt:lpstr>Proof of the cut property (cont’d)</vt:lpstr>
      <vt:lpstr>Kruskal’s algorithm</vt:lpstr>
      <vt:lpstr>A data structure for disjoint sets</vt:lpstr>
      <vt:lpstr>Directed-tree representation of set</vt:lpstr>
      <vt:lpstr>Disjoint-set operations with rank</vt:lpstr>
      <vt:lpstr>Union by rank</vt:lpstr>
      <vt:lpstr>Union</vt:lpstr>
      <vt:lpstr>Properties</vt:lpstr>
      <vt:lpstr>PowerPoint 演示文稿</vt:lpstr>
      <vt:lpstr>Path compression</vt:lpstr>
      <vt:lpstr>The effect of path compression</vt:lpstr>
      <vt:lpstr>Time analysis</vt:lpstr>
      <vt:lpstr>Time analysis (cont’d)</vt:lpstr>
      <vt:lpstr>Time analysis (cont’d)</vt:lpstr>
      <vt:lpstr>Time analysis (cont’d)</vt:lpstr>
      <vt:lpstr>Time analysis (cont’d)</vt:lpstr>
      <vt:lpstr>Time analysis (cont’d)</vt:lpstr>
      <vt:lpstr>Time analysis (cont’d)</vt:lpstr>
      <vt:lpstr>Set cover</vt:lpstr>
      <vt:lpstr>The problem</vt:lpstr>
      <vt:lpstr>Set cover problem</vt:lpstr>
      <vt:lpstr>Performance ratio</vt:lpstr>
      <vt:lpstr>Performance ratio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(IX)</dc:title>
  <dc:creator>Yijia Chen  Shanghai Jiaotong University</dc:creator>
  <cp:lastModifiedBy>天龙 王</cp:lastModifiedBy>
  <cp:revision>160</cp:revision>
  <dcterms:created xsi:type="dcterms:W3CDTF">2016-09-12T02:57:33Z</dcterms:created>
  <dcterms:modified xsi:type="dcterms:W3CDTF">2020-09-16T01:38:21Z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2013-11-14T00:00:00Z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2016-09-11T00:00:00Z</vt:filetime>
  </property>
</Properties>
</file>