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ppt/comments/comment19.xml" ContentType="application/vnd.openxmlformats-officedocument.presentationml.comments+xml"/>
  <Override PartName="/ppt/comments/comment20.xml" ContentType="application/vnd.openxmlformats-officedocument.presentationml.comments+xml"/>
  <Override PartName="/ppt/comments/comment21.xml" ContentType="application/vnd.openxmlformats-officedocument.presentationml.comments+xml"/>
  <Override PartName="/ppt/comments/comment22.xml" ContentType="application/vnd.openxmlformats-officedocument.presentationml.comments+xml"/>
  <Override PartName="/ppt/comments/comment23.xml" ContentType="application/vnd.openxmlformats-officedocument.presentationml.comments+xml"/>
  <Override PartName="/ppt/comments/comment24.xml" ContentType="application/vnd.openxmlformats-officedocument.presentationml.comments+xml"/>
  <Override PartName="/ppt/comments/comment2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62" r:id="rId2"/>
    <p:sldId id="315" r:id="rId3"/>
    <p:sldId id="32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277" r:id="rId13"/>
    <p:sldId id="278" r:id="rId14"/>
    <p:sldId id="327" r:id="rId15"/>
    <p:sldId id="304" r:id="rId16"/>
    <p:sldId id="30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</p:sldIdLst>
  <p:sldSz cx="4610100" cy="3460750"/>
  <p:notesSz cx="4610100" cy="3460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天龙 王" initials="天龙" lastIdx="40" clrIdx="0">
    <p:extLst>
      <p:ext uri="{19B8F6BF-5375-455C-9EA6-DF929625EA0E}">
        <p15:presenceInfo xmlns:p15="http://schemas.microsoft.com/office/powerpoint/2012/main" userId="7056312b9e95d5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476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30T10:16:57.583" idx="2">
    <p:pos x="2180" y="680"/>
    <p:text>不是所有问题都可以用动态规划的方法解决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30T11:04:14.688" idx="14">
    <p:pos x="1993" y="1457"/>
    <p:text>要得到具体的划分，可以把k给记录下来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30T11:05:57.437" idx="15">
    <p:pos x="1584" y="982"/>
    <p:text>真正的动态方法实际上通过记录运算结果(填表)，避免重复计算。而递归的方法可能产生大量的重复计算</p:text>
    <p:extLst>
      <p:ext uri="{C676402C-5697-4E1C-873F-D02D1690AC5C}">
        <p15:threadingInfo xmlns:p15="http://schemas.microsoft.com/office/powerpoint/2012/main" timeZoneBias="-480"/>
      </p:ext>
    </p:extLst>
  </p:cm>
  <p:cm authorId="1" dt="2020-06-30T11:07:57.870" idx="16">
    <p:pos x="863" y="271"/>
    <p:text>所有的k都要考虑一遍</p:text>
    <p:extLst>
      <p:ext uri="{C676402C-5697-4E1C-873F-D02D1690AC5C}">
        <p15:threadingInfo xmlns:p15="http://schemas.microsoft.com/office/powerpoint/2012/main" timeZoneBias="-480"/>
      </p:ext>
    </p:extLst>
  </p:cm>
  <p:cm authorId="1" dt="2020-06-30T11:10:49.381" idx="17">
    <p:pos x="2455" y="1711"/>
    <p:text>s[i,j]记录了m[i,j]的最好分裂k</p:text>
    <p:extLst>
      <p:ext uri="{C676402C-5697-4E1C-873F-D02D1690AC5C}">
        <p15:threadingInfo xmlns:p15="http://schemas.microsoft.com/office/powerpoint/2012/main" timeZoneBias="-480"/>
      </p:ext>
    </p:extLst>
  </p:cm>
  <p:cm authorId="1" dt="2020-06-30T11:11:17.077" idx="18">
    <p:pos x="1818" y="1517"/>
    <p:text>p是由矩阵组成的序列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30T11:18:07.657" idx="20">
    <p:pos x="2354" y="432"/>
    <p:text>i=1，j=6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30T11:23:48.525" idx="21">
    <p:pos x="2508" y="1470"/>
    <p:text>理论上W可以很大，还是指数级？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30T11:30:22.439" idx="24">
    <p:pos x="1021" y="1222"/>
    <p:text>n次循环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30T11:29:35.031" idx="22">
    <p:pos x="1296" y="767"/>
    <p:text>选择j</p:text>
    <p:extLst>
      <p:ext uri="{C676402C-5697-4E1C-873F-D02D1690AC5C}">
        <p15:threadingInfo xmlns:p15="http://schemas.microsoft.com/office/powerpoint/2012/main" timeZoneBias="-480"/>
      </p:ext>
    </p:extLst>
  </p:cm>
  <p:cm authorId="1" dt="2020-06-30T11:29:54.683" idx="23">
    <p:pos x="2120" y="753"/>
    <p:text>不选择j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3T10:13:44.403" idx="25">
    <p:pos x="1363" y="780"/>
    <p:text>对齐的方法有很多</p:text>
    <p:extLst>
      <p:ext uri="{C676402C-5697-4E1C-873F-D02D1690AC5C}">
        <p15:threadingInfo xmlns:p15="http://schemas.microsoft.com/office/powerpoint/2012/main" timeZoneBias="-480"/>
      </p:ext>
    </p:extLst>
  </p:cm>
  <p:cm authorId="1" dt="2020-07-03T10:14:31.881" idx="26">
    <p:pos x="2134" y="1439"/>
    <p:text>把一个单词转换成另外一个单词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3T10:23:48.473" idx="28">
    <p:pos x="1075" y="1376"/>
    <p:text>x比y多一位，即x[i]和y后面的空格对齐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3T10:21:37.622" idx="27">
    <p:pos x="1376" y="265"/>
    <p:text>E视为一个矩阵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3T10:27:39.880" idx="29">
    <p:pos x="1751" y="653"/>
    <p:text>每次的起点都是s</p:text>
    <p:extLst>
      <p:ext uri="{C676402C-5697-4E1C-873F-D02D1690AC5C}">
        <p15:threadingInfo xmlns:p15="http://schemas.microsoft.com/office/powerpoint/2012/main" timeZoneBias="-480"/>
      </p:ext>
    </p:extLst>
  </p:cm>
  <p:cm authorId="1" dt="2020-07-03T10:28:38.222" idx="30">
    <p:pos x="1326" y="543"/>
    <p:text>但k==i时，就是原问题的解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30T10:13:14.950" idx="1">
    <p:pos x="512" y="1129"/>
    <p:text>j==n就是原问题的解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3T10:34:30.143" idx="31">
    <p:pos x="2267" y="968"/>
    <p:text>|E|的个数可以是|V|的平方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3T10:39:38.235" idx="32">
    <p:pos x="1229" y="1236"/>
    <p:text>第k个节点没有用到</p:text>
    <p:extLst>
      <p:ext uri="{C676402C-5697-4E1C-873F-D02D1690AC5C}">
        <p15:threadingInfo xmlns:p15="http://schemas.microsoft.com/office/powerpoint/2012/main" timeZoneBias="-480"/>
      </p:ext>
    </p:extLst>
  </p:cm>
  <p:cm authorId="1" dt="2020-07-03T10:40:00.649" idx="33">
    <p:pos x="1994" y="1289"/>
    <p:text>第k个节点用到了，k最多出现一次，否则就是一个环了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3T10:42:07.299" idx="34">
    <p:pos x="881" y="1048"/>
    <p:text>三层循环，所以时间复杂度是n^3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3T10:45:15.472" idx="35">
    <p:pos x="1135" y="1390"/>
    <p:text>当n不是很大时，用蛮力的方法找出最优解，可以用作评价其它算法找出的最优解。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6T23:53:38.995" idx="40">
    <p:pos x="1690" y="1162"/>
    <p:text>先到i，再到j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3T11:01:42.428" idx="36">
    <p:pos x="1323" y="1122"/>
    <p:text>返回居住地</p:text>
    <p:extLst>
      <p:ext uri="{C676402C-5697-4E1C-873F-D02D1690AC5C}">
        <p15:threadingInfo xmlns:p15="http://schemas.microsoft.com/office/powerpoint/2012/main" timeZoneBias="-480"/>
      </p:ext>
    </p:extLst>
  </p:cm>
  <p:cm authorId="1" dt="2020-07-03T11:02:45.932" idx="37">
    <p:pos x="948" y="619"/>
    <p:text>子集的个数是2^n</p:text>
    <p:extLst>
      <p:ext uri="{C676402C-5697-4E1C-873F-D02D1690AC5C}">
        <p15:threadingInfo xmlns:p15="http://schemas.microsoft.com/office/powerpoint/2012/main" timeZoneBias="-480"/>
      </p:ext>
    </p:extLst>
  </p:cm>
  <p:cm authorId="1" dt="2020-07-03T11:04:03.489" idx="38">
    <p:pos x="1667" y="1507"/>
    <p:text>比n!好了很多</p:text>
    <p:extLst>
      <p:ext uri="{C676402C-5697-4E1C-873F-D02D1690AC5C}">
        <p15:threadingInfo xmlns:p15="http://schemas.microsoft.com/office/powerpoint/2012/main" timeZoneBias="-480"/>
      </p:ext>
    </p:extLst>
  </p:cm>
  <p:cm authorId="1" dt="2020-07-03T11:52:41.470" idx="39">
    <p:pos x="945" y="1334"/>
    <p:text>子集个数是2^n，for all j \in S and j \neq 1 do是n，所以子问题个数是n*2^n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30T10:19:20.265" idx="3">
    <p:pos x="1504" y="714"/>
    <p:text>第一条装配线的公式</p:text>
    <p:extLst>
      <p:ext uri="{C676402C-5697-4E1C-873F-D02D1690AC5C}">
        <p15:threadingInfo xmlns:p15="http://schemas.microsoft.com/office/powerpoint/2012/main" timeZoneBias="-480"/>
      </p:ext>
    </p:extLst>
  </p:cm>
  <p:cm authorId="1" dt="2020-06-30T10:19:37.541" idx="4">
    <p:pos x="1296" y="1276"/>
    <p:text>第二条装配线的公式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30T10:23:15.233" idx="5">
    <p:pos x="1658" y="50"/>
    <p:text>算法设计时，是从右到左；计算时，可以用从左到右，即不需要递归，用循环就可以了</p:text>
    <p:extLst>
      <p:ext uri="{C676402C-5697-4E1C-873F-D02D1690AC5C}">
        <p15:threadingInfo xmlns:p15="http://schemas.microsoft.com/office/powerpoint/2012/main" timeZoneBias="-480"/>
      </p:ext>
    </p:extLst>
  </p:cm>
  <p:cm authorId="1" dt="2020-06-30T10:27:06.463" idx="6">
    <p:pos x="2167" y="1470"/>
    <p:text>从左到右把这个表填满。如果需要路径，再从右到左回退就可以得到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30T10:33:36.617" idx="7">
    <p:pos x="2140" y="1303"/>
    <p:text>记录第j步是从哪里来的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30T10:38:10.052" idx="8">
    <p:pos x="2046" y="137"/>
    <p:text>ABCD的前后顺序不能变，可以根据结合律结合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30T10:43:43.078" idx="9">
    <p:pos x="1323" y="492"/>
    <p:text>括号</p:text>
    <p:extLst>
      <p:ext uri="{C676402C-5697-4E1C-873F-D02D1690AC5C}">
        <p15:threadingInfo xmlns:p15="http://schemas.microsoft.com/office/powerpoint/2012/main" timeZoneBias="-480"/>
      </p:ext>
    </p:extLst>
  </p:cm>
  <p:cm authorId="1" dt="2020-06-30T10:45:39.295" idx="10">
    <p:pos x="767" y="1303"/>
    <p:text>时间复杂度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30T10:50:37.350" idx="11">
    <p:pos x="2073" y="887"/>
    <p:text>一个子序列分成两个小的序列然后各自计算，这个是两个小序列计算的结果线程的开销</p:text>
    <p:extLst>
      <p:ext uri="{C676402C-5697-4E1C-873F-D02D1690AC5C}">
        <p15:threadingInfo xmlns:p15="http://schemas.microsoft.com/office/powerpoint/2012/main" timeZoneBias="-480"/>
      </p:ext>
    </p:extLst>
  </p:cm>
  <p:cm authorId="1" dt="2020-06-30T10:53:22.316" idx="12">
    <p:pos x="941" y="1343"/>
    <p:text>这个是一个好的子结构，但是不同的实现方法时间复杂度会相差很大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30T10:55:47.209" idx="13">
    <p:pos x="774" y="1088"/>
    <p:text>这两个必须是最优的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1BBF2-691F-401F-ABE2-4E58D3B73165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60350"/>
            <a:ext cx="1727200" cy="129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460375" y="1644650"/>
            <a:ext cx="3689350" cy="1557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B761F-7F8A-46AF-B72A-2A232768D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195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51CF84B-7ECA-4755-B337-C2724C1D4EDD}" type="slidenum">
              <a:rPr kumimoji="0" lang="en-US" altLang="zh-CN" sz="600">
                <a:latin typeface="Arial" pitchFamily="34" charset="0"/>
              </a:rPr>
              <a:pPr eaLnBrk="1" hangingPunct="1"/>
              <a:t>7</a:t>
            </a:fld>
            <a:endParaRPr kumimoji="0" lang="en-US" altLang="zh-CN" sz="600"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1" lang="zh-CN" altLang="zh-CN">
              <a:solidFill>
                <a:srgbClr val="000066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B761F-7F8A-46AF-B72A-2A232768DC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834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771C628-78CD-43B4-B19E-39C266F89EAF}" type="slidenum">
              <a:rPr kumimoji="0" lang="en-US" altLang="zh-CN" sz="600">
                <a:latin typeface="Arial" pitchFamily="34" charset="0"/>
              </a:rPr>
              <a:pPr eaLnBrk="1" hangingPunct="1"/>
              <a:t>14</a:t>
            </a:fld>
            <a:endParaRPr kumimoji="0" lang="en-US" altLang="zh-CN" sz="60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kumimoji="1" lang="en-US" altLang="zh-CN">
                <a:solidFill>
                  <a:srgbClr val="000066"/>
                </a:solidFill>
              </a:rPr>
              <a:t>Enumerative Combinatorics</a:t>
            </a:r>
            <a:r>
              <a:rPr lang="en-US" altLang="zh-CN"/>
              <a:t> </a:t>
            </a:r>
            <a:r>
              <a:rPr lang="zh-CN" altLang="en-US"/>
              <a:t>：</a:t>
            </a:r>
            <a:r>
              <a:rPr lang="en-US" altLang="zh-CN"/>
              <a:t>《</a:t>
            </a:r>
            <a:r>
              <a:rPr lang="zh-CN" altLang="en-US"/>
              <a:t>计数组合学</a:t>
            </a:r>
            <a:r>
              <a:rPr lang="en-US" altLang="zh-CN"/>
              <a:t>》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2F555B4-D9EB-4F7D-898D-E8AA88A85884}" type="slidenum">
              <a:rPr kumimoji="0" lang="en-US" altLang="zh-CN" sz="600">
                <a:latin typeface="Arial" pitchFamily="34" charset="0"/>
              </a:rPr>
              <a:pPr eaLnBrk="1" hangingPunct="1"/>
              <a:t>23</a:t>
            </a:fld>
            <a:endParaRPr kumimoji="0" lang="en-US" altLang="zh-CN" sz="600">
              <a:latin typeface="Arial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m[2,5]</a:t>
            </a:r>
          </a:p>
          <a:p>
            <a:pPr eaLnBrk="1" hangingPunct="1"/>
            <a:r>
              <a:rPr lang="en-US" altLang="zh-CN"/>
              <a:t>m[2,2] + m[3,5] + 35*15*20 = 0 + 2500 + 10500 = 13000</a:t>
            </a:r>
          </a:p>
          <a:p>
            <a:pPr eaLnBrk="1" hangingPunct="1"/>
            <a:r>
              <a:rPr lang="en-US" altLang="zh-CN" b="1"/>
              <a:t>m[2,3] + m[4,5] + 35*5*20 = 2625 + 1000 + 3500 = 7125</a:t>
            </a:r>
          </a:p>
          <a:p>
            <a:pPr eaLnBrk="1" hangingPunct="1"/>
            <a:r>
              <a:rPr lang="en-US" altLang="zh-CN"/>
              <a:t>m[2,4] + m[5,5] + 35*10*20 = 4375 + 0 + 7000 = 11375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319272" y="3218497"/>
            <a:ext cx="10603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A12F2-4642-49F7-9FEA-42032DBB70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43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83858"/>
            <a:ext cx="4419498" cy="18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943406"/>
            <a:ext cx="3915511" cy="1448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comments" Target="../comments/commen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3.xml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9.xml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2.xml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comments" Target="../comments/commen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450" y="1315048"/>
            <a:ext cx="34290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>
                <a:solidFill>
                  <a:srgbClr val="0000FF"/>
                </a:solidFill>
              </a:rPr>
              <a:t>Chapter 6.  Dynamic programming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72388672-D61E-40C8-B387-F7A105EA301B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10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653097" y="192264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400" b="1" dirty="0">
                <a:solidFill>
                  <a:srgbClr val="000066"/>
                </a:solidFill>
              </a:rPr>
              <a:t>Construct an optimal solution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" y="684989"/>
            <a:ext cx="4398851" cy="1533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0" y="2384072"/>
            <a:ext cx="1770125" cy="489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392" y="2426169"/>
            <a:ext cx="1522095" cy="48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5" name="Line 7"/>
          <p:cNvSpPr>
            <a:spLocks noChangeShapeType="1"/>
          </p:cNvSpPr>
          <p:nvPr/>
        </p:nvSpPr>
        <p:spPr bwMode="auto">
          <a:xfrm flipV="1">
            <a:off x="691515" y="1192036"/>
            <a:ext cx="153670" cy="153811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99336" name="Line 8"/>
          <p:cNvSpPr>
            <a:spLocks noChangeShapeType="1"/>
          </p:cNvSpPr>
          <p:nvPr/>
        </p:nvSpPr>
        <p:spPr bwMode="auto">
          <a:xfrm flipV="1">
            <a:off x="922020" y="961320"/>
            <a:ext cx="115253" cy="11535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99337" name="Line 9"/>
          <p:cNvSpPr>
            <a:spLocks noChangeShapeType="1"/>
          </p:cNvSpPr>
          <p:nvPr/>
        </p:nvSpPr>
        <p:spPr bwMode="auto">
          <a:xfrm>
            <a:off x="1190943" y="999772"/>
            <a:ext cx="76835" cy="153811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99338" name="Line 10"/>
          <p:cNvSpPr>
            <a:spLocks noChangeShapeType="1"/>
          </p:cNvSpPr>
          <p:nvPr/>
        </p:nvSpPr>
        <p:spPr bwMode="auto">
          <a:xfrm>
            <a:off x="1313399" y="1300185"/>
            <a:ext cx="230505" cy="422981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99339" name="Line 11"/>
          <p:cNvSpPr>
            <a:spLocks noChangeShapeType="1"/>
          </p:cNvSpPr>
          <p:nvPr/>
        </p:nvSpPr>
        <p:spPr bwMode="auto">
          <a:xfrm flipV="1">
            <a:off x="1575118" y="1576564"/>
            <a:ext cx="129659" cy="153811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99340" name="Line 12"/>
          <p:cNvSpPr>
            <a:spLocks noChangeShapeType="1"/>
          </p:cNvSpPr>
          <p:nvPr/>
        </p:nvSpPr>
        <p:spPr bwMode="auto">
          <a:xfrm flipV="1">
            <a:off x="1750398" y="961320"/>
            <a:ext cx="230505" cy="461433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99341" name="Line 13"/>
          <p:cNvSpPr>
            <a:spLocks noChangeShapeType="1"/>
          </p:cNvSpPr>
          <p:nvPr/>
        </p:nvSpPr>
        <p:spPr bwMode="auto">
          <a:xfrm>
            <a:off x="2067342" y="1002176"/>
            <a:ext cx="76835" cy="153811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99342" name="Line 14"/>
          <p:cNvSpPr>
            <a:spLocks noChangeShapeType="1"/>
          </p:cNvSpPr>
          <p:nvPr/>
        </p:nvSpPr>
        <p:spPr bwMode="auto">
          <a:xfrm>
            <a:off x="2221012" y="1292974"/>
            <a:ext cx="230505" cy="422981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99343" name="Line 15"/>
          <p:cNvSpPr>
            <a:spLocks noChangeShapeType="1"/>
          </p:cNvSpPr>
          <p:nvPr/>
        </p:nvSpPr>
        <p:spPr bwMode="auto">
          <a:xfrm>
            <a:off x="2590781" y="1778441"/>
            <a:ext cx="283329" cy="1442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99344" name="Line 16"/>
          <p:cNvSpPr>
            <a:spLocks noChangeShapeType="1"/>
          </p:cNvSpPr>
          <p:nvPr/>
        </p:nvSpPr>
        <p:spPr bwMode="auto">
          <a:xfrm flipV="1">
            <a:off x="2958148" y="1576564"/>
            <a:ext cx="129659" cy="153811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99345" name="Line 17"/>
          <p:cNvSpPr>
            <a:spLocks noChangeShapeType="1"/>
          </p:cNvSpPr>
          <p:nvPr/>
        </p:nvSpPr>
        <p:spPr bwMode="auto">
          <a:xfrm flipV="1">
            <a:off x="3133428" y="961320"/>
            <a:ext cx="230505" cy="461433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99346" name="Line 18"/>
          <p:cNvSpPr>
            <a:spLocks noChangeShapeType="1"/>
          </p:cNvSpPr>
          <p:nvPr/>
        </p:nvSpPr>
        <p:spPr bwMode="auto">
          <a:xfrm>
            <a:off x="3471982" y="961320"/>
            <a:ext cx="98445" cy="11535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99347" name="Line 19"/>
          <p:cNvSpPr>
            <a:spLocks noChangeShapeType="1"/>
          </p:cNvSpPr>
          <p:nvPr/>
        </p:nvSpPr>
        <p:spPr bwMode="auto">
          <a:xfrm>
            <a:off x="3702487" y="1192036"/>
            <a:ext cx="139263" cy="153811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99348" name="Text Box 20"/>
          <p:cNvSpPr txBox="1">
            <a:spLocks noChangeArrowheads="1"/>
          </p:cNvSpPr>
          <p:nvPr/>
        </p:nvSpPr>
        <p:spPr bwMode="auto">
          <a:xfrm>
            <a:off x="1603954" y="422981"/>
            <a:ext cx="2838045" cy="2620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chemeClr val="hlink"/>
                </a:solidFill>
              </a:rPr>
              <a:t>Can we avoid some computations?</a:t>
            </a:r>
          </a:p>
        </p:txBody>
      </p:sp>
    </p:spTree>
    <p:extLst>
      <p:ext uri="{BB962C8B-B14F-4D97-AF65-F5344CB8AC3E}">
        <p14:creationId xmlns:p14="http://schemas.microsoft.com/office/powerpoint/2010/main" val="401687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9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9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9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9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9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9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9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9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9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9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9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9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9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9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9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9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9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9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9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9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9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9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9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9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9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5" grpId="0" animBg="1"/>
      <p:bldP spid="99336" grpId="0" animBg="1"/>
      <p:bldP spid="99337" grpId="0" animBg="1"/>
      <p:bldP spid="99338" grpId="0" animBg="1"/>
      <p:bldP spid="99339" grpId="0" animBg="1"/>
      <p:bldP spid="99340" grpId="0" animBg="1"/>
      <p:bldP spid="99341" grpId="0" animBg="1"/>
      <p:bldP spid="99342" grpId="0" animBg="1"/>
      <p:bldP spid="99343" grpId="0" animBg="1"/>
      <p:bldP spid="99344" grpId="0" animBg="1"/>
      <p:bldP spid="99345" grpId="0" animBg="1"/>
      <p:bldP spid="99346" grpId="0" animBg="1"/>
      <p:bldP spid="99347" grpId="0" animBg="1"/>
      <p:bldP spid="993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7F51BAB-3E6E-47E3-A958-33BC3D62A1D7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11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pic>
        <p:nvPicPr>
          <p:cNvPr id="10035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380" y="2345620"/>
            <a:ext cx="1791216" cy="57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653097" y="192264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400" b="1" dirty="0">
                <a:solidFill>
                  <a:srgbClr val="000066"/>
                </a:solidFill>
              </a:rPr>
              <a:t>Constructing the fastest way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230505" y="1786452"/>
            <a:ext cx="4379595" cy="152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>
                <a:solidFill>
                  <a:srgbClr val="000066"/>
                </a:solidFill>
              </a:rPr>
              <a:t>  In the example described above, PRINT-STATIONS would produce the output</a:t>
            </a:r>
          </a:p>
          <a:p>
            <a:pPr algn="l" eaLnBrk="1" hangingPunct="1"/>
            <a:r>
              <a:rPr lang="en-US" altLang="zh-CN" sz="1200">
                <a:solidFill>
                  <a:srgbClr val="000066"/>
                </a:solidFill>
              </a:rPr>
              <a:t>    </a:t>
            </a:r>
            <a:r>
              <a:rPr lang="en-US" altLang="zh-CN" sz="1200"/>
              <a:t>line 1, station 6</a:t>
            </a:r>
          </a:p>
          <a:p>
            <a:pPr algn="l" eaLnBrk="1" hangingPunct="1"/>
            <a:r>
              <a:rPr lang="en-US" altLang="zh-CN" sz="1200"/>
              <a:t>    line 2, station 5</a:t>
            </a:r>
          </a:p>
          <a:p>
            <a:pPr algn="l" eaLnBrk="1" hangingPunct="1"/>
            <a:r>
              <a:rPr lang="en-US" altLang="zh-CN" sz="1200">
                <a:solidFill>
                  <a:srgbClr val="000066"/>
                </a:solidFill>
              </a:rPr>
              <a:t>    </a:t>
            </a:r>
            <a:r>
              <a:rPr lang="en-US" altLang="zh-CN" sz="1200"/>
              <a:t>line 2, station 4</a:t>
            </a:r>
          </a:p>
          <a:p>
            <a:pPr algn="l" eaLnBrk="1" hangingPunct="1"/>
            <a:r>
              <a:rPr lang="en-US" altLang="zh-CN" sz="1200"/>
              <a:t>    line 1, station 3</a:t>
            </a:r>
          </a:p>
          <a:p>
            <a:pPr algn="l" eaLnBrk="1" hangingPunct="1"/>
            <a:r>
              <a:rPr lang="en-US" altLang="zh-CN" sz="1200">
                <a:solidFill>
                  <a:srgbClr val="000066"/>
                </a:solidFill>
              </a:rPr>
              <a:t>    </a:t>
            </a:r>
            <a:r>
              <a:rPr lang="en-US" altLang="zh-CN" sz="1200"/>
              <a:t>line 2, station 2</a:t>
            </a:r>
          </a:p>
          <a:p>
            <a:pPr algn="l" eaLnBrk="1" hangingPunct="1"/>
            <a:r>
              <a:rPr lang="en-US" altLang="zh-CN" sz="1200"/>
              <a:t>    line 1, station 1</a:t>
            </a:r>
          </a:p>
        </p:txBody>
      </p:sp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68" y="576791"/>
            <a:ext cx="2934137" cy="1163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348" y="1999544"/>
            <a:ext cx="2852499" cy="1317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32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50" y="1315048"/>
            <a:ext cx="28956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>
                <a:solidFill>
                  <a:schemeClr val="tx1"/>
                </a:solidFill>
              </a:rPr>
              <a:t>Chain matrix multiplication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06375"/>
            <a:ext cx="3962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579" y="511175"/>
            <a:ext cx="4156491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0655">
              <a:lnSpc>
                <a:spcPts val="1400"/>
              </a:lnSpc>
            </a:pPr>
            <a:r>
              <a:rPr sz="1000" dirty="0">
                <a:latin typeface="Tahoma"/>
                <a:cs typeface="Tahoma"/>
              </a:rPr>
              <a:t>Suppose that we want to multiply four matrices, 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00" dirty="0">
                <a:latin typeface="Tahoma"/>
                <a:cs typeface="Tahoma"/>
              </a:rPr>
              <a:t>, </a:t>
            </a:r>
            <a:r>
              <a:rPr sz="1000" i="1" dirty="0">
                <a:latin typeface="Arial"/>
                <a:cs typeface="Arial"/>
              </a:rPr>
              <a:t>B</a:t>
            </a:r>
            <a:r>
              <a:rPr sz="1000" dirty="0">
                <a:latin typeface="Tahoma"/>
                <a:cs typeface="Tahoma"/>
              </a:rPr>
              <a:t>, </a:t>
            </a:r>
            <a:r>
              <a:rPr sz="1000" i="1" dirty="0">
                <a:latin typeface="Arial"/>
                <a:cs typeface="Arial"/>
              </a:rPr>
              <a:t>C </a:t>
            </a:r>
            <a:r>
              <a:rPr sz="1000" dirty="0">
                <a:latin typeface="Tahoma"/>
                <a:cs typeface="Tahoma"/>
              </a:rPr>
              <a:t>, </a:t>
            </a:r>
            <a:r>
              <a:rPr sz="1000" i="1" dirty="0">
                <a:latin typeface="Arial"/>
                <a:cs typeface="Arial"/>
              </a:rPr>
              <a:t>D</a:t>
            </a:r>
            <a:r>
              <a:rPr sz="1000" dirty="0">
                <a:latin typeface="Tahoma"/>
                <a:cs typeface="Tahoma"/>
              </a:rPr>
              <a:t>, of dimensions  50 </a:t>
            </a:r>
            <a:r>
              <a:rPr sz="1000" dirty="0">
                <a:latin typeface="Lucida Sans Unicode"/>
                <a:cs typeface="Lucida Sans Unicode"/>
              </a:rPr>
              <a:t>× </a:t>
            </a:r>
            <a:r>
              <a:rPr sz="1000" dirty="0">
                <a:latin typeface="Tahoma"/>
                <a:cs typeface="Tahoma"/>
              </a:rPr>
              <a:t>20, 20 </a:t>
            </a:r>
            <a:r>
              <a:rPr sz="1000" dirty="0">
                <a:latin typeface="Lucida Sans Unicode"/>
                <a:cs typeface="Lucida Sans Unicode"/>
              </a:rPr>
              <a:t>× </a:t>
            </a:r>
            <a:r>
              <a:rPr sz="1000" dirty="0">
                <a:latin typeface="Tahoma"/>
                <a:cs typeface="Tahoma"/>
              </a:rPr>
              <a:t>1, 1 </a:t>
            </a:r>
            <a:r>
              <a:rPr sz="1000" dirty="0">
                <a:latin typeface="Lucida Sans Unicode"/>
                <a:cs typeface="Lucida Sans Unicode"/>
              </a:rPr>
              <a:t>× </a:t>
            </a:r>
            <a:r>
              <a:rPr sz="1000" dirty="0">
                <a:latin typeface="Tahoma"/>
                <a:cs typeface="Tahoma"/>
              </a:rPr>
              <a:t>10, and 10 </a:t>
            </a:r>
            <a:r>
              <a:rPr sz="1000" dirty="0">
                <a:latin typeface="Lucida Sans Unicode"/>
                <a:cs typeface="Lucida Sans Unicode"/>
              </a:rPr>
              <a:t>× </a:t>
            </a:r>
            <a:r>
              <a:rPr sz="1000" dirty="0">
                <a:latin typeface="Tahoma"/>
                <a:cs typeface="Tahoma"/>
              </a:rPr>
              <a:t>100, respectively.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000" dirty="0">
                <a:latin typeface="Tahoma"/>
                <a:cs typeface="Tahoma"/>
              </a:rPr>
              <a:t>Multiplying an </a:t>
            </a:r>
            <a:r>
              <a:rPr sz="1000" i="1" dirty="0">
                <a:latin typeface="Arial"/>
                <a:cs typeface="Arial"/>
              </a:rPr>
              <a:t>m </a:t>
            </a:r>
            <a:r>
              <a:rPr sz="1000" dirty="0">
                <a:latin typeface="Lucida Sans Unicode"/>
                <a:cs typeface="Lucida Sans Unicode"/>
              </a:rPr>
              <a:t>× </a:t>
            </a:r>
            <a:r>
              <a:rPr sz="1000" i="1" dirty="0">
                <a:latin typeface="Arial"/>
                <a:cs typeface="Arial"/>
              </a:rPr>
              <a:t>n </a:t>
            </a:r>
            <a:r>
              <a:rPr sz="1000" dirty="0">
                <a:latin typeface="Tahoma"/>
                <a:cs typeface="Tahoma"/>
              </a:rPr>
              <a:t>matrix by an </a:t>
            </a:r>
            <a:r>
              <a:rPr sz="1000" i="1" dirty="0">
                <a:latin typeface="Arial"/>
                <a:cs typeface="Arial"/>
              </a:rPr>
              <a:t>n </a:t>
            </a:r>
            <a:r>
              <a:rPr sz="1000" dirty="0">
                <a:latin typeface="Lucida Sans Unicode"/>
                <a:cs typeface="Lucida Sans Unicode"/>
              </a:rPr>
              <a:t>× </a:t>
            </a:r>
            <a:r>
              <a:rPr sz="1000" i="1" dirty="0">
                <a:latin typeface="Arial"/>
                <a:cs typeface="Arial"/>
              </a:rPr>
              <a:t>p  </a:t>
            </a:r>
            <a:r>
              <a:rPr sz="1000" dirty="0">
                <a:latin typeface="Tahoma"/>
                <a:cs typeface="Tahoma"/>
              </a:rPr>
              <a:t>matrix takes 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m </a:t>
            </a:r>
            <a:r>
              <a:rPr sz="1000" dirty="0">
                <a:solidFill>
                  <a:srgbClr val="FF0000"/>
                </a:solidFill>
                <a:latin typeface="Lucida Sans Unicode"/>
                <a:cs typeface="Lucida Sans Unicode"/>
              </a:rPr>
              <a:t>· 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1000" dirty="0">
                <a:solidFill>
                  <a:srgbClr val="FF0000"/>
                </a:solidFill>
                <a:latin typeface="Lucida Sans Unicode"/>
                <a:cs typeface="Lucida Sans Unicode"/>
              </a:rPr>
              <a:t>· 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p  </a:t>
            </a:r>
            <a:r>
              <a:rPr sz="1000" dirty="0">
                <a:latin typeface="Tahoma"/>
                <a:cs typeface="Tahoma"/>
              </a:rPr>
              <a:t>multiplications.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40746"/>
              </p:ext>
            </p:extLst>
          </p:nvPr>
        </p:nvGraphicFramePr>
        <p:xfrm>
          <a:off x="112124" y="1501775"/>
          <a:ext cx="4343349" cy="6680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7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4">
                <a:tc>
                  <a:txBody>
                    <a:bodyPr/>
                    <a:lstStyle/>
                    <a:p>
                      <a:pPr marL="1270" algn="ctr">
                        <a:lnSpc>
                          <a:spcPts val="944"/>
                        </a:lnSpc>
                      </a:pPr>
                      <a:r>
                        <a:rPr sz="1000" spc="0" baseline="0" dirty="0">
                          <a:latin typeface="Tahoma"/>
                          <a:cs typeface="Tahoma"/>
                        </a:rPr>
                        <a:t>Parenthesization</a:t>
                      </a:r>
                    </a:p>
                  </a:txBody>
                  <a:tcPr marL="0" marR="0" marT="0" marB="0" anchor="ctr">
                    <a:lnR w="5054">
                      <a:solidFill>
                        <a:srgbClr val="000000"/>
                      </a:solidFill>
                      <a:prstDash val="solid"/>
                    </a:lnR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9915">
                        <a:lnSpc>
                          <a:spcPts val="944"/>
                        </a:lnSpc>
                      </a:pPr>
                      <a:r>
                        <a:rPr sz="1000" spc="0" baseline="0" dirty="0">
                          <a:latin typeface="Tahoma"/>
                          <a:cs typeface="Tahoma"/>
                        </a:rPr>
                        <a:t>Cost computation</a:t>
                      </a:r>
                    </a:p>
                  </a:txBody>
                  <a:tcPr marL="0" marR="0" marT="0" marB="0" anchor="ctr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sz="1000" spc="0" baseline="0" dirty="0">
                          <a:latin typeface="Tahoma"/>
                          <a:cs typeface="Tahoma"/>
                        </a:rPr>
                        <a:t>Cost</a:t>
                      </a:r>
                    </a:p>
                  </a:txBody>
                  <a:tcPr marL="0" marR="0" marT="0" marB="0" anchor="ctr">
                    <a:lnL w="5054">
                      <a:solidFill>
                        <a:srgbClr val="000000"/>
                      </a:solidFill>
                      <a:prstDash val="solid"/>
                    </a:lnL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84">
                <a:tc>
                  <a:txBody>
                    <a:bodyPr/>
                    <a:lstStyle/>
                    <a:p>
                      <a:pPr marL="1905" algn="ctr">
                        <a:lnSpc>
                          <a:spcPts val="944"/>
                        </a:lnSpc>
                      </a:pPr>
                      <a:r>
                        <a:rPr sz="900" i="1" spc="0" baseline="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×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((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B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× 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C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)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× 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)</a:t>
                      </a:r>
                    </a:p>
                  </a:txBody>
                  <a:tcPr marL="0" marR="0" marT="0" marB="0" anchor="ctr"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944"/>
                        </a:lnSpc>
                      </a:pPr>
                      <a:r>
                        <a:rPr sz="900" spc="0" baseline="0" dirty="0">
                          <a:latin typeface="Tahoma"/>
                          <a:cs typeface="Tahoma"/>
                        </a:rPr>
                        <a:t>20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10 + 20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10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100 + 50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20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100</a:t>
                      </a:r>
                    </a:p>
                  </a:txBody>
                  <a:tcPr marL="0" marR="0" marT="0" marB="0" anchor="ctr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sz="900" spc="0" baseline="0" dirty="0">
                          <a:latin typeface="Tahoma"/>
                          <a:cs typeface="Tahoma"/>
                        </a:rPr>
                        <a:t>120,200</a:t>
                      </a:r>
                    </a:p>
                  </a:txBody>
                  <a:tcPr marL="0" marR="0" marT="0" marB="0" anchor="ctr">
                    <a:lnL w="5054">
                      <a:solidFill>
                        <a:srgbClr val="000000"/>
                      </a:solidFill>
                      <a:prstDash val="solid"/>
                    </a:lnL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544">
                <a:tc>
                  <a:txBody>
                    <a:bodyPr/>
                    <a:lstStyle/>
                    <a:p>
                      <a:pPr algn="ctr">
                        <a:lnSpc>
                          <a:spcPts val="815"/>
                        </a:lnSpc>
                      </a:pPr>
                      <a:r>
                        <a:rPr sz="900" spc="0" baseline="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×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B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× 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C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))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× 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D</a:t>
                      </a:r>
                      <a:endParaRPr sz="900" spc="0" baseline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R w="505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815"/>
                        </a:lnSpc>
                      </a:pPr>
                      <a:r>
                        <a:rPr sz="900" spc="0" baseline="0" dirty="0">
                          <a:latin typeface="Tahoma"/>
                          <a:cs typeface="Tahoma"/>
                        </a:rPr>
                        <a:t>20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10 + 50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20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10 + 50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10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100</a:t>
                      </a:r>
                      <a:endParaRPr sz="900" spc="0" baseline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5"/>
                        </a:lnSpc>
                      </a:pPr>
                      <a:r>
                        <a:rPr sz="900" spc="0" baseline="0" dirty="0">
                          <a:latin typeface="Tahoma"/>
                          <a:cs typeface="Tahoma"/>
                        </a:rPr>
                        <a:t>60,200</a:t>
                      </a:r>
                      <a:endParaRPr sz="900" spc="0" baseline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5054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50">
                <a:tc>
                  <a:txBody>
                    <a:bodyPr/>
                    <a:lstStyle/>
                    <a:p>
                      <a:pPr marL="1905" algn="ctr">
                        <a:lnSpc>
                          <a:spcPts val="815"/>
                        </a:lnSpc>
                      </a:pPr>
                      <a:r>
                        <a:rPr sz="900" spc="0" baseline="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× 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)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×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C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× 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)</a:t>
                      </a:r>
                      <a:endParaRPr sz="900" spc="0" baseline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R w="505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3825" algn="r">
                        <a:lnSpc>
                          <a:spcPts val="815"/>
                        </a:lnSpc>
                      </a:pPr>
                      <a:r>
                        <a:rPr sz="900" spc="0" baseline="0" dirty="0">
                          <a:latin typeface="Tahoma"/>
                          <a:cs typeface="Tahoma"/>
                        </a:rPr>
                        <a:t>50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20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1 + 1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10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100 + 50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100</a:t>
                      </a:r>
                    </a:p>
                  </a:txBody>
                  <a:tcPr marL="0" marR="0" marT="0" marB="0" anchor="ctr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5"/>
                        </a:lnSpc>
                      </a:pPr>
                      <a:r>
                        <a:rPr sz="900" spc="0" baseline="0" dirty="0">
                          <a:latin typeface="Tahoma"/>
                          <a:cs typeface="Tahoma"/>
                        </a:rPr>
                        <a:t>7,000</a:t>
                      </a:r>
                    </a:p>
                  </a:txBody>
                  <a:tcPr marL="0" marR="0" marT="0" marB="0" anchor="ctr">
                    <a:lnL w="5054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71450" y="2466758"/>
            <a:ext cx="4015156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000" dirty="0">
                <a:latin typeface="Tahoma"/>
                <a:cs typeface="Tahoma"/>
              </a:rPr>
              <a:t>How do we determine the optimal order, if we want to compute</a:t>
            </a:r>
          </a:p>
          <a:p>
            <a:r>
              <a:rPr sz="1000" i="1" dirty="0">
                <a:latin typeface="Arial"/>
                <a:cs typeface="Arial"/>
              </a:rPr>
              <a:t>A</a:t>
            </a:r>
            <a:r>
              <a:rPr sz="1000" baseline="-9259" dirty="0">
                <a:latin typeface="Tahoma"/>
                <a:cs typeface="Tahoma"/>
              </a:rPr>
              <a:t>1 </a:t>
            </a:r>
            <a:r>
              <a:rPr sz="1000" dirty="0">
                <a:latin typeface="Lucida Sans Unicode"/>
                <a:cs typeface="Lucida Sans Unicode"/>
              </a:rPr>
              <a:t>× 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00" baseline="-9259" dirty="0">
                <a:latin typeface="Tahoma"/>
                <a:cs typeface="Tahoma"/>
              </a:rPr>
              <a:t>2 </a:t>
            </a:r>
            <a:r>
              <a:rPr sz="1000" dirty="0">
                <a:latin typeface="Lucida Sans Unicode"/>
                <a:cs typeface="Lucida Sans Unicode"/>
              </a:rPr>
              <a:t>× · · · × 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00" i="1" baseline="-9259" dirty="0">
                <a:latin typeface="Lucida Sans"/>
                <a:cs typeface="Lucida Sans"/>
              </a:rPr>
              <a:t>n </a:t>
            </a:r>
            <a:r>
              <a:rPr sz="1000" dirty="0">
                <a:latin typeface="Tahoma"/>
                <a:cs typeface="Tahoma"/>
              </a:rPr>
              <a:t>, where the 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00" i="1" baseline="-9259" dirty="0">
                <a:latin typeface="Lucida Sans"/>
                <a:cs typeface="Lucida Sans"/>
              </a:rPr>
              <a:t>i </a:t>
            </a:r>
            <a:r>
              <a:rPr sz="1000" dirty="0">
                <a:latin typeface="Tahoma"/>
                <a:cs typeface="Tahoma"/>
              </a:rPr>
              <a:t>’s are matrices with dimensions </a:t>
            </a:r>
            <a:r>
              <a:rPr sz="1000" i="1" dirty="0">
                <a:latin typeface="Arial"/>
                <a:cs typeface="Arial"/>
              </a:rPr>
              <a:t>m</a:t>
            </a:r>
            <a:r>
              <a:rPr sz="1000" baseline="-9259" dirty="0">
                <a:latin typeface="Tahoma"/>
                <a:cs typeface="Tahoma"/>
              </a:rPr>
              <a:t>0 </a:t>
            </a:r>
            <a:r>
              <a:rPr sz="1000" dirty="0">
                <a:latin typeface="Lucida Sans Unicode"/>
                <a:cs typeface="Lucida Sans Unicode"/>
              </a:rPr>
              <a:t>× </a:t>
            </a:r>
            <a:r>
              <a:rPr sz="1000" i="1" dirty="0">
                <a:latin typeface="Arial"/>
                <a:cs typeface="Arial"/>
              </a:rPr>
              <a:t>m</a:t>
            </a:r>
            <a:r>
              <a:rPr sz="1000" baseline="-9259" dirty="0">
                <a:latin typeface="Tahoma"/>
                <a:cs typeface="Tahoma"/>
              </a:rPr>
              <a:t>1</a:t>
            </a:r>
            <a:r>
              <a:rPr sz="1000" dirty="0">
                <a:latin typeface="Tahoma"/>
                <a:cs typeface="Tahoma"/>
              </a:rPr>
              <a:t>,</a:t>
            </a:r>
            <a:r>
              <a:rPr lang="en-US" sz="1000" dirty="0">
                <a:latin typeface="Tahoma"/>
                <a:cs typeface="Tahoma"/>
              </a:rPr>
              <a:t> </a:t>
            </a:r>
            <a:r>
              <a:rPr lang="en-US" altLang="zh-CN" sz="1000" i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1000" baseline="-25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en-US" altLang="zh-CN"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000" dirty="0">
                <a:latin typeface="Lucida Sans Unicode"/>
                <a:cs typeface="Lucida Sans Unicode"/>
              </a:rPr>
              <a:t>×</a:t>
            </a:r>
            <a:r>
              <a:rPr lang="en-US" altLang="zh-CN"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000" i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1000" baseline="-25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en-US" altLang="zh-CN"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. . . , </a:t>
            </a:r>
            <a:r>
              <a:rPr lang="en-US" altLang="zh-CN" sz="1000" i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1000" i="1" baseline="-25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</a:t>
            </a:r>
            <a:r>
              <a:rPr lang="en-US" altLang="zh-CN" sz="1000" baseline="-25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−1</a:t>
            </a:r>
            <a:r>
              <a:rPr lang="en-US" altLang="zh-CN"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000" dirty="0">
                <a:latin typeface="Lucida Sans Unicode"/>
                <a:cs typeface="Lucida Sans Unicode"/>
              </a:rPr>
              <a:t>×</a:t>
            </a:r>
            <a:r>
              <a:rPr lang="en-US" altLang="zh-CN"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000" i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1000" i="1" baseline="-25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</a:t>
            </a:r>
            <a:r>
              <a:rPr lang="en-US" altLang="zh-CN" sz="1000" i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respectively?</a:t>
            </a:r>
            <a:endParaRPr lang="zh-CN" altLang="zh-CN" sz="1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74AFAF9-E50C-4719-87F8-88558839DBFC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14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323850" y="192264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400" b="1" dirty="0">
                <a:solidFill>
                  <a:srgbClr val="000066"/>
                </a:solidFill>
              </a:rPr>
              <a:t>Brute force method</a:t>
            </a:r>
            <a:r>
              <a:rPr lang="zh-CN" altLang="en-US" sz="1400" b="1" dirty="0">
                <a:solidFill>
                  <a:srgbClr val="000066"/>
                </a:solidFill>
              </a:rPr>
              <a:t>穷举</a:t>
            </a:r>
            <a:endParaRPr lang="en-US" altLang="zh-CN" sz="1400" b="1" dirty="0">
              <a:solidFill>
                <a:srgbClr val="000066"/>
              </a:solidFill>
            </a:endParaRP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134461" y="587375"/>
            <a:ext cx="4379595" cy="41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</a:t>
            </a:r>
            <a:r>
              <a:rPr lang="en-US" altLang="zh-CN" sz="1100" dirty="0">
                <a:solidFill>
                  <a:srgbClr val="000066"/>
                </a:solidFill>
              </a:rPr>
              <a:t>What if we check all possible ways of multiplying? How many ways of parenthesizing are there?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134749" y="1136013"/>
            <a:ext cx="4379595" cy="231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</a:t>
            </a:r>
            <a:r>
              <a:rPr lang="en-US" altLang="zh-CN" sz="1100" dirty="0">
                <a:solidFill>
                  <a:srgbClr val="009900"/>
                </a:solidFill>
              </a:rPr>
              <a:t>P(n)</a:t>
            </a:r>
            <a:r>
              <a:rPr lang="en-US" altLang="zh-CN" sz="1100" dirty="0">
                <a:solidFill>
                  <a:srgbClr val="000066"/>
                </a:solidFill>
              </a:rPr>
              <a:t>: number of way of parenthesizing. Then </a:t>
            </a:r>
            <a:r>
              <a:rPr lang="en-US" altLang="zh-CN" sz="1100" dirty="0">
                <a:solidFill>
                  <a:srgbClr val="009900"/>
                </a:solidFill>
              </a:rPr>
              <a:t>P(1) =1</a:t>
            </a:r>
            <a:r>
              <a:rPr lang="en-US" altLang="zh-CN" sz="1100" dirty="0">
                <a:solidFill>
                  <a:srgbClr val="000066"/>
                </a:solidFill>
              </a:rPr>
              <a:t> and for </a:t>
            </a:r>
            <a:r>
              <a:rPr lang="en-US" altLang="zh-CN" sz="1100" dirty="0">
                <a:solidFill>
                  <a:srgbClr val="009900"/>
                </a:solidFill>
              </a:rPr>
              <a:t>n≥2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150421" y="2176444"/>
            <a:ext cx="4187508" cy="23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</a:t>
            </a:r>
            <a:r>
              <a:rPr lang="en-US" altLang="zh-CN" sz="1100" dirty="0">
                <a:solidFill>
                  <a:srgbClr val="000066"/>
                </a:solidFill>
              </a:rPr>
              <a:t>Fact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134749" y="2630811"/>
            <a:ext cx="4379595" cy="569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</a:t>
            </a:r>
            <a:r>
              <a:rPr lang="en-US" altLang="zh-CN" sz="1100" dirty="0">
                <a:solidFill>
                  <a:srgbClr val="000066"/>
                </a:solidFill>
              </a:rPr>
              <a:t>These numbers are called Catalan numbers. There are about 65 combinatorial interpretations,</a:t>
            </a:r>
          </a:p>
          <a:p>
            <a:pPr algn="l" eaLnBrk="1" hangingPunct="1"/>
            <a:r>
              <a:rPr lang="en-US" altLang="zh-CN" sz="1100" dirty="0">
                <a:solidFill>
                  <a:srgbClr val="000066"/>
                </a:solidFill>
              </a:rPr>
              <a:t>in Stanley, </a:t>
            </a:r>
            <a:r>
              <a:rPr lang="en-US" altLang="zh-CN" sz="1100" i="1" dirty="0">
                <a:solidFill>
                  <a:srgbClr val="000066"/>
                </a:solidFill>
              </a:rPr>
              <a:t>Enumerative Combinatorics</a:t>
            </a:r>
            <a:r>
              <a:rPr lang="en-US" altLang="zh-CN" sz="1100" dirty="0">
                <a:solidFill>
                  <a:srgbClr val="000066"/>
                </a:solidFill>
              </a:rPr>
              <a:t>, Vol. 2</a:t>
            </a:r>
            <a:endParaRPr lang="en-US" altLang="zh-CN" sz="1100" dirty="0"/>
          </a:p>
        </p:txBody>
      </p:sp>
      <p:pic>
        <p:nvPicPr>
          <p:cNvPr id="1034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449462"/>
            <a:ext cx="2665214" cy="644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2230261"/>
            <a:ext cx="1695172" cy="398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69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/>
      <p:bldP spid="103428" grpId="0"/>
      <p:bldP spid="103429" grpId="0"/>
      <p:bldP spid="1034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2825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Subproblems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815975"/>
            <a:ext cx="3634156" cy="73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200" b="1" dirty="0">
                <a:latin typeface="Tahoma"/>
                <a:cs typeface="Tahoma"/>
              </a:rPr>
              <a:t>For 1 </a:t>
            </a:r>
            <a:r>
              <a:rPr sz="1200" b="1" dirty="0">
                <a:latin typeface="Lucida Sans Unicode"/>
                <a:cs typeface="Lucida Sans Unicode"/>
              </a:rPr>
              <a:t>≤ </a:t>
            </a:r>
            <a:r>
              <a:rPr sz="1200" b="1" i="1" dirty="0">
                <a:latin typeface="Arial"/>
                <a:cs typeface="Arial"/>
              </a:rPr>
              <a:t>i </a:t>
            </a:r>
            <a:r>
              <a:rPr sz="1200" b="1" dirty="0">
                <a:latin typeface="Lucida Sans Unicode"/>
                <a:cs typeface="Lucida Sans Unicode"/>
              </a:rPr>
              <a:t>≤ </a:t>
            </a:r>
            <a:r>
              <a:rPr sz="1200" b="1" i="1" dirty="0">
                <a:latin typeface="Arial"/>
                <a:cs typeface="Arial"/>
              </a:rPr>
              <a:t>j </a:t>
            </a:r>
            <a:r>
              <a:rPr sz="1200" b="1" dirty="0">
                <a:latin typeface="Lucida Sans Unicode"/>
                <a:cs typeface="Lucida Sans Unicode"/>
              </a:rPr>
              <a:t>≤ </a:t>
            </a:r>
            <a:r>
              <a:rPr sz="1200" b="1" i="1" dirty="0">
                <a:latin typeface="Arial"/>
                <a:cs typeface="Arial"/>
              </a:rPr>
              <a:t>n </a:t>
            </a:r>
            <a:r>
              <a:rPr sz="1200" b="1" dirty="0">
                <a:latin typeface="Tahoma"/>
                <a:cs typeface="Tahoma"/>
              </a:rPr>
              <a:t>let</a:t>
            </a:r>
            <a:endParaRPr lang="en-US" sz="1200" b="1" dirty="0">
              <a:latin typeface="Tahoma"/>
              <a:cs typeface="Tahoma"/>
            </a:endParaRPr>
          </a:p>
          <a:p>
            <a:pPr marL="12700">
              <a:lnSpc>
                <a:spcPct val="150000"/>
              </a:lnSpc>
            </a:pPr>
            <a:r>
              <a:rPr sz="1200" b="1" i="1" dirty="0">
                <a:solidFill>
                  <a:srgbClr val="0000FF"/>
                </a:solidFill>
                <a:latin typeface="Arial"/>
                <a:cs typeface="Arial"/>
              </a:rPr>
              <a:t>C </a:t>
            </a:r>
            <a:r>
              <a:rPr sz="1200" b="1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200" b="1" i="1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200" b="1" i="1" dirty="0">
                <a:solidFill>
                  <a:srgbClr val="0000FF"/>
                </a:solidFill>
                <a:latin typeface="Verdana"/>
                <a:cs typeface="Verdana"/>
              </a:rPr>
              <a:t>, </a:t>
            </a:r>
            <a:r>
              <a:rPr sz="1200" b="1" i="1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r>
              <a:rPr sz="1200" b="1" dirty="0">
                <a:solidFill>
                  <a:srgbClr val="0000FF"/>
                </a:solidFill>
                <a:latin typeface="Tahoma"/>
                <a:cs typeface="Tahoma"/>
              </a:rPr>
              <a:t>) = minimum cost of multiplying </a:t>
            </a:r>
            <a:endParaRPr lang="en-US" sz="1200" b="1" dirty="0">
              <a:solidFill>
                <a:srgbClr val="0000FF"/>
              </a:solidFill>
              <a:latin typeface="Tahoma"/>
              <a:cs typeface="Tahoma"/>
            </a:endParaRPr>
          </a:p>
          <a:p>
            <a:pPr marL="12700">
              <a:lnSpc>
                <a:spcPct val="150000"/>
              </a:lnSpc>
            </a:pPr>
            <a:r>
              <a:rPr sz="1200" b="1" i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200" b="1" i="1" baseline="-9259" dirty="0">
                <a:solidFill>
                  <a:srgbClr val="0000FF"/>
                </a:solidFill>
                <a:latin typeface="Lucida Sans"/>
                <a:cs typeface="Lucida Sans"/>
              </a:rPr>
              <a:t>i </a:t>
            </a:r>
            <a:r>
              <a:rPr sz="1200" b="1" dirty="0">
                <a:solidFill>
                  <a:srgbClr val="0000FF"/>
                </a:solidFill>
                <a:latin typeface="Lucida Sans Unicode"/>
                <a:cs typeface="Lucida Sans Unicode"/>
              </a:rPr>
              <a:t>× </a:t>
            </a:r>
            <a:r>
              <a:rPr sz="1200" b="1" i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200" b="1" i="1" baseline="-9259" dirty="0">
                <a:solidFill>
                  <a:srgbClr val="0000FF"/>
                </a:solidFill>
                <a:latin typeface="Lucida Sans"/>
                <a:cs typeface="Lucida Sans"/>
              </a:rPr>
              <a:t>i </a:t>
            </a:r>
            <a:r>
              <a:rPr sz="1200" b="1" baseline="-9259" dirty="0">
                <a:solidFill>
                  <a:srgbClr val="0000FF"/>
                </a:solidFill>
                <a:latin typeface="Tahoma"/>
                <a:cs typeface="Tahoma"/>
              </a:rPr>
              <a:t>+1 </a:t>
            </a:r>
            <a:r>
              <a:rPr sz="1200" b="1" dirty="0">
                <a:solidFill>
                  <a:srgbClr val="0000FF"/>
                </a:solidFill>
                <a:latin typeface="Lucida Sans Unicode"/>
                <a:cs typeface="Lucida Sans Unicode"/>
              </a:rPr>
              <a:t>× · · · × </a:t>
            </a:r>
            <a:r>
              <a:rPr sz="1200" b="1" i="1" dirty="0" err="1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200" b="1" i="1" baseline="-9259" dirty="0" err="1">
                <a:solidFill>
                  <a:srgbClr val="0000FF"/>
                </a:solidFill>
                <a:latin typeface="Lucida Sans"/>
                <a:cs typeface="Lucida Sans"/>
              </a:rPr>
              <a:t>j</a:t>
            </a:r>
            <a:endParaRPr sz="1200" b="1" baseline="-9259" dirty="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865" y="2026571"/>
            <a:ext cx="50059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000" i="1" dirty="0">
                <a:latin typeface="Lucida Sans"/>
                <a:cs typeface="Lucida Sans"/>
              </a:rPr>
              <a:t>i </a:t>
            </a:r>
            <a:r>
              <a:rPr sz="1000" dirty="0">
                <a:latin typeface="Lucida Sans Unicode"/>
                <a:cs typeface="Lucida Sans Unicode"/>
              </a:rPr>
              <a:t>≤</a:t>
            </a:r>
            <a:r>
              <a:rPr sz="1000" i="1" dirty="0">
                <a:latin typeface="Lucida Sans"/>
                <a:cs typeface="Lucida Sans"/>
              </a:rPr>
              <a:t>k</a:t>
            </a:r>
            <a:r>
              <a:rPr sz="1000" i="1" dirty="0">
                <a:latin typeface="Arial"/>
                <a:cs typeface="Arial"/>
              </a:rPr>
              <a:t>&lt;</a:t>
            </a:r>
            <a:r>
              <a:rPr sz="1000" i="1" dirty="0">
                <a:latin typeface="Lucida Sans"/>
                <a:cs typeface="Lucida Sans"/>
              </a:rPr>
              <a:t>j</a:t>
            </a:r>
            <a:endParaRPr sz="1000" dirty="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250" y="1837694"/>
            <a:ext cx="42671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200" b="1" i="1" dirty="0">
                <a:latin typeface="Arial"/>
                <a:cs typeface="Arial"/>
              </a:rPr>
              <a:t>C </a:t>
            </a:r>
            <a:r>
              <a:rPr sz="1200" b="1" dirty="0">
                <a:latin typeface="Tahoma"/>
                <a:cs typeface="Tahoma"/>
              </a:rPr>
              <a:t>(</a:t>
            </a:r>
            <a:r>
              <a:rPr sz="1200" b="1" i="1" dirty="0">
                <a:latin typeface="Arial"/>
                <a:cs typeface="Arial"/>
              </a:rPr>
              <a:t>i</a:t>
            </a:r>
            <a:r>
              <a:rPr sz="1200" b="1" i="1" dirty="0">
                <a:latin typeface="Verdana"/>
                <a:cs typeface="Verdana"/>
              </a:rPr>
              <a:t>, </a:t>
            </a:r>
            <a:r>
              <a:rPr sz="1200" b="1" i="1" dirty="0">
                <a:latin typeface="Arial"/>
                <a:cs typeface="Arial"/>
              </a:rPr>
              <a:t>j</a:t>
            </a:r>
            <a:r>
              <a:rPr sz="1200" b="1" dirty="0">
                <a:latin typeface="Tahoma"/>
                <a:cs typeface="Tahoma"/>
              </a:rPr>
              <a:t>) = min </a:t>
            </a:r>
            <a:r>
              <a:rPr sz="1200" b="1" dirty="0">
                <a:latin typeface="Arial Unicode MS"/>
                <a:cs typeface="Arial Unicode MS"/>
              </a:rPr>
              <a:t>｛</a:t>
            </a:r>
            <a:r>
              <a:rPr sz="1200" b="1" i="1" dirty="0">
                <a:latin typeface="Arial"/>
                <a:cs typeface="Arial"/>
              </a:rPr>
              <a:t>C  </a:t>
            </a:r>
            <a:r>
              <a:rPr sz="1200" b="1" dirty="0">
                <a:latin typeface="Tahoma"/>
                <a:cs typeface="Tahoma"/>
              </a:rPr>
              <a:t>(</a:t>
            </a:r>
            <a:r>
              <a:rPr sz="1200" b="1" i="1" dirty="0">
                <a:latin typeface="Arial"/>
                <a:cs typeface="Arial"/>
              </a:rPr>
              <a:t>i</a:t>
            </a:r>
            <a:r>
              <a:rPr sz="1200" b="1" i="1" dirty="0">
                <a:latin typeface="Verdana"/>
                <a:cs typeface="Verdana"/>
              </a:rPr>
              <a:t>, </a:t>
            </a:r>
            <a:r>
              <a:rPr sz="1200" b="1" i="1" dirty="0">
                <a:latin typeface="Arial"/>
                <a:cs typeface="Arial"/>
              </a:rPr>
              <a:t>k</a:t>
            </a:r>
            <a:r>
              <a:rPr sz="1200" b="1" dirty="0">
                <a:latin typeface="Tahoma"/>
                <a:cs typeface="Tahoma"/>
              </a:rPr>
              <a:t>) + </a:t>
            </a:r>
            <a:r>
              <a:rPr sz="1200" b="1" i="1" dirty="0">
                <a:latin typeface="Arial"/>
                <a:cs typeface="Arial"/>
              </a:rPr>
              <a:t>C </a:t>
            </a:r>
            <a:r>
              <a:rPr sz="1200" b="1" dirty="0">
                <a:latin typeface="Tahoma"/>
                <a:cs typeface="Tahoma"/>
              </a:rPr>
              <a:t>(</a:t>
            </a:r>
            <a:r>
              <a:rPr sz="1200" b="1" i="1" dirty="0">
                <a:latin typeface="Arial"/>
                <a:cs typeface="Arial"/>
              </a:rPr>
              <a:t>k </a:t>
            </a:r>
            <a:r>
              <a:rPr sz="1200" b="1" dirty="0">
                <a:latin typeface="Tahoma"/>
                <a:cs typeface="Tahoma"/>
              </a:rPr>
              <a:t>+ 1</a:t>
            </a:r>
            <a:r>
              <a:rPr sz="1200" b="1" i="1" dirty="0">
                <a:latin typeface="Verdana"/>
                <a:cs typeface="Verdana"/>
              </a:rPr>
              <a:t>, </a:t>
            </a:r>
            <a:r>
              <a:rPr sz="1200" b="1" i="1" dirty="0">
                <a:latin typeface="Arial"/>
                <a:cs typeface="Arial"/>
              </a:rPr>
              <a:t>j</a:t>
            </a:r>
            <a:r>
              <a:rPr sz="1200" b="1" dirty="0">
                <a:latin typeface="Tahoma"/>
                <a:cs typeface="Tahoma"/>
              </a:rPr>
              <a:t>) + </a:t>
            </a:r>
            <a:r>
              <a:rPr sz="1200" b="1" i="1" dirty="0">
                <a:latin typeface="Arial"/>
                <a:cs typeface="Arial"/>
              </a:rPr>
              <a:t>m</a:t>
            </a:r>
            <a:r>
              <a:rPr sz="1200" b="1" i="1" baseline="-9259" dirty="0">
                <a:latin typeface="Lucida Sans"/>
                <a:cs typeface="Lucida Sans"/>
              </a:rPr>
              <a:t>i </a:t>
            </a:r>
            <a:r>
              <a:rPr sz="1200" b="1" baseline="-9259" dirty="0">
                <a:latin typeface="Lucida Sans Unicode"/>
                <a:cs typeface="Lucida Sans Unicode"/>
              </a:rPr>
              <a:t>−</a:t>
            </a:r>
            <a:r>
              <a:rPr sz="1200" b="1" baseline="-9259" dirty="0">
                <a:latin typeface="Tahoma"/>
                <a:cs typeface="Tahoma"/>
              </a:rPr>
              <a:t>1 </a:t>
            </a:r>
            <a:r>
              <a:rPr sz="1200" b="1" dirty="0">
                <a:latin typeface="Lucida Sans Unicode"/>
                <a:cs typeface="Lucida Sans Unicode"/>
              </a:rPr>
              <a:t>· </a:t>
            </a:r>
            <a:r>
              <a:rPr sz="1200" b="1" i="1" dirty="0">
                <a:latin typeface="Arial"/>
                <a:cs typeface="Arial"/>
              </a:rPr>
              <a:t>m</a:t>
            </a:r>
            <a:r>
              <a:rPr sz="1200" b="1" i="1" baseline="-9259" dirty="0">
                <a:latin typeface="Lucida Sans"/>
                <a:cs typeface="Lucida Sans"/>
              </a:rPr>
              <a:t>k </a:t>
            </a:r>
            <a:r>
              <a:rPr sz="1200" b="1" dirty="0">
                <a:latin typeface="Lucida Sans Unicode"/>
                <a:cs typeface="Lucida Sans Unicode"/>
              </a:rPr>
              <a:t>· </a:t>
            </a:r>
            <a:r>
              <a:rPr sz="1200" b="1" i="1" dirty="0" err="1">
                <a:latin typeface="Arial"/>
                <a:cs typeface="Arial"/>
              </a:rPr>
              <a:t>m</a:t>
            </a:r>
            <a:r>
              <a:rPr sz="1200" b="1" i="1" baseline="-9259" dirty="0" err="1">
                <a:latin typeface="Lucida Sans"/>
                <a:cs typeface="Lucida Sans"/>
              </a:rPr>
              <a:t>j</a:t>
            </a:r>
            <a:r>
              <a:rPr sz="1200" b="1" i="1" baseline="-9259" dirty="0">
                <a:latin typeface="Lucida Sans"/>
                <a:cs typeface="Lucida Sans"/>
              </a:rPr>
              <a:t>  </a:t>
            </a:r>
            <a:r>
              <a:rPr lang="en-US" sz="1200" b="1" dirty="0">
                <a:latin typeface="Arial Unicode MS"/>
                <a:cs typeface="Arial Unicode MS"/>
              </a:rPr>
              <a:t>}</a:t>
            </a:r>
            <a:r>
              <a:rPr sz="1200" b="1" dirty="0">
                <a:latin typeface="Arial Unicode MS"/>
                <a:cs typeface="Arial Unicode MS"/>
              </a:rPr>
              <a:t> </a:t>
            </a:r>
            <a:endParaRPr sz="1200" b="1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16729985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781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250" y="815975"/>
            <a:ext cx="4343400" cy="1628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1400"/>
              </a:lnSpc>
            </a:pPr>
            <a:r>
              <a:rPr sz="1100" b="1" dirty="0">
                <a:latin typeface="Tahoma"/>
                <a:cs typeface="Tahoma"/>
              </a:rPr>
              <a:t>for  </a:t>
            </a:r>
            <a:r>
              <a:rPr sz="1100" i="1" dirty="0">
                <a:latin typeface="Arial"/>
                <a:cs typeface="Arial"/>
              </a:rPr>
              <a:t>i </a:t>
            </a:r>
            <a:r>
              <a:rPr sz="1100" dirty="0">
                <a:latin typeface="Tahoma"/>
                <a:cs typeface="Tahoma"/>
              </a:rPr>
              <a:t>= 1 </a:t>
            </a:r>
            <a:r>
              <a:rPr sz="1100" b="1" dirty="0">
                <a:latin typeface="Tahoma"/>
                <a:cs typeface="Tahoma"/>
              </a:rPr>
              <a:t>to </a:t>
            </a:r>
            <a:r>
              <a:rPr sz="1100" i="1" dirty="0">
                <a:latin typeface="Arial"/>
                <a:cs typeface="Arial"/>
              </a:rPr>
              <a:t>n </a:t>
            </a:r>
            <a:r>
              <a:rPr sz="1100" b="1" dirty="0">
                <a:latin typeface="Tahoma"/>
                <a:cs typeface="Tahoma"/>
              </a:rPr>
              <a:t>do </a:t>
            </a:r>
            <a:r>
              <a:rPr sz="1100" i="1" dirty="0">
                <a:latin typeface="Arial"/>
                <a:cs typeface="Arial"/>
              </a:rPr>
              <a:t>C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i="1" dirty="0">
                <a:latin typeface="Arial"/>
                <a:cs typeface="Arial"/>
              </a:rPr>
              <a:t>j</a:t>
            </a:r>
            <a:r>
              <a:rPr sz="1100" dirty="0">
                <a:latin typeface="Tahoma"/>
                <a:cs typeface="Tahoma"/>
              </a:rPr>
              <a:t>) = 0</a:t>
            </a:r>
          </a:p>
          <a:p>
            <a:pPr marL="88265">
              <a:lnSpc>
                <a:spcPts val="1400"/>
              </a:lnSpc>
              <a:spcBef>
                <a:spcPts val="10"/>
              </a:spcBef>
            </a:pPr>
            <a:r>
              <a:rPr sz="1100" b="1" dirty="0">
                <a:latin typeface="Tahoma"/>
                <a:cs typeface="Tahoma"/>
              </a:rPr>
              <a:t>for  </a:t>
            </a:r>
            <a:r>
              <a:rPr sz="1100" i="1" dirty="0">
                <a:latin typeface="Arial"/>
                <a:cs typeface="Arial"/>
              </a:rPr>
              <a:t>s  </a:t>
            </a:r>
            <a:r>
              <a:rPr sz="1100" dirty="0">
                <a:latin typeface="Tahoma"/>
                <a:cs typeface="Tahoma"/>
              </a:rPr>
              <a:t>= 1 </a:t>
            </a:r>
            <a:r>
              <a:rPr sz="1100" b="1" dirty="0">
                <a:latin typeface="Tahoma"/>
                <a:cs typeface="Tahoma"/>
              </a:rPr>
              <a:t>to </a:t>
            </a:r>
            <a:r>
              <a:rPr sz="1100" i="1" dirty="0">
                <a:latin typeface="Arial"/>
                <a:cs typeface="Arial"/>
              </a:rPr>
              <a:t>n </a:t>
            </a:r>
            <a:r>
              <a:rPr sz="1100" dirty="0">
                <a:latin typeface="Lucida Sans Unicode"/>
                <a:cs typeface="Lucida Sans Unicode"/>
              </a:rPr>
              <a:t>− </a:t>
            </a:r>
            <a:r>
              <a:rPr sz="1100" dirty="0">
                <a:latin typeface="Tahoma"/>
                <a:cs typeface="Tahoma"/>
              </a:rPr>
              <a:t>1 </a:t>
            </a:r>
            <a:r>
              <a:rPr sz="1100" b="1" dirty="0">
                <a:latin typeface="Tahoma"/>
                <a:cs typeface="Tahoma"/>
              </a:rPr>
              <a:t>do</a:t>
            </a:r>
            <a:endParaRPr sz="1100" dirty="0">
              <a:latin typeface="Tahoma"/>
              <a:cs typeface="Tahoma"/>
            </a:endParaRPr>
          </a:p>
          <a:p>
            <a:pPr marL="322580">
              <a:lnSpc>
                <a:spcPts val="1400"/>
              </a:lnSpc>
              <a:spcBef>
                <a:spcPts val="10"/>
              </a:spcBef>
            </a:pPr>
            <a:r>
              <a:rPr sz="1100" b="1" dirty="0">
                <a:latin typeface="Tahoma"/>
                <a:cs typeface="Tahoma"/>
              </a:rPr>
              <a:t>for  </a:t>
            </a:r>
            <a:r>
              <a:rPr sz="1100" i="1" dirty="0">
                <a:latin typeface="Arial"/>
                <a:cs typeface="Arial"/>
              </a:rPr>
              <a:t>i </a:t>
            </a:r>
            <a:r>
              <a:rPr sz="1100" dirty="0">
                <a:latin typeface="Tahoma"/>
                <a:cs typeface="Tahoma"/>
              </a:rPr>
              <a:t>= 1 </a:t>
            </a:r>
            <a:r>
              <a:rPr sz="1100" b="1" dirty="0">
                <a:latin typeface="Tahoma"/>
                <a:cs typeface="Tahoma"/>
              </a:rPr>
              <a:t>to </a:t>
            </a:r>
            <a:r>
              <a:rPr sz="1100" i="1" dirty="0">
                <a:latin typeface="Arial"/>
                <a:cs typeface="Arial"/>
              </a:rPr>
              <a:t>n </a:t>
            </a:r>
            <a:r>
              <a:rPr sz="1100" dirty="0">
                <a:latin typeface="Lucida Sans Unicode"/>
                <a:cs typeface="Lucida Sans Unicode"/>
              </a:rPr>
              <a:t>− </a:t>
            </a:r>
            <a:r>
              <a:rPr sz="1100" i="1" dirty="0">
                <a:latin typeface="Arial"/>
                <a:cs typeface="Arial"/>
              </a:rPr>
              <a:t>s </a:t>
            </a:r>
            <a:r>
              <a:rPr sz="1100" b="1" dirty="0">
                <a:latin typeface="Tahoma"/>
                <a:cs typeface="Tahoma"/>
              </a:rPr>
              <a:t>do</a:t>
            </a:r>
            <a:endParaRPr lang="en-US" sz="1100" dirty="0">
              <a:latin typeface="Tahoma"/>
              <a:cs typeface="Tahoma"/>
            </a:endParaRPr>
          </a:p>
          <a:p>
            <a:pPr marL="322580">
              <a:lnSpc>
                <a:spcPts val="1400"/>
              </a:lnSpc>
              <a:spcBef>
                <a:spcPts val="10"/>
              </a:spcBef>
            </a:pPr>
            <a:r>
              <a:rPr lang="en-US" sz="1100" i="1" dirty="0">
                <a:latin typeface="Tahoma"/>
                <a:cs typeface="Tahoma"/>
              </a:rPr>
              <a:t>     </a:t>
            </a:r>
            <a:r>
              <a:rPr sz="1100" i="1" dirty="0">
                <a:latin typeface="Arial"/>
                <a:cs typeface="Arial"/>
              </a:rPr>
              <a:t>j </a:t>
            </a:r>
            <a:r>
              <a:rPr sz="1100" dirty="0">
                <a:latin typeface="Tahoma"/>
                <a:cs typeface="Tahoma"/>
              </a:rPr>
              <a:t>= </a:t>
            </a:r>
            <a:r>
              <a:rPr sz="1100" i="1" dirty="0">
                <a:latin typeface="Arial"/>
                <a:cs typeface="Arial"/>
              </a:rPr>
              <a:t>i </a:t>
            </a:r>
            <a:r>
              <a:rPr sz="1100" dirty="0">
                <a:latin typeface="Times New Roman"/>
                <a:cs typeface="Times New Roman"/>
              </a:rPr>
              <a:t>+ s</a:t>
            </a:r>
          </a:p>
          <a:p>
            <a:pPr marL="556260">
              <a:lnSpc>
                <a:spcPts val="1400"/>
              </a:lnSpc>
              <a:spcBef>
                <a:spcPts val="60"/>
              </a:spcBef>
            </a:pPr>
            <a:r>
              <a:rPr sz="1100" i="1" dirty="0">
                <a:latin typeface="Arial"/>
                <a:cs typeface="Arial"/>
              </a:rPr>
              <a:t>C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i="1" dirty="0">
                <a:latin typeface="Arial"/>
                <a:cs typeface="Arial"/>
              </a:rPr>
              <a:t>j</a:t>
            </a:r>
            <a:r>
              <a:rPr sz="1100" dirty="0">
                <a:latin typeface="Tahoma"/>
                <a:cs typeface="Tahoma"/>
              </a:rPr>
              <a:t>) = min</a:t>
            </a:r>
            <a:r>
              <a:rPr sz="1100" i="1" baseline="-9259" dirty="0">
                <a:latin typeface="Lucida Sans"/>
                <a:cs typeface="Lucida Sans"/>
              </a:rPr>
              <a:t>i </a:t>
            </a:r>
            <a:r>
              <a:rPr sz="1100" baseline="-9259" dirty="0">
                <a:latin typeface="Lucida Sans Unicode"/>
                <a:cs typeface="Lucida Sans Unicode"/>
              </a:rPr>
              <a:t>≤</a:t>
            </a:r>
            <a:r>
              <a:rPr sz="1100" i="1" baseline="-9259" dirty="0">
                <a:latin typeface="Lucida Sans"/>
                <a:cs typeface="Lucida Sans"/>
              </a:rPr>
              <a:t>k</a:t>
            </a:r>
            <a:r>
              <a:rPr sz="1100" i="1" baseline="-9259" dirty="0">
                <a:latin typeface="Arial"/>
                <a:cs typeface="Arial"/>
              </a:rPr>
              <a:t>&lt;</a:t>
            </a:r>
            <a:r>
              <a:rPr sz="1100" i="1" baseline="-9259" dirty="0">
                <a:latin typeface="Lucida Sans"/>
                <a:cs typeface="Lucida Sans"/>
              </a:rPr>
              <a:t>j </a:t>
            </a:r>
            <a:r>
              <a:rPr sz="1100" dirty="0">
                <a:latin typeface="Arial Unicode MS"/>
                <a:cs typeface="Arial Unicode MS"/>
              </a:rPr>
              <a:t>｛</a:t>
            </a:r>
            <a:r>
              <a:rPr sz="1100" i="1" dirty="0">
                <a:latin typeface="Arial"/>
                <a:cs typeface="Arial"/>
              </a:rPr>
              <a:t>C 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lang="en-US" sz="1100" dirty="0">
                <a:latin typeface="Tahoma"/>
                <a:cs typeface="Tahoma"/>
              </a:rPr>
              <a:t>+</a:t>
            </a:r>
            <a:r>
              <a:rPr sz="1100" i="1" dirty="0">
                <a:latin typeface="Arial"/>
                <a:cs typeface="Arial"/>
              </a:rPr>
              <a:t>C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k </a:t>
            </a:r>
            <a:r>
              <a:rPr sz="1100" dirty="0">
                <a:latin typeface="Tahoma"/>
                <a:cs typeface="Tahoma"/>
              </a:rPr>
              <a:t>+ 1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i="1" dirty="0">
                <a:latin typeface="Arial"/>
                <a:cs typeface="Arial"/>
              </a:rPr>
              <a:t>j</a:t>
            </a:r>
            <a:r>
              <a:rPr sz="1100" dirty="0">
                <a:latin typeface="Tahoma"/>
                <a:cs typeface="Tahoma"/>
              </a:rPr>
              <a:t>) + </a:t>
            </a:r>
            <a:r>
              <a:rPr sz="1100" i="1" dirty="0">
                <a:latin typeface="Arial"/>
                <a:cs typeface="Arial"/>
              </a:rPr>
              <a:t>m</a:t>
            </a:r>
            <a:r>
              <a:rPr sz="1100" i="1" baseline="-9259" dirty="0">
                <a:latin typeface="Lucida Sans"/>
                <a:cs typeface="Lucida Sans"/>
              </a:rPr>
              <a:t>i </a:t>
            </a:r>
            <a:r>
              <a:rPr sz="1100" baseline="-9259" dirty="0">
                <a:latin typeface="Lucida Sans Unicode"/>
                <a:cs typeface="Lucida Sans Unicode"/>
              </a:rPr>
              <a:t>−</a:t>
            </a:r>
            <a:r>
              <a:rPr sz="1100" baseline="-9259" dirty="0">
                <a:latin typeface="Tahoma"/>
                <a:cs typeface="Tahoma"/>
              </a:rPr>
              <a:t>1 </a:t>
            </a:r>
            <a:r>
              <a:rPr sz="1100" dirty="0">
                <a:latin typeface="Lucida Sans Unicode"/>
                <a:cs typeface="Lucida Sans Unicode"/>
              </a:rPr>
              <a:t>· </a:t>
            </a:r>
            <a:r>
              <a:rPr sz="1100" i="1" dirty="0">
                <a:latin typeface="Arial"/>
                <a:cs typeface="Arial"/>
              </a:rPr>
              <a:t>m</a:t>
            </a:r>
            <a:r>
              <a:rPr sz="1100" i="1" baseline="-9259" dirty="0">
                <a:latin typeface="Lucida Sans"/>
                <a:cs typeface="Lucida Sans"/>
              </a:rPr>
              <a:t>k </a:t>
            </a:r>
            <a:r>
              <a:rPr sz="1100" dirty="0">
                <a:latin typeface="Lucida Sans Unicode"/>
                <a:cs typeface="Lucida Sans Unicode"/>
              </a:rPr>
              <a:t>· </a:t>
            </a:r>
            <a:r>
              <a:rPr sz="1100" i="1" dirty="0" err="1">
                <a:latin typeface="Arial"/>
                <a:cs typeface="Arial"/>
              </a:rPr>
              <a:t>m</a:t>
            </a:r>
            <a:r>
              <a:rPr sz="1100" i="1" baseline="-9259" dirty="0" err="1">
                <a:latin typeface="Lucida Sans"/>
                <a:cs typeface="Lucida Sans"/>
              </a:rPr>
              <a:t>j</a:t>
            </a:r>
            <a:r>
              <a:rPr sz="1100" i="1" baseline="-9259" dirty="0">
                <a:latin typeface="Lucida Sans"/>
                <a:cs typeface="Lucida Sans"/>
              </a:rPr>
              <a:t> </a:t>
            </a:r>
            <a:r>
              <a:rPr lang="en-US" sz="1100" dirty="0">
                <a:latin typeface="Arial Unicode MS"/>
                <a:cs typeface="Arial Unicode MS"/>
              </a:rPr>
              <a:t>}</a:t>
            </a:r>
            <a:r>
              <a:rPr sz="1100" baseline="43209" dirty="0">
                <a:latin typeface="Arial Unicode MS"/>
                <a:cs typeface="Arial Unicode MS"/>
              </a:rPr>
              <a:t> </a:t>
            </a:r>
          </a:p>
          <a:p>
            <a:pPr marL="88265">
              <a:lnSpc>
                <a:spcPts val="1400"/>
              </a:lnSpc>
              <a:spcBef>
                <a:spcPts val="10"/>
              </a:spcBef>
            </a:pPr>
            <a:r>
              <a:rPr sz="1100" dirty="0">
                <a:latin typeface="Tahoma"/>
                <a:cs typeface="Tahoma"/>
              </a:rPr>
              <a:t>return </a:t>
            </a:r>
            <a:r>
              <a:rPr sz="1100" i="1" dirty="0">
                <a:latin typeface="Arial"/>
                <a:cs typeface="Arial"/>
              </a:rPr>
              <a:t>C </a:t>
            </a:r>
            <a:r>
              <a:rPr sz="1100" dirty="0">
                <a:latin typeface="Tahoma"/>
                <a:cs typeface="Tahoma"/>
              </a:rPr>
              <a:t>(1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i="1" dirty="0">
                <a:latin typeface="Arial"/>
                <a:cs typeface="Arial"/>
              </a:rPr>
              <a:t>n</a:t>
            </a:r>
            <a:r>
              <a:rPr sz="1100" dirty="0">
                <a:latin typeface="Tahoma"/>
                <a:cs typeface="Tahoma"/>
              </a:rPr>
              <a:t>)</a:t>
            </a:r>
          </a:p>
          <a:p>
            <a:pPr marR="1865630" algn="ctr">
              <a:lnSpc>
                <a:spcPts val="1400"/>
              </a:lnSpc>
              <a:spcBef>
                <a:spcPts val="715"/>
              </a:spcBef>
            </a:pPr>
            <a:endParaRPr lang="en-US" sz="1100" dirty="0">
              <a:latin typeface="Tahoma"/>
              <a:cs typeface="Tahoma"/>
            </a:endParaRPr>
          </a:p>
          <a:p>
            <a:pPr marR="1865630" algn="ctr">
              <a:lnSpc>
                <a:spcPts val="1400"/>
              </a:lnSpc>
              <a:spcBef>
                <a:spcPts val="715"/>
              </a:spcBef>
            </a:pPr>
            <a:r>
              <a:rPr sz="1200" dirty="0">
                <a:latin typeface="Tahoma"/>
                <a:cs typeface="Tahoma"/>
              </a:rPr>
              <a:t>The over running time is </a:t>
            </a:r>
            <a:r>
              <a:rPr sz="1200" i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2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200" baseline="37037" dirty="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1200" dirty="0">
                <a:latin typeface="Tahoma"/>
                <a:cs typeface="Tahom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6702498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FCEFFC23-2EEB-47BB-80DB-C3349498D6ED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17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260816" y="192264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400" b="1" dirty="0">
                <a:solidFill>
                  <a:srgbClr val="000066"/>
                </a:solidFill>
              </a:rPr>
              <a:t>Optimal substructure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230505" y="692150"/>
            <a:ext cx="4187508" cy="23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>
                <a:solidFill>
                  <a:srgbClr val="000066"/>
                </a:solidFill>
              </a:rPr>
              <a:t>  Notation. </a:t>
            </a:r>
            <a:r>
              <a:rPr lang="en-US" altLang="zh-CN" sz="1200" b="1" i="1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>
                <a:solidFill>
                  <a:srgbClr val="009900"/>
                </a:solidFill>
              </a:rPr>
              <a:t>i..j</a:t>
            </a:r>
            <a:r>
              <a:rPr lang="en-US" altLang="zh-CN" sz="1200">
                <a:solidFill>
                  <a:srgbClr val="000066"/>
                </a:solidFill>
              </a:rPr>
              <a:t> represents </a:t>
            </a:r>
            <a:r>
              <a:rPr lang="en-US" altLang="zh-CN" sz="1200" b="1" i="1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>
                <a:solidFill>
                  <a:srgbClr val="009900"/>
                </a:solidFill>
              </a:rPr>
              <a:t>i</a:t>
            </a:r>
            <a:r>
              <a:rPr lang="en-US" altLang="zh-CN" sz="1200" b="1" i="1">
                <a:solidFill>
                  <a:srgbClr val="009900"/>
                </a:solidFill>
                <a:latin typeface="Times New Roman" pitchFamily="18" charset="0"/>
              </a:rPr>
              <a:t>…</a:t>
            </a:r>
            <a:r>
              <a:rPr lang="en-US" altLang="zh-CN" sz="1200" b="1" i="1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>
                <a:solidFill>
                  <a:srgbClr val="009900"/>
                </a:solidFill>
              </a:rPr>
              <a:t>j</a:t>
            </a:r>
            <a:r>
              <a:rPr lang="en-US" altLang="zh-CN" sz="1200">
                <a:solidFill>
                  <a:srgbClr val="000066"/>
                </a:solidFill>
              </a:rPr>
              <a:t>.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30505" y="1038225"/>
            <a:ext cx="4379595" cy="41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>
                <a:solidFill>
                  <a:srgbClr val="000066"/>
                </a:solidFill>
              </a:rPr>
              <a:t>  Any parenthesization of </a:t>
            </a:r>
            <a:r>
              <a:rPr lang="en-US" altLang="zh-CN" sz="1200" b="1" i="1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>
                <a:solidFill>
                  <a:srgbClr val="009900"/>
                </a:solidFill>
              </a:rPr>
              <a:t>i..j</a:t>
            </a:r>
            <a:r>
              <a:rPr lang="en-US" altLang="zh-CN" sz="1200">
                <a:solidFill>
                  <a:srgbClr val="000066"/>
                </a:solidFill>
              </a:rPr>
              <a:t> where </a:t>
            </a:r>
            <a:r>
              <a:rPr lang="en-US" altLang="zh-CN" sz="1200" b="1" i="1">
                <a:solidFill>
                  <a:srgbClr val="009900"/>
                </a:solidFill>
              </a:rPr>
              <a:t>i &lt; j</a:t>
            </a:r>
            <a:r>
              <a:rPr lang="en-US" altLang="zh-CN" sz="1200">
                <a:solidFill>
                  <a:srgbClr val="000066"/>
                </a:solidFill>
              </a:rPr>
              <a:t> must split into two products of the form </a:t>
            </a:r>
            <a:r>
              <a:rPr lang="en-US" altLang="zh-CN" sz="1200" b="1" i="1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>
                <a:solidFill>
                  <a:srgbClr val="009900"/>
                </a:solidFill>
              </a:rPr>
              <a:t>i..k</a:t>
            </a:r>
            <a:r>
              <a:rPr lang="en-US" altLang="zh-CN" sz="1200">
                <a:solidFill>
                  <a:srgbClr val="000066"/>
                </a:solidFill>
              </a:rPr>
              <a:t> and </a:t>
            </a:r>
            <a:r>
              <a:rPr lang="en-US" altLang="zh-CN" sz="1200" b="1" i="1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>
                <a:solidFill>
                  <a:srgbClr val="009900"/>
                </a:solidFill>
              </a:rPr>
              <a:t>k+1..j</a:t>
            </a:r>
            <a:r>
              <a:rPr lang="en-US" altLang="zh-CN" sz="1200">
                <a:solidFill>
                  <a:srgbClr val="000066"/>
                </a:solidFill>
              </a:rPr>
              <a:t>.</a:t>
            </a:r>
            <a:endParaRPr lang="en-US" altLang="zh-CN" sz="1200"/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230505" y="1538111"/>
            <a:ext cx="4187508" cy="115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 Optimal substructure. If the optimal </a:t>
            </a:r>
            <a:r>
              <a:rPr lang="en-US" altLang="zh-CN" sz="1200" dirty="0" err="1">
                <a:solidFill>
                  <a:srgbClr val="000066"/>
                </a:solidFill>
              </a:rPr>
              <a:t>parenthesization</a:t>
            </a:r>
            <a:r>
              <a:rPr lang="en-US" altLang="zh-CN" sz="1200" dirty="0">
                <a:solidFill>
                  <a:srgbClr val="000066"/>
                </a:solidFill>
              </a:rPr>
              <a:t> splits the product as </a:t>
            </a:r>
            <a:r>
              <a:rPr lang="en-US" altLang="zh-CN" sz="1200" b="1" i="1" dirty="0" err="1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 dirty="0" err="1">
                <a:solidFill>
                  <a:srgbClr val="009900"/>
                </a:solidFill>
              </a:rPr>
              <a:t>i..k</a:t>
            </a:r>
            <a:r>
              <a:rPr lang="en-US" altLang="zh-CN" sz="1200" dirty="0">
                <a:solidFill>
                  <a:srgbClr val="000066"/>
                </a:solidFill>
              </a:rPr>
              <a:t> and </a:t>
            </a:r>
            <a:r>
              <a:rPr lang="en-US" altLang="zh-CN" sz="1200" b="1" i="1" dirty="0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k+1..j</a:t>
            </a:r>
            <a:r>
              <a:rPr lang="en-US" altLang="zh-CN" sz="1200" dirty="0">
                <a:solidFill>
                  <a:srgbClr val="000066"/>
                </a:solidFill>
              </a:rPr>
              <a:t>, then </a:t>
            </a:r>
            <a:r>
              <a:rPr lang="en-US" altLang="zh-CN" sz="1200" dirty="0" err="1">
                <a:solidFill>
                  <a:srgbClr val="000066"/>
                </a:solidFill>
              </a:rPr>
              <a:t>parenthesizations</a:t>
            </a:r>
            <a:r>
              <a:rPr lang="en-US" altLang="zh-CN" sz="1200" dirty="0">
                <a:solidFill>
                  <a:srgbClr val="000066"/>
                </a:solidFill>
              </a:rPr>
              <a:t> within </a:t>
            </a:r>
            <a:r>
              <a:rPr lang="en-US" altLang="zh-CN" sz="1200" b="1" i="1" dirty="0" err="1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 dirty="0" err="1">
                <a:solidFill>
                  <a:srgbClr val="009900"/>
                </a:solidFill>
              </a:rPr>
              <a:t>i..k</a:t>
            </a:r>
            <a:r>
              <a:rPr lang="en-US" altLang="zh-CN" sz="1200" dirty="0">
                <a:solidFill>
                  <a:srgbClr val="000066"/>
                </a:solidFill>
              </a:rPr>
              <a:t> and </a:t>
            </a:r>
            <a:r>
              <a:rPr lang="en-US" altLang="zh-CN" sz="1200" b="1" i="1" dirty="0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k+1..j</a:t>
            </a:r>
            <a:r>
              <a:rPr lang="en-US" altLang="zh-CN" sz="1200" dirty="0">
                <a:solidFill>
                  <a:srgbClr val="000066"/>
                </a:solidFill>
              </a:rPr>
              <a:t> must each be optimal.</a:t>
            </a:r>
          </a:p>
          <a:p>
            <a:pPr algn="l" eaLnBrk="1" hangingPunct="1"/>
            <a:endParaRPr lang="en-US" altLang="zh-CN" sz="1200" dirty="0">
              <a:solidFill>
                <a:srgbClr val="000066"/>
              </a:solidFill>
            </a:endParaRPr>
          </a:p>
          <a:p>
            <a:pPr algn="l" eaLnBrk="1" hangingPunct="1"/>
            <a:r>
              <a:rPr lang="en-US" altLang="zh-CN" sz="1200" dirty="0"/>
              <a:t>    --We apply </a:t>
            </a:r>
            <a:r>
              <a:rPr lang="en-US" altLang="zh-CN" sz="1200" dirty="0">
                <a:solidFill>
                  <a:srgbClr val="CC0000"/>
                </a:solidFill>
              </a:rPr>
              <a:t>cut-and-paste</a:t>
            </a:r>
            <a:r>
              <a:rPr lang="en-US" altLang="zh-CN" sz="1200" dirty="0"/>
              <a:t> argument to prove the optimal substructure property.</a:t>
            </a:r>
          </a:p>
        </p:txBody>
      </p:sp>
    </p:spTree>
    <p:extLst>
      <p:ext uri="{BB962C8B-B14F-4D97-AF65-F5344CB8AC3E}">
        <p14:creationId xmlns:p14="http://schemas.microsoft.com/office/powerpoint/2010/main" val="53476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/>
      <p:bldP spid="104452" grpId="0"/>
      <p:bldP spid="10445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8149D53-8F8F-4171-B0C4-512125FD4868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18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60441" y="208855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400" b="1" dirty="0">
                <a:solidFill>
                  <a:srgbClr val="000066"/>
                </a:solidFill>
              </a:rPr>
              <a:t>An optimal </a:t>
            </a:r>
            <a:r>
              <a:rPr lang="en-US" altLang="zh-CN" sz="1400" b="1" dirty="0" err="1">
                <a:solidFill>
                  <a:srgbClr val="000066"/>
                </a:solidFill>
              </a:rPr>
              <a:t>parenthesization</a:t>
            </a:r>
            <a:r>
              <a:rPr lang="en-US" altLang="zh-CN" sz="1400" b="1" dirty="0" err="1">
                <a:solidFill>
                  <a:srgbClr val="000066"/>
                </a:solidFill>
                <a:latin typeface="Times New Roman" pitchFamily="18" charset="0"/>
              </a:rPr>
              <a:t>’</a:t>
            </a:r>
            <a:r>
              <a:rPr lang="en-US" altLang="zh-CN" sz="1400" b="1" dirty="0" err="1">
                <a:solidFill>
                  <a:srgbClr val="000066"/>
                </a:solidFill>
              </a:rPr>
              <a:t>s</a:t>
            </a:r>
            <a:r>
              <a:rPr lang="en-US" altLang="zh-CN" sz="1400" b="1" dirty="0">
                <a:solidFill>
                  <a:srgbClr val="000066"/>
                </a:solidFill>
              </a:rPr>
              <a:t> structure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230505" y="623255"/>
            <a:ext cx="4302760" cy="41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>
                <a:solidFill>
                  <a:srgbClr val="000066"/>
                </a:solidFill>
              </a:rPr>
              <a:t>  If the optimal parenthesization of </a:t>
            </a:r>
            <a:r>
              <a:rPr lang="en-US" altLang="zh-CN" sz="1200" b="1" i="1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>
                <a:solidFill>
                  <a:srgbClr val="009900"/>
                </a:solidFill>
              </a:rPr>
              <a:t>1</a:t>
            </a:r>
            <a:r>
              <a:rPr lang="en-US" altLang="zh-CN" sz="1200" b="1" i="1">
                <a:solidFill>
                  <a:srgbClr val="009900"/>
                </a:solidFill>
              </a:rPr>
              <a:t> * A</a:t>
            </a:r>
            <a:r>
              <a:rPr lang="en-US" altLang="zh-CN" sz="1200" b="1" i="1" baseline="-25000">
                <a:solidFill>
                  <a:srgbClr val="009900"/>
                </a:solidFill>
              </a:rPr>
              <a:t>2</a:t>
            </a:r>
            <a:r>
              <a:rPr lang="en-US" altLang="zh-CN" sz="1200" b="1" i="1">
                <a:solidFill>
                  <a:srgbClr val="009900"/>
                </a:solidFill>
              </a:rPr>
              <a:t> * </a:t>
            </a:r>
            <a:r>
              <a:rPr lang="en-US" altLang="zh-CN" sz="1200" b="1" i="1">
                <a:solidFill>
                  <a:srgbClr val="009900"/>
                </a:solidFill>
                <a:latin typeface="Times New Roman" pitchFamily="18" charset="0"/>
              </a:rPr>
              <a:t>…</a:t>
            </a:r>
            <a:r>
              <a:rPr lang="en-US" altLang="zh-CN" sz="1200" b="1" i="1">
                <a:solidFill>
                  <a:srgbClr val="009900"/>
                </a:solidFill>
              </a:rPr>
              <a:t> * A</a:t>
            </a:r>
            <a:r>
              <a:rPr lang="en-US" altLang="zh-CN" sz="1200" b="1" i="1" baseline="-25000">
                <a:solidFill>
                  <a:srgbClr val="009900"/>
                </a:solidFill>
              </a:rPr>
              <a:t>n</a:t>
            </a:r>
            <a:r>
              <a:rPr lang="en-US" altLang="zh-CN" sz="1200">
                <a:solidFill>
                  <a:srgbClr val="000066"/>
                </a:solidFill>
              </a:rPr>
              <a:t> is split between </a:t>
            </a:r>
            <a:r>
              <a:rPr lang="en-US" altLang="zh-CN" sz="1200" b="1" i="1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>
                <a:solidFill>
                  <a:srgbClr val="009900"/>
                </a:solidFill>
              </a:rPr>
              <a:t>k</a:t>
            </a:r>
            <a:r>
              <a:rPr lang="en-US" altLang="zh-CN" sz="1200">
                <a:solidFill>
                  <a:srgbClr val="000066"/>
                </a:solidFill>
              </a:rPr>
              <a:t> and </a:t>
            </a:r>
            <a:r>
              <a:rPr lang="en-US" altLang="zh-CN" sz="1200" b="1" i="1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>
                <a:solidFill>
                  <a:srgbClr val="009900"/>
                </a:solidFill>
              </a:rPr>
              <a:t>k+1</a:t>
            </a:r>
            <a:r>
              <a:rPr lang="en-US" altLang="zh-CN" sz="1200">
                <a:solidFill>
                  <a:srgbClr val="000066"/>
                </a:solidFill>
              </a:rPr>
              <a:t>, then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230505" y="2323189"/>
            <a:ext cx="4187508" cy="599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>
                <a:solidFill>
                  <a:srgbClr val="000066"/>
                </a:solidFill>
              </a:rPr>
              <a:t>  The only uncertainty is the value of </a:t>
            </a:r>
            <a:r>
              <a:rPr lang="en-US" altLang="zh-CN" sz="1200" b="1" i="1">
                <a:solidFill>
                  <a:srgbClr val="009900"/>
                </a:solidFill>
              </a:rPr>
              <a:t>k</a:t>
            </a:r>
          </a:p>
          <a:p>
            <a:pPr algn="l" eaLnBrk="1" hangingPunct="1"/>
            <a:r>
              <a:rPr lang="en-US" altLang="zh-CN" sz="1200"/>
              <a:t>    --Try all possible values of </a:t>
            </a:r>
            <a:r>
              <a:rPr lang="en-US" altLang="zh-CN" sz="1200" b="1" i="1">
                <a:solidFill>
                  <a:srgbClr val="009900"/>
                </a:solidFill>
              </a:rPr>
              <a:t>k</a:t>
            </a:r>
            <a:r>
              <a:rPr lang="en-US" altLang="zh-CN" sz="1200"/>
              <a:t>. The one that returns the minimum is the right choice.</a:t>
            </a:r>
          </a:p>
        </p:txBody>
      </p:sp>
      <p:pic>
        <p:nvPicPr>
          <p:cNvPr id="1054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" y="1326621"/>
            <a:ext cx="1829633" cy="644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281" y="1172809"/>
            <a:ext cx="1930479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2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/>
      <p:bldP spid="10547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9E72068D-3BE4-498F-B7F2-FE363547F8B8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19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71450" y="215011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400" b="1" dirty="0">
                <a:solidFill>
                  <a:srgbClr val="000066"/>
                </a:solidFill>
              </a:rPr>
              <a:t>A recursive solution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95250" y="692150"/>
            <a:ext cx="4379595" cy="1336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Define </a:t>
            </a:r>
            <a:r>
              <a:rPr lang="en-US" altLang="zh-CN" sz="1200" b="1" i="1" dirty="0">
                <a:solidFill>
                  <a:srgbClr val="009900"/>
                </a:solidFill>
              </a:rPr>
              <a:t>m</a:t>
            </a:r>
            <a:r>
              <a:rPr lang="en-US" altLang="zh-CN" sz="1200" b="1" dirty="0">
                <a:solidFill>
                  <a:srgbClr val="009900"/>
                </a:solidFill>
              </a:rPr>
              <a:t>[</a:t>
            </a:r>
            <a:r>
              <a:rPr lang="en-US" altLang="zh-CN" sz="1200" b="1" i="1" dirty="0" err="1">
                <a:solidFill>
                  <a:srgbClr val="009900"/>
                </a:solidFill>
              </a:rPr>
              <a:t>i,j</a:t>
            </a:r>
            <a:r>
              <a:rPr lang="en-US" altLang="zh-CN" sz="1200" b="1" dirty="0">
                <a:solidFill>
                  <a:srgbClr val="009900"/>
                </a:solidFill>
              </a:rPr>
              <a:t>]</a:t>
            </a:r>
            <a:r>
              <a:rPr lang="en-US" altLang="zh-CN" sz="1200" dirty="0">
                <a:solidFill>
                  <a:srgbClr val="000066"/>
                </a:solidFill>
              </a:rPr>
              <a:t> as the minimum number of scalar multiplications needed to compute the matrix product </a:t>
            </a:r>
            <a:r>
              <a:rPr lang="en-US" altLang="zh-CN" sz="1200" b="1" i="1" dirty="0" err="1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 dirty="0" err="1">
                <a:solidFill>
                  <a:srgbClr val="009900"/>
                </a:solidFill>
              </a:rPr>
              <a:t>i..j</a:t>
            </a:r>
            <a:r>
              <a:rPr lang="en-US" altLang="zh-CN" sz="1200" dirty="0">
                <a:solidFill>
                  <a:srgbClr val="000066"/>
                </a:solidFill>
              </a:rPr>
              <a:t> (We want the value of </a:t>
            </a:r>
            <a:r>
              <a:rPr lang="en-US" altLang="zh-CN" sz="1200" b="1" i="1" dirty="0">
                <a:solidFill>
                  <a:srgbClr val="009900"/>
                </a:solidFill>
              </a:rPr>
              <a:t>m</a:t>
            </a:r>
            <a:r>
              <a:rPr lang="en-US" altLang="zh-CN" sz="1200" b="1" dirty="0">
                <a:solidFill>
                  <a:srgbClr val="009900"/>
                </a:solidFill>
              </a:rPr>
              <a:t>[</a:t>
            </a:r>
            <a:r>
              <a:rPr lang="en-US" altLang="zh-CN" sz="1200" b="1" i="1" dirty="0">
                <a:solidFill>
                  <a:srgbClr val="009900"/>
                </a:solidFill>
              </a:rPr>
              <a:t>1,n</a:t>
            </a:r>
            <a:r>
              <a:rPr lang="en-US" altLang="zh-CN" sz="1200" b="1" dirty="0">
                <a:solidFill>
                  <a:srgbClr val="009900"/>
                </a:solidFill>
              </a:rPr>
              <a:t>]</a:t>
            </a:r>
            <a:r>
              <a:rPr lang="en-US" altLang="zh-CN" sz="1200" dirty="0">
                <a:solidFill>
                  <a:srgbClr val="000066"/>
                </a:solidFill>
              </a:rPr>
              <a:t>.)</a:t>
            </a:r>
          </a:p>
          <a:p>
            <a:pPr algn="l" eaLnBrk="1" hangingPunct="1"/>
            <a:r>
              <a:rPr lang="en-US" altLang="zh-CN" sz="1200" dirty="0"/>
              <a:t>    --If </a:t>
            </a:r>
            <a:r>
              <a:rPr lang="en-US" altLang="zh-CN" sz="1200" b="1" i="1" dirty="0">
                <a:solidFill>
                  <a:srgbClr val="009900"/>
                </a:solidFill>
              </a:rPr>
              <a:t>i = j</a:t>
            </a:r>
            <a:r>
              <a:rPr lang="en-US" altLang="zh-CN" sz="1200" dirty="0"/>
              <a:t>, there is nothing to do, so that </a:t>
            </a:r>
            <a:r>
              <a:rPr lang="en-US" altLang="zh-CN" sz="1200" b="1" i="1" dirty="0">
                <a:solidFill>
                  <a:srgbClr val="009900"/>
                </a:solidFill>
              </a:rPr>
              <a:t>m</a:t>
            </a:r>
            <a:r>
              <a:rPr lang="en-US" altLang="zh-CN" sz="1200" b="1" dirty="0">
                <a:solidFill>
                  <a:srgbClr val="009900"/>
                </a:solidFill>
              </a:rPr>
              <a:t>[</a:t>
            </a:r>
            <a:r>
              <a:rPr lang="en-US" altLang="zh-CN" sz="1200" b="1" i="1" dirty="0" err="1">
                <a:solidFill>
                  <a:srgbClr val="009900"/>
                </a:solidFill>
              </a:rPr>
              <a:t>i,j</a:t>
            </a:r>
            <a:r>
              <a:rPr lang="en-US" altLang="zh-CN" sz="1200" b="1" dirty="0">
                <a:solidFill>
                  <a:srgbClr val="009900"/>
                </a:solidFill>
              </a:rPr>
              <a:t>]</a:t>
            </a:r>
            <a:r>
              <a:rPr lang="en-US" altLang="zh-CN" sz="1200" dirty="0">
                <a:solidFill>
                  <a:srgbClr val="009900"/>
                </a:solidFill>
              </a:rPr>
              <a:t> = 0</a:t>
            </a:r>
            <a:r>
              <a:rPr lang="en-US" altLang="zh-CN" sz="1200" dirty="0"/>
              <a:t>;</a:t>
            </a:r>
          </a:p>
          <a:p>
            <a:pPr algn="l" eaLnBrk="1" hangingPunct="1"/>
            <a:r>
              <a:rPr lang="en-US" altLang="zh-CN" sz="1200" dirty="0"/>
              <a:t>    --Otherwise, suppose that the optimal </a:t>
            </a:r>
            <a:r>
              <a:rPr lang="en-US" altLang="zh-CN" sz="1200" dirty="0" err="1"/>
              <a:t>parenthesization</a:t>
            </a:r>
            <a:r>
              <a:rPr lang="en-US" altLang="zh-CN" sz="1200" dirty="0"/>
              <a:t> split the product as </a:t>
            </a:r>
            <a:r>
              <a:rPr lang="en-US" altLang="zh-CN" sz="1200" b="1" i="1" dirty="0" err="1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 dirty="0" err="1">
                <a:solidFill>
                  <a:srgbClr val="009900"/>
                </a:solidFill>
              </a:rPr>
              <a:t>i..k</a:t>
            </a:r>
            <a:r>
              <a:rPr lang="en-US" altLang="zh-CN" sz="1200" baseline="-25000" dirty="0"/>
              <a:t> </a:t>
            </a:r>
            <a:r>
              <a:rPr lang="en-US" altLang="zh-CN" sz="1200" dirty="0"/>
              <a:t>and </a:t>
            </a:r>
            <a:r>
              <a:rPr lang="en-US" altLang="zh-CN" sz="1200" b="1" i="1" dirty="0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k+1..j</a:t>
            </a:r>
            <a:r>
              <a:rPr lang="en-US" altLang="zh-CN" sz="1200" dirty="0"/>
              <a:t>.</a:t>
            </a:r>
          </a:p>
          <a:p>
            <a:pPr algn="l" eaLnBrk="1" hangingPunct="1"/>
            <a:endParaRPr lang="en-US" altLang="zh-CN" sz="1200" dirty="0">
              <a:solidFill>
                <a:srgbClr val="000066"/>
              </a:solidFill>
            </a:endParaRPr>
          </a:p>
        </p:txBody>
      </p:sp>
      <p:pic>
        <p:nvPicPr>
          <p:cNvPr id="1065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98" y="2028384"/>
            <a:ext cx="2593181" cy="1052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136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59A28A6-04D4-498F-9A26-8FF88220F8F0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2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247650" y="192264"/>
            <a:ext cx="3726498" cy="292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Optimization Problems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230505" y="692150"/>
            <a:ext cx="4187508" cy="23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 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A design technique, like divide-and-conquer</a:t>
            </a:r>
            <a:r>
              <a:rPr lang="en-US" altLang="zh-CN" sz="1200" dirty="0">
                <a:solidFill>
                  <a:srgbClr val="000066"/>
                </a:solidFill>
              </a:rPr>
              <a:t>.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230505" y="1038225"/>
            <a:ext cx="4187508" cy="23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 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Works bottom-up rather than top-down</a:t>
            </a:r>
            <a:r>
              <a:rPr lang="en-US" altLang="zh-CN" sz="12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230505" y="1384300"/>
            <a:ext cx="4187508" cy="23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 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Useful for optimization problems.</a:t>
            </a:r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230505" y="1730375"/>
            <a:ext cx="4187508" cy="1000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 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Four-step method:</a:t>
            </a:r>
          </a:p>
          <a:p>
            <a:pPr algn="l" eaLnBrk="1" hangingPunct="1"/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1. Characterize the structure of the optimal solution.</a:t>
            </a:r>
          </a:p>
          <a:p>
            <a:pPr algn="l" eaLnBrk="1" hangingPunct="1"/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2. Recursively define the value of the optimal solution.</a:t>
            </a:r>
          </a:p>
          <a:p>
            <a:pPr algn="l" eaLnBrk="1" hangingPunct="1"/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3. Compute the value of the solution in a bottom-up fashion.</a:t>
            </a:r>
          </a:p>
          <a:p>
            <a:pPr algn="l" eaLnBrk="1" hangingPunct="1"/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4. Construct the optimal solution using the computed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213392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2" grpId="0"/>
      <p:bldP spid="9233" grpId="0"/>
      <p:bldP spid="9234" grpId="0"/>
      <p:bldP spid="923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F9099680-960E-4AA4-85C7-111CD96D3A52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20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323850" y="206375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400" b="1" dirty="0">
                <a:solidFill>
                  <a:srgbClr val="000066"/>
                </a:solidFill>
              </a:rPr>
              <a:t>A recursive formulation</a:t>
            </a: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230505" y="692150"/>
            <a:ext cx="4187508" cy="41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>
                <a:solidFill>
                  <a:srgbClr val="000066"/>
                </a:solidFill>
              </a:rPr>
              <a:t>  We would like to find the split that uses the minimum number of multiplications. Thus,</a:t>
            </a: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230505" y="2622800"/>
            <a:ext cx="4187508" cy="41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 To obtain the actual </a:t>
            </a:r>
            <a:r>
              <a:rPr lang="en-US" altLang="zh-CN" sz="1200" dirty="0" err="1">
                <a:solidFill>
                  <a:srgbClr val="000066"/>
                </a:solidFill>
              </a:rPr>
              <a:t>parenthesization</a:t>
            </a:r>
            <a:r>
              <a:rPr lang="en-US" altLang="zh-CN" sz="1200" dirty="0">
                <a:solidFill>
                  <a:srgbClr val="000066"/>
                </a:solidFill>
              </a:rPr>
              <a:t>, keep track of the optimal </a:t>
            </a:r>
            <a:r>
              <a:rPr lang="en-US" altLang="zh-CN" sz="1200" b="1" i="1" dirty="0">
                <a:solidFill>
                  <a:srgbClr val="006600"/>
                </a:solidFill>
              </a:rPr>
              <a:t>k</a:t>
            </a:r>
            <a:r>
              <a:rPr lang="en-US" altLang="zh-CN" sz="1200" dirty="0">
                <a:solidFill>
                  <a:srgbClr val="000066"/>
                </a:solidFill>
              </a:rPr>
              <a:t> for each pair </a:t>
            </a:r>
            <a:r>
              <a:rPr lang="en-US" altLang="zh-CN" sz="1200" b="1" dirty="0">
                <a:solidFill>
                  <a:srgbClr val="009900"/>
                </a:solidFill>
              </a:rPr>
              <a:t>(</a:t>
            </a:r>
            <a:r>
              <a:rPr lang="en-US" altLang="zh-CN" sz="1200" b="1" i="1" dirty="0" err="1">
                <a:solidFill>
                  <a:srgbClr val="009900"/>
                </a:solidFill>
              </a:rPr>
              <a:t>i,j</a:t>
            </a:r>
            <a:r>
              <a:rPr lang="en-US" altLang="zh-CN" sz="1200" b="1" dirty="0">
                <a:solidFill>
                  <a:srgbClr val="009900"/>
                </a:solidFill>
              </a:rPr>
              <a:t>)</a:t>
            </a:r>
            <a:r>
              <a:rPr lang="en-US" altLang="zh-CN" sz="1200" dirty="0">
                <a:solidFill>
                  <a:srgbClr val="000066"/>
                </a:solidFill>
              </a:rPr>
              <a:t> as </a:t>
            </a:r>
            <a:r>
              <a:rPr lang="en-US" altLang="zh-CN" sz="1200" b="1" i="1" dirty="0">
                <a:solidFill>
                  <a:srgbClr val="009900"/>
                </a:solidFill>
              </a:rPr>
              <a:t>s</a:t>
            </a:r>
            <a:r>
              <a:rPr lang="en-US" altLang="zh-CN" sz="1200" b="1" dirty="0">
                <a:solidFill>
                  <a:srgbClr val="009900"/>
                </a:solidFill>
              </a:rPr>
              <a:t>[</a:t>
            </a:r>
            <a:r>
              <a:rPr lang="en-US" altLang="zh-CN" sz="1200" b="1" i="1" dirty="0" err="1">
                <a:solidFill>
                  <a:srgbClr val="009900"/>
                </a:solidFill>
              </a:rPr>
              <a:t>i,j</a:t>
            </a:r>
            <a:r>
              <a:rPr lang="en-US" altLang="zh-CN" sz="1200" b="1" dirty="0">
                <a:solidFill>
                  <a:srgbClr val="009900"/>
                </a:solidFill>
              </a:rPr>
              <a:t>]</a:t>
            </a:r>
            <a:r>
              <a:rPr lang="en-US" altLang="zh-CN" sz="1200" dirty="0">
                <a:solidFill>
                  <a:srgbClr val="000066"/>
                </a:solidFill>
              </a:rPr>
              <a:t>.</a:t>
            </a:r>
            <a:endParaRPr lang="en-US" altLang="zh-CN" sz="1200" dirty="0"/>
          </a:p>
        </p:txBody>
      </p:sp>
      <p:pic>
        <p:nvPicPr>
          <p:cNvPr id="1075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79" y="1153584"/>
            <a:ext cx="3823342" cy="1307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38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/>
      <p:bldP spid="1075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F800374-1A09-47E0-808B-CFF496DC36A1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21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364965" y="206375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400" b="1" dirty="0">
                <a:solidFill>
                  <a:srgbClr val="000066"/>
                </a:solidFill>
              </a:rPr>
              <a:t>Computing the Optimal Costs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226657" y="587375"/>
            <a:ext cx="4379595" cy="96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 </a:t>
            </a:r>
          </a:p>
          <a:p>
            <a:pPr algn="l" eaLnBrk="1" hangingPunct="1"/>
            <a:r>
              <a:rPr lang="en-US" altLang="zh-CN" sz="1200" dirty="0"/>
              <a:t>    </a:t>
            </a:r>
          </a:p>
          <a:p>
            <a:pPr algn="l" eaLnBrk="1" hangingPunct="1"/>
            <a:endParaRPr lang="en-US" altLang="zh-CN" sz="1200" dirty="0"/>
          </a:p>
          <a:p>
            <a:pPr algn="l" eaLnBrk="1" hangingPunct="1"/>
            <a:r>
              <a:rPr lang="en-US" altLang="zh-CN" sz="1200" dirty="0"/>
              <a:t>    --The recursive solution takes exponential time. (Easy proof by induction.</a:t>
            </a:r>
            <a:r>
              <a:rPr lang="zh-CN" altLang="en-US" sz="1200" dirty="0"/>
              <a:t>可以用递归的方法证明时间复杂度</a:t>
            </a:r>
            <a:r>
              <a:rPr lang="en-US" altLang="zh-CN" sz="1200" dirty="0"/>
              <a:t>)</a:t>
            </a:r>
            <a:endParaRPr lang="en-US" altLang="zh-CN" sz="1200" dirty="0">
              <a:solidFill>
                <a:srgbClr val="000066"/>
              </a:solidFill>
            </a:endParaRP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115253" y="1623829"/>
            <a:ext cx="3073400" cy="1106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 Instead, use a dynamic program to fill in a table </a:t>
            </a:r>
            <a:r>
              <a:rPr lang="en-US" altLang="zh-CN" sz="1200" b="1" i="1" dirty="0">
                <a:solidFill>
                  <a:srgbClr val="009900"/>
                </a:solidFill>
              </a:rPr>
              <a:t>m</a:t>
            </a:r>
            <a:r>
              <a:rPr lang="en-US" altLang="zh-CN" sz="1200" b="1" dirty="0">
                <a:solidFill>
                  <a:srgbClr val="009900"/>
                </a:solidFill>
              </a:rPr>
              <a:t>[</a:t>
            </a:r>
            <a:r>
              <a:rPr lang="en-US" altLang="zh-CN" sz="1200" b="1" i="1" dirty="0" err="1">
                <a:solidFill>
                  <a:srgbClr val="009900"/>
                </a:solidFill>
              </a:rPr>
              <a:t>i,j</a:t>
            </a:r>
            <a:r>
              <a:rPr lang="en-US" altLang="zh-CN" sz="1200" b="1" dirty="0">
                <a:solidFill>
                  <a:srgbClr val="009900"/>
                </a:solidFill>
              </a:rPr>
              <a:t>]</a:t>
            </a:r>
            <a:r>
              <a:rPr lang="en-US" altLang="zh-CN" sz="1200" dirty="0">
                <a:solidFill>
                  <a:srgbClr val="000066"/>
                </a:solidFill>
              </a:rPr>
              <a:t>:</a:t>
            </a:r>
          </a:p>
          <a:p>
            <a:pPr algn="l" eaLnBrk="1" hangingPunct="1"/>
            <a:r>
              <a:rPr lang="en-US" altLang="zh-CN" sz="1200" dirty="0"/>
              <a:t>    </a:t>
            </a:r>
            <a:r>
              <a:rPr lang="en-US" altLang="zh-CN" sz="1000" dirty="0"/>
              <a:t>--Start by setting </a:t>
            </a:r>
            <a:r>
              <a:rPr lang="en-US" altLang="zh-CN" sz="1000" b="1" i="1" dirty="0">
                <a:solidFill>
                  <a:srgbClr val="009900"/>
                </a:solidFill>
              </a:rPr>
              <a:t>m</a:t>
            </a:r>
            <a:r>
              <a:rPr lang="en-US" altLang="zh-CN" sz="1000" dirty="0">
                <a:solidFill>
                  <a:srgbClr val="009900"/>
                </a:solidFill>
              </a:rPr>
              <a:t>[</a:t>
            </a:r>
            <a:r>
              <a:rPr lang="en-US" altLang="zh-CN" sz="1000" i="1" dirty="0" err="1">
                <a:solidFill>
                  <a:srgbClr val="009900"/>
                </a:solidFill>
              </a:rPr>
              <a:t>i,i</a:t>
            </a:r>
            <a:r>
              <a:rPr lang="en-US" altLang="zh-CN" sz="1000" dirty="0">
                <a:solidFill>
                  <a:srgbClr val="009900"/>
                </a:solidFill>
              </a:rPr>
              <a:t>]=0</a:t>
            </a:r>
            <a:r>
              <a:rPr lang="en-US" altLang="zh-CN" sz="1000" dirty="0"/>
              <a:t> for </a:t>
            </a:r>
            <a:r>
              <a:rPr lang="en-US" altLang="zh-CN" sz="1000" b="1" i="1" dirty="0">
                <a:solidFill>
                  <a:srgbClr val="009900"/>
                </a:solidFill>
              </a:rPr>
              <a:t>i</a:t>
            </a:r>
            <a:r>
              <a:rPr lang="en-US" altLang="zh-CN" sz="1000" dirty="0">
                <a:solidFill>
                  <a:srgbClr val="009900"/>
                </a:solidFill>
              </a:rPr>
              <a:t> = 1,</a:t>
            </a:r>
            <a:r>
              <a:rPr lang="en-US" altLang="zh-CN" sz="1000" dirty="0">
                <a:solidFill>
                  <a:srgbClr val="009900"/>
                </a:solidFill>
                <a:latin typeface="Times New Roman" pitchFamily="18" charset="0"/>
              </a:rPr>
              <a:t>…</a:t>
            </a:r>
            <a:r>
              <a:rPr lang="en-US" altLang="zh-CN" sz="1000" dirty="0">
                <a:solidFill>
                  <a:srgbClr val="009900"/>
                </a:solidFill>
              </a:rPr>
              <a:t>,n</a:t>
            </a:r>
            <a:r>
              <a:rPr lang="en-US" altLang="zh-CN" sz="1000" dirty="0"/>
              <a:t>.</a:t>
            </a:r>
          </a:p>
          <a:p>
            <a:pPr algn="l" eaLnBrk="1" hangingPunct="1"/>
            <a:r>
              <a:rPr lang="en-US" altLang="zh-CN" sz="1000" dirty="0"/>
              <a:t>    --Then compute </a:t>
            </a:r>
            <a:r>
              <a:rPr lang="en-US" altLang="zh-CN" sz="1000" b="1" i="1" dirty="0">
                <a:solidFill>
                  <a:srgbClr val="009900"/>
                </a:solidFill>
              </a:rPr>
              <a:t>m</a:t>
            </a:r>
            <a:r>
              <a:rPr lang="en-US" altLang="zh-CN" sz="1000" dirty="0">
                <a:solidFill>
                  <a:srgbClr val="009900"/>
                </a:solidFill>
              </a:rPr>
              <a:t>[1,2], </a:t>
            </a:r>
            <a:r>
              <a:rPr lang="en-US" altLang="zh-CN" sz="1000" b="1" i="1" dirty="0">
                <a:solidFill>
                  <a:srgbClr val="009900"/>
                </a:solidFill>
              </a:rPr>
              <a:t>m</a:t>
            </a:r>
            <a:r>
              <a:rPr lang="en-US" altLang="zh-CN" sz="1000" dirty="0">
                <a:solidFill>
                  <a:srgbClr val="009900"/>
                </a:solidFill>
              </a:rPr>
              <a:t>[2,3],</a:t>
            </a:r>
            <a:r>
              <a:rPr lang="en-US" altLang="zh-CN" sz="1000" dirty="0">
                <a:solidFill>
                  <a:srgbClr val="009900"/>
                </a:solidFill>
                <a:latin typeface="Times New Roman" pitchFamily="18" charset="0"/>
              </a:rPr>
              <a:t>…</a:t>
            </a:r>
            <a:r>
              <a:rPr lang="en-US" altLang="zh-CN" sz="1000" dirty="0">
                <a:solidFill>
                  <a:srgbClr val="009900"/>
                </a:solidFill>
              </a:rPr>
              <a:t>,</a:t>
            </a:r>
            <a:r>
              <a:rPr lang="en-US" altLang="zh-CN" sz="1000" b="1" i="1" dirty="0">
                <a:solidFill>
                  <a:srgbClr val="009900"/>
                </a:solidFill>
              </a:rPr>
              <a:t>m</a:t>
            </a:r>
            <a:r>
              <a:rPr lang="en-US" altLang="zh-CN" sz="1000" dirty="0">
                <a:solidFill>
                  <a:srgbClr val="009900"/>
                </a:solidFill>
              </a:rPr>
              <a:t>[</a:t>
            </a:r>
            <a:r>
              <a:rPr lang="en-US" altLang="zh-CN" sz="1000" i="1" dirty="0">
                <a:solidFill>
                  <a:srgbClr val="009900"/>
                </a:solidFill>
              </a:rPr>
              <a:t>n-1,n</a:t>
            </a:r>
            <a:r>
              <a:rPr lang="en-US" altLang="zh-CN" sz="1000" dirty="0">
                <a:solidFill>
                  <a:srgbClr val="009900"/>
                </a:solidFill>
              </a:rPr>
              <a:t>]</a:t>
            </a:r>
            <a:r>
              <a:rPr lang="en-US" altLang="zh-CN" sz="1000" dirty="0"/>
              <a:t>.</a:t>
            </a:r>
          </a:p>
          <a:p>
            <a:pPr algn="l" eaLnBrk="1" hangingPunct="1"/>
            <a:r>
              <a:rPr lang="en-US" altLang="zh-CN" sz="1000" dirty="0"/>
              <a:t>    --Then </a:t>
            </a:r>
            <a:r>
              <a:rPr lang="en-US" altLang="zh-CN" sz="1000" b="1" i="1" dirty="0">
                <a:solidFill>
                  <a:srgbClr val="009900"/>
                </a:solidFill>
              </a:rPr>
              <a:t>m</a:t>
            </a:r>
            <a:r>
              <a:rPr lang="en-US" altLang="zh-CN" sz="1000" dirty="0">
                <a:solidFill>
                  <a:srgbClr val="009900"/>
                </a:solidFill>
              </a:rPr>
              <a:t>[1,3], </a:t>
            </a:r>
            <a:r>
              <a:rPr lang="en-US" altLang="zh-CN" sz="1000" b="1" i="1" dirty="0">
                <a:solidFill>
                  <a:srgbClr val="009900"/>
                </a:solidFill>
              </a:rPr>
              <a:t>m</a:t>
            </a:r>
            <a:r>
              <a:rPr lang="en-US" altLang="zh-CN" sz="1000" dirty="0">
                <a:solidFill>
                  <a:srgbClr val="009900"/>
                </a:solidFill>
              </a:rPr>
              <a:t>[2,4],</a:t>
            </a:r>
            <a:r>
              <a:rPr lang="en-US" altLang="zh-CN" sz="1000" dirty="0">
                <a:solidFill>
                  <a:srgbClr val="009900"/>
                </a:solidFill>
                <a:latin typeface="Times New Roman" pitchFamily="18" charset="0"/>
              </a:rPr>
              <a:t>…</a:t>
            </a:r>
            <a:r>
              <a:rPr lang="en-US" altLang="zh-CN" sz="1000" dirty="0">
                <a:solidFill>
                  <a:srgbClr val="009900"/>
                </a:solidFill>
              </a:rPr>
              <a:t>,</a:t>
            </a:r>
            <a:r>
              <a:rPr lang="en-US" altLang="zh-CN" sz="1000" b="1" i="1" dirty="0">
                <a:solidFill>
                  <a:srgbClr val="009900"/>
                </a:solidFill>
              </a:rPr>
              <a:t>m</a:t>
            </a:r>
            <a:r>
              <a:rPr lang="en-US" altLang="zh-CN" sz="1000" dirty="0">
                <a:solidFill>
                  <a:srgbClr val="009900"/>
                </a:solidFill>
              </a:rPr>
              <a:t>[</a:t>
            </a:r>
            <a:r>
              <a:rPr lang="en-US" altLang="zh-CN" sz="1000" i="1" dirty="0">
                <a:solidFill>
                  <a:srgbClr val="009900"/>
                </a:solidFill>
              </a:rPr>
              <a:t>n-2,n</a:t>
            </a:r>
            <a:r>
              <a:rPr lang="en-US" altLang="zh-CN" sz="1000" dirty="0">
                <a:solidFill>
                  <a:srgbClr val="009900"/>
                </a:solidFill>
              </a:rPr>
              <a:t>],</a:t>
            </a:r>
            <a:r>
              <a:rPr lang="en-US" altLang="zh-CN" sz="1000" dirty="0">
                <a:solidFill>
                  <a:srgbClr val="009900"/>
                </a:solidFill>
                <a:latin typeface="Times New Roman" pitchFamily="18" charset="0"/>
              </a:rPr>
              <a:t>…</a:t>
            </a:r>
            <a:endParaRPr lang="en-US" altLang="zh-CN" sz="1000" dirty="0">
              <a:solidFill>
                <a:srgbClr val="009900"/>
              </a:solidFill>
            </a:endParaRPr>
          </a:p>
          <a:p>
            <a:pPr algn="l" eaLnBrk="1" hangingPunct="1"/>
            <a:r>
              <a:rPr lang="en-US" altLang="zh-CN" sz="1100" dirty="0"/>
              <a:t>    --</a:t>
            </a:r>
            <a:r>
              <a:rPr lang="en-US" altLang="zh-CN" sz="1100" dirty="0">
                <a:latin typeface="Times New Roman" pitchFamily="18" charset="0"/>
              </a:rPr>
              <a:t>…</a:t>
            </a:r>
            <a:r>
              <a:rPr lang="en-US" altLang="zh-CN" sz="1100" dirty="0"/>
              <a:t> so on till we can compute </a:t>
            </a:r>
            <a:r>
              <a:rPr lang="en-US" altLang="zh-CN" sz="1100" b="1" i="1" dirty="0">
                <a:solidFill>
                  <a:srgbClr val="009900"/>
                </a:solidFill>
              </a:rPr>
              <a:t>m</a:t>
            </a:r>
            <a:r>
              <a:rPr lang="en-US" altLang="zh-CN" sz="1100" dirty="0">
                <a:solidFill>
                  <a:srgbClr val="009900"/>
                </a:solidFill>
              </a:rPr>
              <a:t>[1,</a:t>
            </a:r>
            <a:r>
              <a:rPr lang="en-US" altLang="zh-CN" sz="1100" i="1" dirty="0">
                <a:solidFill>
                  <a:srgbClr val="009900"/>
                </a:solidFill>
              </a:rPr>
              <a:t>n</a:t>
            </a:r>
            <a:r>
              <a:rPr lang="en-US" altLang="zh-CN" sz="1100" dirty="0">
                <a:solidFill>
                  <a:srgbClr val="009900"/>
                </a:solidFill>
              </a:rPr>
              <a:t>]</a:t>
            </a:r>
            <a:r>
              <a:rPr lang="en-US" altLang="zh-CN" sz="1100" dirty="0"/>
              <a:t>.</a:t>
            </a: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153670" y="2707717"/>
            <a:ext cx="4379595" cy="599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 The input is a sequence </a:t>
            </a:r>
            <a:r>
              <a:rPr lang="en-US" altLang="zh-CN" sz="1200" i="1" dirty="0">
                <a:solidFill>
                  <a:srgbClr val="009900"/>
                </a:solidFill>
              </a:rPr>
              <a:t>p=&lt;p</a:t>
            </a:r>
            <a:r>
              <a:rPr lang="en-US" altLang="zh-CN" sz="1200" i="1" baseline="-25000" dirty="0">
                <a:solidFill>
                  <a:srgbClr val="009900"/>
                </a:solidFill>
              </a:rPr>
              <a:t>0</a:t>
            </a:r>
            <a:r>
              <a:rPr lang="en-US" altLang="zh-CN" sz="1200" i="1" dirty="0">
                <a:solidFill>
                  <a:srgbClr val="009900"/>
                </a:solidFill>
              </a:rPr>
              <a:t>,p</a:t>
            </a:r>
            <a:r>
              <a:rPr lang="en-US" altLang="zh-CN" sz="1200" i="1" baseline="-25000" dirty="0">
                <a:solidFill>
                  <a:srgbClr val="009900"/>
                </a:solidFill>
              </a:rPr>
              <a:t>1</a:t>
            </a:r>
            <a:r>
              <a:rPr lang="en-US" altLang="zh-CN" sz="1200" i="1" dirty="0">
                <a:solidFill>
                  <a:srgbClr val="009900"/>
                </a:solidFill>
              </a:rPr>
              <a:t>,</a:t>
            </a:r>
            <a:r>
              <a:rPr lang="en-US" altLang="zh-CN" sz="1200" i="1" dirty="0">
                <a:solidFill>
                  <a:srgbClr val="009900"/>
                </a:solidFill>
                <a:latin typeface="Times New Roman" pitchFamily="18" charset="0"/>
              </a:rPr>
              <a:t>…</a:t>
            </a:r>
            <a:r>
              <a:rPr lang="en-US" altLang="zh-CN" sz="1200" i="1" dirty="0">
                <a:solidFill>
                  <a:srgbClr val="009900"/>
                </a:solidFill>
              </a:rPr>
              <a:t>,</a:t>
            </a:r>
            <a:r>
              <a:rPr lang="en-US" altLang="zh-CN" sz="1200" i="1" dirty="0" err="1">
                <a:solidFill>
                  <a:srgbClr val="009900"/>
                </a:solidFill>
              </a:rPr>
              <a:t>p</a:t>
            </a:r>
            <a:r>
              <a:rPr lang="en-US" altLang="zh-CN" sz="1200" i="1" baseline="-25000" dirty="0" err="1">
                <a:solidFill>
                  <a:srgbClr val="009900"/>
                </a:solidFill>
              </a:rPr>
              <a:t>n</a:t>
            </a:r>
            <a:r>
              <a:rPr lang="en-US" altLang="zh-CN" sz="1200" i="1" dirty="0">
                <a:solidFill>
                  <a:srgbClr val="009900"/>
                </a:solidFill>
              </a:rPr>
              <a:t>&gt;</a:t>
            </a:r>
            <a:r>
              <a:rPr lang="en-US" altLang="zh-CN" sz="1200" dirty="0">
                <a:solidFill>
                  <a:srgbClr val="000066"/>
                </a:solidFill>
              </a:rPr>
              <a:t>, we use an auxiliary table </a:t>
            </a:r>
            <a:r>
              <a:rPr lang="en-US" altLang="zh-CN" sz="1200" i="1" dirty="0">
                <a:solidFill>
                  <a:srgbClr val="009900"/>
                </a:solidFill>
              </a:rPr>
              <a:t>s</a:t>
            </a:r>
            <a:r>
              <a:rPr lang="en-US" altLang="zh-CN" sz="1200" dirty="0">
                <a:solidFill>
                  <a:srgbClr val="009900"/>
                </a:solidFill>
              </a:rPr>
              <a:t>[</a:t>
            </a:r>
            <a:r>
              <a:rPr lang="en-US" altLang="zh-CN" sz="1200" i="1" dirty="0">
                <a:solidFill>
                  <a:srgbClr val="009900"/>
                </a:solidFill>
              </a:rPr>
              <a:t>1..n,1..n</a:t>
            </a:r>
            <a:r>
              <a:rPr lang="en-US" altLang="zh-CN" sz="1200" dirty="0">
                <a:solidFill>
                  <a:srgbClr val="009900"/>
                </a:solidFill>
              </a:rPr>
              <a:t>]</a:t>
            </a:r>
            <a:r>
              <a:rPr lang="en-US" altLang="zh-CN" sz="1200" dirty="0">
                <a:solidFill>
                  <a:srgbClr val="000066"/>
                </a:solidFill>
              </a:rPr>
              <a:t> that records which index of </a:t>
            </a:r>
            <a:r>
              <a:rPr lang="en-US" altLang="zh-CN" sz="1200" dirty="0">
                <a:solidFill>
                  <a:srgbClr val="006600"/>
                </a:solidFill>
              </a:rPr>
              <a:t>k</a:t>
            </a:r>
            <a:r>
              <a:rPr lang="en-US" altLang="zh-CN" sz="1200" dirty="0">
                <a:solidFill>
                  <a:srgbClr val="000066"/>
                </a:solidFill>
              </a:rPr>
              <a:t> achieved the optimal cost in computing </a:t>
            </a:r>
            <a:r>
              <a:rPr lang="en-US" altLang="zh-CN" sz="1200" i="1" dirty="0">
                <a:solidFill>
                  <a:srgbClr val="009900"/>
                </a:solidFill>
              </a:rPr>
              <a:t>m</a:t>
            </a:r>
            <a:r>
              <a:rPr lang="en-US" altLang="zh-CN" sz="1200" dirty="0">
                <a:solidFill>
                  <a:srgbClr val="009900"/>
                </a:solidFill>
              </a:rPr>
              <a:t>[</a:t>
            </a:r>
            <a:r>
              <a:rPr lang="en-US" altLang="zh-CN" sz="1200" i="1" dirty="0" err="1">
                <a:solidFill>
                  <a:srgbClr val="009900"/>
                </a:solidFill>
              </a:rPr>
              <a:t>i,j</a:t>
            </a:r>
            <a:r>
              <a:rPr lang="en-US" altLang="zh-CN" sz="1200" dirty="0">
                <a:solidFill>
                  <a:srgbClr val="009900"/>
                </a:solidFill>
              </a:rPr>
              <a:t>]</a:t>
            </a:r>
            <a:r>
              <a:rPr lang="en-US" altLang="zh-CN" sz="1200" dirty="0">
                <a:solidFill>
                  <a:srgbClr val="000066"/>
                </a:solidFill>
              </a:rPr>
              <a:t>.</a:t>
            </a:r>
            <a:endParaRPr lang="en-US" altLang="zh-CN" sz="1200" dirty="0"/>
          </a:p>
        </p:txBody>
      </p:sp>
      <p:pic>
        <p:nvPicPr>
          <p:cNvPr id="2355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09" y="663575"/>
            <a:ext cx="2727643" cy="475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8972" name="Group 428"/>
          <p:cNvGraphicFramePr>
            <a:graphicFrameLocks noGrp="1"/>
          </p:cNvGraphicFramePr>
          <p:nvPr/>
        </p:nvGraphicFramePr>
        <p:xfrm>
          <a:off x="3150235" y="1461206"/>
          <a:ext cx="1344615" cy="1292172"/>
        </p:xfrm>
        <a:graphic>
          <a:graphicData uri="http://schemas.openxmlformats.org/drawingml/2006/table">
            <a:tbl>
              <a:tblPr/>
              <a:tblGrid>
                <a:gridCol w="1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2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4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46101" marR="46101" marT="23075" marB="23075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8867" name="Line 323"/>
          <p:cNvSpPr>
            <a:spLocks noChangeShapeType="1"/>
          </p:cNvSpPr>
          <p:nvPr/>
        </p:nvSpPr>
        <p:spPr bwMode="auto">
          <a:xfrm>
            <a:off x="3419157" y="1691922"/>
            <a:ext cx="806768" cy="80750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108868" name="Line 324"/>
          <p:cNvSpPr>
            <a:spLocks noChangeShapeType="1"/>
          </p:cNvSpPr>
          <p:nvPr/>
        </p:nvSpPr>
        <p:spPr bwMode="auto">
          <a:xfrm>
            <a:off x="3611245" y="1691922"/>
            <a:ext cx="614680" cy="615244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108869" name="Line 325"/>
          <p:cNvSpPr>
            <a:spLocks noChangeShapeType="1"/>
          </p:cNvSpPr>
          <p:nvPr/>
        </p:nvSpPr>
        <p:spPr bwMode="auto">
          <a:xfrm>
            <a:off x="3803332" y="1691922"/>
            <a:ext cx="422593" cy="415771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108870" name="Line 326"/>
          <p:cNvSpPr>
            <a:spLocks noChangeShapeType="1"/>
          </p:cNvSpPr>
          <p:nvPr/>
        </p:nvSpPr>
        <p:spPr bwMode="auto">
          <a:xfrm>
            <a:off x="3957002" y="1691922"/>
            <a:ext cx="268923" cy="23071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108871" name="Oval 327"/>
          <p:cNvSpPr>
            <a:spLocks noChangeArrowheads="1"/>
          </p:cNvSpPr>
          <p:nvPr/>
        </p:nvSpPr>
        <p:spPr bwMode="auto">
          <a:xfrm>
            <a:off x="4165898" y="1502880"/>
            <a:ext cx="131045" cy="454991"/>
          </a:xfrm>
          <a:prstGeom prst="ellipse">
            <a:avLst/>
          </a:prstGeom>
          <a:solidFill>
            <a:srgbClr val="CC0000"/>
          </a:solidFill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113" tIns="23057" rIns="46113" bIns="23057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9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8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8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0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8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8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8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8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8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8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8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8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8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8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autoUpdateAnimBg="0"/>
      <p:bldP spid="108548" grpId="0" build="p" autoUpdateAnimBg="0"/>
      <p:bldP spid="108549" grpId="0" autoUpdateAnimBg="0"/>
      <p:bldP spid="108867" grpId="0" animBg="1"/>
      <p:bldP spid="108868" grpId="0" animBg="1"/>
      <p:bldP spid="108869" grpId="0" animBg="1"/>
      <p:bldP spid="108870" grpId="0" animBg="1"/>
      <p:bldP spid="10887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4B74C7EA-AA1D-4F3F-A913-DC930175B88C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22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265321" y="192264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400" b="1" dirty="0">
                <a:solidFill>
                  <a:srgbClr val="000066"/>
                </a:solidFill>
              </a:rPr>
              <a:t>Matrix-Chain Multiplication DP </a:t>
            </a:r>
            <a:r>
              <a:rPr lang="en-US" altLang="zh-CN" sz="1400" b="1" dirty="0" err="1">
                <a:solidFill>
                  <a:srgbClr val="000066"/>
                </a:solidFill>
              </a:rPr>
              <a:t>Algo</a:t>
            </a:r>
            <a:r>
              <a:rPr lang="en-US" altLang="zh-CN" sz="1400" b="1" dirty="0">
                <a:solidFill>
                  <a:srgbClr val="000066"/>
                </a:solidFill>
              </a:rPr>
              <a:t>.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230505" y="2730147"/>
            <a:ext cx="4187508" cy="23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>
                <a:solidFill>
                  <a:srgbClr val="000066"/>
                </a:solidFill>
              </a:rPr>
              <a:t>  O(n</a:t>
            </a:r>
            <a:r>
              <a:rPr lang="en-US" altLang="zh-CN" sz="1200" baseline="30000">
                <a:solidFill>
                  <a:srgbClr val="000066"/>
                </a:solidFill>
              </a:rPr>
              <a:t>3</a:t>
            </a:r>
            <a:r>
              <a:rPr lang="en-US" altLang="zh-CN" sz="1200">
                <a:solidFill>
                  <a:srgbClr val="000066"/>
                </a:solidFill>
              </a:rPr>
              <a:t>)</a:t>
            </a:r>
            <a:endParaRPr lang="en-US" altLang="zh-CN" sz="1200"/>
          </a:p>
        </p:txBody>
      </p:sp>
      <p:pic>
        <p:nvPicPr>
          <p:cNvPr id="1095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" y="576792"/>
            <a:ext cx="4135484" cy="207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31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0C16BA3-E218-4257-92F2-00647D9DAF7F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23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323850" y="181828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400" b="1" dirty="0">
                <a:solidFill>
                  <a:srgbClr val="000066"/>
                </a:solidFill>
              </a:rPr>
              <a:t>Example: DP for CMM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230505" y="653697"/>
            <a:ext cx="4187508" cy="23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>
                <a:solidFill>
                  <a:srgbClr val="000066"/>
                </a:solidFill>
              </a:rPr>
              <a:t>  The optimal solution is ((A</a:t>
            </a:r>
            <a:r>
              <a:rPr lang="en-US" altLang="zh-CN" sz="1200" baseline="-25000">
                <a:solidFill>
                  <a:srgbClr val="000066"/>
                </a:solidFill>
              </a:rPr>
              <a:t>1</a:t>
            </a:r>
            <a:r>
              <a:rPr lang="en-US" altLang="zh-CN" sz="1200">
                <a:solidFill>
                  <a:srgbClr val="000066"/>
                </a:solidFill>
              </a:rPr>
              <a:t>(A</a:t>
            </a:r>
            <a:r>
              <a:rPr lang="en-US" altLang="zh-CN" sz="1200" baseline="-25000">
                <a:solidFill>
                  <a:srgbClr val="000066"/>
                </a:solidFill>
              </a:rPr>
              <a:t>2</a:t>
            </a:r>
            <a:r>
              <a:rPr lang="en-US" altLang="zh-CN" sz="1200">
                <a:solidFill>
                  <a:srgbClr val="000066"/>
                </a:solidFill>
              </a:rPr>
              <a:t>A</a:t>
            </a:r>
            <a:r>
              <a:rPr lang="en-US" altLang="zh-CN" sz="1200" baseline="-25000">
                <a:solidFill>
                  <a:srgbClr val="000066"/>
                </a:solidFill>
              </a:rPr>
              <a:t>3</a:t>
            </a:r>
            <a:r>
              <a:rPr lang="en-US" altLang="zh-CN" sz="1200">
                <a:solidFill>
                  <a:srgbClr val="000066"/>
                </a:solidFill>
              </a:rPr>
              <a:t>))((A</a:t>
            </a:r>
            <a:r>
              <a:rPr lang="en-US" altLang="zh-CN" sz="1200" baseline="-25000">
                <a:solidFill>
                  <a:srgbClr val="000066"/>
                </a:solidFill>
              </a:rPr>
              <a:t>4</a:t>
            </a:r>
            <a:r>
              <a:rPr lang="en-US" altLang="zh-CN" sz="1200">
                <a:solidFill>
                  <a:srgbClr val="000066"/>
                </a:solidFill>
              </a:rPr>
              <a:t>A</a:t>
            </a:r>
            <a:r>
              <a:rPr lang="en-US" altLang="zh-CN" sz="1200" baseline="-25000">
                <a:solidFill>
                  <a:srgbClr val="000066"/>
                </a:solidFill>
              </a:rPr>
              <a:t>5</a:t>
            </a:r>
            <a:r>
              <a:rPr lang="en-US" altLang="zh-CN" sz="1200">
                <a:solidFill>
                  <a:srgbClr val="000066"/>
                </a:solidFill>
              </a:rPr>
              <a:t>)A</a:t>
            </a:r>
            <a:r>
              <a:rPr lang="en-US" altLang="zh-CN" sz="1200" baseline="-25000">
                <a:solidFill>
                  <a:srgbClr val="000066"/>
                </a:solidFill>
              </a:rPr>
              <a:t>6</a:t>
            </a:r>
            <a:r>
              <a:rPr lang="en-US" altLang="zh-CN" sz="1200">
                <a:solidFill>
                  <a:srgbClr val="000066"/>
                </a:solidFill>
              </a:rPr>
              <a:t>)</a:t>
            </a:r>
          </a:p>
        </p:txBody>
      </p:sp>
      <p:pic>
        <p:nvPicPr>
          <p:cNvPr id="1105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6" y="1076678"/>
            <a:ext cx="2357874" cy="177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720" y="2230261"/>
            <a:ext cx="1291788" cy="107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60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720" y="922867"/>
            <a:ext cx="1988106" cy="1336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51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F95D75C-9FFA-41DF-9457-997F8ED693EE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24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323850" y="208855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400" b="1" dirty="0">
                <a:solidFill>
                  <a:srgbClr val="000066"/>
                </a:solidFill>
              </a:rPr>
              <a:t>Construct an Optimal Solution</a:t>
            </a: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230505" y="692150"/>
            <a:ext cx="4264343" cy="96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 The final matrix multiplication in computing </a:t>
            </a:r>
            <a:r>
              <a:rPr lang="en-US" altLang="zh-CN" sz="1200" b="1" i="1" dirty="0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1..n</a:t>
            </a:r>
            <a:r>
              <a:rPr lang="en-US" altLang="zh-CN" sz="1200" dirty="0">
                <a:solidFill>
                  <a:srgbClr val="000066"/>
                </a:solidFill>
              </a:rPr>
              <a:t> optimally is </a:t>
            </a:r>
            <a:r>
              <a:rPr lang="en-US" altLang="zh-CN" sz="1200" b="1" i="1" dirty="0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1..s</a:t>
            </a:r>
            <a:r>
              <a:rPr lang="en-US" altLang="zh-CN" sz="1200" b="1" baseline="-25000" dirty="0">
                <a:solidFill>
                  <a:srgbClr val="009900"/>
                </a:solidFill>
              </a:rPr>
              <a:t>[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1,n</a:t>
            </a:r>
            <a:r>
              <a:rPr lang="en-US" altLang="zh-CN" sz="1200" b="1" baseline="-25000" dirty="0">
                <a:solidFill>
                  <a:srgbClr val="009900"/>
                </a:solidFill>
              </a:rPr>
              <a:t>]</a:t>
            </a:r>
            <a:r>
              <a:rPr lang="en-US" altLang="zh-CN" sz="1200" b="1" i="1" dirty="0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s</a:t>
            </a:r>
            <a:r>
              <a:rPr lang="en-US" altLang="zh-CN" sz="1200" b="1" baseline="-25000" dirty="0">
                <a:solidFill>
                  <a:srgbClr val="009900"/>
                </a:solidFill>
              </a:rPr>
              <a:t>[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1,n</a:t>
            </a:r>
            <a:r>
              <a:rPr lang="en-US" altLang="zh-CN" sz="1200" b="1" baseline="-25000" dirty="0">
                <a:solidFill>
                  <a:srgbClr val="009900"/>
                </a:solidFill>
              </a:rPr>
              <a:t>]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+1..n</a:t>
            </a:r>
            <a:r>
              <a:rPr lang="en-US" altLang="zh-CN" sz="1200" dirty="0">
                <a:solidFill>
                  <a:srgbClr val="000066"/>
                </a:solidFill>
              </a:rPr>
              <a:t>. </a:t>
            </a:r>
            <a:r>
              <a:rPr lang="en-US" altLang="zh-CN" sz="1200" b="1" i="1" dirty="0">
                <a:solidFill>
                  <a:srgbClr val="009900"/>
                </a:solidFill>
              </a:rPr>
              <a:t>s</a:t>
            </a:r>
            <a:r>
              <a:rPr lang="en-US" altLang="zh-CN" sz="1200" b="1" dirty="0">
                <a:solidFill>
                  <a:srgbClr val="009900"/>
                </a:solidFill>
              </a:rPr>
              <a:t>[</a:t>
            </a:r>
            <a:r>
              <a:rPr lang="en-US" altLang="zh-CN" sz="1200" b="1" i="1" dirty="0">
                <a:solidFill>
                  <a:srgbClr val="009900"/>
                </a:solidFill>
              </a:rPr>
              <a:t>1,s</a:t>
            </a:r>
            <a:r>
              <a:rPr lang="en-US" altLang="zh-CN" sz="1200" b="1" dirty="0">
                <a:solidFill>
                  <a:srgbClr val="009900"/>
                </a:solidFill>
              </a:rPr>
              <a:t>[</a:t>
            </a:r>
            <a:r>
              <a:rPr lang="en-US" altLang="zh-CN" sz="1200" b="1" i="1" dirty="0">
                <a:solidFill>
                  <a:srgbClr val="009900"/>
                </a:solidFill>
              </a:rPr>
              <a:t>1,n</a:t>
            </a:r>
            <a:r>
              <a:rPr lang="en-US" altLang="zh-CN" sz="1200" b="1" dirty="0">
                <a:solidFill>
                  <a:srgbClr val="009900"/>
                </a:solidFill>
              </a:rPr>
              <a:t>]]</a:t>
            </a:r>
            <a:r>
              <a:rPr lang="en-US" altLang="zh-CN" sz="1200" dirty="0">
                <a:solidFill>
                  <a:srgbClr val="000066"/>
                </a:solidFill>
              </a:rPr>
              <a:t> determines the last matrix multiplication in computing </a:t>
            </a:r>
            <a:r>
              <a:rPr lang="en-US" altLang="zh-CN" sz="1200" b="1" i="1" dirty="0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1..s</a:t>
            </a:r>
            <a:r>
              <a:rPr lang="en-US" altLang="zh-CN" sz="1200" b="1" baseline="-25000" dirty="0">
                <a:solidFill>
                  <a:srgbClr val="009900"/>
                </a:solidFill>
              </a:rPr>
              <a:t>[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1,n</a:t>
            </a:r>
            <a:r>
              <a:rPr lang="en-US" altLang="zh-CN" sz="1200" b="1" baseline="-25000" dirty="0">
                <a:solidFill>
                  <a:srgbClr val="009900"/>
                </a:solidFill>
              </a:rPr>
              <a:t>]</a:t>
            </a:r>
            <a:r>
              <a:rPr lang="en-US" altLang="zh-CN" sz="1200" dirty="0">
                <a:solidFill>
                  <a:srgbClr val="000066"/>
                </a:solidFill>
              </a:rPr>
              <a:t> and </a:t>
            </a:r>
            <a:r>
              <a:rPr lang="en-US" altLang="zh-CN" sz="1200" b="1" i="1" dirty="0">
                <a:solidFill>
                  <a:srgbClr val="009900"/>
                </a:solidFill>
              </a:rPr>
              <a:t>s</a:t>
            </a:r>
            <a:r>
              <a:rPr lang="en-US" altLang="zh-CN" sz="1200" b="1" dirty="0">
                <a:solidFill>
                  <a:srgbClr val="009900"/>
                </a:solidFill>
              </a:rPr>
              <a:t>[</a:t>
            </a:r>
            <a:r>
              <a:rPr lang="en-US" altLang="zh-CN" sz="1200" b="1" i="1" dirty="0">
                <a:solidFill>
                  <a:srgbClr val="009900"/>
                </a:solidFill>
              </a:rPr>
              <a:t>s</a:t>
            </a:r>
            <a:r>
              <a:rPr lang="en-US" altLang="zh-CN" sz="1200" b="1" dirty="0">
                <a:solidFill>
                  <a:srgbClr val="009900"/>
                </a:solidFill>
              </a:rPr>
              <a:t>[</a:t>
            </a:r>
            <a:r>
              <a:rPr lang="en-US" altLang="zh-CN" sz="1200" b="1" i="1" dirty="0">
                <a:solidFill>
                  <a:srgbClr val="009900"/>
                </a:solidFill>
              </a:rPr>
              <a:t>1,n</a:t>
            </a:r>
            <a:r>
              <a:rPr lang="en-US" altLang="zh-CN" sz="1200" b="1" dirty="0">
                <a:solidFill>
                  <a:srgbClr val="009900"/>
                </a:solidFill>
              </a:rPr>
              <a:t>]</a:t>
            </a:r>
            <a:r>
              <a:rPr lang="en-US" altLang="zh-CN" sz="1200" b="1" i="1" dirty="0">
                <a:solidFill>
                  <a:srgbClr val="009900"/>
                </a:solidFill>
              </a:rPr>
              <a:t>+1,n</a:t>
            </a:r>
            <a:r>
              <a:rPr lang="en-US" altLang="zh-CN" sz="1200" b="1" dirty="0">
                <a:solidFill>
                  <a:srgbClr val="009900"/>
                </a:solidFill>
              </a:rPr>
              <a:t>]</a:t>
            </a:r>
            <a:r>
              <a:rPr lang="en-US" altLang="zh-CN" sz="1200" dirty="0">
                <a:solidFill>
                  <a:srgbClr val="000066"/>
                </a:solidFill>
              </a:rPr>
              <a:t> determines the last matrix multiplication in computing </a:t>
            </a:r>
            <a:r>
              <a:rPr lang="en-US" altLang="zh-CN" sz="1200" b="1" i="1" dirty="0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s</a:t>
            </a:r>
            <a:r>
              <a:rPr lang="en-US" altLang="zh-CN" sz="1200" b="1" baseline="-25000" dirty="0">
                <a:solidFill>
                  <a:srgbClr val="009900"/>
                </a:solidFill>
              </a:rPr>
              <a:t>[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1,n</a:t>
            </a:r>
            <a:r>
              <a:rPr lang="en-US" altLang="zh-CN" sz="1200" b="1" baseline="-25000" dirty="0">
                <a:solidFill>
                  <a:srgbClr val="009900"/>
                </a:solidFill>
              </a:rPr>
              <a:t>]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+1..n</a:t>
            </a:r>
            <a:r>
              <a:rPr lang="en-US" altLang="zh-CN" sz="1200" dirty="0">
                <a:solidFill>
                  <a:srgbClr val="000066"/>
                </a:solidFill>
              </a:rPr>
              <a:t>. </a:t>
            </a:r>
          </a:p>
        </p:txBody>
      </p:sp>
      <p:pic>
        <p:nvPicPr>
          <p:cNvPr id="11162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10" y="1744795"/>
            <a:ext cx="4138685" cy="144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144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3050" y="1315047"/>
            <a:ext cx="18288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00FF"/>
                </a:solidFill>
              </a:rPr>
              <a:t>Knapsack</a:t>
            </a:r>
            <a:r>
              <a:rPr lang="zh-CN" altLang="en-US" sz="1400" b="1" dirty="0">
                <a:solidFill>
                  <a:srgbClr val="0000FF"/>
                </a:solidFill>
              </a:rPr>
              <a:t>背包问题</a:t>
            </a:r>
            <a:endParaRPr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835961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1301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1" y="434975"/>
            <a:ext cx="4114799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During a robbery, a burglar finds much more loot than he had expected and  has to decide what to take.  His bag (or “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knapsack</a:t>
            </a:r>
            <a:r>
              <a:rPr sz="900" dirty="0">
                <a:latin typeface="Tahoma"/>
                <a:cs typeface="Tahoma"/>
              </a:rPr>
              <a:t>”) will hold a total weight of</a:t>
            </a:r>
          </a:p>
          <a:p>
            <a:pPr marL="12700" marR="65405" algn="just">
              <a:lnSpc>
                <a:spcPts val="1400"/>
              </a:lnSpc>
              <a:spcBef>
                <a:spcPts val="150"/>
              </a:spcBef>
            </a:pPr>
            <a:r>
              <a:rPr sz="1350" baseline="6172" dirty="0">
                <a:latin typeface="Tahoma"/>
                <a:cs typeface="Tahoma"/>
              </a:rPr>
              <a:t>at most </a:t>
            </a:r>
            <a:r>
              <a:rPr sz="1350" i="1" baseline="6172" dirty="0">
                <a:latin typeface="Arial"/>
                <a:cs typeface="Arial"/>
              </a:rPr>
              <a:t>W </a:t>
            </a:r>
            <a:r>
              <a:rPr sz="1350" baseline="6172" dirty="0">
                <a:latin typeface="Tahoma"/>
                <a:cs typeface="Tahoma"/>
              </a:rPr>
              <a:t>pounds. There are </a:t>
            </a:r>
            <a:r>
              <a:rPr sz="1350" i="1" baseline="6172" dirty="0">
                <a:latin typeface="Arial"/>
                <a:cs typeface="Arial"/>
              </a:rPr>
              <a:t>n </a:t>
            </a:r>
            <a:r>
              <a:rPr sz="1350" baseline="6172" dirty="0">
                <a:latin typeface="Tahoma"/>
                <a:cs typeface="Tahoma"/>
              </a:rPr>
              <a:t>items to pick from, of </a:t>
            </a:r>
            <a:r>
              <a:rPr sz="1350" baseline="6172" dirty="0">
                <a:solidFill>
                  <a:srgbClr val="FF0000"/>
                </a:solidFill>
                <a:latin typeface="Tahoma"/>
                <a:cs typeface="Tahoma"/>
              </a:rPr>
              <a:t>weight 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FF0000"/>
                </a:solidFill>
                <a:latin typeface="Tahoma"/>
                <a:cs typeface="Tahoma"/>
              </a:rPr>
              <a:t>1 </a:t>
            </a:r>
            <a:r>
              <a:rPr sz="1350" i="1" baseline="6172" dirty="0">
                <a:solidFill>
                  <a:srgbClr val="FF0000"/>
                </a:solidFill>
                <a:latin typeface="Verdana"/>
                <a:cs typeface="Verdana"/>
              </a:rPr>
              <a:t>, . . . , 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600" i="1" dirty="0">
                <a:solidFill>
                  <a:srgbClr val="FF0000"/>
                </a:solidFill>
                <a:latin typeface="Lucida Sans"/>
                <a:cs typeface="Lucida Sans"/>
              </a:rPr>
              <a:t>n </a:t>
            </a:r>
            <a:r>
              <a:rPr sz="1350" baseline="6172" dirty="0">
                <a:latin typeface="Tahoma"/>
                <a:cs typeface="Tahoma"/>
              </a:rPr>
              <a:t>and  </a:t>
            </a:r>
            <a:r>
              <a:rPr sz="1350" baseline="6172" dirty="0">
                <a:solidFill>
                  <a:srgbClr val="FF0000"/>
                </a:solidFill>
                <a:latin typeface="Tahoma"/>
                <a:cs typeface="Tahoma"/>
              </a:rPr>
              <a:t>dollar value 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600" dirty="0">
                <a:solidFill>
                  <a:srgbClr val="FF0000"/>
                </a:solidFill>
                <a:latin typeface="Tahoma"/>
                <a:cs typeface="Tahoma"/>
              </a:rPr>
              <a:t>1 </a:t>
            </a:r>
            <a:r>
              <a:rPr sz="1350" i="1" baseline="6172" dirty="0">
                <a:solidFill>
                  <a:srgbClr val="FF0000"/>
                </a:solidFill>
                <a:latin typeface="Verdana"/>
                <a:cs typeface="Verdana"/>
              </a:rPr>
              <a:t>, . . . , 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600" i="1" dirty="0">
                <a:solidFill>
                  <a:srgbClr val="FF0000"/>
                </a:solidFill>
                <a:latin typeface="Lucida Sans"/>
                <a:cs typeface="Lucida Sans"/>
              </a:rPr>
              <a:t>n </a:t>
            </a:r>
            <a:r>
              <a:rPr sz="1350" baseline="6172" dirty="0">
                <a:latin typeface="Tahoma"/>
                <a:cs typeface="Tahoma"/>
              </a:rPr>
              <a:t>. What’s the most valuable combination of items he can </a:t>
            </a:r>
            <a:r>
              <a:rPr sz="900" dirty="0">
                <a:latin typeface="Tahoma"/>
                <a:cs typeface="Tahoma"/>
              </a:rPr>
              <a:t>put into his bag?</a:t>
            </a:r>
          </a:p>
          <a:p>
            <a:pPr marL="12700" algn="just">
              <a:lnSpc>
                <a:spcPts val="1400"/>
              </a:lnSpc>
              <a:spcBef>
                <a:spcPts val="605"/>
              </a:spcBef>
            </a:pPr>
            <a:r>
              <a:rPr sz="900" dirty="0">
                <a:latin typeface="Tahoma"/>
                <a:cs typeface="Tahoma"/>
              </a:rPr>
              <a:t>There are two versions of this  problem:</a:t>
            </a:r>
          </a:p>
          <a:p>
            <a:pPr marL="120014">
              <a:lnSpc>
                <a:spcPts val="1400"/>
              </a:lnSpc>
              <a:spcBef>
                <a:spcPts val="309"/>
              </a:spcBef>
            </a:pPr>
            <a:r>
              <a:rPr sz="900" baseline="9259" dirty="0">
                <a:solidFill>
                  <a:srgbClr val="3333B2"/>
                </a:solidFill>
                <a:latin typeface="Arial"/>
                <a:cs typeface="Arial"/>
              </a:rPr>
              <a:t>..,   </a:t>
            </a:r>
            <a:r>
              <a:rPr sz="900" dirty="0">
                <a:latin typeface="Tahoma"/>
                <a:cs typeface="Tahoma"/>
              </a:rPr>
              <a:t>there are unlimited quantities of each item available;</a:t>
            </a:r>
          </a:p>
          <a:p>
            <a:pPr marL="120014">
              <a:lnSpc>
                <a:spcPts val="1400"/>
              </a:lnSpc>
              <a:spcBef>
                <a:spcPts val="309"/>
              </a:spcBef>
            </a:pPr>
            <a:r>
              <a:rPr sz="900" baseline="9259" dirty="0">
                <a:solidFill>
                  <a:srgbClr val="3333B2"/>
                </a:solidFill>
                <a:latin typeface="Arial"/>
                <a:cs typeface="Arial"/>
              </a:rPr>
              <a:t>..,   </a:t>
            </a:r>
            <a:r>
              <a:rPr sz="900" dirty="0">
                <a:latin typeface="Tahoma"/>
                <a:cs typeface="Tahoma"/>
              </a:rPr>
              <a:t>there is one of each item.</a:t>
            </a:r>
          </a:p>
          <a:p>
            <a:pPr>
              <a:lnSpc>
                <a:spcPts val="1400"/>
              </a:lnSpc>
              <a:spcBef>
                <a:spcPts val="30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12700" marR="186690" algn="just">
              <a:lnSpc>
                <a:spcPts val="1400"/>
              </a:lnSpc>
              <a:spcBef>
                <a:spcPts val="5"/>
              </a:spcBef>
            </a:pPr>
            <a:r>
              <a:rPr sz="900" dirty="0">
                <a:latin typeface="Tahoma"/>
                <a:cs typeface="Tahoma"/>
              </a:rPr>
              <a:t>We shall see in Chapter 8</a:t>
            </a:r>
            <a:r>
              <a:rPr lang="en-US" altLang="zh-CN" sz="900" dirty="0">
                <a:latin typeface="Tahoma"/>
                <a:cs typeface="Tahoma"/>
              </a:rPr>
              <a:t>(</a:t>
            </a:r>
            <a:r>
              <a:rPr lang="zh-CN" altLang="en-US" sz="900" dirty="0">
                <a:latin typeface="Tahoma"/>
                <a:cs typeface="Tahoma"/>
              </a:rPr>
              <a:t>用贪心的算法</a:t>
            </a:r>
            <a:r>
              <a:rPr lang="en-US" altLang="zh-CN" sz="900" dirty="0">
                <a:latin typeface="Tahoma"/>
                <a:cs typeface="Tahoma"/>
              </a:rPr>
              <a:t>)</a:t>
            </a:r>
            <a:r>
              <a:rPr sz="900" dirty="0">
                <a:latin typeface="Tahoma"/>
                <a:cs typeface="Tahoma"/>
              </a:rPr>
              <a:t>, neither version of this problem is likely to have a  polynomial time algorithm.</a:t>
            </a:r>
          </a:p>
          <a:p>
            <a:pPr marL="12700" marR="189865" algn="just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/>
                <a:cs typeface="Tahoma"/>
              </a:rPr>
              <a:t>However, using dynamic programming they can both be solved in </a:t>
            </a:r>
            <a:r>
              <a:rPr sz="900" i="1" dirty="0">
                <a:latin typeface="Arial"/>
                <a:cs typeface="Arial"/>
              </a:rPr>
              <a:t>O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n </a:t>
            </a:r>
            <a:r>
              <a:rPr sz="900" dirty="0">
                <a:latin typeface="Lucida Sans Unicode"/>
                <a:cs typeface="Lucida Sans Unicode"/>
              </a:rPr>
              <a:t>· </a:t>
            </a:r>
            <a:r>
              <a:rPr sz="900" i="1" dirty="0">
                <a:latin typeface="Arial"/>
                <a:cs typeface="Arial"/>
              </a:rPr>
              <a:t>W </a:t>
            </a:r>
            <a:r>
              <a:rPr sz="900" dirty="0">
                <a:latin typeface="Tahoma"/>
                <a:cs typeface="Tahoma"/>
              </a:rPr>
              <a:t>)  time, which is reasonable when </a:t>
            </a:r>
            <a:r>
              <a:rPr sz="900" i="1" dirty="0">
                <a:latin typeface="Arial"/>
                <a:cs typeface="Arial"/>
              </a:rPr>
              <a:t>W </a:t>
            </a:r>
            <a:r>
              <a:rPr sz="900" dirty="0">
                <a:latin typeface="Tahoma"/>
                <a:cs typeface="Tahoma"/>
              </a:rPr>
              <a:t>is small, but is not polynomial since the  input size is proportional to log </a:t>
            </a:r>
            <a:r>
              <a:rPr sz="900" i="1" dirty="0">
                <a:latin typeface="Arial"/>
                <a:cs typeface="Arial"/>
              </a:rPr>
              <a:t>W  </a:t>
            </a:r>
            <a:r>
              <a:rPr sz="900" dirty="0">
                <a:latin typeface="Tahoma"/>
                <a:cs typeface="Tahoma"/>
              </a:rPr>
              <a:t>rather than </a:t>
            </a:r>
            <a:r>
              <a:rPr sz="900" i="1" dirty="0">
                <a:latin typeface="Arial"/>
                <a:cs typeface="Arial"/>
              </a:rPr>
              <a:t>W </a:t>
            </a:r>
            <a:r>
              <a:rPr sz="900" dirty="0">
                <a:latin typeface="Tahoma"/>
                <a:cs typeface="Tahoma"/>
              </a:rPr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681486"/>
            <a:ext cx="117695" cy="10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917326"/>
            <a:ext cx="117695" cy="1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51008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206375"/>
            <a:ext cx="373375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Knapsack with repetition</a:t>
            </a:r>
            <a:r>
              <a:rPr lang="zh-CN" altLang="en-US" sz="1400" b="1" dirty="0"/>
              <a:t>每样物品不止一键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370140" y="653624"/>
            <a:ext cx="3839909" cy="807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For every </a:t>
            </a:r>
            <a:r>
              <a:rPr sz="900" i="1" dirty="0">
                <a:latin typeface="Arial"/>
                <a:cs typeface="Arial"/>
              </a:rPr>
              <a:t>w </a:t>
            </a:r>
            <a:r>
              <a:rPr sz="900" dirty="0">
                <a:latin typeface="Lucida Sans Unicode"/>
                <a:cs typeface="Lucida Sans Unicode"/>
              </a:rPr>
              <a:t>≤ </a:t>
            </a:r>
            <a:r>
              <a:rPr sz="900" i="1" dirty="0">
                <a:latin typeface="Arial"/>
                <a:cs typeface="Arial"/>
              </a:rPr>
              <a:t>W  </a:t>
            </a:r>
            <a:r>
              <a:rPr sz="900" dirty="0">
                <a:latin typeface="Tahoma"/>
                <a:cs typeface="Tahoma"/>
              </a:rPr>
              <a:t>let</a:t>
            </a:r>
          </a:p>
          <a:p>
            <a:pPr marL="298450">
              <a:lnSpc>
                <a:spcPts val="1400"/>
              </a:lnSpc>
              <a:spcBef>
                <a:spcPts val="605"/>
              </a:spcBef>
            </a:pP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w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 = maximum value achievable with a knapsack of capacity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w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.</a:t>
            </a:r>
            <a:endParaRPr sz="900" dirty="0">
              <a:latin typeface="Tahoma"/>
              <a:cs typeface="Tahoma"/>
            </a:endParaRPr>
          </a:p>
          <a:p>
            <a:pPr>
              <a:lnSpc>
                <a:spcPts val="1400"/>
              </a:lnSpc>
              <a:spcBef>
                <a:spcPts val="5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We express this in terms of smaller </a:t>
            </a:r>
            <a:r>
              <a:rPr sz="900" dirty="0" err="1">
                <a:latin typeface="Tahoma"/>
                <a:cs typeface="Tahoma"/>
              </a:rPr>
              <a:t>subproblems</a:t>
            </a:r>
            <a:r>
              <a:rPr sz="900" dirty="0">
                <a:latin typeface="Tahoma"/>
                <a:cs typeface="Tahoma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97316" y="1643418"/>
            <a:ext cx="286385" cy="130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25" dirty="0">
                <a:solidFill>
                  <a:srgbClr val="0000FF"/>
                </a:solidFill>
                <a:latin typeface="Lucida Sans"/>
                <a:cs typeface="Lucida Sans"/>
              </a:rPr>
              <a:t>i</a:t>
            </a:r>
            <a:r>
              <a:rPr sz="600" i="1" spc="-170" dirty="0">
                <a:solidFill>
                  <a:srgbClr val="0000FF"/>
                </a:solidFill>
                <a:latin typeface="Lucida Sans"/>
                <a:cs typeface="Lucida Sans"/>
              </a:rPr>
              <a:t> </a:t>
            </a:r>
            <a:r>
              <a:rPr sz="600" spc="-30" dirty="0">
                <a:solidFill>
                  <a:srgbClr val="0000FF"/>
                </a:solidFill>
                <a:latin typeface="Tahoma"/>
                <a:cs typeface="Tahoma"/>
              </a:rPr>
              <a:t>:</a:t>
            </a:r>
            <a:r>
              <a:rPr sz="600" i="1" spc="-30" dirty="0">
                <a:solidFill>
                  <a:srgbClr val="0000FF"/>
                </a:solidFill>
                <a:latin typeface="Lucida Sans"/>
                <a:cs typeface="Lucida Sans"/>
              </a:rPr>
              <a:t>w</a:t>
            </a:r>
            <a:r>
              <a:rPr sz="750" i="1" spc="-44" baseline="-16666" dirty="0">
                <a:solidFill>
                  <a:srgbClr val="0000FF"/>
                </a:solidFill>
                <a:latin typeface="Lucida Sans"/>
                <a:cs typeface="Lucida Sans"/>
              </a:rPr>
              <a:t>i</a:t>
            </a:r>
            <a:r>
              <a:rPr sz="750" i="1" spc="-187" baseline="-16666" dirty="0">
                <a:solidFill>
                  <a:srgbClr val="0000FF"/>
                </a:solidFill>
                <a:latin typeface="Lucida Sans"/>
                <a:cs typeface="Lucida Sans"/>
              </a:rPr>
              <a:t> </a:t>
            </a:r>
            <a:r>
              <a:rPr sz="600" spc="30" dirty="0">
                <a:solidFill>
                  <a:srgbClr val="0000FF"/>
                </a:solidFill>
                <a:latin typeface="Lucida Sans Unicode"/>
                <a:cs typeface="Lucida Sans Unicode"/>
              </a:rPr>
              <a:t>≤</a:t>
            </a:r>
            <a:r>
              <a:rPr sz="600" i="1" spc="30" dirty="0">
                <a:solidFill>
                  <a:srgbClr val="0000FF"/>
                </a:solidFill>
                <a:latin typeface="Lucida Sans"/>
                <a:cs typeface="Lucida Sans"/>
              </a:rPr>
              <a:t>w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2886" y="1533042"/>
            <a:ext cx="2137564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i="1" spc="40" dirty="0">
                <a:solidFill>
                  <a:srgbClr val="0000FF"/>
                </a:solidFill>
                <a:latin typeface="Arial"/>
                <a:cs typeface="Arial"/>
              </a:rPr>
              <a:t>K </a:t>
            </a:r>
            <a:r>
              <a:rPr sz="900" spc="-5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-5" dirty="0">
                <a:solidFill>
                  <a:srgbClr val="0000FF"/>
                </a:solidFill>
                <a:latin typeface="Arial"/>
                <a:cs typeface="Arial"/>
              </a:rPr>
              <a:t>w 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max </a:t>
            </a:r>
            <a:r>
              <a:rPr sz="900" spc="-247" dirty="0">
                <a:solidFill>
                  <a:srgbClr val="0000FF"/>
                </a:solidFill>
                <a:latin typeface="Arial Unicode MS"/>
                <a:cs typeface="Arial Unicode MS"/>
              </a:rPr>
              <a:t>｛</a:t>
            </a:r>
            <a:r>
              <a:rPr lang="en-US" sz="900" spc="-247" dirty="0">
                <a:solidFill>
                  <a:srgbClr val="0000FF"/>
                </a:solidFill>
                <a:latin typeface="Arial Unicode MS"/>
                <a:cs typeface="Arial Unicode MS"/>
              </a:rPr>
              <a:t>         </a:t>
            </a:r>
            <a:r>
              <a:rPr sz="900" i="1" spc="-165" dirty="0">
                <a:solidFill>
                  <a:srgbClr val="0000FF"/>
                </a:solidFill>
                <a:latin typeface="Arial"/>
                <a:cs typeface="Arial"/>
              </a:rPr>
              <a:t>K </a:t>
            </a:r>
            <a:r>
              <a:rPr sz="900" spc="-5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-5" dirty="0">
                <a:solidFill>
                  <a:srgbClr val="0000FF"/>
                </a:solidFill>
                <a:latin typeface="Arial"/>
                <a:cs typeface="Arial"/>
              </a:rPr>
              <a:t>w </a:t>
            </a:r>
            <a:r>
              <a:rPr sz="900" dirty="0">
                <a:solidFill>
                  <a:srgbClr val="0000FF"/>
                </a:solidFill>
                <a:latin typeface="Lucida Sans Unicode"/>
                <a:cs typeface="Lucida Sans Unicode"/>
              </a:rPr>
              <a:t>− </a:t>
            </a:r>
            <a:r>
              <a:rPr sz="900" i="1" spc="-25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900" i="1" spc="-37" baseline="-9259" dirty="0">
                <a:solidFill>
                  <a:srgbClr val="0000FF"/>
                </a:solidFill>
                <a:latin typeface="Lucida Sans"/>
                <a:cs typeface="Lucida Sans"/>
              </a:rPr>
              <a:t>i 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+ </a:t>
            </a:r>
            <a:r>
              <a:rPr sz="900" i="1" spc="-25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900" i="1" spc="-37" baseline="-9259" dirty="0">
                <a:solidFill>
                  <a:srgbClr val="0000FF"/>
                </a:solidFill>
                <a:latin typeface="Lucida Sans"/>
                <a:cs typeface="Lucida Sans"/>
              </a:rPr>
              <a:t>i</a:t>
            </a:r>
            <a:r>
              <a:rPr sz="900" i="1" spc="104" baseline="-9259" dirty="0">
                <a:solidFill>
                  <a:srgbClr val="0000FF"/>
                </a:solidFill>
                <a:latin typeface="Lucida Sans"/>
                <a:cs typeface="Lucida Sans"/>
              </a:rPr>
              <a:t> </a:t>
            </a:r>
            <a:r>
              <a:rPr lang="en-US" sz="900" spc="104" dirty="0">
                <a:solidFill>
                  <a:srgbClr val="0000FF"/>
                </a:solidFill>
                <a:latin typeface="Lucida Sans"/>
                <a:cs typeface="Lucida Sans"/>
              </a:rPr>
              <a:t>}</a:t>
            </a:r>
            <a:r>
              <a:rPr sz="900" spc="-65" dirty="0">
                <a:solidFill>
                  <a:srgbClr val="0000FF"/>
                </a:solidFill>
                <a:latin typeface="Tahoma"/>
                <a:cs typeface="Tahoma"/>
              </a:rPr>
              <a:t>;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1846033"/>
            <a:ext cx="2414955" cy="974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1400"/>
              </a:lnSpc>
            </a:pPr>
            <a:r>
              <a:rPr sz="900" i="1" dirty="0">
                <a:latin typeface="Arial"/>
                <a:cs typeface="Arial"/>
              </a:rPr>
              <a:t>K </a:t>
            </a:r>
            <a:r>
              <a:rPr sz="900" dirty="0">
                <a:latin typeface="Tahoma"/>
                <a:cs typeface="Tahoma"/>
              </a:rPr>
              <a:t>(0) = 0</a:t>
            </a:r>
          </a:p>
          <a:p>
            <a:pPr marL="88265">
              <a:lnSpc>
                <a:spcPts val="1400"/>
              </a:lnSpc>
              <a:spcBef>
                <a:spcPts val="10"/>
              </a:spcBef>
            </a:pPr>
            <a:r>
              <a:rPr sz="900" b="1" dirty="0">
                <a:latin typeface="Tahoma"/>
                <a:cs typeface="Tahoma"/>
              </a:rPr>
              <a:t>for  </a:t>
            </a:r>
            <a:r>
              <a:rPr sz="900" i="1" dirty="0">
                <a:latin typeface="Arial"/>
                <a:cs typeface="Arial"/>
              </a:rPr>
              <a:t>w </a:t>
            </a:r>
            <a:r>
              <a:rPr sz="900" dirty="0">
                <a:latin typeface="Tahoma"/>
                <a:cs typeface="Tahoma"/>
              </a:rPr>
              <a:t>= 1 </a:t>
            </a:r>
            <a:r>
              <a:rPr sz="900" b="1" dirty="0">
                <a:latin typeface="Tahoma"/>
                <a:cs typeface="Tahoma"/>
              </a:rPr>
              <a:t>to </a:t>
            </a:r>
            <a:r>
              <a:rPr sz="900" i="1" dirty="0">
                <a:latin typeface="Arial"/>
                <a:cs typeface="Arial"/>
              </a:rPr>
              <a:t>W </a:t>
            </a:r>
            <a:r>
              <a:rPr sz="900" b="1" dirty="0">
                <a:latin typeface="Tahoma"/>
                <a:cs typeface="Tahoma"/>
              </a:rPr>
              <a:t>do</a:t>
            </a:r>
            <a:endParaRPr sz="900" dirty="0">
              <a:latin typeface="Tahoma"/>
              <a:cs typeface="Tahoma"/>
            </a:endParaRPr>
          </a:p>
          <a:p>
            <a:pPr marL="322580">
              <a:lnSpc>
                <a:spcPts val="1400"/>
              </a:lnSpc>
              <a:spcBef>
                <a:spcPts val="10"/>
              </a:spcBef>
            </a:pPr>
            <a:r>
              <a:rPr sz="900" i="1" dirty="0">
                <a:latin typeface="Arial"/>
                <a:cs typeface="Arial"/>
              </a:rPr>
              <a:t>K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w </a:t>
            </a:r>
            <a:r>
              <a:rPr sz="900" dirty="0">
                <a:latin typeface="Tahoma"/>
                <a:cs typeface="Tahoma"/>
              </a:rPr>
              <a:t>) = max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baseline="-9259" dirty="0">
                <a:latin typeface="Tahoma"/>
                <a:cs typeface="Tahoma"/>
              </a:rPr>
              <a:t>:</a:t>
            </a:r>
            <a:r>
              <a:rPr sz="900" i="1" baseline="-9259" dirty="0">
                <a:latin typeface="Lucida Sans"/>
                <a:cs typeface="Lucida Sans"/>
              </a:rPr>
              <a:t>w</a:t>
            </a:r>
            <a:r>
              <a:rPr sz="750" i="1" baseline="-27777" dirty="0">
                <a:latin typeface="Lucida Sans"/>
                <a:cs typeface="Lucida Sans"/>
              </a:rPr>
              <a:t>i </a:t>
            </a:r>
            <a:r>
              <a:rPr sz="900" baseline="-9259" dirty="0">
                <a:latin typeface="Lucida Sans Unicode"/>
                <a:cs typeface="Lucida Sans Unicode"/>
              </a:rPr>
              <a:t>≤</a:t>
            </a:r>
            <a:r>
              <a:rPr sz="900" i="1" baseline="-9259" dirty="0">
                <a:latin typeface="Lucida Sans"/>
                <a:cs typeface="Lucida Sans"/>
              </a:rPr>
              <a:t>w </a:t>
            </a:r>
            <a:r>
              <a:rPr sz="900" dirty="0">
                <a:latin typeface="Arial Unicode MS"/>
                <a:cs typeface="Arial Unicode MS"/>
              </a:rPr>
              <a:t>｛</a:t>
            </a:r>
            <a:r>
              <a:rPr sz="900" i="1" dirty="0">
                <a:latin typeface="Arial"/>
                <a:cs typeface="Arial"/>
              </a:rPr>
              <a:t>K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w </a:t>
            </a:r>
            <a:r>
              <a:rPr sz="900" dirty="0">
                <a:latin typeface="Lucida Sans Unicode"/>
                <a:cs typeface="Lucida Sans Unicode"/>
              </a:rPr>
              <a:t>− 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dirty="0">
                <a:latin typeface="Tahoma"/>
                <a:cs typeface="Tahoma"/>
              </a:rPr>
              <a:t>) + 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baseline="-9259" dirty="0">
                <a:latin typeface="Lucida Sans"/>
                <a:cs typeface="Lucida Sans"/>
              </a:rPr>
              <a:t>i</a:t>
            </a:r>
            <a:r>
              <a:rPr lang="en-US" sz="900" i="1" baseline="-9259" dirty="0">
                <a:latin typeface="Lucida Sans"/>
                <a:cs typeface="Lucida Sans"/>
              </a:rPr>
              <a:t> </a:t>
            </a:r>
            <a:r>
              <a:rPr lang="en-US" sz="900" dirty="0">
                <a:latin typeface="Lucida Sans"/>
                <a:cs typeface="Lucida Sans"/>
              </a:rPr>
              <a:t>}</a:t>
            </a:r>
            <a:r>
              <a:rPr sz="900" i="1" baseline="-9259" dirty="0">
                <a:latin typeface="Lucida Sans"/>
                <a:cs typeface="Lucida Sans"/>
              </a:rPr>
              <a:t> </a:t>
            </a:r>
            <a:r>
              <a:rPr sz="1350" baseline="43209" dirty="0">
                <a:latin typeface="Arial Unicode MS"/>
                <a:cs typeface="Arial Unicode MS"/>
              </a:rPr>
              <a:t> </a:t>
            </a:r>
          </a:p>
          <a:p>
            <a:pPr marL="88265">
              <a:lnSpc>
                <a:spcPts val="1400"/>
              </a:lnSpc>
              <a:spcBef>
                <a:spcPts val="10"/>
              </a:spcBef>
            </a:pPr>
            <a:r>
              <a:rPr sz="900" dirty="0">
                <a:latin typeface="Tahoma"/>
                <a:cs typeface="Tahoma"/>
              </a:rPr>
              <a:t>return </a:t>
            </a:r>
            <a:r>
              <a:rPr sz="900" i="1" dirty="0">
                <a:latin typeface="Arial"/>
                <a:cs typeface="Arial"/>
              </a:rPr>
              <a:t>K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W </a:t>
            </a:r>
            <a:r>
              <a:rPr sz="900" dirty="0">
                <a:latin typeface="Tahoma"/>
                <a:cs typeface="Tahoma"/>
              </a:rPr>
              <a:t>)</a:t>
            </a:r>
          </a:p>
          <a:p>
            <a:pPr marL="12700">
              <a:lnSpc>
                <a:spcPts val="1400"/>
              </a:lnSpc>
              <a:spcBef>
                <a:spcPts val="615"/>
              </a:spcBef>
            </a:pPr>
            <a:r>
              <a:rPr sz="900" dirty="0">
                <a:latin typeface="Tahoma"/>
                <a:cs typeface="Tahoma"/>
              </a:rPr>
              <a:t>The over running time is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·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W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900" dirty="0">
                <a:latin typeface="Tahoma"/>
                <a:cs typeface="Tahom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9268556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772" y="1301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Knapsack without repetition</a:t>
            </a:r>
            <a:r>
              <a:rPr lang="zh-CN" altLang="en-US" sz="1400" b="1" dirty="0"/>
              <a:t>每样物品只有一件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247650" y="434975"/>
            <a:ext cx="4191000" cy="2811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165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For every </a:t>
            </a:r>
            <a:r>
              <a:rPr sz="900" i="1" dirty="0">
                <a:latin typeface="Arial"/>
                <a:cs typeface="Arial"/>
              </a:rPr>
              <a:t>w  </a:t>
            </a:r>
            <a:r>
              <a:rPr sz="900" dirty="0">
                <a:latin typeface="Lucida Sans Unicode"/>
                <a:cs typeface="Lucida Sans Unicode"/>
              </a:rPr>
              <a:t>≤ </a:t>
            </a:r>
            <a:r>
              <a:rPr sz="900" i="1" dirty="0">
                <a:latin typeface="Arial"/>
                <a:cs typeface="Arial"/>
              </a:rPr>
              <a:t>W  </a:t>
            </a:r>
            <a:r>
              <a:rPr sz="900" dirty="0">
                <a:latin typeface="Tahoma"/>
                <a:cs typeface="Tahoma"/>
              </a:rPr>
              <a:t>and 0 </a:t>
            </a:r>
            <a:r>
              <a:rPr sz="900" dirty="0">
                <a:latin typeface="Lucida Sans Unicode"/>
                <a:cs typeface="Lucida Sans Unicode"/>
              </a:rPr>
              <a:t>≤ </a:t>
            </a:r>
            <a:r>
              <a:rPr sz="900" i="1" dirty="0">
                <a:latin typeface="Arial"/>
                <a:cs typeface="Arial"/>
              </a:rPr>
              <a:t>j </a:t>
            </a:r>
            <a:r>
              <a:rPr sz="900" dirty="0">
                <a:latin typeface="Lucida Sans Unicode"/>
                <a:cs typeface="Lucida Sans Unicode"/>
              </a:rPr>
              <a:t>≤ </a:t>
            </a:r>
            <a:r>
              <a:rPr sz="900" i="1" dirty="0">
                <a:latin typeface="Arial"/>
                <a:cs typeface="Arial"/>
              </a:rPr>
              <a:t>n</a:t>
            </a:r>
            <a:r>
              <a:rPr lang="en-US" sz="900" i="1" dirty="0">
                <a:latin typeface="Arial"/>
                <a:cs typeface="Arial"/>
              </a:rPr>
              <a:t>,</a:t>
            </a:r>
            <a:r>
              <a:rPr sz="900" i="1" dirty="0">
                <a:latin typeface="Arial"/>
                <a:cs typeface="Arial"/>
              </a:rPr>
              <a:t> </a:t>
            </a:r>
            <a:r>
              <a:rPr sz="900" dirty="0">
                <a:latin typeface="Tahoma"/>
                <a:cs typeface="Tahoma"/>
              </a:rPr>
              <a:t>let</a:t>
            </a:r>
          </a:p>
          <a:p>
            <a:pPr marL="1797685" marR="5080" indent="-1785620">
              <a:lnSpc>
                <a:spcPts val="1400"/>
              </a:lnSpc>
              <a:spcBef>
                <a:spcPts val="765"/>
              </a:spcBef>
            </a:pP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(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w </a:t>
            </a:r>
            <a:r>
              <a:rPr sz="900" dirty="0">
                <a:solidFill>
                  <a:srgbClr val="FF0000"/>
                </a:solidFill>
                <a:latin typeface="Times New Roman"/>
                <a:cs typeface="Times New Roman"/>
              </a:rPr>
              <a:t>, j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 = maximum value achievable with a knapsack of capacity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w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and items  1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. . . ,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.</a:t>
            </a:r>
            <a:endParaRPr sz="900" dirty="0">
              <a:latin typeface="Tahoma"/>
              <a:cs typeface="Tahoma"/>
            </a:endParaRPr>
          </a:p>
          <a:p>
            <a:pPr>
              <a:lnSpc>
                <a:spcPts val="1400"/>
              </a:lnSpc>
              <a:spcBef>
                <a:spcPts val="5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50165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We express this in terms of smaller </a:t>
            </a:r>
            <a:r>
              <a:rPr sz="900" dirty="0" err="1">
                <a:latin typeface="Tahoma"/>
                <a:cs typeface="Tahoma"/>
              </a:rPr>
              <a:t>subproblems</a:t>
            </a:r>
            <a:r>
              <a:rPr sz="900" dirty="0">
                <a:latin typeface="Tahoma"/>
                <a:cs typeface="Tahoma"/>
              </a:rPr>
              <a:t>:</a:t>
            </a:r>
          </a:p>
          <a:p>
            <a:pPr algn="ctr">
              <a:lnSpc>
                <a:spcPts val="1400"/>
              </a:lnSpc>
              <a:spcBef>
                <a:spcPts val="805"/>
              </a:spcBef>
            </a:pP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K 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900" i="1" dirty="0">
                <a:solidFill>
                  <a:srgbClr val="0000FF"/>
                </a:solidFill>
                <a:latin typeface="Verdana"/>
                <a:cs typeface="Verdana"/>
              </a:rPr>
              <a:t>,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) = max </a:t>
            </a:r>
            <a:r>
              <a:rPr lang="en-US" sz="900" dirty="0">
                <a:solidFill>
                  <a:srgbClr val="0000FF"/>
                </a:solidFill>
                <a:latin typeface="Tahoma"/>
                <a:cs typeface="Tahoma"/>
              </a:rPr>
              <a:t>{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K 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w </a:t>
            </a:r>
            <a:r>
              <a:rPr sz="900" dirty="0">
                <a:solidFill>
                  <a:srgbClr val="0000FF"/>
                </a:solidFill>
                <a:latin typeface="Lucida Sans Unicode"/>
                <a:cs typeface="Lucida Sans Unicode"/>
              </a:rPr>
              <a:t>−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900" i="1" baseline="-9259" dirty="0">
                <a:solidFill>
                  <a:srgbClr val="0000FF"/>
                </a:solidFill>
                <a:latin typeface="Lucida Sans"/>
                <a:cs typeface="Lucida Sans"/>
              </a:rPr>
              <a:t>j </a:t>
            </a:r>
            <a:r>
              <a:rPr sz="900" i="1" dirty="0">
                <a:solidFill>
                  <a:srgbClr val="0000FF"/>
                </a:solidFill>
                <a:latin typeface="Verdana"/>
                <a:cs typeface="Verdana"/>
              </a:rPr>
              <a:t>,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j </a:t>
            </a:r>
            <a:r>
              <a:rPr sz="900" dirty="0">
                <a:solidFill>
                  <a:srgbClr val="0000FF"/>
                </a:solidFill>
                <a:latin typeface="Lucida Sans Unicode"/>
                <a:cs typeface="Lucida Sans Unicode"/>
              </a:rPr>
              <a:t>− 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1) +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900" i="1" baseline="-9259" dirty="0">
                <a:solidFill>
                  <a:srgbClr val="0000FF"/>
                </a:solidFill>
                <a:latin typeface="Lucida Sans"/>
                <a:cs typeface="Lucida Sans"/>
              </a:rPr>
              <a:t>j </a:t>
            </a:r>
            <a:r>
              <a:rPr sz="900" i="1" dirty="0">
                <a:solidFill>
                  <a:srgbClr val="0000FF"/>
                </a:solidFill>
                <a:latin typeface="Verdana"/>
                <a:cs typeface="Verdana"/>
              </a:rPr>
              <a:t>,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K 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900" i="1" dirty="0">
                <a:solidFill>
                  <a:srgbClr val="0000FF"/>
                </a:solidFill>
                <a:latin typeface="Verdana"/>
                <a:cs typeface="Verdana"/>
              </a:rPr>
              <a:t>,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j </a:t>
            </a:r>
            <a:r>
              <a:rPr sz="900" dirty="0">
                <a:solidFill>
                  <a:srgbClr val="0000FF"/>
                </a:solidFill>
                <a:latin typeface="Lucida Sans Unicode"/>
                <a:cs typeface="Lucida Sans Unicode"/>
              </a:rPr>
              <a:t>− 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1)</a:t>
            </a:r>
            <a:r>
              <a:rPr lang="en-US" sz="900" dirty="0">
                <a:solidFill>
                  <a:srgbClr val="0000FF"/>
                </a:solidFill>
                <a:latin typeface="Tahoma"/>
                <a:cs typeface="Tahoma"/>
              </a:rPr>
              <a:t> }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endParaRPr sz="900" dirty="0">
              <a:latin typeface="Verdana"/>
              <a:cs typeface="Verdana"/>
            </a:endParaRPr>
          </a:p>
          <a:p>
            <a:pPr>
              <a:lnSpc>
                <a:spcPts val="1400"/>
              </a:lnSpc>
              <a:spcBef>
                <a:spcPts val="5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5730">
              <a:lnSpc>
                <a:spcPts val="1400"/>
              </a:lnSpc>
              <a:spcBef>
                <a:spcPts val="5"/>
              </a:spcBef>
            </a:pPr>
            <a:r>
              <a:rPr sz="900" dirty="0">
                <a:latin typeface="Tahoma"/>
                <a:cs typeface="Tahoma"/>
              </a:rPr>
              <a:t>Initialize all </a:t>
            </a:r>
            <a:r>
              <a:rPr sz="900" i="1" dirty="0">
                <a:latin typeface="Arial"/>
                <a:cs typeface="Arial"/>
              </a:rPr>
              <a:t>K </a:t>
            </a:r>
            <a:r>
              <a:rPr sz="900" dirty="0">
                <a:latin typeface="Tahoma"/>
                <a:cs typeface="Tahoma"/>
              </a:rPr>
              <a:t>(0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j</a:t>
            </a:r>
            <a:r>
              <a:rPr sz="900" dirty="0">
                <a:latin typeface="Tahoma"/>
                <a:cs typeface="Tahoma"/>
              </a:rPr>
              <a:t>) = 0 and all </a:t>
            </a:r>
            <a:r>
              <a:rPr sz="900" i="1" dirty="0">
                <a:latin typeface="Arial"/>
                <a:cs typeface="Arial"/>
              </a:rPr>
              <a:t>K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dirty="0">
                <a:latin typeface="Tahoma"/>
                <a:cs typeface="Tahoma"/>
              </a:rPr>
              <a:t>0) = 0</a:t>
            </a:r>
          </a:p>
          <a:p>
            <a:pPr marL="125730">
              <a:lnSpc>
                <a:spcPts val="1400"/>
              </a:lnSpc>
              <a:spcBef>
                <a:spcPts val="10"/>
              </a:spcBef>
            </a:pPr>
            <a:r>
              <a:rPr sz="900" b="1" dirty="0">
                <a:latin typeface="Tahoma"/>
                <a:cs typeface="Tahoma"/>
              </a:rPr>
              <a:t>for  </a:t>
            </a:r>
            <a:r>
              <a:rPr sz="900" i="1" dirty="0">
                <a:latin typeface="Arial"/>
                <a:cs typeface="Arial"/>
              </a:rPr>
              <a:t>j </a:t>
            </a:r>
            <a:r>
              <a:rPr sz="900" dirty="0">
                <a:latin typeface="Tahoma"/>
                <a:cs typeface="Tahoma"/>
              </a:rPr>
              <a:t>= 1 </a:t>
            </a:r>
            <a:r>
              <a:rPr sz="900" b="1" dirty="0">
                <a:latin typeface="Tahoma"/>
                <a:cs typeface="Tahoma"/>
              </a:rPr>
              <a:t>to </a:t>
            </a:r>
            <a:r>
              <a:rPr sz="900" i="1" dirty="0">
                <a:latin typeface="Arial"/>
                <a:cs typeface="Arial"/>
              </a:rPr>
              <a:t>n </a:t>
            </a:r>
            <a:r>
              <a:rPr sz="900" b="1" dirty="0">
                <a:latin typeface="Tahoma"/>
                <a:cs typeface="Tahoma"/>
              </a:rPr>
              <a:t>do</a:t>
            </a:r>
            <a:endParaRPr sz="900" dirty="0">
              <a:latin typeface="Tahoma"/>
              <a:cs typeface="Tahoma"/>
            </a:endParaRPr>
          </a:p>
          <a:p>
            <a:pPr marL="360045">
              <a:lnSpc>
                <a:spcPts val="1400"/>
              </a:lnSpc>
              <a:spcBef>
                <a:spcPts val="10"/>
              </a:spcBef>
            </a:pPr>
            <a:r>
              <a:rPr sz="900" b="1" dirty="0">
                <a:latin typeface="Tahoma"/>
                <a:cs typeface="Tahoma"/>
              </a:rPr>
              <a:t>for  </a:t>
            </a:r>
            <a:r>
              <a:rPr sz="900" i="1" dirty="0">
                <a:latin typeface="Arial"/>
                <a:cs typeface="Arial"/>
              </a:rPr>
              <a:t>w </a:t>
            </a:r>
            <a:r>
              <a:rPr sz="900" dirty="0">
                <a:latin typeface="Tahoma"/>
                <a:cs typeface="Tahoma"/>
              </a:rPr>
              <a:t>= 1 </a:t>
            </a:r>
            <a:r>
              <a:rPr sz="900" b="1" dirty="0">
                <a:latin typeface="Tahoma"/>
                <a:cs typeface="Tahoma"/>
              </a:rPr>
              <a:t>to </a:t>
            </a:r>
            <a:r>
              <a:rPr sz="900" i="1" dirty="0">
                <a:latin typeface="Arial"/>
                <a:cs typeface="Arial"/>
              </a:rPr>
              <a:t>W </a:t>
            </a:r>
            <a:r>
              <a:rPr sz="900" b="1" dirty="0">
                <a:latin typeface="Tahoma"/>
                <a:cs typeface="Tahoma"/>
              </a:rPr>
              <a:t>do</a:t>
            </a:r>
            <a:endParaRPr sz="900" dirty="0">
              <a:latin typeface="Tahoma"/>
              <a:cs typeface="Tahoma"/>
            </a:endParaRPr>
          </a:p>
          <a:p>
            <a:pPr marL="593725">
              <a:lnSpc>
                <a:spcPts val="1400"/>
              </a:lnSpc>
              <a:spcBef>
                <a:spcPts val="10"/>
              </a:spcBef>
            </a:pPr>
            <a:r>
              <a:rPr sz="900" b="1" dirty="0">
                <a:latin typeface="Tahoma"/>
                <a:cs typeface="Tahoma"/>
              </a:rPr>
              <a:t>if 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baseline="-9259" dirty="0">
                <a:latin typeface="Lucida Sans"/>
                <a:cs typeface="Lucida Sans"/>
              </a:rPr>
              <a:t>j  </a:t>
            </a:r>
            <a:r>
              <a:rPr sz="900" i="1" dirty="0">
                <a:latin typeface="Verdana"/>
                <a:cs typeface="Verdana"/>
              </a:rPr>
              <a:t>&gt; </a:t>
            </a:r>
            <a:r>
              <a:rPr sz="900" i="1" dirty="0">
                <a:latin typeface="Arial"/>
                <a:cs typeface="Arial"/>
              </a:rPr>
              <a:t>w </a:t>
            </a:r>
            <a:r>
              <a:rPr sz="900" b="1" dirty="0">
                <a:latin typeface="Tahoma"/>
                <a:cs typeface="Tahoma"/>
              </a:rPr>
              <a:t>then </a:t>
            </a:r>
            <a:r>
              <a:rPr sz="900" i="1" dirty="0">
                <a:latin typeface="Arial"/>
                <a:cs typeface="Arial"/>
              </a:rPr>
              <a:t>K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j</a:t>
            </a:r>
            <a:r>
              <a:rPr sz="900" dirty="0">
                <a:latin typeface="Tahoma"/>
                <a:cs typeface="Tahoma"/>
              </a:rPr>
              <a:t>) = </a:t>
            </a:r>
            <a:r>
              <a:rPr sz="900" i="1" dirty="0">
                <a:latin typeface="Arial"/>
                <a:cs typeface="Arial"/>
              </a:rPr>
              <a:t>K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j </a:t>
            </a:r>
            <a:r>
              <a:rPr sz="900" dirty="0">
                <a:latin typeface="Lucida Sans Unicode"/>
                <a:cs typeface="Lucida Sans Unicode"/>
              </a:rPr>
              <a:t>− </a:t>
            </a:r>
            <a:r>
              <a:rPr sz="900" dirty="0">
                <a:latin typeface="Tahoma"/>
                <a:cs typeface="Tahoma"/>
              </a:rPr>
              <a:t>1)</a:t>
            </a:r>
          </a:p>
          <a:p>
            <a:pPr marL="125730" marR="815975" indent="467995">
              <a:lnSpc>
                <a:spcPts val="1400"/>
              </a:lnSpc>
            </a:pPr>
            <a:r>
              <a:rPr sz="900" i="1" dirty="0">
                <a:latin typeface="Arial"/>
                <a:cs typeface="Arial"/>
              </a:rPr>
              <a:t>K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j</a:t>
            </a:r>
            <a:r>
              <a:rPr sz="900" dirty="0">
                <a:latin typeface="Tahoma"/>
                <a:cs typeface="Tahoma"/>
              </a:rPr>
              <a:t>) = max </a:t>
            </a:r>
            <a:r>
              <a:rPr lang="en-US" sz="900" dirty="0">
                <a:latin typeface="Arial Unicode MS"/>
                <a:cs typeface="Arial Unicode MS"/>
              </a:rPr>
              <a:t> </a:t>
            </a:r>
            <a:r>
              <a:rPr lang="en-US" sz="900" dirty="0">
                <a:latin typeface="Tahoma"/>
                <a:cs typeface="Tahoma"/>
              </a:rPr>
              <a:t>{</a:t>
            </a:r>
            <a:r>
              <a:rPr sz="900" i="1" dirty="0">
                <a:latin typeface="Arial"/>
                <a:cs typeface="Arial"/>
              </a:rPr>
              <a:t>K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w </a:t>
            </a:r>
            <a:r>
              <a:rPr sz="900" dirty="0">
                <a:latin typeface="Lucida Sans Unicode"/>
                <a:cs typeface="Lucida Sans Unicode"/>
              </a:rPr>
              <a:t>− 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baseline="-9259" dirty="0">
                <a:latin typeface="Lucida Sans"/>
                <a:cs typeface="Lucida Sans"/>
              </a:rPr>
              <a:t>j 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j </a:t>
            </a:r>
            <a:r>
              <a:rPr sz="900" dirty="0">
                <a:latin typeface="Lucida Sans Unicode"/>
                <a:cs typeface="Lucida Sans Unicode"/>
              </a:rPr>
              <a:t>− </a:t>
            </a:r>
            <a:r>
              <a:rPr sz="900" dirty="0">
                <a:latin typeface="Tahoma"/>
                <a:cs typeface="Tahoma"/>
              </a:rPr>
              <a:t>1) + 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baseline="-9259" dirty="0">
                <a:latin typeface="Lucida Sans"/>
                <a:cs typeface="Lucida Sans"/>
              </a:rPr>
              <a:t>j 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K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j </a:t>
            </a:r>
            <a:r>
              <a:rPr sz="900" dirty="0">
                <a:latin typeface="Lucida Sans Unicode"/>
                <a:cs typeface="Lucida Sans Unicode"/>
              </a:rPr>
              <a:t>− </a:t>
            </a:r>
            <a:r>
              <a:rPr sz="900" dirty="0">
                <a:latin typeface="Tahoma"/>
                <a:cs typeface="Tahoma"/>
              </a:rPr>
              <a:t>1)</a:t>
            </a:r>
            <a:r>
              <a:rPr lang="en-US" sz="900" dirty="0">
                <a:latin typeface="Tahoma"/>
                <a:cs typeface="Tahoma"/>
              </a:rPr>
              <a:t>}</a:t>
            </a:r>
            <a:r>
              <a:rPr sz="900" dirty="0">
                <a:latin typeface="Tahoma"/>
                <a:cs typeface="Tahoma"/>
              </a:rPr>
              <a:t>  return </a:t>
            </a:r>
            <a:r>
              <a:rPr sz="900" i="1" dirty="0">
                <a:latin typeface="Arial"/>
                <a:cs typeface="Arial"/>
              </a:rPr>
              <a:t>K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W 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n</a:t>
            </a:r>
            <a:r>
              <a:rPr sz="900" dirty="0">
                <a:latin typeface="Tahoma"/>
                <a:cs typeface="Tahoma"/>
              </a:rPr>
              <a:t>)</a:t>
            </a:r>
          </a:p>
          <a:p>
            <a:pPr marL="50165">
              <a:lnSpc>
                <a:spcPts val="1400"/>
              </a:lnSpc>
              <a:spcBef>
                <a:spcPts val="615"/>
              </a:spcBef>
            </a:pPr>
            <a:r>
              <a:rPr sz="900" dirty="0">
                <a:latin typeface="Tahoma"/>
                <a:cs typeface="Tahoma"/>
              </a:rPr>
              <a:t>The over running time is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·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W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900" dirty="0">
                <a:latin typeface="Tahoma"/>
                <a:cs typeface="Tahom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7125777"/>
      </p:ext>
    </p:extLst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4450" y="1325829"/>
            <a:ext cx="14478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>
                <a:solidFill>
                  <a:srgbClr val="0000FF"/>
                </a:solidFill>
              </a:rPr>
              <a:t>Edit distance</a:t>
            </a:r>
          </a:p>
        </p:txBody>
      </p:sp>
    </p:spTree>
    <p:extLst>
      <p:ext uri="{BB962C8B-B14F-4D97-AF65-F5344CB8AC3E}">
        <p14:creationId xmlns:p14="http://schemas.microsoft.com/office/powerpoint/2010/main" val="1438897791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59A28A6-04D4-498F-9A26-8FF88220F8F0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3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400050" y="192264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Manufacturing Problem</a:t>
            </a:r>
            <a:r>
              <a:rPr lang="zh-CN" altLang="en-US" sz="1400" b="1" dirty="0">
                <a:latin typeface="Times New Roman" pitchFamily="18" charset="0"/>
                <a:cs typeface="Times New Roman" pitchFamily="18" charset="0"/>
              </a:rPr>
              <a:t>装配线的调度问题</a:t>
            </a:r>
            <a:endParaRPr lang="en-US" altLang="zh-CN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95250" y="589174"/>
            <a:ext cx="3962400" cy="2447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rgbClr val="000066"/>
                </a:solidFill>
              </a:rPr>
              <a:t>  </a:t>
            </a:r>
            <a:r>
              <a:rPr lang="en-US" altLang="zh-CN" sz="1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Assembly-Line Scheduling</a:t>
            </a:r>
          </a:p>
          <a:p>
            <a:pPr eaLnBrk="1" hangingPunct="1"/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* 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Two parallel assembly lines in a factory, lines </a:t>
            </a:r>
            <a:r>
              <a:rPr lang="en-US" altLang="zh-CN" sz="12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CN" sz="12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eaLnBrk="1" hangingPunct="1"/>
            <a:endParaRPr lang="en-US" altLang="zh-CN" sz="1200" b="1" dirty="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zh-CN" sz="12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2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Each line has 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 stations 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200" b="1" i="1" baseline="-250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i,1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1200" b="1" i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200" b="1" i="1" baseline="-25000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i,n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, i</a:t>
            </a:r>
            <a:r>
              <a:rPr lang="en-US" altLang="zh-CN" sz="12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=1, 2</a:t>
            </a:r>
          </a:p>
          <a:p>
            <a:pPr eaLnBrk="1" hangingPunct="1"/>
            <a:endParaRPr lang="en-US" altLang="zh-CN" sz="1200" b="1" dirty="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zh-CN" sz="12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2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For each 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j, S</a:t>
            </a:r>
            <a:r>
              <a:rPr lang="en-US" altLang="zh-CN" sz="1200" b="1" baseline="-250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1200" b="1" i="1" baseline="-250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 does the same thing as 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200" b="1" baseline="-250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2, </a:t>
            </a:r>
            <a:r>
              <a:rPr lang="en-US" altLang="zh-CN" sz="1200" b="1" i="1" baseline="-250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 , but it may take a different amount of assembly time </a:t>
            </a:r>
            <a:r>
              <a:rPr lang="en-US" altLang="zh-CN" sz="1200" b="1" i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b="1" i="1" baseline="-25000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200" b="1" i="1" baseline="-250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, j</a:t>
            </a:r>
          </a:p>
          <a:p>
            <a:pPr eaLnBrk="1" hangingPunct="1"/>
            <a:r>
              <a:rPr lang="en-US" altLang="zh-CN" sz="1200" b="1" i="1" baseline="-250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eaLnBrk="1" hangingPunct="1"/>
            <a:r>
              <a:rPr lang="en-US" altLang="zh-CN" sz="1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* Transferring away from line 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 after stage 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 costs </a:t>
            </a:r>
            <a:r>
              <a:rPr lang="en-US" altLang="zh-CN" sz="1200" b="1" i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200" b="1" i="1" baseline="-25000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200" b="1" i="1" baseline="-250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, j</a:t>
            </a:r>
            <a:r>
              <a:rPr lang="en-US" altLang="zh-CN" sz="12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2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=1, 2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2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=1, 2, … , 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2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  <a:p>
            <a:pPr eaLnBrk="1" hangingPunct="1"/>
            <a:r>
              <a:rPr lang="en-US" altLang="zh-CN" sz="12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eaLnBrk="1" hangingPunct="1"/>
            <a:r>
              <a:rPr lang="en-US" altLang="zh-CN" sz="12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* Also entry time </a:t>
            </a:r>
            <a:r>
              <a:rPr lang="en-US" altLang="zh-CN" sz="1200" b="1" i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200" b="1" i="1" baseline="-25000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 and exit time 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200" b="1" i="1" baseline="-250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 at beginning and end</a:t>
            </a:r>
          </a:p>
        </p:txBody>
      </p:sp>
    </p:spTree>
    <p:extLst>
      <p:ext uri="{BB962C8B-B14F-4D97-AF65-F5344CB8AC3E}">
        <p14:creationId xmlns:p14="http://schemas.microsoft.com/office/powerpoint/2010/main" val="14625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301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450" y="434975"/>
            <a:ext cx="4343400" cy="2526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When a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spell checker</a:t>
            </a:r>
            <a:r>
              <a:rPr lang="zh-CN" altLang="en-US" sz="900" i="1" dirty="0">
                <a:solidFill>
                  <a:srgbClr val="0000FF"/>
                </a:solidFill>
                <a:latin typeface="Arial"/>
                <a:cs typeface="Arial"/>
              </a:rPr>
              <a:t>拼写校验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Tahoma"/>
                <a:cs typeface="Tahoma"/>
              </a:rPr>
              <a:t>encounters a possible misspelling, it looks in its dictionary for other words that are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close by</a:t>
            </a:r>
            <a:r>
              <a:rPr sz="900" dirty="0">
                <a:latin typeface="Tahoma"/>
                <a:cs typeface="Tahoma"/>
              </a:rPr>
              <a:t>.</a:t>
            </a:r>
          </a:p>
          <a:p>
            <a:pPr marL="246379">
              <a:lnSpc>
                <a:spcPts val="1400"/>
              </a:lnSpc>
              <a:spcBef>
                <a:spcPts val="315"/>
              </a:spcBef>
            </a:pP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What is the appropriate notion of closeness in this case?</a:t>
            </a:r>
            <a:endParaRPr sz="90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marR="118745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A natural measure of the distance between two strings is the extent to which they can be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aligned</a:t>
            </a:r>
            <a:r>
              <a:rPr lang="zh-CN" altLang="en-US" sz="900" i="1" dirty="0">
                <a:solidFill>
                  <a:srgbClr val="FF0000"/>
                </a:solidFill>
                <a:latin typeface="Arial"/>
                <a:cs typeface="Arial"/>
              </a:rPr>
              <a:t>对齐</a:t>
            </a:r>
            <a:r>
              <a:rPr sz="900" dirty="0">
                <a:latin typeface="Tahoma"/>
                <a:cs typeface="Tahoma"/>
              </a:rPr>
              <a:t>, or matched up.</a:t>
            </a:r>
          </a:p>
          <a:p>
            <a:pPr marL="12700" marR="90805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Technically, an alignment is simply a way of writing the strings one above the  other.</a:t>
            </a:r>
          </a:p>
          <a:p>
            <a:pPr marL="12700" marR="57785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/>
                <a:cs typeface="Tahoma"/>
              </a:rPr>
              <a:t>The </a:t>
            </a:r>
            <a:r>
              <a:rPr sz="900" b="1" dirty="0">
                <a:latin typeface="Tahoma"/>
                <a:cs typeface="Tahoma"/>
              </a:rPr>
              <a:t>cost </a:t>
            </a:r>
            <a:r>
              <a:rPr sz="900" dirty="0">
                <a:latin typeface="Tahoma"/>
                <a:cs typeface="Tahoma"/>
              </a:rPr>
              <a:t>of an alignment is the number of columns in which the letters differ. And the </a:t>
            </a:r>
            <a:r>
              <a:rPr sz="900" b="1" dirty="0">
                <a:latin typeface="Tahoma"/>
                <a:cs typeface="Tahoma"/>
              </a:rPr>
              <a:t>edit distance </a:t>
            </a:r>
            <a:r>
              <a:rPr sz="900" dirty="0">
                <a:latin typeface="Tahoma"/>
                <a:cs typeface="Tahoma"/>
              </a:rPr>
              <a:t>between two strings is the cost of their best possible alignment.</a:t>
            </a:r>
          </a:p>
          <a:p>
            <a:pPr marL="12700" marR="139065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/>
                <a:cs typeface="Tahoma"/>
              </a:rPr>
              <a:t>Edit distance is so named because it can also be thought of as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the minimum  number of edits </a:t>
            </a:r>
            <a:r>
              <a:rPr sz="900" dirty="0">
                <a:latin typeface="Tahoma"/>
                <a:cs typeface="Tahoma"/>
              </a:rPr>
              <a:t>– </a:t>
            </a:r>
            <a:r>
              <a:rPr sz="900" b="1" dirty="0">
                <a:latin typeface="Tahoma"/>
                <a:cs typeface="Tahoma"/>
              </a:rPr>
              <a:t>insertions</a:t>
            </a:r>
            <a:r>
              <a:rPr lang="zh-CN" altLang="en-US" sz="900" b="1" dirty="0">
                <a:latin typeface="Tahoma"/>
                <a:cs typeface="Tahoma"/>
              </a:rPr>
              <a:t>插入</a:t>
            </a:r>
            <a:r>
              <a:rPr sz="900" dirty="0">
                <a:latin typeface="Tahoma"/>
                <a:cs typeface="Tahoma"/>
              </a:rPr>
              <a:t>, </a:t>
            </a:r>
            <a:r>
              <a:rPr sz="900" b="1" dirty="0">
                <a:latin typeface="Tahoma"/>
                <a:cs typeface="Tahoma"/>
              </a:rPr>
              <a:t>deletions</a:t>
            </a:r>
            <a:r>
              <a:rPr lang="zh-CN" altLang="en-US" sz="900" b="1" dirty="0">
                <a:latin typeface="Tahoma"/>
                <a:cs typeface="Tahoma"/>
              </a:rPr>
              <a:t>删除</a:t>
            </a:r>
            <a:r>
              <a:rPr sz="900" dirty="0">
                <a:latin typeface="Tahoma"/>
                <a:cs typeface="Tahoma"/>
              </a:rPr>
              <a:t>, and </a:t>
            </a:r>
            <a:r>
              <a:rPr sz="900" b="1" dirty="0">
                <a:latin typeface="Tahoma"/>
                <a:cs typeface="Tahoma"/>
              </a:rPr>
              <a:t>substitutions of characters </a:t>
            </a:r>
            <a:r>
              <a:rPr lang="zh-CN" altLang="en-US" sz="900" b="1" dirty="0">
                <a:latin typeface="Tahoma"/>
                <a:cs typeface="Tahoma"/>
              </a:rPr>
              <a:t>置换字母</a:t>
            </a:r>
            <a:r>
              <a:rPr sz="900" dirty="0">
                <a:latin typeface="Tahoma"/>
                <a:cs typeface="Tahoma"/>
              </a:rPr>
              <a:t>–  needed to transform the first string into the second.</a:t>
            </a:r>
          </a:p>
        </p:txBody>
      </p:sp>
    </p:spTree>
    <p:extLst>
      <p:ext uri="{BB962C8B-B14F-4D97-AF65-F5344CB8AC3E}">
        <p14:creationId xmlns:p14="http://schemas.microsoft.com/office/powerpoint/2010/main" val="3293359315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732" y="1301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 dynamic programming 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250" y="434975"/>
            <a:ext cx="4190949" cy="2641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5875" marR="5080" indent="-1273810">
              <a:lnSpc>
                <a:spcPts val="1400"/>
              </a:lnSpc>
            </a:pPr>
            <a:r>
              <a:rPr sz="1000" dirty="0">
                <a:latin typeface="Tahoma"/>
                <a:cs typeface="Tahoma"/>
              </a:rPr>
              <a:t>When solving a problem by dynamic programming, the most crucial question</a:t>
            </a:r>
            <a:r>
              <a:rPr lang="en-US" sz="100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is,  </a:t>
            </a:r>
            <a:r>
              <a:rPr sz="1000" dirty="0">
                <a:solidFill>
                  <a:srgbClr val="0000FF"/>
                </a:solidFill>
                <a:latin typeface="Tahoma"/>
                <a:cs typeface="Tahoma"/>
              </a:rPr>
              <a:t>What are the subproblems?</a:t>
            </a:r>
            <a:endParaRPr sz="1000" dirty="0">
              <a:latin typeface="Tahoma"/>
              <a:cs typeface="Tahoma"/>
            </a:endParaRPr>
          </a:p>
          <a:p>
            <a:pPr>
              <a:lnSpc>
                <a:spcPts val="1400"/>
              </a:lnSpc>
              <a:spcBef>
                <a:spcPts val="5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1000" dirty="0">
                <a:latin typeface="Tahoma"/>
                <a:cs typeface="Tahoma"/>
              </a:rPr>
              <a:t>Our goal is to find the edit distance between two strings</a:t>
            </a:r>
          </a:p>
          <a:p>
            <a:pPr algn="ctr">
              <a:lnSpc>
                <a:spcPts val="1400"/>
              </a:lnSpc>
              <a:spcBef>
                <a:spcPts val="605"/>
              </a:spcBef>
            </a:pPr>
            <a:r>
              <a:rPr sz="1000" i="1" dirty="0">
                <a:latin typeface="Arial"/>
                <a:cs typeface="Arial"/>
              </a:rPr>
              <a:t>x </a:t>
            </a:r>
            <a:r>
              <a:rPr sz="1000" dirty="0">
                <a:latin typeface="Tahoma"/>
                <a:cs typeface="Tahoma"/>
              </a:rPr>
              <a:t>[1</a:t>
            </a:r>
            <a:r>
              <a:rPr sz="1000" i="1" dirty="0">
                <a:latin typeface="Verdana"/>
                <a:cs typeface="Verdana"/>
              </a:rPr>
              <a:t>, . . . , </a:t>
            </a:r>
            <a:r>
              <a:rPr sz="1000" i="1" dirty="0">
                <a:latin typeface="Arial"/>
                <a:cs typeface="Arial"/>
              </a:rPr>
              <a:t>m</a:t>
            </a:r>
            <a:r>
              <a:rPr sz="1000" dirty="0">
                <a:latin typeface="Tahoma"/>
                <a:cs typeface="Tahoma"/>
              </a:rPr>
              <a:t>] and </a:t>
            </a:r>
            <a:r>
              <a:rPr sz="1000" i="1" dirty="0">
                <a:latin typeface="Arial"/>
                <a:cs typeface="Arial"/>
              </a:rPr>
              <a:t>y </a:t>
            </a:r>
            <a:r>
              <a:rPr sz="1000" dirty="0">
                <a:latin typeface="Tahoma"/>
                <a:cs typeface="Tahoma"/>
              </a:rPr>
              <a:t>[1</a:t>
            </a:r>
            <a:r>
              <a:rPr sz="1000" i="1" dirty="0">
                <a:latin typeface="Verdana"/>
                <a:cs typeface="Verdana"/>
              </a:rPr>
              <a:t>, . . . ,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Tahoma"/>
                <a:cs typeface="Tahoma"/>
              </a:rPr>
              <a:t>].</a:t>
            </a:r>
          </a:p>
          <a:p>
            <a:pPr>
              <a:lnSpc>
                <a:spcPts val="1400"/>
              </a:lnSpc>
              <a:spcBef>
                <a:spcPts val="5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1000" dirty="0">
                <a:latin typeface="Tahoma"/>
                <a:cs typeface="Tahoma"/>
              </a:rPr>
              <a:t>For every </a:t>
            </a:r>
            <a:r>
              <a:rPr sz="1000" i="1" dirty="0">
                <a:latin typeface="Arial"/>
                <a:cs typeface="Arial"/>
              </a:rPr>
              <a:t>i </a:t>
            </a:r>
            <a:r>
              <a:rPr sz="1000" i="1" dirty="0">
                <a:latin typeface="Verdana"/>
                <a:cs typeface="Verdana"/>
              </a:rPr>
              <a:t>, </a:t>
            </a:r>
            <a:r>
              <a:rPr sz="1000" i="1" dirty="0">
                <a:latin typeface="Arial"/>
                <a:cs typeface="Arial"/>
              </a:rPr>
              <a:t>j </a:t>
            </a:r>
            <a:r>
              <a:rPr sz="1000" dirty="0">
                <a:latin typeface="Tahoma"/>
                <a:cs typeface="Tahoma"/>
              </a:rPr>
              <a:t>with 1 </a:t>
            </a:r>
            <a:r>
              <a:rPr sz="1000" dirty="0">
                <a:latin typeface="Lucida Sans Unicode"/>
                <a:cs typeface="Lucida Sans Unicode"/>
              </a:rPr>
              <a:t>≤ </a:t>
            </a:r>
            <a:r>
              <a:rPr sz="1000" i="1" dirty="0">
                <a:latin typeface="Arial"/>
                <a:cs typeface="Arial"/>
              </a:rPr>
              <a:t>i </a:t>
            </a:r>
            <a:r>
              <a:rPr sz="1000" dirty="0">
                <a:latin typeface="Lucida Sans Unicode"/>
                <a:cs typeface="Lucida Sans Unicode"/>
              </a:rPr>
              <a:t>≤ </a:t>
            </a:r>
            <a:r>
              <a:rPr sz="1000" i="1" dirty="0">
                <a:latin typeface="Arial"/>
                <a:cs typeface="Arial"/>
              </a:rPr>
              <a:t>m </a:t>
            </a:r>
            <a:r>
              <a:rPr sz="1000" dirty="0">
                <a:latin typeface="Tahoma"/>
                <a:cs typeface="Tahoma"/>
              </a:rPr>
              <a:t>and 1 </a:t>
            </a:r>
            <a:r>
              <a:rPr sz="1000" dirty="0">
                <a:latin typeface="Lucida Sans Unicode"/>
                <a:cs typeface="Lucida Sans Unicode"/>
              </a:rPr>
              <a:t>≤ </a:t>
            </a:r>
            <a:r>
              <a:rPr sz="1000" i="1" dirty="0">
                <a:latin typeface="Arial"/>
                <a:cs typeface="Arial"/>
              </a:rPr>
              <a:t>j </a:t>
            </a:r>
            <a:r>
              <a:rPr sz="1000" dirty="0">
                <a:latin typeface="Lucida Sans Unicode"/>
                <a:cs typeface="Lucida Sans Unicode"/>
              </a:rPr>
              <a:t>≤ </a:t>
            </a:r>
            <a:r>
              <a:rPr sz="1000" i="1" dirty="0">
                <a:latin typeface="Arial"/>
                <a:cs typeface="Arial"/>
              </a:rPr>
              <a:t>n </a:t>
            </a:r>
            <a:r>
              <a:rPr sz="1000" dirty="0">
                <a:latin typeface="Tahoma"/>
                <a:cs typeface="Tahoma"/>
              </a:rPr>
              <a:t>let</a:t>
            </a:r>
          </a:p>
          <a:p>
            <a:pPr marL="246379" marR="525780">
              <a:lnSpc>
                <a:spcPts val="1400"/>
              </a:lnSpc>
              <a:spcBef>
                <a:spcPts val="350"/>
              </a:spcBef>
            </a:pPr>
            <a:r>
              <a:rPr sz="1000" i="1" dirty="0">
                <a:latin typeface="Arial"/>
                <a:cs typeface="Arial"/>
              </a:rPr>
              <a:t>E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i</a:t>
            </a:r>
            <a:r>
              <a:rPr sz="1000" i="1" dirty="0">
                <a:latin typeface="Verdana"/>
                <a:cs typeface="Verdana"/>
              </a:rPr>
              <a:t>, </a:t>
            </a:r>
            <a:r>
              <a:rPr sz="1000" i="1" dirty="0">
                <a:latin typeface="Arial"/>
                <a:cs typeface="Arial"/>
              </a:rPr>
              <a:t>j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i="1" dirty="0">
                <a:latin typeface="Arial"/>
                <a:cs typeface="Arial"/>
              </a:rPr>
              <a:t>: the edit distance between some prefix of the first string,  </a:t>
            </a:r>
            <a:endParaRPr lang="en-US" sz="1000" i="1" dirty="0">
              <a:latin typeface="Arial"/>
              <a:cs typeface="Arial"/>
            </a:endParaRPr>
          </a:p>
          <a:p>
            <a:pPr marL="246379" marR="525780">
              <a:lnSpc>
                <a:spcPts val="1400"/>
              </a:lnSpc>
              <a:spcBef>
                <a:spcPts val="350"/>
              </a:spcBef>
            </a:pPr>
            <a:r>
              <a:rPr sz="1000" i="1" dirty="0">
                <a:latin typeface="Arial"/>
                <a:cs typeface="Arial"/>
              </a:rPr>
              <a:t>x </a:t>
            </a:r>
            <a:r>
              <a:rPr sz="1000" dirty="0">
                <a:latin typeface="Tahoma"/>
                <a:cs typeface="Tahoma"/>
              </a:rPr>
              <a:t>[1</a:t>
            </a:r>
            <a:r>
              <a:rPr sz="1000" i="1" dirty="0">
                <a:latin typeface="Verdana"/>
                <a:cs typeface="Verdana"/>
              </a:rPr>
              <a:t>, . . . , </a:t>
            </a:r>
            <a:r>
              <a:rPr sz="1000" i="1" dirty="0">
                <a:latin typeface="Arial"/>
                <a:cs typeface="Arial"/>
              </a:rPr>
              <a:t>i </a:t>
            </a:r>
            <a:r>
              <a:rPr sz="1000" dirty="0">
                <a:latin typeface="Tahoma"/>
                <a:cs typeface="Tahoma"/>
              </a:rPr>
              <a:t>]</a:t>
            </a:r>
            <a:r>
              <a:rPr sz="1000" i="1" dirty="0">
                <a:latin typeface="Arial"/>
                <a:cs typeface="Arial"/>
              </a:rPr>
              <a:t>, and some prefix of the second, y </a:t>
            </a:r>
            <a:r>
              <a:rPr sz="1000" dirty="0">
                <a:latin typeface="Tahoma"/>
                <a:cs typeface="Tahoma"/>
              </a:rPr>
              <a:t>[1</a:t>
            </a:r>
            <a:r>
              <a:rPr sz="1000" i="1" dirty="0">
                <a:latin typeface="Verdana"/>
                <a:cs typeface="Verdana"/>
              </a:rPr>
              <a:t>, . . . , </a:t>
            </a:r>
            <a:r>
              <a:rPr sz="1000" i="1" dirty="0">
                <a:latin typeface="Arial"/>
                <a:cs typeface="Arial"/>
              </a:rPr>
              <a:t>j</a:t>
            </a:r>
            <a:r>
              <a:rPr sz="1000" dirty="0">
                <a:latin typeface="Tahoma"/>
                <a:cs typeface="Tahoma"/>
              </a:rPr>
              <a:t>]</a:t>
            </a:r>
            <a:r>
              <a:rPr sz="1000" i="1" dirty="0">
                <a:latin typeface="Arial"/>
                <a:cs typeface="Arial"/>
              </a:rPr>
              <a:t>.</a:t>
            </a:r>
            <a:endParaRPr sz="1000" dirty="0">
              <a:latin typeface="Times New Roman"/>
              <a:cs typeface="Times New Roman"/>
            </a:endParaRPr>
          </a:p>
          <a:p>
            <a:pPr marL="12700" marR="126364" indent="121285">
              <a:lnSpc>
                <a:spcPts val="1400"/>
              </a:lnSpc>
              <a:spcBef>
                <a:spcPts val="775"/>
              </a:spcBef>
            </a:pP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0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) = min </a:t>
            </a:r>
            <a:r>
              <a:rPr sz="1000" dirty="0">
                <a:solidFill>
                  <a:srgbClr val="FF0000"/>
                </a:solidFill>
                <a:latin typeface="Arial Unicode MS"/>
                <a:cs typeface="Arial Unicode MS"/>
              </a:rPr>
              <a:t>｛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1 + 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i </a:t>
            </a:r>
            <a:r>
              <a:rPr sz="1000" dirty="0">
                <a:solidFill>
                  <a:srgbClr val="FF0000"/>
                </a:solidFill>
                <a:latin typeface="Lucida Sans Unicode"/>
                <a:cs typeface="Lucida Sans Unicode"/>
              </a:rPr>
              <a:t>− 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10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10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1 + 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0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j </a:t>
            </a:r>
            <a:r>
              <a:rPr sz="1000" dirty="0">
                <a:solidFill>
                  <a:srgbClr val="FF0000"/>
                </a:solidFill>
                <a:latin typeface="Lucida Sans Unicode"/>
                <a:cs typeface="Lucida Sans Unicode"/>
              </a:rPr>
              <a:t>− 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1)</a:t>
            </a:r>
            <a:r>
              <a:rPr sz="10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000" dirty="0">
                <a:solidFill>
                  <a:srgbClr val="FF0000"/>
                </a:solidFill>
                <a:latin typeface="Times New Roman"/>
                <a:cs typeface="Times New Roman"/>
              </a:rPr>
              <a:t>diff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0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) + 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i </a:t>
            </a:r>
            <a:r>
              <a:rPr sz="1000" dirty="0">
                <a:solidFill>
                  <a:srgbClr val="FF0000"/>
                </a:solidFill>
                <a:latin typeface="Lucida Sans Unicode"/>
                <a:cs typeface="Lucida Sans Unicode"/>
              </a:rPr>
              <a:t>− 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10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j </a:t>
            </a:r>
            <a:r>
              <a:rPr sz="1000" dirty="0">
                <a:solidFill>
                  <a:srgbClr val="FF0000"/>
                </a:solidFill>
                <a:latin typeface="Lucida Sans Unicode"/>
                <a:cs typeface="Lucida Sans Unicode"/>
              </a:rPr>
              <a:t>− 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1) </a:t>
            </a:r>
            <a:r>
              <a:rPr lang="en-US" sz="1000" dirty="0">
                <a:solidFill>
                  <a:srgbClr val="FF0000"/>
                </a:solidFill>
                <a:latin typeface="Tahoma"/>
                <a:cs typeface="Tahoma"/>
              </a:rPr>
              <a:t>}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where </a:t>
            </a:r>
            <a:r>
              <a:rPr sz="1000" dirty="0">
                <a:latin typeface="Times New Roman"/>
                <a:cs typeface="Times New Roman"/>
              </a:rPr>
              <a:t>diff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i</a:t>
            </a:r>
            <a:r>
              <a:rPr sz="1000" i="1" dirty="0">
                <a:latin typeface="Verdana"/>
                <a:cs typeface="Verdana"/>
              </a:rPr>
              <a:t>, </a:t>
            </a:r>
            <a:r>
              <a:rPr sz="1000" i="1" dirty="0">
                <a:latin typeface="Arial"/>
                <a:cs typeface="Arial"/>
              </a:rPr>
              <a:t>j</a:t>
            </a:r>
            <a:r>
              <a:rPr sz="1000" dirty="0">
                <a:latin typeface="Tahoma"/>
                <a:cs typeface="Tahoma"/>
              </a:rPr>
              <a:t>) is defined to be 0 if </a:t>
            </a:r>
            <a:r>
              <a:rPr sz="1000" i="1" dirty="0">
                <a:latin typeface="Arial"/>
                <a:cs typeface="Arial"/>
              </a:rPr>
              <a:t>x </a:t>
            </a:r>
            <a:r>
              <a:rPr sz="1000" dirty="0">
                <a:latin typeface="Tahoma"/>
                <a:cs typeface="Tahoma"/>
              </a:rPr>
              <a:t>[</a:t>
            </a:r>
            <a:r>
              <a:rPr sz="1000" i="1" dirty="0">
                <a:latin typeface="Arial"/>
                <a:cs typeface="Arial"/>
              </a:rPr>
              <a:t>i </a:t>
            </a:r>
            <a:r>
              <a:rPr sz="1000" dirty="0">
                <a:latin typeface="Tahoma"/>
                <a:cs typeface="Tahoma"/>
              </a:rPr>
              <a:t>] = </a:t>
            </a:r>
            <a:r>
              <a:rPr sz="1000" i="1" dirty="0">
                <a:latin typeface="Arial"/>
                <a:cs typeface="Arial"/>
              </a:rPr>
              <a:t>y </a:t>
            </a:r>
            <a:r>
              <a:rPr sz="1000" dirty="0">
                <a:latin typeface="Tahoma"/>
                <a:cs typeface="Tahoma"/>
              </a:rPr>
              <a:t>[</a:t>
            </a:r>
            <a:r>
              <a:rPr lang="en-US" sz="1000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j</a:t>
            </a:r>
            <a:r>
              <a:rPr sz="1000" dirty="0">
                <a:latin typeface="Tahoma"/>
                <a:cs typeface="Tahoma"/>
              </a:rPr>
              <a:t>] and 1 otherwise.</a:t>
            </a:r>
          </a:p>
        </p:txBody>
      </p:sp>
    </p:spTree>
    <p:extLst>
      <p:ext uri="{BB962C8B-B14F-4D97-AF65-F5344CB8AC3E}">
        <p14:creationId xmlns:p14="http://schemas.microsoft.com/office/powerpoint/2010/main" val="579270479"/>
      </p:ext>
    </p:extLst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901" y="1301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9650" y="511175"/>
            <a:ext cx="3048000" cy="1256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818005" algn="ctr">
              <a:lnSpc>
                <a:spcPts val="1400"/>
              </a:lnSpc>
            </a:pPr>
            <a:r>
              <a:rPr sz="900" b="1" dirty="0">
                <a:latin typeface="Tahoma"/>
                <a:cs typeface="Tahoma"/>
              </a:rPr>
              <a:t>for  </a:t>
            </a:r>
            <a:r>
              <a:rPr sz="900" i="1" dirty="0">
                <a:latin typeface="Arial"/>
                <a:cs typeface="Arial"/>
              </a:rPr>
              <a:t>i </a:t>
            </a:r>
            <a:r>
              <a:rPr sz="900" dirty="0">
                <a:latin typeface="Tahoma"/>
                <a:cs typeface="Tahoma"/>
              </a:rPr>
              <a:t>= 0 </a:t>
            </a:r>
            <a:r>
              <a:rPr sz="900" b="1" dirty="0">
                <a:latin typeface="Tahoma"/>
                <a:cs typeface="Tahoma"/>
              </a:rPr>
              <a:t>to </a:t>
            </a:r>
            <a:r>
              <a:rPr sz="900" i="1" dirty="0">
                <a:latin typeface="Arial"/>
                <a:cs typeface="Arial"/>
              </a:rPr>
              <a:t>m </a:t>
            </a:r>
            <a:r>
              <a:rPr sz="900" b="1" dirty="0">
                <a:latin typeface="Tahoma"/>
                <a:cs typeface="Tahoma"/>
              </a:rPr>
              <a:t>do</a:t>
            </a:r>
            <a:endParaRPr sz="900" dirty="0">
              <a:latin typeface="Tahoma"/>
              <a:cs typeface="Tahoma"/>
            </a:endParaRPr>
          </a:p>
          <a:p>
            <a:pPr marR="1722755" algn="ctr">
              <a:lnSpc>
                <a:spcPts val="1400"/>
              </a:lnSpc>
              <a:spcBef>
                <a:spcPts val="10"/>
              </a:spcBef>
            </a:pPr>
            <a:r>
              <a:rPr sz="900" i="1" dirty="0">
                <a:latin typeface="Arial"/>
                <a:cs typeface="Arial"/>
              </a:rPr>
              <a:t>E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i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dirty="0">
                <a:latin typeface="Tahoma"/>
                <a:cs typeface="Tahoma"/>
              </a:rPr>
              <a:t>0) = </a:t>
            </a:r>
            <a:r>
              <a:rPr sz="900" i="1" dirty="0">
                <a:latin typeface="Arial"/>
                <a:cs typeface="Arial"/>
              </a:rPr>
              <a:t>i</a:t>
            </a:r>
            <a:endParaRPr sz="900" dirty="0">
              <a:latin typeface="Arial"/>
              <a:cs typeface="Arial"/>
            </a:endParaRPr>
          </a:p>
          <a:p>
            <a:pPr marR="1847850" algn="ctr">
              <a:lnSpc>
                <a:spcPts val="1400"/>
              </a:lnSpc>
              <a:spcBef>
                <a:spcPts val="10"/>
              </a:spcBef>
            </a:pPr>
            <a:r>
              <a:rPr sz="900" b="1" dirty="0">
                <a:latin typeface="Tahoma"/>
                <a:cs typeface="Tahoma"/>
              </a:rPr>
              <a:t>for  </a:t>
            </a:r>
            <a:r>
              <a:rPr sz="900" i="1" dirty="0">
                <a:latin typeface="Arial"/>
                <a:cs typeface="Arial"/>
              </a:rPr>
              <a:t>j </a:t>
            </a:r>
            <a:r>
              <a:rPr sz="900" dirty="0">
                <a:latin typeface="Tahoma"/>
                <a:cs typeface="Tahoma"/>
              </a:rPr>
              <a:t>= 1 </a:t>
            </a:r>
            <a:r>
              <a:rPr sz="900" b="1" dirty="0">
                <a:latin typeface="Tahoma"/>
                <a:cs typeface="Tahoma"/>
              </a:rPr>
              <a:t>to </a:t>
            </a:r>
            <a:r>
              <a:rPr sz="900" i="1" dirty="0">
                <a:latin typeface="Arial"/>
                <a:cs typeface="Arial"/>
              </a:rPr>
              <a:t>n </a:t>
            </a:r>
            <a:r>
              <a:rPr sz="900" b="1" dirty="0">
                <a:latin typeface="Tahoma"/>
                <a:cs typeface="Tahoma"/>
              </a:rPr>
              <a:t>do</a:t>
            </a:r>
            <a:endParaRPr sz="900" dirty="0">
              <a:latin typeface="Tahoma"/>
              <a:cs typeface="Tahoma"/>
            </a:endParaRPr>
          </a:p>
          <a:p>
            <a:pPr marR="1717039" algn="ctr">
              <a:lnSpc>
                <a:spcPts val="1400"/>
              </a:lnSpc>
              <a:spcBef>
                <a:spcPts val="10"/>
              </a:spcBef>
            </a:pPr>
            <a:r>
              <a:rPr sz="900" i="1" dirty="0">
                <a:latin typeface="Arial"/>
                <a:cs typeface="Arial"/>
              </a:rPr>
              <a:t>E </a:t>
            </a:r>
            <a:r>
              <a:rPr sz="900" dirty="0">
                <a:latin typeface="Tahoma"/>
                <a:cs typeface="Tahoma"/>
              </a:rPr>
              <a:t>(0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j</a:t>
            </a:r>
            <a:r>
              <a:rPr sz="900" dirty="0">
                <a:latin typeface="Tahoma"/>
                <a:cs typeface="Tahoma"/>
              </a:rPr>
              <a:t>) = </a:t>
            </a:r>
            <a:r>
              <a:rPr sz="900" i="1" dirty="0">
                <a:latin typeface="Arial"/>
                <a:cs typeface="Arial"/>
              </a:rPr>
              <a:t>j</a:t>
            </a:r>
            <a:endParaRPr sz="900" dirty="0">
              <a:latin typeface="Arial"/>
              <a:cs typeface="Arial"/>
            </a:endParaRPr>
          </a:p>
          <a:p>
            <a:pPr marR="1818005" algn="ctr">
              <a:lnSpc>
                <a:spcPts val="1400"/>
              </a:lnSpc>
              <a:spcBef>
                <a:spcPts val="10"/>
              </a:spcBef>
            </a:pPr>
            <a:r>
              <a:rPr sz="900" b="1" dirty="0">
                <a:latin typeface="Tahoma"/>
                <a:cs typeface="Tahoma"/>
              </a:rPr>
              <a:t>for  </a:t>
            </a:r>
            <a:r>
              <a:rPr sz="900" i="1" dirty="0">
                <a:latin typeface="Arial"/>
                <a:cs typeface="Arial"/>
              </a:rPr>
              <a:t>i </a:t>
            </a:r>
            <a:r>
              <a:rPr sz="900" dirty="0">
                <a:latin typeface="Tahoma"/>
                <a:cs typeface="Tahoma"/>
              </a:rPr>
              <a:t>= 1 </a:t>
            </a:r>
            <a:r>
              <a:rPr sz="900" b="1" dirty="0">
                <a:latin typeface="Tahoma"/>
                <a:cs typeface="Tahoma"/>
              </a:rPr>
              <a:t>to </a:t>
            </a:r>
            <a:r>
              <a:rPr sz="900" i="1" dirty="0">
                <a:latin typeface="Arial"/>
                <a:cs typeface="Arial"/>
              </a:rPr>
              <a:t>m </a:t>
            </a:r>
            <a:r>
              <a:rPr sz="900" b="1" dirty="0">
                <a:latin typeface="Tahoma"/>
                <a:cs typeface="Tahoma"/>
              </a:rPr>
              <a:t>do</a:t>
            </a:r>
            <a:endParaRPr sz="900" dirty="0">
              <a:latin typeface="Tahoma"/>
              <a:cs typeface="Tahoma"/>
            </a:endParaRPr>
          </a:p>
          <a:p>
            <a:pPr marL="246379">
              <a:lnSpc>
                <a:spcPts val="1400"/>
              </a:lnSpc>
              <a:spcBef>
                <a:spcPts val="10"/>
              </a:spcBef>
            </a:pPr>
            <a:r>
              <a:rPr sz="900" b="1" dirty="0">
                <a:latin typeface="Tahoma"/>
                <a:cs typeface="Tahoma"/>
              </a:rPr>
              <a:t>for  </a:t>
            </a:r>
            <a:r>
              <a:rPr sz="900" i="1" dirty="0">
                <a:latin typeface="Arial"/>
                <a:cs typeface="Arial"/>
              </a:rPr>
              <a:t>j </a:t>
            </a:r>
            <a:r>
              <a:rPr sz="900" dirty="0">
                <a:latin typeface="Tahoma"/>
                <a:cs typeface="Tahoma"/>
              </a:rPr>
              <a:t>= 1 </a:t>
            </a:r>
            <a:r>
              <a:rPr sz="900" b="1" dirty="0">
                <a:latin typeface="Tahoma"/>
                <a:cs typeface="Tahoma"/>
              </a:rPr>
              <a:t>to </a:t>
            </a:r>
            <a:r>
              <a:rPr sz="900" i="1" dirty="0">
                <a:latin typeface="Arial"/>
                <a:cs typeface="Arial"/>
              </a:rPr>
              <a:t>n </a:t>
            </a:r>
            <a:r>
              <a:rPr sz="900" b="1" dirty="0">
                <a:latin typeface="Tahoma"/>
                <a:cs typeface="Tahoma"/>
              </a:rPr>
              <a:t>do</a:t>
            </a:r>
            <a:endParaRPr sz="900" dirty="0">
              <a:latin typeface="Tahoma"/>
              <a:cs typeface="Tahoma"/>
            </a:endParaRPr>
          </a:p>
          <a:p>
            <a:pPr marL="480695">
              <a:lnSpc>
                <a:spcPts val="1400"/>
              </a:lnSpc>
              <a:spcBef>
                <a:spcPts val="10"/>
              </a:spcBef>
            </a:pPr>
            <a:r>
              <a:rPr sz="900" i="1" dirty="0">
                <a:latin typeface="Arial"/>
                <a:cs typeface="Arial"/>
              </a:rPr>
              <a:t>E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i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j</a:t>
            </a:r>
            <a:r>
              <a:rPr sz="900" dirty="0">
                <a:latin typeface="Tahoma"/>
                <a:cs typeface="Tahoma"/>
              </a:rPr>
              <a:t>) = min </a:t>
            </a:r>
            <a:r>
              <a:rPr sz="900" dirty="0">
                <a:latin typeface="Arial Unicode MS"/>
                <a:cs typeface="Arial Unicode MS"/>
              </a:rPr>
              <a:t>｛</a:t>
            </a:r>
            <a:r>
              <a:rPr sz="900" dirty="0">
                <a:latin typeface="Tahoma"/>
                <a:cs typeface="Tahoma"/>
              </a:rPr>
              <a:t>1  + </a:t>
            </a:r>
            <a:r>
              <a:rPr sz="900" i="1" dirty="0">
                <a:latin typeface="Arial"/>
                <a:cs typeface="Arial"/>
              </a:rPr>
              <a:t>E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i </a:t>
            </a:r>
            <a:r>
              <a:rPr sz="900" dirty="0">
                <a:latin typeface="Lucida Sans Unicode"/>
                <a:cs typeface="Lucida Sans Unicode"/>
              </a:rPr>
              <a:t>− </a:t>
            </a:r>
            <a:r>
              <a:rPr sz="900" dirty="0">
                <a:latin typeface="Tahoma"/>
                <a:cs typeface="Tahoma"/>
              </a:rPr>
              <a:t>1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j</a:t>
            </a:r>
            <a:r>
              <a:rPr sz="900" dirty="0">
                <a:latin typeface="Tahoma"/>
                <a:cs typeface="Tahoma"/>
              </a:rPr>
              <a:t>)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dirty="0">
                <a:latin typeface="Tahoma"/>
                <a:cs typeface="Tahoma"/>
              </a:rPr>
              <a:t>1 + </a:t>
            </a:r>
            <a:r>
              <a:rPr sz="900" i="1" dirty="0">
                <a:latin typeface="Arial"/>
                <a:cs typeface="Arial"/>
              </a:rPr>
              <a:t>E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i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j </a:t>
            </a:r>
            <a:r>
              <a:rPr sz="900" dirty="0">
                <a:latin typeface="Lucida Sans Unicode"/>
                <a:cs typeface="Lucida Sans Unicode"/>
              </a:rPr>
              <a:t>− </a:t>
            </a:r>
            <a:r>
              <a:rPr sz="900" dirty="0">
                <a:latin typeface="Tahoma"/>
                <a:cs typeface="Tahoma"/>
              </a:rPr>
              <a:t>1)</a:t>
            </a:r>
            <a:r>
              <a:rPr sz="900" i="1" dirty="0">
                <a:latin typeface="Verdana"/>
                <a:cs typeface="Verdana"/>
              </a:rPr>
              <a:t>,</a:t>
            </a:r>
            <a:endParaRPr sz="9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2250" y="1767929"/>
            <a:ext cx="141097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latin typeface="Times New Roman"/>
                <a:cs typeface="Times New Roman"/>
              </a:rPr>
              <a:t>diff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i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j</a:t>
            </a:r>
            <a:r>
              <a:rPr sz="900" dirty="0">
                <a:latin typeface="Tahoma"/>
                <a:cs typeface="Tahoma"/>
              </a:rPr>
              <a:t>) + </a:t>
            </a:r>
            <a:r>
              <a:rPr sz="900" i="1" dirty="0">
                <a:latin typeface="Arial"/>
                <a:cs typeface="Arial"/>
              </a:rPr>
              <a:t>E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i </a:t>
            </a:r>
            <a:r>
              <a:rPr sz="900" dirty="0">
                <a:latin typeface="Lucida Sans Unicode"/>
                <a:cs typeface="Lucida Sans Unicode"/>
              </a:rPr>
              <a:t>− </a:t>
            </a:r>
            <a:r>
              <a:rPr sz="900" dirty="0">
                <a:latin typeface="Tahoma"/>
                <a:cs typeface="Tahoma"/>
              </a:rPr>
              <a:t>1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j </a:t>
            </a:r>
            <a:r>
              <a:rPr sz="900" dirty="0">
                <a:latin typeface="Lucida Sans Unicode"/>
                <a:cs typeface="Lucida Sans Unicode"/>
              </a:rPr>
              <a:t>− </a:t>
            </a:r>
            <a:r>
              <a:rPr sz="900" dirty="0">
                <a:latin typeface="Tahoma"/>
                <a:cs typeface="Tahoma"/>
              </a:rPr>
              <a:t>1)</a:t>
            </a:r>
            <a:r>
              <a:rPr lang="en-US" sz="900" dirty="0">
                <a:latin typeface="Tahoma"/>
                <a:cs typeface="Tahoma"/>
              </a:rPr>
              <a:t>}</a:t>
            </a:r>
            <a:r>
              <a:rPr sz="1350" baseline="43209" dirty="0">
                <a:latin typeface="Arial Unicode MS"/>
                <a:cs typeface="Arial Unicode MS"/>
              </a:rPr>
              <a:t> 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0735" y="2025969"/>
            <a:ext cx="1905000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return </a:t>
            </a:r>
            <a:r>
              <a:rPr sz="900" i="1" dirty="0">
                <a:latin typeface="Arial"/>
                <a:cs typeface="Arial"/>
              </a:rPr>
              <a:t>E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m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n</a:t>
            </a:r>
            <a:r>
              <a:rPr sz="900" dirty="0">
                <a:latin typeface="Tahoma"/>
                <a:cs typeface="Tahoma"/>
              </a:rPr>
              <a:t>)</a:t>
            </a:r>
          </a:p>
          <a:p>
            <a:pPr marL="12700">
              <a:lnSpc>
                <a:spcPts val="1400"/>
              </a:lnSpc>
              <a:spcBef>
                <a:spcPts val="615"/>
              </a:spcBef>
            </a:pPr>
            <a:r>
              <a:rPr sz="900" dirty="0">
                <a:latin typeface="Tahoma"/>
                <a:cs typeface="Tahoma"/>
              </a:rPr>
              <a:t>The over running time is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m 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·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900" dirty="0">
                <a:latin typeface="Tahoma"/>
                <a:cs typeface="Tahom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8257508"/>
      </p:ext>
    </p:extLst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6850" y="1273175"/>
            <a:ext cx="1524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00FF"/>
                </a:solidFill>
              </a:rPr>
              <a:t>Shortest paths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Shortest reliable paths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1890" y="564637"/>
            <a:ext cx="4010560" cy="1603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Suppose then that we are given a graph </a:t>
            </a:r>
            <a:r>
              <a:rPr sz="900" i="1" dirty="0">
                <a:latin typeface="Arial"/>
                <a:cs typeface="Arial"/>
              </a:rPr>
              <a:t>G </a:t>
            </a:r>
            <a:r>
              <a:rPr sz="900" dirty="0">
                <a:latin typeface="Tahoma"/>
                <a:cs typeface="Tahoma"/>
              </a:rPr>
              <a:t>with lengths on the edges, along  with two nodes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Tahoma"/>
                <a:cs typeface="Tahoma"/>
              </a:rPr>
              <a:t>and </a:t>
            </a:r>
            <a:r>
              <a:rPr sz="900" i="1" dirty="0">
                <a:latin typeface="Arial"/>
                <a:cs typeface="Arial"/>
              </a:rPr>
              <a:t>t </a:t>
            </a:r>
            <a:r>
              <a:rPr sz="900" dirty="0">
                <a:latin typeface="Tahoma"/>
                <a:cs typeface="Tahoma"/>
              </a:rPr>
              <a:t>and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an integer k</a:t>
            </a:r>
            <a:r>
              <a:rPr sz="900" dirty="0">
                <a:latin typeface="Tahoma"/>
                <a:cs typeface="Tahoma"/>
              </a:rPr>
              <a:t>, and we want the shortest path from </a:t>
            </a:r>
            <a:r>
              <a:rPr sz="900" i="1" dirty="0">
                <a:latin typeface="Arial"/>
                <a:cs typeface="Arial"/>
              </a:rPr>
              <a:t>s  </a:t>
            </a:r>
            <a:r>
              <a:rPr sz="900" dirty="0">
                <a:latin typeface="Tahoma"/>
                <a:cs typeface="Tahoma"/>
              </a:rPr>
              <a:t>to </a:t>
            </a:r>
            <a:r>
              <a:rPr sz="900" i="1" dirty="0">
                <a:latin typeface="Arial"/>
                <a:cs typeface="Arial"/>
              </a:rPr>
              <a:t>t </a:t>
            </a:r>
            <a:r>
              <a:rPr sz="900" dirty="0">
                <a:latin typeface="Tahoma"/>
                <a:cs typeface="Tahoma"/>
              </a:rPr>
              <a:t>that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uses at most k edges</a:t>
            </a:r>
            <a:r>
              <a:rPr sz="900" dirty="0">
                <a:latin typeface="Tahoma"/>
                <a:cs typeface="Tahoma"/>
              </a:rPr>
              <a:t>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900" dirty="0">
                <a:latin typeface="Tahoma"/>
                <a:cs typeface="Tahoma"/>
              </a:rPr>
              <a:t>For each vertex </a:t>
            </a:r>
            <a:r>
              <a:rPr sz="900" i="1" dirty="0">
                <a:latin typeface="Arial"/>
                <a:cs typeface="Arial"/>
              </a:rPr>
              <a:t>v </a:t>
            </a:r>
            <a:r>
              <a:rPr sz="900" dirty="0">
                <a:latin typeface="Tahoma"/>
                <a:cs typeface="Tahoma"/>
              </a:rPr>
              <a:t>and each integer </a:t>
            </a:r>
            <a:r>
              <a:rPr sz="900" i="1" dirty="0">
                <a:latin typeface="Arial"/>
                <a:cs typeface="Arial"/>
              </a:rPr>
              <a:t>i </a:t>
            </a:r>
            <a:r>
              <a:rPr sz="900" dirty="0">
                <a:latin typeface="Lucida Sans Unicode"/>
                <a:cs typeface="Lucida Sans Unicode"/>
              </a:rPr>
              <a:t>≤ </a:t>
            </a:r>
            <a:r>
              <a:rPr sz="900" i="1" dirty="0">
                <a:latin typeface="Arial"/>
                <a:cs typeface="Arial"/>
              </a:rPr>
              <a:t>k</a:t>
            </a:r>
            <a:r>
              <a:rPr sz="900" dirty="0">
                <a:latin typeface="Tahoma"/>
                <a:cs typeface="Tahoma"/>
              </a:rPr>
              <a:t>,  let</a:t>
            </a:r>
          </a:p>
          <a:p>
            <a:pPr marL="12700" indent="116205">
              <a:lnSpc>
                <a:spcPts val="1400"/>
              </a:lnSpc>
              <a:spcBef>
                <a:spcPts val="605"/>
              </a:spcBef>
            </a:pPr>
            <a:r>
              <a:rPr sz="900" dirty="0">
                <a:latin typeface="Times New Roman"/>
                <a:cs typeface="Times New Roman"/>
              </a:rPr>
              <a:t>dist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i </a:t>
            </a:r>
            <a:r>
              <a:rPr sz="900" dirty="0">
                <a:latin typeface="Tahoma"/>
                <a:cs typeface="Tahoma"/>
              </a:rPr>
              <a:t>) = the length of the shortest path from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Tahoma"/>
                <a:cs typeface="Tahoma"/>
              </a:rPr>
              <a:t>to </a:t>
            </a:r>
            <a:r>
              <a:rPr sz="900" i="1" dirty="0">
                <a:latin typeface="Arial"/>
                <a:cs typeface="Arial"/>
              </a:rPr>
              <a:t>v </a:t>
            </a:r>
            <a:r>
              <a:rPr sz="900" dirty="0">
                <a:latin typeface="Tahoma"/>
                <a:cs typeface="Tahoma"/>
              </a:rPr>
              <a:t>that uses</a:t>
            </a:r>
            <a:r>
              <a:rPr lang="en-US" altLang="zh-CN" sz="900" dirty="0">
                <a:latin typeface="Tahoma"/>
                <a:cs typeface="Tahoma"/>
              </a:rPr>
              <a:t> (at most)</a:t>
            </a:r>
            <a:r>
              <a:rPr sz="900" dirty="0">
                <a:latin typeface="Tahoma"/>
                <a:cs typeface="Tahoma"/>
              </a:rPr>
              <a:t> </a:t>
            </a:r>
            <a:r>
              <a:rPr sz="900" i="1" dirty="0">
                <a:latin typeface="Arial"/>
                <a:cs typeface="Arial"/>
              </a:rPr>
              <a:t>i </a:t>
            </a:r>
            <a:r>
              <a:rPr sz="900" dirty="0">
                <a:latin typeface="Tahoma"/>
                <a:cs typeface="Tahoma"/>
              </a:rPr>
              <a:t>edges.</a:t>
            </a:r>
          </a:p>
          <a:p>
            <a:pPr>
              <a:lnSpc>
                <a:spcPts val="1400"/>
              </a:lnSpc>
              <a:spcBef>
                <a:spcPts val="5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The starting values </a:t>
            </a:r>
            <a:r>
              <a:rPr sz="900" dirty="0">
                <a:latin typeface="Times New Roman"/>
                <a:cs typeface="Times New Roman"/>
              </a:rPr>
              <a:t>dist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dirty="0">
                <a:latin typeface="Tahoma"/>
                <a:cs typeface="Tahoma"/>
              </a:rPr>
              <a:t>0) are </a:t>
            </a:r>
            <a:r>
              <a:rPr lang="zh-CN" altLang="en-US" sz="1100" dirty="0">
                <a:latin typeface="Lucida Sans Unicode"/>
                <a:cs typeface="Lucida Sans Unicode"/>
              </a:rPr>
              <a:t>∞</a:t>
            </a:r>
            <a:r>
              <a:rPr sz="900" dirty="0">
                <a:latin typeface="Tahoma"/>
                <a:cs typeface="Tahoma"/>
              </a:rPr>
              <a:t> for all vertices except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Tahoma"/>
                <a:cs typeface="Tahoma"/>
              </a:rPr>
              <a:t>, for which it is 0.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90649" y="2235136"/>
            <a:ext cx="318770" cy="157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600" dirty="0">
                <a:latin typeface="Tahoma"/>
                <a:cs typeface="Tahoma"/>
              </a:rPr>
              <a:t>(</a:t>
            </a:r>
            <a:r>
              <a:rPr sz="600" i="1" dirty="0">
                <a:latin typeface="Lucida Sans"/>
                <a:cs typeface="Lucida Sans"/>
              </a:rPr>
              <a:t>u</a:t>
            </a:r>
            <a:r>
              <a:rPr sz="600" i="1" dirty="0">
                <a:latin typeface="Arial"/>
                <a:cs typeface="Arial"/>
              </a:rPr>
              <a:t>,</a:t>
            </a:r>
            <a:r>
              <a:rPr sz="600" i="1" dirty="0">
                <a:latin typeface="Lucida Sans"/>
                <a:cs typeface="Lucida Sans"/>
              </a:rPr>
              <a:t>v </a:t>
            </a:r>
            <a:r>
              <a:rPr sz="600" dirty="0">
                <a:latin typeface="Tahoma"/>
                <a:cs typeface="Tahoma"/>
              </a:rPr>
              <a:t>)</a:t>
            </a:r>
            <a:r>
              <a:rPr sz="600" dirty="0">
                <a:latin typeface="Lucida Sans Unicode"/>
                <a:cs typeface="Lucida Sans Unicode"/>
              </a:rPr>
              <a:t>∈</a:t>
            </a:r>
            <a:r>
              <a:rPr sz="600" i="1" dirty="0">
                <a:latin typeface="Lucida Sans"/>
                <a:cs typeface="Lucida Sans"/>
              </a:rPr>
              <a:t>E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6911" y="2121128"/>
            <a:ext cx="231457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latin typeface="Times New Roman"/>
                <a:cs typeface="Times New Roman"/>
              </a:rPr>
              <a:t>dist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i </a:t>
            </a:r>
            <a:r>
              <a:rPr sz="900" dirty="0">
                <a:latin typeface="Tahoma"/>
                <a:cs typeface="Tahoma"/>
              </a:rPr>
              <a:t>) =  min  ｛</a:t>
            </a:r>
            <a:r>
              <a:rPr sz="900" dirty="0">
                <a:latin typeface="Times New Roman"/>
                <a:cs typeface="Times New Roman"/>
              </a:rPr>
              <a:t>dist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u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i </a:t>
            </a:r>
            <a:r>
              <a:rPr sz="900" dirty="0">
                <a:latin typeface="Lucida Sans Unicode"/>
                <a:cs typeface="Lucida Sans Unicode"/>
              </a:rPr>
              <a:t>− </a:t>
            </a:r>
            <a:r>
              <a:rPr sz="900" dirty="0">
                <a:latin typeface="Tahoma"/>
                <a:cs typeface="Tahoma"/>
              </a:rPr>
              <a:t>1) + </a:t>
            </a:r>
            <a:r>
              <a:rPr lang="en-US" sz="900" i="1" dirty="0">
                <a:latin typeface="Verdana"/>
                <a:cs typeface="Verdana"/>
              </a:rPr>
              <a:t>        </a:t>
            </a:r>
            <a:r>
              <a:rPr sz="900" dirty="0">
                <a:latin typeface="Tahoma"/>
                <a:cs typeface="Tahoma"/>
              </a:rPr>
              <a:t> </a:t>
            </a:r>
            <a:r>
              <a:rPr lang="en-US" sz="900" dirty="0">
                <a:latin typeface="Tahoma"/>
                <a:cs typeface="Tahoma"/>
              </a:rPr>
              <a:t> }</a:t>
            </a:r>
            <a:r>
              <a:rPr sz="900" i="1" dirty="0">
                <a:latin typeface="Verdana"/>
                <a:cs typeface="Verdana"/>
              </a:rPr>
              <a:t>.</a:t>
            </a:r>
            <a:endParaRPr sz="900" dirty="0">
              <a:latin typeface="Verdana"/>
              <a:cs typeface="Verdan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2141298"/>
            <a:ext cx="324000" cy="15830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All-pairs shortest paths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47293" y="815975"/>
            <a:ext cx="3915511" cy="1541741"/>
          </a:xfrm>
          <a:prstGeom prst="rect">
            <a:avLst/>
          </a:prstGeom>
        </p:spPr>
        <p:txBody>
          <a:bodyPr vert="horz" wrap="square" lIns="0" tIns="129831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dirty="0"/>
              <a:t>What if we want to find the shortest path not just between </a:t>
            </a:r>
            <a:r>
              <a:rPr i="1" dirty="0">
                <a:latin typeface="Arial"/>
                <a:cs typeface="Arial"/>
              </a:rPr>
              <a:t>s </a:t>
            </a:r>
            <a:r>
              <a:rPr dirty="0"/>
              <a:t>and </a:t>
            </a:r>
            <a:r>
              <a:rPr i="1" dirty="0">
                <a:latin typeface="Arial"/>
                <a:cs typeface="Arial"/>
              </a:rPr>
              <a:t>t </a:t>
            </a:r>
            <a:r>
              <a:rPr dirty="0"/>
              <a:t>but</a:t>
            </a:r>
          </a:p>
          <a:p>
            <a:pPr marL="12700">
              <a:lnSpc>
                <a:spcPts val="1400"/>
              </a:lnSpc>
              <a:spcBef>
                <a:spcPts val="10"/>
              </a:spcBef>
            </a:pP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between all pairs of vertices</a:t>
            </a:r>
            <a:r>
              <a:rPr dirty="0"/>
              <a:t>?</a:t>
            </a:r>
          </a:p>
          <a:p>
            <a:pPr marL="12700" marR="19685">
              <a:lnSpc>
                <a:spcPts val="1400"/>
              </a:lnSpc>
              <a:spcBef>
                <a:spcPts val="595"/>
              </a:spcBef>
            </a:pPr>
            <a:r>
              <a:rPr dirty="0"/>
              <a:t>One approach would be to execute our general shortest-path algorithm from  Section 4.6.1 (since there may be negative edges) </a:t>
            </a:r>
            <a:r>
              <a:rPr dirty="0">
                <a:latin typeface="Lucida Sans Unicode"/>
                <a:cs typeface="Lucida Sans Unicode"/>
              </a:rPr>
              <a:t>|</a:t>
            </a:r>
            <a:r>
              <a:rPr i="1" dirty="0">
                <a:latin typeface="Arial"/>
                <a:cs typeface="Arial"/>
              </a:rPr>
              <a:t>V </a:t>
            </a:r>
            <a:r>
              <a:rPr dirty="0">
                <a:latin typeface="Lucida Sans Unicode"/>
                <a:cs typeface="Lucida Sans Unicode"/>
              </a:rPr>
              <a:t>| </a:t>
            </a:r>
            <a:r>
              <a:rPr dirty="0"/>
              <a:t>times, once for each  starting node. The total running time would then be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FF0000"/>
                </a:solidFill>
              </a:rPr>
              <a:t>(</a:t>
            </a:r>
            <a:r>
              <a:rPr dirty="0">
                <a:solidFill>
                  <a:srgbClr val="FF0000"/>
                </a:solidFill>
                <a:latin typeface="Lucida Sans Unicode"/>
                <a:cs typeface="Lucida Sans Unicode"/>
              </a:rPr>
              <a:t>|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V </a:t>
            </a:r>
            <a:r>
              <a:rPr dirty="0">
                <a:solidFill>
                  <a:srgbClr val="FF0000"/>
                </a:solidFill>
                <a:latin typeface="Lucida Sans Unicode"/>
                <a:cs typeface="Lucida Sans Unicode"/>
              </a:rPr>
              <a:t>|</a:t>
            </a:r>
            <a:r>
              <a:rPr sz="900" baseline="37037" dirty="0">
                <a:solidFill>
                  <a:srgbClr val="FF0000"/>
                </a:solidFill>
              </a:rPr>
              <a:t>2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|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|</a:t>
            </a:r>
            <a:r>
              <a:rPr sz="900" dirty="0">
                <a:solidFill>
                  <a:srgbClr val="FF0000"/>
                </a:solidFill>
              </a:rPr>
              <a:t>)</a:t>
            </a:r>
            <a:r>
              <a:rPr sz="900" dirty="0"/>
              <a:t>.</a:t>
            </a:r>
            <a:endParaRPr sz="900" dirty="0">
              <a:latin typeface="Lucida Sans Unicode"/>
              <a:cs typeface="Lucida Sans Unicode"/>
            </a:endParaRP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dirty="0"/>
              <a:t>We’ll now see a better alternative, the </a:t>
            </a:r>
            <a:r>
              <a:rPr i="1" dirty="0">
                <a:latin typeface="Arial"/>
                <a:cs typeface="Arial"/>
              </a:rPr>
              <a:t>O</a:t>
            </a:r>
            <a:r>
              <a:rPr dirty="0"/>
              <a:t>(</a:t>
            </a:r>
            <a:r>
              <a:rPr dirty="0">
                <a:latin typeface="Lucida Sans Unicode"/>
                <a:cs typeface="Lucida Sans Unicode"/>
              </a:rPr>
              <a:t>|</a:t>
            </a:r>
            <a:r>
              <a:rPr i="1" dirty="0">
                <a:latin typeface="Arial"/>
                <a:cs typeface="Arial"/>
              </a:rPr>
              <a:t>V </a:t>
            </a:r>
            <a:r>
              <a:rPr dirty="0">
                <a:latin typeface="Lucida Sans Unicode"/>
                <a:cs typeface="Lucida Sans Unicode"/>
              </a:rPr>
              <a:t>|</a:t>
            </a:r>
            <a:r>
              <a:rPr sz="900" baseline="37037" dirty="0"/>
              <a:t>3</a:t>
            </a:r>
            <a:r>
              <a:rPr sz="900" dirty="0"/>
              <a:t>) dynamic programming-based</a:t>
            </a:r>
            <a:endParaRPr sz="900" dirty="0">
              <a:latin typeface="Lucida Sans Unicode"/>
              <a:cs typeface="Lucida Sans Unicode"/>
            </a:endParaRPr>
          </a:p>
          <a:p>
            <a:pPr marL="12700">
              <a:lnSpc>
                <a:spcPts val="1400"/>
              </a:lnSpc>
              <a:spcBef>
                <a:spcPts val="10"/>
              </a:spcBef>
            </a:pPr>
            <a:r>
              <a:rPr b="1" dirty="0"/>
              <a:t>Floyd-Warshall </a:t>
            </a:r>
            <a:r>
              <a:rPr dirty="0"/>
              <a:t>algorithm.</a:t>
            </a: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358775"/>
            <a:ext cx="435995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subproblems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71450" y="943406"/>
            <a:ext cx="4114799" cy="1733564"/>
          </a:xfrm>
          <a:prstGeom prst="rect">
            <a:avLst/>
          </a:prstGeom>
        </p:spPr>
        <p:txBody>
          <a:bodyPr vert="horz" wrap="square" lIns="0" tIns="40398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dirty="0"/>
              <a:t>Number the vertices in </a:t>
            </a:r>
            <a:r>
              <a:rPr i="1" dirty="0">
                <a:latin typeface="Arial"/>
                <a:cs typeface="Arial"/>
              </a:rPr>
              <a:t>V </a:t>
            </a:r>
            <a:r>
              <a:rPr dirty="0"/>
              <a:t>as </a:t>
            </a:r>
            <a:r>
              <a:rPr dirty="0">
                <a:latin typeface="Lucida Sans Unicode"/>
                <a:cs typeface="Lucida Sans Unicode"/>
              </a:rPr>
              <a:t>{</a:t>
            </a:r>
            <a:r>
              <a:rPr dirty="0"/>
              <a:t>1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dirty="0"/>
              <a:t>2</a:t>
            </a:r>
            <a:r>
              <a:rPr i="1" dirty="0">
                <a:latin typeface="Verdana"/>
                <a:cs typeface="Verdana"/>
              </a:rPr>
              <a:t>, . . . , </a:t>
            </a:r>
            <a:r>
              <a:rPr i="1" dirty="0">
                <a:latin typeface="Arial"/>
                <a:cs typeface="Arial"/>
              </a:rPr>
              <a:t>n</a:t>
            </a:r>
            <a:r>
              <a:rPr dirty="0">
                <a:latin typeface="Lucida Sans Unicode"/>
                <a:cs typeface="Lucida Sans Unicode"/>
              </a:rPr>
              <a:t>}</a:t>
            </a:r>
            <a:r>
              <a:rPr dirty="0"/>
              <a:t>, and let </a:t>
            </a:r>
            <a:r>
              <a:rPr dirty="0">
                <a:latin typeface="Times New Roman"/>
                <a:cs typeface="Times New Roman"/>
              </a:rPr>
              <a:t>dist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i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i="1" dirty="0">
                <a:latin typeface="Arial"/>
                <a:cs typeface="Arial"/>
              </a:rPr>
              <a:t>j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i="1" dirty="0">
                <a:latin typeface="Arial"/>
                <a:cs typeface="Arial"/>
              </a:rPr>
              <a:t>k</a:t>
            </a:r>
            <a:r>
              <a:rPr dirty="0"/>
              <a:t>) denote </a:t>
            </a:r>
            <a:r>
              <a:rPr dirty="0">
                <a:solidFill>
                  <a:srgbClr val="0000FF"/>
                </a:solidFill>
              </a:rPr>
              <a:t>the  length of the shortest path from </a:t>
            </a:r>
            <a:r>
              <a:rPr i="1" dirty="0" err="1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FF"/>
                </a:solidFill>
              </a:rPr>
              <a:t>to </a:t>
            </a: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j </a:t>
            </a:r>
            <a:r>
              <a:rPr dirty="0">
                <a:solidFill>
                  <a:srgbClr val="0000FF"/>
                </a:solidFill>
              </a:rPr>
              <a:t>in which only nodes </a:t>
            </a:r>
            <a:r>
              <a:rPr dirty="0">
                <a:solidFill>
                  <a:srgbClr val="0000FF"/>
                </a:solidFill>
                <a:latin typeface="Lucida Sans Unicode"/>
                <a:cs typeface="Lucida Sans Unicode"/>
              </a:rPr>
              <a:t>{</a:t>
            </a:r>
            <a:r>
              <a:rPr dirty="0">
                <a:solidFill>
                  <a:srgbClr val="0000FF"/>
                </a:solidFill>
              </a:rPr>
              <a:t>1</a:t>
            </a:r>
            <a:r>
              <a:rPr i="1" dirty="0">
                <a:solidFill>
                  <a:srgbClr val="0000FF"/>
                </a:solidFill>
                <a:latin typeface="Verdana"/>
                <a:cs typeface="Verdana"/>
              </a:rPr>
              <a:t>, </a:t>
            </a:r>
            <a:r>
              <a:rPr dirty="0">
                <a:solidFill>
                  <a:srgbClr val="0000FF"/>
                </a:solidFill>
              </a:rPr>
              <a:t>2</a:t>
            </a:r>
            <a:r>
              <a:rPr i="1" dirty="0">
                <a:solidFill>
                  <a:srgbClr val="0000FF"/>
                </a:solidFill>
                <a:latin typeface="Verdana"/>
                <a:cs typeface="Verdana"/>
              </a:rPr>
              <a:t>, . . . , </a:t>
            </a: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dirty="0">
                <a:solidFill>
                  <a:srgbClr val="0000FF"/>
                </a:solidFill>
                <a:latin typeface="Lucida Sans Unicode"/>
                <a:cs typeface="Lucida Sans Unicode"/>
              </a:rPr>
              <a:t>} </a:t>
            </a:r>
            <a:r>
              <a:rPr dirty="0">
                <a:solidFill>
                  <a:srgbClr val="0000FF"/>
                </a:solidFill>
              </a:rPr>
              <a:t>can be  used as intermediates</a:t>
            </a:r>
            <a:r>
              <a:rPr lang="zh-CN" altLang="en-US" dirty="0">
                <a:solidFill>
                  <a:srgbClr val="0000FF"/>
                </a:solidFill>
              </a:rPr>
              <a:t>中间节点</a:t>
            </a:r>
            <a:r>
              <a:rPr dirty="0"/>
              <a:t>.</a:t>
            </a:r>
          </a:p>
          <a:p>
            <a:pPr marL="12700" marR="296545">
              <a:lnSpc>
                <a:spcPts val="1400"/>
              </a:lnSpc>
              <a:spcBef>
                <a:spcPts val="595"/>
              </a:spcBef>
            </a:pPr>
            <a:r>
              <a:rPr dirty="0"/>
              <a:t>Initially, </a:t>
            </a:r>
            <a:r>
              <a:rPr dirty="0">
                <a:latin typeface="Times New Roman"/>
                <a:cs typeface="Times New Roman"/>
              </a:rPr>
              <a:t>dist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i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i="1" dirty="0">
                <a:latin typeface="Arial"/>
                <a:cs typeface="Arial"/>
              </a:rPr>
              <a:t>j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dirty="0"/>
              <a:t>0) is the length of the direct edge between </a:t>
            </a:r>
            <a:r>
              <a:rPr i="1" dirty="0">
                <a:latin typeface="Arial"/>
                <a:cs typeface="Arial"/>
              </a:rPr>
              <a:t>i </a:t>
            </a:r>
            <a:r>
              <a:rPr dirty="0"/>
              <a:t>and </a:t>
            </a:r>
            <a:r>
              <a:rPr i="1" dirty="0">
                <a:latin typeface="Arial"/>
                <a:cs typeface="Arial"/>
              </a:rPr>
              <a:t>j</a:t>
            </a:r>
            <a:r>
              <a:rPr dirty="0"/>
              <a:t>, if it  exists, and is </a:t>
            </a:r>
            <a:r>
              <a:rPr dirty="0">
                <a:latin typeface="Lucida Sans Unicode"/>
                <a:cs typeface="Lucida Sans Unicode"/>
              </a:rPr>
              <a:t>∞ </a:t>
            </a:r>
            <a:r>
              <a:rPr dirty="0"/>
              <a:t>otherwise.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000" dirty="0"/>
              <a:t>For </a:t>
            </a:r>
            <a:r>
              <a:rPr sz="1000" i="1" dirty="0">
                <a:latin typeface="Arial"/>
                <a:cs typeface="Arial"/>
              </a:rPr>
              <a:t>k </a:t>
            </a:r>
            <a:r>
              <a:rPr sz="1000" dirty="0">
                <a:latin typeface="Lucida Sans Unicode"/>
                <a:cs typeface="Lucida Sans Unicode"/>
              </a:rPr>
              <a:t>≥ </a:t>
            </a:r>
            <a:r>
              <a:rPr sz="1000" dirty="0"/>
              <a:t>1</a:t>
            </a:r>
          </a:p>
          <a:p>
            <a:pPr marL="120014">
              <a:lnSpc>
                <a:spcPts val="1400"/>
              </a:lnSpc>
              <a:spcBef>
                <a:spcPts val="805"/>
              </a:spcBef>
            </a:pPr>
            <a:r>
              <a:rPr sz="1000" dirty="0">
                <a:latin typeface="Times New Roman"/>
                <a:cs typeface="Times New Roman"/>
              </a:rPr>
              <a:t>dist</a:t>
            </a:r>
            <a:r>
              <a:rPr sz="1000" dirty="0"/>
              <a:t>(</a:t>
            </a:r>
            <a:r>
              <a:rPr sz="1000" i="1" dirty="0">
                <a:latin typeface="Arial"/>
                <a:cs typeface="Arial"/>
              </a:rPr>
              <a:t>i</a:t>
            </a:r>
            <a:r>
              <a:rPr sz="1000" i="1" dirty="0">
                <a:latin typeface="Verdana"/>
                <a:cs typeface="Verdana"/>
              </a:rPr>
              <a:t>, </a:t>
            </a:r>
            <a:r>
              <a:rPr sz="1000" i="1" dirty="0">
                <a:latin typeface="Arial"/>
                <a:cs typeface="Arial"/>
              </a:rPr>
              <a:t>j</a:t>
            </a:r>
            <a:r>
              <a:rPr sz="1000" i="1" dirty="0">
                <a:latin typeface="Verdana"/>
                <a:cs typeface="Verdana"/>
              </a:rPr>
              <a:t>, 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dirty="0"/>
              <a:t>) = min </a:t>
            </a:r>
            <a:r>
              <a:rPr sz="1000" dirty="0">
                <a:latin typeface="Arial Unicode MS"/>
                <a:cs typeface="Arial Unicode MS"/>
              </a:rPr>
              <a:t>｛</a:t>
            </a:r>
            <a:r>
              <a:rPr sz="1000" dirty="0">
                <a:latin typeface="Times New Roman"/>
                <a:cs typeface="Times New Roman"/>
              </a:rPr>
              <a:t>dist</a:t>
            </a:r>
            <a:r>
              <a:rPr sz="1000" dirty="0"/>
              <a:t>(</a:t>
            </a:r>
            <a:r>
              <a:rPr sz="1000" i="1" dirty="0">
                <a:latin typeface="Arial"/>
                <a:cs typeface="Arial"/>
              </a:rPr>
              <a:t>i</a:t>
            </a:r>
            <a:r>
              <a:rPr sz="1000" i="1" dirty="0">
                <a:latin typeface="Verdana"/>
                <a:cs typeface="Verdana"/>
              </a:rPr>
              <a:t>, </a:t>
            </a:r>
            <a:r>
              <a:rPr sz="1000" i="1" dirty="0">
                <a:latin typeface="Arial"/>
                <a:cs typeface="Arial"/>
              </a:rPr>
              <a:t>j</a:t>
            </a:r>
            <a:r>
              <a:rPr sz="1000" i="1" dirty="0">
                <a:latin typeface="Verdana"/>
                <a:cs typeface="Verdana"/>
              </a:rPr>
              <a:t>, </a:t>
            </a:r>
            <a:r>
              <a:rPr sz="1000" i="1" dirty="0">
                <a:latin typeface="Arial"/>
                <a:cs typeface="Arial"/>
              </a:rPr>
              <a:t>k </a:t>
            </a:r>
            <a:r>
              <a:rPr sz="1000" dirty="0">
                <a:latin typeface="Lucida Sans Unicode"/>
                <a:cs typeface="Lucida Sans Unicode"/>
              </a:rPr>
              <a:t>− </a:t>
            </a:r>
            <a:r>
              <a:rPr sz="1000" dirty="0"/>
              <a:t>1)</a:t>
            </a:r>
            <a:r>
              <a:rPr sz="1000" i="1" dirty="0">
                <a:latin typeface="Verdana"/>
                <a:cs typeface="Verdana"/>
              </a:rPr>
              <a:t>, </a:t>
            </a:r>
            <a:r>
              <a:rPr sz="1000" dirty="0">
                <a:latin typeface="Times New Roman"/>
                <a:cs typeface="Times New Roman"/>
              </a:rPr>
              <a:t>dist</a:t>
            </a:r>
            <a:r>
              <a:rPr sz="1000" dirty="0"/>
              <a:t>(</a:t>
            </a:r>
            <a:r>
              <a:rPr sz="1000" i="1" dirty="0">
                <a:latin typeface="Arial"/>
                <a:cs typeface="Arial"/>
              </a:rPr>
              <a:t>i</a:t>
            </a:r>
            <a:r>
              <a:rPr sz="1000" i="1" dirty="0">
                <a:latin typeface="Verdana"/>
                <a:cs typeface="Verdana"/>
              </a:rPr>
              <a:t>, 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i="1" dirty="0">
                <a:latin typeface="Verdana"/>
                <a:cs typeface="Verdana"/>
              </a:rPr>
              <a:t>, </a:t>
            </a:r>
            <a:r>
              <a:rPr sz="1000" i="1" dirty="0">
                <a:latin typeface="Arial"/>
                <a:cs typeface="Arial"/>
              </a:rPr>
              <a:t>k </a:t>
            </a:r>
            <a:r>
              <a:rPr sz="1000" dirty="0">
                <a:latin typeface="Lucida Sans Unicode"/>
                <a:cs typeface="Lucida Sans Unicode"/>
              </a:rPr>
              <a:t>− </a:t>
            </a:r>
            <a:r>
              <a:rPr sz="1000" dirty="0"/>
              <a:t>1) + </a:t>
            </a:r>
            <a:r>
              <a:rPr sz="1000" dirty="0">
                <a:latin typeface="Times New Roman"/>
                <a:cs typeface="Times New Roman"/>
              </a:rPr>
              <a:t>dist</a:t>
            </a:r>
            <a:r>
              <a:rPr sz="1000" dirty="0"/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i="1" dirty="0">
                <a:latin typeface="Verdana"/>
                <a:cs typeface="Verdana"/>
              </a:rPr>
              <a:t>, </a:t>
            </a:r>
            <a:r>
              <a:rPr sz="1000" i="1" dirty="0">
                <a:latin typeface="Arial"/>
                <a:cs typeface="Arial"/>
              </a:rPr>
              <a:t>j</a:t>
            </a:r>
            <a:r>
              <a:rPr sz="1000" i="1" dirty="0">
                <a:latin typeface="Verdana"/>
                <a:cs typeface="Verdana"/>
              </a:rPr>
              <a:t>, </a:t>
            </a:r>
            <a:r>
              <a:rPr sz="1000" i="1" dirty="0">
                <a:latin typeface="Arial"/>
                <a:cs typeface="Arial"/>
              </a:rPr>
              <a:t>k </a:t>
            </a:r>
            <a:r>
              <a:rPr sz="1000" dirty="0">
                <a:latin typeface="Lucida Sans Unicode"/>
                <a:cs typeface="Lucida Sans Unicode"/>
              </a:rPr>
              <a:t>− </a:t>
            </a:r>
            <a:r>
              <a:rPr sz="1000" dirty="0"/>
              <a:t>1)</a:t>
            </a:r>
            <a:r>
              <a:rPr sz="1000" baseline="43209" dirty="0">
                <a:latin typeface="Arial Unicode MS"/>
                <a:cs typeface="Arial Unicode MS"/>
              </a:rPr>
              <a:t> </a:t>
            </a:r>
            <a:r>
              <a:rPr lang="en-US" sz="1000" dirty="0">
                <a:latin typeface="Arial Unicode MS"/>
                <a:cs typeface="Arial Unicode MS"/>
              </a:rPr>
              <a:t>}</a:t>
            </a:r>
            <a:endParaRPr sz="1000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82576"/>
            <a:ext cx="41910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program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47294" y="943406"/>
            <a:ext cx="3915511" cy="178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1400"/>
              </a:lnSpc>
            </a:pPr>
            <a:r>
              <a:rPr b="1" dirty="0"/>
              <a:t>for  </a:t>
            </a:r>
            <a:r>
              <a:rPr i="1" dirty="0">
                <a:latin typeface="Arial"/>
                <a:cs typeface="Arial"/>
              </a:rPr>
              <a:t>i </a:t>
            </a:r>
            <a:r>
              <a:rPr dirty="0"/>
              <a:t>= 1 </a:t>
            </a:r>
            <a:r>
              <a:rPr b="1" dirty="0"/>
              <a:t>to </a:t>
            </a:r>
            <a:r>
              <a:rPr i="1" dirty="0">
                <a:latin typeface="Arial"/>
                <a:cs typeface="Arial"/>
              </a:rPr>
              <a:t>n </a:t>
            </a:r>
            <a:r>
              <a:rPr b="1" dirty="0"/>
              <a:t>do</a:t>
            </a:r>
          </a:p>
          <a:p>
            <a:pPr marL="321945">
              <a:lnSpc>
                <a:spcPts val="1400"/>
              </a:lnSpc>
              <a:spcBef>
                <a:spcPts val="10"/>
              </a:spcBef>
            </a:pPr>
            <a:r>
              <a:rPr b="1" dirty="0"/>
              <a:t>for  </a:t>
            </a:r>
            <a:r>
              <a:rPr i="1" dirty="0">
                <a:latin typeface="Arial"/>
                <a:cs typeface="Arial"/>
              </a:rPr>
              <a:t>j </a:t>
            </a:r>
            <a:r>
              <a:rPr dirty="0"/>
              <a:t>= 1 </a:t>
            </a:r>
            <a:r>
              <a:rPr b="1" dirty="0"/>
              <a:t>to </a:t>
            </a:r>
            <a:r>
              <a:rPr i="1" dirty="0">
                <a:latin typeface="Arial"/>
                <a:cs typeface="Arial"/>
              </a:rPr>
              <a:t>n </a:t>
            </a:r>
            <a:r>
              <a:rPr b="1" dirty="0"/>
              <a:t>do</a:t>
            </a:r>
          </a:p>
          <a:p>
            <a:pPr marL="556260">
              <a:lnSpc>
                <a:spcPts val="1400"/>
              </a:lnSpc>
              <a:spcBef>
                <a:spcPts val="10"/>
              </a:spcBef>
            </a:pPr>
            <a:r>
              <a:rPr dirty="0">
                <a:latin typeface="Times New Roman"/>
                <a:cs typeface="Times New Roman"/>
              </a:rPr>
              <a:t>dist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i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i="1" dirty="0">
                <a:latin typeface="Arial"/>
                <a:cs typeface="Arial"/>
              </a:rPr>
              <a:t>j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dirty="0"/>
              <a:t>0) = </a:t>
            </a:r>
            <a:r>
              <a:rPr dirty="0">
                <a:latin typeface="Lucida Sans Unicode"/>
                <a:cs typeface="Lucida Sans Unicode"/>
              </a:rPr>
              <a:t>∞</a:t>
            </a:r>
          </a:p>
          <a:p>
            <a:pPr marL="88265">
              <a:lnSpc>
                <a:spcPts val="1400"/>
              </a:lnSpc>
              <a:spcBef>
                <a:spcPts val="10"/>
              </a:spcBef>
            </a:pPr>
            <a:r>
              <a:rPr b="1" dirty="0"/>
              <a:t>for  all 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i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i="1" dirty="0">
                <a:latin typeface="Arial"/>
                <a:cs typeface="Arial"/>
              </a:rPr>
              <a:t>j</a:t>
            </a:r>
            <a:r>
              <a:rPr dirty="0"/>
              <a:t>) </a:t>
            </a:r>
            <a:r>
              <a:rPr dirty="0">
                <a:latin typeface="Lucida Sans Unicode"/>
                <a:cs typeface="Lucida Sans Unicode"/>
              </a:rPr>
              <a:t>∈ </a:t>
            </a:r>
            <a:r>
              <a:rPr i="1" dirty="0">
                <a:latin typeface="Arial"/>
                <a:cs typeface="Arial"/>
              </a:rPr>
              <a:t>E </a:t>
            </a:r>
            <a:r>
              <a:rPr b="1" dirty="0"/>
              <a:t>do</a:t>
            </a:r>
          </a:p>
          <a:p>
            <a:pPr marL="321945">
              <a:lnSpc>
                <a:spcPts val="1400"/>
              </a:lnSpc>
              <a:spcBef>
                <a:spcPts val="10"/>
              </a:spcBef>
            </a:pPr>
            <a:r>
              <a:rPr dirty="0">
                <a:latin typeface="Times New Roman"/>
                <a:cs typeface="Times New Roman"/>
              </a:rPr>
              <a:t>dist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i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i="1" dirty="0">
                <a:latin typeface="Arial"/>
                <a:cs typeface="Arial"/>
              </a:rPr>
              <a:t>j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dirty="0"/>
              <a:t>0) = </a:t>
            </a:r>
          </a:p>
          <a:p>
            <a:pPr marL="88265">
              <a:lnSpc>
                <a:spcPts val="1400"/>
              </a:lnSpc>
              <a:spcBef>
                <a:spcPts val="10"/>
              </a:spcBef>
            </a:pPr>
            <a:r>
              <a:rPr b="1" dirty="0"/>
              <a:t>for  </a:t>
            </a:r>
            <a:r>
              <a:rPr i="1" dirty="0">
                <a:latin typeface="Arial"/>
                <a:cs typeface="Arial"/>
              </a:rPr>
              <a:t>k </a:t>
            </a:r>
            <a:r>
              <a:rPr dirty="0"/>
              <a:t>= 1 </a:t>
            </a:r>
            <a:r>
              <a:rPr b="1" dirty="0"/>
              <a:t>to </a:t>
            </a:r>
            <a:r>
              <a:rPr i="1" dirty="0">
                <a:latin typeface="Arial"/>
                <a:cs typeface="Arial"/>
              </a:rPr>
              <a:t>n </a:t>
            </a:r>
            <a:r>
              <a:rPr b="1" dirty="0"/>
              <a:t>do</a:t>
            </a:r>
          </a:p>
          <a:p>
            <a:pPr marL="321945">
              <a:lnSpc>
                <a:spcPts val="1400"/>
              </a:lnSpc>
              <a:spcBef>
                <a:spcPts val="10"/>
              </a:spcBef>
            </a:pPr>
            <a:r>
              <a:rPr b="1" dirty="0"/>
              <a:t>for  </a:t>
            </a:r>
            <a:r>
              <a:rPr i="1" dirty="0">
                <a:latin typeface="Arial"/>
                <a:cs typeface="Arial"/>
              </a:rPr>
              <a:t>i </a:t>
            </a:r>
            <a:r>
              <a:rPr dirty="0"/>
              <a:t>= 1 </a:t>
            </a:r>
            <a:r>
              <a:rPr b="1" dirty="0"/>
              <a:t>to </a:t>
            </a:r>
            <a:r>
              <a:rPr i="1" dirty="0">
                <a:latin typeface="Arial"/>
                <a:cs typeface="Arial"/>
              </a:rPr>
              <a:t>n </a:t>
            </a:r>
            <a:r>
              <a:rPr b="1" dirty="0"/>
              <a:t>do</a:t>
            </a:r>
          </a:p>
          <a:p>
            <a:pPr marL="556260">
              <a:lnSpc>
                <a:spcPts val="1400"/>
              </a:lnSpc>
              <a:spcBef>
                <a:spcPts val="10"/>
              </a:spcBef>
            </a:pPr>
            <a:r>
              <a:rPr b="1" dirty="0"/>
              <a:t>for  </a:t>
            </a:r>
            <a:r>
              <a:rPr i="1" dirty="0">
                <a:latin typeface="Arial"/>
                <a:cs typeface="Arial"/>
              </a:rPr>
              <a:t>j </a:t>
            </a:r>
            <a:r>
              <a:rPr dirty="0"/>
              <a:t>= 1 </a:t>
            </a:r>
            <a:r>
              <a:rPr b="1" dirty="0"/>
              <a:t>to </a:t>
            </a:r>
            <a:r>
              <a:rPr i="1" dirty="0">
                <a:latin typeface="Arial"/>
                <a:cs typeface="Arial"/>
              </a:rPr>
              <a:t>n </a:t>
            </a:r>
            <a:r>
              <a:rPr b="1" dirty="0"/>
              <a:t>do</a:t>
            </a:r>
          </a:p>
          <a:p>
            <a:pPr marL="789940">
              <a:lnSpc>
                <a:spcPts val="1400"/>
              </a:lnSpc>
              <a:spcBef>
                <a:spcPts val="10"/>
              </a:spcBef>
            </a:pPr>
            <a:r>
              <a:rPr dirty="0">
                <a:latin typeface="Times New Roman"/>
                <a:cs typeface="Times New Roman"/>
              </a:rPr>
              <a:t>dist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i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i="1" dirty="0">
                <a:latin typeface="Arial"/>
                <a:cs typeface="Arial"/>
              </a:rPr>
              <a:t>j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i="1" dirty="0">
                <a:latin typeface="Arial"/>
                <a:cs typeface="Arial"/>
              </a:rPr>
              <a:t>k</a:t>
            </a:r>
            <a:r>
              <a:rPr dirty="0"/>
              <a:t>) = min </a:t>
            </a:r>
            <a:r>
              <a:rPr dirty="0">
                <a:latin typeface="Arial Unicode MS"/>
                <a:cs typeface="Arial Unicode MS"/>
              </a:rPr>
              <a:t>｛</a:t>
            </a:r>
            <a:r>
              <a:rPr sz="900" dirty="0">
                <a:latin typeface="Times New Roman"/>
                <a:cs typeface="Times New Roman"/>
              </a:rPr>
              <a:t>dist</a:t>
            </a:r>
            <a:r>
              <a:rPr sz="900" dirty="0"/>
              <a:t>(</a:t>
            </a:r>
            <a:r>
              <a:rPr sz="900" i="1" dirty="0">
                <a:latin typeface="Arial"/>
                <a:cs typeface="Arial"/>
              </a:rPr>
              <a:t>i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j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k </a:t>
            </a:r>
            <a:r>
              <a:rPr sz="900" dirty="0">
                <a:latin typeface="Lucida Sans Unicode"/>
                <a:cs typeface="Lucida Sans Unicode"/>
              </a:rPr>
              <a:t>− </a:t>
            </a:r>
            <a:r>
              <a:rPr sz="900" dirty="0"/>
              <a:t>1),</a:t>
            </a:r>
            <a:endParaRPr sz="900" dirty="0">
              <a:latin typeface="Lucida Sans Unicode"/>
              <a:cs typeface="Lucida Sans Unicode"/>
            </a:endParaRPr>
          </a:p>
          <a:p>
            <a:pPr marL="1927225">
              <a:lnSpc>
                <a:spcPts val="1400"/>
              </a:lnSpc>
              <a:spcBef>
                <a:spcPts val="10"/>
              </a:spcBef>
            </a:pPr>
            <a:r>
              <a:rPr dirty="0">
                <a:latin typeface="Times New Roman"/>
                <a:cs typeface="Times New Roman"/>
              </a:rPr>
              <a:t>dist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i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i="1" dirty="0">
                <a:latin typeface="Arial"/>
                <a:cs typeface="Arial"/>
              </a:rPr>
              <a:t>k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i="1" dirty="0">
                <a:latin typeface="Arial"/>
                <a:cs typeface="Arial"/>
              </a:rPr>
              <a:t>k </a:t>
            </a:r>
            <a:r>
              <a:rPr dirty="0">
                <a:latin typeface="Lucida Sans Unicode"/>
                <a:cs typeface="Lucida Sans Unicode"/>
              </a:rPr>
              <a:t>− </a:t>
            </a:r>
            <a:r>
              <a:rPr dirty="0"/>
              <a:t>1) + </a:t>
            </a:r>
            <a:r>
              <a:rPr dirty="0">
                <a:latin typeface="Times New Roman"/>
                <a:cs typeface="Times New Roman"/>
              </a:rPr>
              <a:t>dist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k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i="1" dirty="0">
                <a:latin typeface="Arial"/>
                <a:cs typeface="Arial"/>
              </a:rPr>
              <a:t>j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i="1" dirty="0">
                <a:latin typeface="Arial"/>
                <a:cs typeface="Arial"/>
              </a:rPr>
              <a:t>k </a:t>
            </a:r>
            <a:r>
              <a:rPr dirty="0">
                <a:latin typeface="Lucida Sans Unicode"/>
                <a:cs typeface="Lucida Sans Unicode"/>
              </a:rPr>
              <a:t>− </a:t>
            </a:r>
            <a:r>
              <a:rPr dirty="0"/>
              <a:t>1)</a:t>
            </a:r>
            <a:r>
              <a:rPr lang="en-US" dirty="0">
                <a:latin typeface="Arial Unicode MS"/>
                <a:cs typeface="Arial Unicode MS"/>
              </a:rPr>
              <a:t>}</a:t>
            </a:r>
            <a:r>
              <a:rPr sz="1350" baseline="43209" dirty="0">
                <a:latin typeface="Arial Unicode MS"/>
                <a:cs typeface="Arial Unicode MS"/>
              </a:rPr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000" y="1684220"/>
            <a:ext cx="288000" cy="15173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206375"/>
            <a:ext cx="4419498" cy="182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traveling salesman 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663575"/>
            <a:ext cx="4114799" cy="2118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A traveling salesman is getting ready for a big sales tour. Starting at his  hometown, he will conduct a journey in which each of his target cities is visited 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exactly once </a:t>
            </a:r>
            <a:r>
              <a:rPr sz="900" dirty="0">
                <a:latin typeface="Tahoma"/>
                <a:cs typeface="Tahoma"/>
              </a:rPr>
              <a:t>before he returns home. Given the pairwise distances between  cities, what is the best order in which to visit them, so as to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minimize the  overall distance traveled</a:t>
            </a:r>
            <a:r>
              <a:rPr sz="900" dirty="0">
                <a:latin typeface="Tahoma"/>
                <a:cs typeface="Tahoma"/>
              </a:rPr>
              <a:t>?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900" dirty="0">
                <a:latin typeface="Tahoma"/>
                <a:cs typeface="Tahoma"/>
              </a:rPr>
              <a:t>Denote the cities by 1</a:t>
            </a:r>
            <a:r>
              <a:rPr sz="900" i="1" dirty="0">
                <a:latin typeface="Verdana"/>
                <a:cs typeface="Verdana"/>
              </a:rPr>
              <a:t>, . . . , </a:t>
            </a:r>
            <a:r>
              <a:rPr sz="900" i="1" dirty="0">
                <a:latin typeface="Arial"/>
                <a:cs typeface="Arial"/>
              </a:rPr>
              <a:t>n</a:t>
            </a:r>
            <a:r>
              <a:rPr sz="900" dirty="0">
                <a:latin typeface="Tahoma"/>
                <a:cs typeface="Tahoma"/>
              </a:rPr>
              <a:t>, the salesman’s hometown being 1, and let</a:t>
            </a:r>
          </a:p>
          <a:p>
            <a:pPr marL="12700" marR="5080" indent="-635">
              <a:lnSpc>
                <a:spcPts val="1400"/>
              </a:lnSpc>
            </a:pP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= (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900" i="1" baseline="-9259" dirty="0">
                <a:solidFill>
                  <a:srgbClr val="FF0000"/>
                </a:solidFill>
                <a:latin typeface="Lucida Sans"/>
                <a:cs typeface="Lucida Sans"/>
              </a:rPr>
              <a:t>ij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 </a:t>
            </a:r>
            <a:r>
              <a:rPr sz="900" dirty="0">
                <a:latin typeface="Tahoma"/>
                <a:cs typeface="Tahoma"/>
              </a:rPr>
              <a:t>be 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the matrix of intercity distances</a:t>
            </a:r>
            <a:r>
              <a:rPr sz="900" dirty="0">
                <a:latin typeface="Tahoma"/>
                <a:cs typeface="Tahoma"/>
              </a:rPr>
              <a:t>. The goal is to design a tour that  starts and ends at 1, includes all other cities exactly once, and has minimum  total length</a:t>
            </a:r>
            <a:r>
              <a:rPr lang="en-US" altLang="zh-CN" sz="900" dirty="0">
                <a:latin typeface="Tahoma"/>
                <a:cs typeface="Tahoma"/>
              </a:rPr>
              <a:t>.</a:t>
            </a:r>
            <a:endParaRPr sz="900" dirty="0">
              <a:latin typeface="Tahoma"/>
              <a:cs typeface="Tahoma"/>
            </a:endParaRPr>
          </a:p>
          <a:p>
            <a:pPr marL="12700" marR="27305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/>
                <a:cs typeface="Tahoma"/>
              </a:rPr>
              <a:t>The brute-force approach is to evaluate every possible tour and return the best  one. Since there are (</a:t>
            </a:r>
            <a:r>
              <a:rPr sz="900" i="1" dirty="0">
                <a:latin typeface="Arial"/>
                <a:cs typeface="Arial"/>
              </a:rPr>
              <a:t>n </a:t>
            </a:r>
            <a:r>
              <a:rPr sz="900" dirty="0">
                <a:latin typeface="Lucida Sans Unicode"/>
                <a:cs typeface="Lucida Sans Unicode"/>
              </a:rPr>
              <a:t>− </a:t>
            </a:r>
            <a:r>
              <a:rPr sz="900" dirty="0">
                <a:latin typeface="Tahoma"/>
                <a:cs typeface="Tahoma"/>
              </a:rPr>
              <a:t>1)! possibilities, this strategy takes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!) </a:t>
            </a:r>
            <a:r>
              <a:rPr sz="900" dirty="0">
                <a:latin typeface="Tahoma"/>
                <a:cs typeface="Tahoma"/>
              </a:rPr>
              <a:t>time.</a:t>
            </a: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82576"/>
            <a:ext cx="41148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subproblems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0051" y="815975"/>
            <a:ext cx="3886200" cy="987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6379" marR="5080">
              <a:lnSpc>
                <a:spcPts val="1400"/>
              </a:lnSpc>
            </a:pPr>
            <a:r>
              <a:rPr sz="900" i="1" dirty="0">
                <a:latin typeface="Arial"/>
                <a:cs typeface="Arial"/>
              </a:rPr>
              <a:t>For a subset of cities S </a:t>
            </a:r>
            <a:r>
              <a:rPr sz="900" dirty="0">
                <a:latin typeface="Lucida Sans Unicode"/>
                <a:cs typeface="Lucida Sans Unicode"/>
              </a:rPr>
              <a:t>⊆ {</a:t>
            </a:r>
            <a:r>
              <a:rPr sz="900" dirty="0">
                <a:latin typeface="Tahoma"/>
                <a:cs typeface="Tahoma"/>
              </a:rPr>
              <a:t>1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dirty="0">
                <a:latin typeface="Tahoma"/>
                <a:cs typeface="Tahoma"/>
              </a:rPr>
              <a:t>2</a:t>
            </a:r>
            <a:r>
              <a:rPr sz="900" i="1" dirty="0">
                <a:latin typeface="Verdana"/>
                <a:cs typeface="Verdana"/>
              </a:rPr>
              <a:t>, . . . , </a:t>
            </a:r>
            <a:r>
              <a:rPr sz="900" i="1" dirty="0">
                <a:latin typeface="Arial"/>
                <a:cs typeface="Arial"/>
              </a:rPr>
              <a:t>n</a:t>
            </a:r>
            <a:r>
              <a:rPr sz="900" dirty="0">
                <a:latin typeface="Lucida Sans Unicode"/>
                <a:cs typeface="Lucida Sans Unicode"/>
              </a:rPr>
              <a:t>} </a:t>
            </a:r>
            <a:r>
              <a:rPr sz="900" i="1" dirty="0">
                <a:latin typeface="Arial"/>
                <a:cs typeface="Arial"/>
              </a:rPr>
              <a:t>that includes </a:t>
            </a:r>
            <a:r>
              <a:rPr sz="900" dirty="0">
                <a:latin typeface="Tahoma"/>
                <a:cs typeface="Tahoma"/>
              </a:rPr>
              <a:t>1</a:t>
            </a:r>
            <a:r>
              <a:rPr sz="900" i="1" dirty="0">
                <a:latin typeface="Arial"/>
                <a:cs typeface="Arial"/>
              </a:rPr>
              <a:t>, and j </a:t>
            </a:r>
            <a:r>
              <a:rPr sz="900" dirty="0">
                <a:latin typeface="Lucida Sans Unicode"/>
                <a:cs typeface="Lucida Sans Unicode"/>
              </a:rPr>
              <a:t>∈ </a:t>
            </a:r>
            <a:r>
              <a:rPr sz="900" i="1" dirty="0">
                <a:latin typeface="Arial"/>
                <a:cs typeface="Arial"/>
              </a:rPr>
              <a:t>S, let 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C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 </a:t>
            </a:r>
            <a:r>
              <a:rPr sz="900" i="1" dirty="0">
                <a:latin typeface="Arial"/>
                <a:cs typeface="Arial"/>
              </a:rPr>
              <a:t>be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the length of the shortest path visiting each node in S  exactly once, starting at 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1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and ending at j</a:t>
            </a:r>
            <a:r>
              <a:rPr sz="900" i="1" dirty="0">
                <a:latin typeface="Arial"/>
                <a:cs typeface="Arial"/>
              </a:rPr>
              <a:t>.</a:t>
            </a:r>
            <a:endParaRPr sz="900" dirty="0">
              <a:latin typeface="Arial"/>
              <a:cs typeface="Arial"/>
            </a:endParaRPr>
          </a:p>
          <a:p>
            <a:pPr marL="12700" marR="1725295">
              <a:lnSpc>
                <a:spcPts val="1400"/>
              </a:lnSpc>
              <a:spcBef>
                <a:spcPts val="670"/>
              </a:spcBef>
            </a:pPr>
            <a:r>
              <a:rPr sz="900" dirty="0">
                <a:latin typeface="Tahoma"/>
                <a:cs typeface="Tahoma"/>
              </a:rPr>
              <a:t>When </a:t>
            </a:r>
            <a:r>
              <a:rPr sz="900" dirty="0">
                <a:latin typeface="Lucida Sans Unicode"/>
                <a:cs typeface="Lucida Sans Unicode"/>
              </a:rPr>
              <a:t>|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Lucida Sans Unicode"/>
                <a:cs typeface="Lucida Sans Unicode"/>
              </a:rPr>
              <a:t>| </a:t>
            </a:r>
            <a:r>
              <a:rPr sz="900" i="1" dirty="0">
                <a:latin typeface="Verdana"/>
                <a:cs typeface="Verdana"/>
              </a:rPr>
              <a:t>&gt; </a:t>
            </a:r>
            <a:r>
              <a:rPr sz="900" dirty="0">
                <a:latin typeface="Tahoma"/>
                <a:cs typeface="Tahoma"/>
              </a:rPr>
              <a:t>1, we define </a:t>
            </a:r>
            <a:r>
              <a:rPr sz="900" i="1" dirty="0">
                <a:latin typeface="Arial"/>
                <a:cs typeface="Arial"/>
              </a:rPr>
              <a:t>C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S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dirty="0">
                <a:latin typeface="Tahoma"/>
                <a:cs typeface="Tahoma"/>
              </a:rPr>
              <a:t>1) = </a:t>
            </a:r>
            <a:r>
              <a:rPr sz="900" dirty="0">
                <a:latin typeface="Lucida Sans Unicode"/>
                <a:cs typeface="Lucida Sans Unicode"/>
              </a:rPr>
              <a:t>∞</a:t>
            </a:r>
            <a:r>
              <a:rPr sz="900" dirty="0">
                <a:latin typeface="Tahoma"/>
                <a:cs typeface="Tahoma"/>
              </a:rPr>
              <a:t>.  For </a:t>
            </a:r>
            <a:r>
              <a:rPr sz="900" i="1" dirty="0">
                <a:latin typeface="Arial"/>
                <a:cs typeface="Arial"/>
              </a:rPr>
              <a:t>j </a:t>
            </a:r>
            <a:r>
              <a:rPr lang="en-US" sz="900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Tahoma"/>
                <a:cs typeface="Tahoma"/>
              </a:rPr>
              <a:t>   1 with </a:t>
            </a:r>
            <a:r>
              <a:rPr sz="900" i="1" dirty="0">
                <a:latin typeface="Arial"/>
                <a:cs typeface="Arial"/>
              </a:rPr>
              <a:t>j </a:t>
            </a:r>
            <a:r>
              <a:rPr sz="900" dirty="0">
                <a:latin typeface="Lucida Sans Unicode"/>
                <a:cs typeface="Lucida Sans Unicode"/>
              </a:rPr>
              <a:t>∈ </a:t>
            </a:r>
            <a:r>
              <a:rPr sz="900" i="1" dirty="0">
                <a:latin typeface="Arial"/>
                <a:cs typeface="Arial"/>
              </a:rPr>
              <a:t>S  </a:t>
            </a:r>
            <a:r>
              <a:rPr sz="900" dirty="0">
                <a:latin typeface="Tahoma"/>
                <a:cs typeface="Tahoma"/>
              </a:rPr>
              <a:t>we have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40242" y="2137371"/>
            <a:ext cx="36480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600" i="1" dirty="0">
                <a:latin typeface="Lucida Sans"/>
                <a:cs typeface="Lucida Sans"/>
              </a:rPr>
              <a:t>i </a:t>
            </a:r>
            <a:r>
              <a:rPr sz="600" dirty="0">
                <a:latin typeface="Lucida Sans Unicode"/>
                <a:cs typeface="Lucida Sans Unicode"/>
              </a:rPr>
              <a:t>∈</a:t>
            </a:r>
            <a:r>
              <a:rPr sz="600" i="1" dirty="0">
                <a:latin typeface="Lucida Sans"/>
                <a:cs typeface="Lucida Sans"/>
              </a:rPr>
              <a:t>S</a:t>
            </a:r>
            <a:r>
              <a:rPr sz="600" dirty="0">
                <a:latin typeface="Tahoma"/>
                <a:cs typeface="Tahoma"/>
              </a:rPr>
              <a:t>:</a:t>
            </a:r>
            <a:r>
              <a:rPr sz="600" i="1" dirty="0">
                <a:latin typeface="Lucida Sans"/>
                <a:cs typeface="Lucida Sans"/>
              </a:rPr>
              <a:t>i </a:t>
            </a:r>
            <a:r>
              <a:rPr sz="600" dirty="0">
                <a:latin typeface="Lucida Sans Unicode"/>
                <a:cs typeface="Lucida Sans Unicode"/>
              </a:rPr>
              <a:t>/</a:t>
            </a:r>
            <a:r>
              <a:rPr sz="600" dirty="0">
                <a:latin typeface="Tahoma"/>
                <a:cs typeface="Tahoma"/>
              </a:rPr>
              <a:t>=</a:t>
            </a:r>
            <a:r>
              <a:rPr sz="600" i="1" dirty="0">
                <a:latin typeface="Lucida Sans"/>
                <a:cs typeface="Lucida Sans"/>
              </a:rPr>
              <a:t>j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747" y="2027580"/>
            <a:ext cx="185990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i="1" dirty="0">
                <a:latin typeface="Arial"/>
                <a:cs typeface="Arial"/>
              </a:rPr>
              <a:t>C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S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j</a:t>
            </a:r>
            <a:r>
              <a:rPr sz="900" dirty="0">
                <a:latin typeface="Tahoma"/>
                <a:cs typeface="Tahoma"/>
              </a:rPr>
              <a:t>) = min  </a:t>
            </a:r>
            <a:r>
              <a:rPr sz="900" i="1" dirty="0">
                <a:latin typeface="Arial"/>
                <a:cs typeface="Arial"/>
              </a:rPr>
              <a:t>C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Lucida Sans Unicode"/>
                <a:cs typeface="Lucida Sans Unicode"/>
              </a:rPr>
              <a:t>\ {</a:t>
            </a:r>
            <a:r>
              <a:rPr lang="en-US" sz="900" dirty="0">
                <a:latin typeface="Lucida Sans Unicode"/>
                <a:cs typeface="Lucida Sans Unicode"/>
              </a:rPr>
              <a:t> </a:t>
            </a:r>
            <a:r>
              <a:rPr sz="900" i="1" dirty="0">
                <a:latin typeface="Arial"/>
                <a:cs typeface="Arial"/>
              </a:rPr>
              <a:t>j</a:t>
            </a:r>
            <a:r>
              <a:rPr lang="en-US" sz="900" i="1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}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i </a:t>
            </a:r>
            <a:r>
              <a:rPr sz="900" dirty="0">
                <a:latin typeface="Tahoma"/>
                <a:cs typeface="Tahoma"/>
              </a:rPr>
              <a:t>) + </a:t>
            </a:r>
            <a:r>
              <a:rPr sz="900" i="1" dirty="0">
                <a:latin typeface="Arial"/>
                <a:cs typeface="Arial"/>
              </a:rPr>
              <a:t>d</a:t>
            </a:r>
            <a:r>
              <a:rPr sz="900" i="1" baseline="-9259" dirty="0">
                <a:latin typeface="Lucida Sans"/>
                <a:cs typeface="Lucida Sans"/>
              </a:rPr>
              <a:t>ij </a:t>
            </a:r>
            <a:r>
              <a:rPr sz="900" i="1" dirty="0">
                <a:latin typeface="Verdana"/>
                <a:cs typeface="Verdana"/>
              </a:rPr>
              <a:t>.</a:t>
            </a:r>
            <a:endParaRPr sz="900" dirty="0">
              <a:latin typeface="Verdana"/>
              <a:cs typeface="Verdan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" y="1656001"/>
            <a:ext cx="108000" cy="1148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242" y="2208907"/>
            <a:ext cx="168867" cy="1080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457575" y="3153128"/>
            <a:ext cx="960438" cy="230717"/>
          </a:xfrm>
          <a:prstGeom prst="rect">
            <a:avLst/>
          </a:prstGeom>
          <a:noFill/>
        </p:spPr>
        <p:txBody>
          <a:bodyPr lIns="46113" tIns="23057" rIns="46113" bIns="23057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81860DA8-C408-4DA7-8424-6E6DEB9B0AD7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4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45757" y="1072832"/>
            <a:ext cx="3918585" cy="169277"/>
          </a:xfrm>
        </p:spPr>
        <p:txBody>
          <a:bodyPr/>
          <a:lstStyle/>
          <a:p>
            <a:pPr eaLnBrk="1" hangingPunct="1"/>
            <a:r>
              <a:rPr lang="en-US" altLang="en-US"/>
              <a:t>Assembly Lines</a:t>
            </a:r>
            <a:endParaRPr lang="en-US" altLang="zh-CN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8923" y="2076450"/>
            <a:ext cx="4149090" cy="1154560"/>
          </a:xfrm>
          <a:prstGeom prst="rect">
            <a:avLst/>
          </a:prstGeom>
        </p:spPr>
        <p:txBody>
          <a:bodyPr lIns="46113" tIns="23057" rIns="46113" bIns="23057"/>
          <a:lstStyle/>
          <a:p>
            <a:pPr lvl="1" eaLnBrk="1" hangingPunct="1"/>
            <a:r>
              <a:rPr lang="en-US" altLang="zh-CN" sz="1200" b="1" i="1" dirty="0">
                <a:solidFill>
                  <a:srgbClr val="00B050"/>
                </a:solidFill>
              </a:rPr>
              <a:t>n</a:t>
            </a:r>
            <a:r>
              <a:rPr lang="en-US" altLang="zh-CN" sz="1200" b="1" dirty="0">
                <a:solidFill>
                  <a:schemeClr val="tx1"/>
                </a:solidFill>
              </a:rPr>
              <a:t> stations on each line: </a:t>
            </a:r>
            <a:r>
              <a:rPr lang="en-US" altLang="zh-CN" sz="1200" b="1" i="1" dirty="0">
                <a:solidFill>
                  <a:srgbClr val="00B050"/>
                </a:solidFill>
              </a:rPr>
              <a:t>S</a:t>
            </a:r>
            <a:r>
              <a:rPr lang="en-US" altLang="zh-CN" sz="1200" b="1" i="1" baseline="-25000" dirty="0">
                <a:solidFill>
                  <a:srgbClr val="00B050"/>
                </a:solidFill>
              </a:rPr>
              <a:t>1,1</a:t>
            </a:r>
            <a:r>
              <a:rPr lang="en-US" altLang="zh-CN" sz="1200" b="1" i="1" dirty="0">
                <a:solidFill>
                  <a:srgbClr val="00B050"/>
                </a:solidFill>
              </a:rPr>
              <a:t>…S</a:t>
            </a:r>
            <a:r>
              <a:rPr lang="en-US" altLang="zh-CN" sz="1200" b="1" i="1" baseline="-25000" dirty="0">
                <a:solidFill>
                  <a:srgbClr val="00B050"/>
                </a:solidFill>
              </a:rPr>
              <a:t>1,n</a:t>
            </a:r>
            <a:r>
              <a:rPr lang="en-US" altLang="zh-CN" sz="1200" b="1" i="1" dirty="0">
                <a:solidFill>
                  <a:schemeClr val="tx1"/>
                </a:solidFill>
              </a:rPr>
              <a:t> </a:t>
            </a:r>
            <a:r>
              <a:rPr lang="en-US" altLang="zh-CN" sz="1200" b="1" dirty="0">
                <a:solidFill>
                  <a:schemeClr val="tx1"/>
                </a:solidFill>
              </a:rPr>
              <a:t>and </a:t>
            </a:r>
            <a:r>
              <a:rPr lang="en-US" altLang="zh-CN" sz="1200" b="1" i="1" dirty="0">
                <a:solidFill>
                  <a:srgbClr val="00B050"/>
                </a:solidFill>
              </a:rPr>
              <a:t>S</a:t>
            </a:r>
            <a:r>
              <a:rPr lang="en-US" altLang="zh-CN" sz="1200" b="1" i="1" baseline="-25000" dirty="0">
                <a:solidFill>
                  <a:srgbClr val="00B050"/>
                </a:solidFill>
              </a:rPr>
              <a:t>2,1</a:t>
            </a:r>
            <a:r>
              <a:rPr lang="en-US" altLang="zh-CN" sz="1200" b="1" i="1" dirty="0">
                <a:solidFill>
                  <a:srgbClr val="00B050"/>
                </a:solidFill>
              </a:rPr>
              <a:t>…S</a:t>
            </a:r>
            <a:r>
              <a:rPr lang="en-US" altLang="zh-CN" sz="1200" b="1" i="1" baseline="-25000" dirty="0">
                <a:solidFill>
                  <a:srgbClr val="00B050"/>
                </a:solidFill>
              </a:rPr>
              <a:t>2,n </a:t>
            </a:r>
            <a:r>
              <a:rPr lang="en-US" altLang="zh-CN" sz="1200" b="1" dirty="0">
                <a:solidFill>
                  <a:schemeClr val="tx1"/>
                </a:solidFill>
              </a:rPr>
              <a:t>.</a:t>
            </a:r>
          </a:p>
          <a:p>
            <a:pPr lvl="1" eaLnBrk="1" hangingPunct="1"/>
            <a:r>
              <a:rPr lang="en-US" altLang="zh-CN" sz="1200" b="1" i="1" dirty="0" err="1">
                <a:solidFill>
                  <a:srgbClr val="00B050"/>
                </a:solidFill>
              </a:rPr>
              <a:t>a</a:t>
            </a:r>
            <a:r>
              <a:rPr lang="en-US" altLang="zh-CN" sz="1200" b="1" i="1" baseline="-25000" dirty="0" err="1">
                <a:solidFill>
                  <a:srgbClr val="00B050"/>
                </a:solidFill>
              </a:rPr>
              <a:t>i</a:t>
            </a:r>
            <a:r>
              <a:rPr lang="en-US" altLang="zh-CN" sz="1200" b="1" i="1" baseline="-25000" dirty="0">
                <a:solidFill>
                  <a:srgbClr val="00B050"/>
                </a:solidFill>
              </a:rPr>
              <a:t>, j </a:t>
            </a:r>
            <a:r>
              <a:rPr lang="en-US" altLang="zh-CN" sz="1200" b="1" dirty="0">
                <a:solidFill>
                  <a:schemeClr val="tx1"/>
                </a:solidFill>
              </a:rPr>
              <a:t>: time required on line </a:t>
            </a:r>
            <a:r>
              <a:rPr lang="en-US" altLang="zh-CN" sz="1200" b="1" i="1" dirty="0">
                <a:solidFill>
                  <a:schemeClr val="tx1"/>
                </a:solidFill>
              </a:rPr>
              <a:t>i</a:t>
            </a:r>
            <a:r>
              <a:rPr lang="en-US" altLang="zh-CN" sz="1200" b="1" dirty="0">
                <a:solidFill>
                  <a:schemeClr val="tx1"/>
                </a:solidFill>
              </a:rPr>
              <a:t> at station </a:t>
            </a:r>
            <a:r>
              <a:rPr lang="en-US" altLang="zh-CN" sz="1200" b="1" i="1" dirty="0">
                <a:solidFill>
                  <a:schemeClr val="tx1"/>
                </a:solidFill>
              </a:rPr>
              <a:t>j</a:t>
            </a:r>
            <a:r>
              <a:rPr lang="en-US" altLang="zh-CN" sz="1200" b="1" dirty="0">
                <a:solidFill>
                  <a:schemeClr val="tx1"/>
                </a:solidFill>
              </a:rPr>
              <a:t>.</a:t>
            </a:r>
            <a:endParaRPr lang="en-US" altLang="zh-CN" sz="1200" b="1" i="1" baseline="-250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zh-CN" sz="1200" b="1" dirty="0">
                <a:solidFill>
                  <a:schemeClr val="tx1"/>
                </a:solidFill>
              </a:rPr>
              <a:t>Transferring times: </a:t>
            </a:r>
            <a:r>
              <a:rPr lang="en-US" altLang="zh-CN" sz="1200" b="1" i="1" dirty="0" err="1">
                <a:solidFill>
                  <a:srgbClr val="00B050"/>
                </a:solidFill>
              </a:rPr>
              <a:t>t</a:t>
            </a:r>
            <a:r>
              <a:rPr lang="en-US" altLang="zh-CN" sz="1200" b="1" i="1" baseline="-25000" dirty="0" err="1">
                <a:solidFill>
                  <a:srgbClr val="00B050"/>
                </a:solidFill>
              </a:rPr>
              <a:t>i</a:t>
            </a:r>
            <a:r>
              <a:rPr lang="en-US" altLang="zh-CN" sz="1200" b="1" i="1" baseline="-25000" dirty="0">
                <a:solidFill>
                  <a:srgbClr val="00B050"/>
                </a:solidFill>
              </a:rPr>
              <a:t>, j </a:t>
            </a:r>
            <a:r>
              <a:rPr lang="en-US" altLang="zh-CN" sz="1200" b="1" dirty="0">
                <a:solidFill>
                  <a:srgbClr val="00B050"/>
                </a:solidFill>
              </a:rPr>
              <a:t>.</a:t>
            </a:r>
          </a:p>
          <a:p>
            <a:pPr lvl="1" eaLnBrk="1" hangingPunct="1"/>
            <a:r>
              <a:rPr lang="en-US" altLang="zh-CN" sz="1200" b="1" dirty="0">
                <a:solidFill>
                  <a:schemeClr val="tx1"/>
                </a:solidFill>
              </a:rPr>
              <a:t>Entry and exit time: </a:t>
            </a:r>
            <a:r>
              <a:rPr lang="en-US" altLang="zh-CN" sz="1200" b="1" i="1" dirty="0">
                <a:solidFill>
                  <a:srgbClr val="00B050"/>
                </a:solidFill>
              </a:rPr>
              <a:t>e</a:t>
            </a:r>
            <a:r>
              <a:rPr lang="en-US" altLang="zh-CN" sz="1200" b="1" i="1" baseline="-25000" dirty="0">
                <a:solidFill>
                  <a:srgbClr val="00B050"/>
                </a:solidFill>
              </a:rPr>
              <a:t>1</a:t>
            </a:r>
            <a:r>
              <a:rPr lang="en-US" altLang="zh-CN" sz="1200" b="1" dirty="0">
                <a:solidFill>
                  <a:srgbClr val="00B050"/>
                </a:solidFill>
              </a:rPr>
              <a:t> , </a:t>
            </a:r>
            <a:r>
              <a:rPr lang="en-US" altLang="zh-CN" sz="1200" b="1" i="1" dirty="0">
                <a:solidFill>
                  <a:srgbClr val="00B050"/>
                </a:solidFill>
              </a:rPr>
              <a:t>e</a:t>
            </a:r>
            <a:r>
              <a:rPr lang="en-US" altLang="zh-CN" sz="1200" b="1" i="1" baseline="-25000" dirty="0">
                <a:solidFill>
                  <a:srgbClr val="00B050"/>
                </a:solidFill>
              </a:rPr>
              <a:t>2</a:t>
            </a:r>
            <a:r>
              <a:rPr lang="en-US" altLang="zh-CN" sz="1200" b="1" dirty="0">
                <a:solidFill>
                  <a:srgbClr val="00B050"/>
                </a:solidFill>
              </a:rPr>
              <a:t> , </a:t>
            </a:r>
            <a:r>
              <a:rPr lang="en-US" altLang="zh-CN" sz="1200" b="1" i="1" dirty="0">
                <a:solidFill>
                  <a:srgbClr val="00B050"/>
                </a:solidFill>
              </a:rPr>
              <a:t>x</a:t>
            </a:r>
            <a:r>
              <a:rPr lang="en-US" altLang="zh-CN" sz="1200" b="1" i="1" baseline="-25000" dirty="0">
                <a:solidFill>
                  <a:srgbClr val="00B050"/>
                </a:solidFill>
              </a:rPr>
              <a:t>1 </a:t>
            </a:r>
            <a:r>
              <a:rPr lang="en-US" altLang="zh-CN" sz="1200" b="1" dirty="0">
                <a:solidFill>
                  <a:srgbClr val="00B050"/>
                </a:solidFill>
              </a:rPr>
              <a:t>, </a:t>
            </a:r>
            <a:r>
              <a:rPr lang="en-US" altLang="zh-CN" sz="1200" b="1" i="1" dirty="0">
                <a:solidFill>
                  <a:srgbClr val="00B050"/>
                </a:solidFill>
              </a:rPr>
              <a:t>x</a:t>
            </a:r>
            <a:r>
              <a:rPr lang="en-US" altLang="zh-CN" sz="1200" b="1" i="1" baseline="-25000" dirty="0">
                <a:solidFill>
                  <a:srgbClr val="00B050"/>
                </a:solidFill>
              </a:rPr>
              <a:t>2</a:t>
            </a:r>
            <a:r>
              <a:rPr lang="en-US" altLang="zh-CN" sz="1200" b="1" dirty="0">
                <a:solidFill>
                  <a:srgbClr val="00B050"/>
                </a:solidFill>
              </a:rPr>
              <a:t>.</a:t>
            </a:r>
            <a:endParaRPr lang="en-US" altLang="zh-CN" sz="1200" b="1" i="1" baseline="-25000" dirty="0">
              <a:solidFill>
                <a:srgbClr val="00B050"/>
              </a:solidFill>
            </a:endParaRPr>
          </a:p>
          <a:p>
            <a:pPr lvl="1" eaLnBrk="1" hangingPunct="1"/>
            <a:r>
              <a:rPr lang="en-US" altLang="zh-CN" sz="1200" b="1" dirty="0">
                <a:solidFill>
                  <a:schemeClr val="tx1"/>
                </a:solidFill>
              </a:rPr>
              <a:t>Goal: Find the fastest path through the factory.</a:t>
            </a:r>
          </a:p>
          <a:p>
            <a:pPr lvl="1" eaLnBrk="1" hangingPunct="1"/>
            <a:r>
              <a:rPr lang="en-US" altLang="zh-CN" sz="1200" b="1" dirty="0">
                <a:solidFill>
                  <a:schemeClr val="tx1"/>
                </a:solidFill>
              </a:rPr>
              <a:t>(Trying all possibilities is not tractable.)</a:t>
            </a:r>
          </a:p>
        </p:txBody>
      </p:sp>
      <p:pic>
        <p:nvPicPr>
          <p:cNvPr id="1198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1" y="620051"/>
            <a:ext cx="4474838" cy="145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2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06375"/>
            <a:ext cx="41910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program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47294" y="943406"/>
            <a:ext cx="4091356" cy="16183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1400"/>
              </a:lnSpc>
            </a:pPr>
            <a:r>
              <a:rPr i="1" dirty="0">
                <a:latin typeface="Arial"/>
                <a:cs typeface="Arial"/>
              </a:rPr>
              <a:t>C </a:t>
            </a:r>
            <a:r>
              <a:rPr dirty="0"/>
              <a:t>(</a:t>
            </a:r>
            <a:r>
              <a:rPr dirty="0">
                <a:latin typeface="Lucida Sans Unicode"/>
                <a:cs typeface="Lucida Sans Unicode"/>
              </a:rPr>
              <a:t>{</a:t>
            </a:r>
            <a:r>
              <a:rPr dirty="0"/>
              <a:t>1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dirty="0">
                <a:latin typeface="Lucida Sans Unicode"/>
                <a:cs typeface="Lucida Sans Unicode"/>
              </a:rPr>
              <a:t>}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dirty="0"/>
              <a:t>1) = 0</a:t>
            </a:r>
          </a:p>
          <a:p>
            <a:pPr marL="88265">
              <a:lnSpc>
                <a:spcPts val="1400"/>
              </a:lnSpc>
              <a:spcBef>
                <a:spcPts val="10"/>
              </a:spcBef>
            </a:pPr>
            <a:r>
              <a:rPr b="1" dirty="0"/>
              <a:t>for  </a:t>
            </a:r>
            <a:r>
              <a:rPr i="1" dirty="0">
                <a:latin typeface="Arial"/>
                <a:cs typeface="Arial"/>
              </a:rPr>
              <a:t>s  </a:t>
            </a:r>
            <a:r>
              <a:rPr dirty="0"/>
              <a:t>= 2 </a:t>
            </a:r>
            <a:r>
              <a:rPr b="1" dirty="0"/>
              <a:t>to </a:t>
            </a:r>
            <a:r>
              <a:rPr i="1" dirty="0">
                <a:latin typeface="Arial"/>
                <a:cs typeface="Arial"/>
              </a:rPr>
              <a:t>n </a:t>
            </a:r>
            <a:r>
              <a:rPr b="1" dirty="0"/>
              <a:t>do</a:t>
            </a:r>
          </a:p>
          <a:p>
            <a:pPr marL="322580">
              <a:lnSpc>
                <a:spcPts val="1400"/>
              </a:lnSpc>
              <a:spcBef>
                <a:spcPts val="10"/>
              </a:spcBef>
            </a:pPr>
            <a:r>
              <a:rPr b="1" dirty="0"/>
              <a:t>for all </a:t>
            </a:r>
            <a:r>
              <a:rPr dirty="0"/>
              <a:t>subsets </a:t>
            </a:r>
            <a:r>
              <a:rPr i="1" dirty="0">
                <a:latin typeface="Arial"/>
                <a:cs typeface="Arial"/>
              </a:rPr>
              <a:t>S  </a:t>
            </a:r>
            <a:r>
              <a:rPr dirty="0">
                <a:latin typeface="Lucida Sans Unicode"/>
                <a:cs typeface="Lucida Sans Unicode"/>
              </a:rPr>
              <a:t>⊆ {</a:t>
            </a:r>
            <a:r>
              <a:rPr dirty="0"/>
              <a:t>1</a:t>
            </a:r>
            <a:r>
              <a:rPr i="1" dirty="0">
                <a:latin typeface="Verdana"/>
                <a:cs typeface="Verdana"/>
              </a:rPr>
              <a:t>, . . . , </a:t>
            </a:r>
            <a:r>
              <a:rPr i="1" dirty="0">
                <a:latin typeface="Arial"/>
                <a:cs typeface="Arial"/>
              </a:rPr>
              <a:t>n</a:t>
            </a:r>
            <a:r>
              <a:rPr dirty="0">
                <a:latin typeface="Lucida Sans Unicode"/>
                <a:cs typeface="Lucida Sans Unicode"/>
              </a:rPr>
              <a:t>} </a:t>
            </a:r>
            <a:r>
              <a:rPr dirty="0"/>
              <a:t>of size </a:t>
            </a:r>
            <a:r>
              <a:rPr i="1" dirty="0">
                <a:latin typeface="Arial"/>
                <a:cs typeface="Arial"/>
              </a:rPr>
              <a:t>s  </a:t>
            </a:r>
            <a:r>
              <a:rPr dirty="0"/>
              <a:t>and containing 1 </a:t>
            </a:r>
            <a:r>
              <a:rPr b="1" dirty="0"/>
              <a:t>do</a:t>
            </a:r>
          </a:p>
          <a:p>
            <a:pPr marL="556260">
              <a:lnSpc>
                <a:spcPts val="1400"/>
              </a:lnSpc>
              <a:spcBef>
                <a:spcPts val="10"/>
              </a:spcBef>
            </a:pPr>
            <a:r>
              <a:rPr i="1" dirty="0">
                <a:latin typeface="Arial"/>
                <a:cs typeface="Arial"/>
              </a:rPr>
              <a:t>C 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S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dirty="0"/>
              <a:t>1) = </a:t>
            </a:r>
            <a:r>
              <a:rPr dirty="0">
                <a:latin typeface="Lucida Sans Unicode"/>
                <a:cs typeface="Lucida Sans Unicode"/>
              </a:rPr>
              <a:t>∞</a:t>
            </a:r>
          </a:p>
          <a:p>
            <a:pPr marL="556260">
              <a:lnSpc>
                <a:spcPts val="1400"/>
              </a:lnSpc>
              <a:spcBef>
                <a:spcPts val="10"/>
              </a:spcBef>
            </a:pPr>
            <a:r>
              <a:rPr b="1" dirty="0"/>
              <a:t>for  all </a:t>
            </a:r>
            <a:r>
              <a:rPr i="1" dirty="0">
                <a:latin typeface="Arial"/>
                <a:cs typeface="Arial"/>
              </a:rPr>
              <a:t>j </a:t>
            </a:r>
            <a:r>
              <a:rPr dirty="0">
                <a:latin typeface="Lucida Sans Unicode"/>
                <a:cs typeface="Lucida Sans Unicode"/>
              </a:rPr>
              <a:t>∈ </a:t>
            </a:r>
            <a:r>
              <a:rPr i="1" dirty="0">
                <a:latin typeface="Arial"/>
                <a:cs typeface="Arial"/>
              </a:rPr>
              <a:t>S  </a:t>
            </a:r>
            <a:r>
              <a:rPr dirty="0"/>
              <a:t>and </a:t>
            </a:r>
            <a:r>
              <a:rPr i="1" dirty="0">
                <a:latin typeface="Arial"/>
                <a:cs typeface="Arial"/>
              </a:rPr>
              <a:t>j </a:t>
            </a:r>
            <a:r>
              <a:rPr lang="en-US" dirty="0"/>
              <a:t>  </a:t>
            </a:r>
            <a:r>
              <a:rPr dirty="0"/>
              <a:t>  1  </a:t>
            </a:r>
            <a:r>
              <a:rPr b="1" dirty="0"/>
              <a:t>do</a:t>
            </a:r>
          </a:p>
          <a:p>
            <a:pPr marL="790575">
              <a:lnSpc>
                <a:spcPts val="1400"/>
              </a:lnSpc>
              <a:spcBef>
                <a:spcPts val="10"/>
              </a:spcBef>
            </a:pPr>
            <a:r>
              <a:rPr i="1" dirty="0">
                <a:latin typeface="Arial"/>
                <a:cs typeface="Arial"/>
              </a:rPr>
              <a:t>C 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S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i="1" dirty="0">
                <a:latin typeface="Arial"/>
                <a:cs typeface="Arial"/>
              </a:rPr>
              <a:t>j</a:t>
            </a:r>
            <a:r>
              <a:rPr dirty="0"/>
              <a:t>) = min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baseline="-9259" dirty="0">
                <a:latin typeface="Lucida Sans Unicode"/>
                <a:cs typeface="Lucida Sans Unicode"/>
              </a:rPr>
              <a:t>∈</a:t>
            </a:r>
            <a:r>
              <a:rPr sz="900" i="1" baseline="-9259" dirty="0">
                <a:latin typeface="Lucida Sans"/>
                <a:cs typeface="Lucida Sans"/>
              </a:rPr>
              <a:t>S</a:t>
            </a:r>
            <a:r>
              <a:rPr sz="900" baseline="-9259" dirty="0"/>
              <a:t>:</a:t>
            </a:r>
            <a:r>
              <a:rPr lang="en-US" i="1" baseline="-9259" dirty="0">
                <a:latin typeface="Lucida Sans"/>
              </a:rPr>
              <a:t> </a:t>
            </a:r>
            <a:r>
              <a:rPr lang="en-US" i="1" dirty="0">
                <a:latin typeface="Lucida Sans"/>
              </a:rPr>
              <a:t>    </a:t>
            </a:r>
            <a:r>
              <a:rPr sz="900" i="1" baseline="-9259" dirty="0">
                <a:latin typeface="Lucida Sans"/>
                <a:cs typeface="Lucida Sans"/>
              </a:rPr>
              <a:t>  </a:t>
            </a:r>
            <a:r>
              <a:rPr sz="900" i="1" dirty="0">
                <a:latin typeface="Arial"/>
                <a:cs typeface="Arial"/>
              </a:rPr>
              <a:t>C </a:t>
            </a:r>
            <a:r>
              <a:rPr sz="900" dirty="0"/>
              <a:t>(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Lucida Sans Unicode"/>
                <a:cs typeface="Lucida Sans Unicode"/>
              </a:rPr>
              <a:t>\ {</a:t>
            </a:r>
            <a:r>
              <a:rPr lang="en-US" sz="900" dirty="0">
                <a:latin typeface="Lucida Sans Unicode"/>
                <a:cs typeface="Lucida Sans Unicode"/>
              </a:rPr>
              <a:t> </a:t>
            </a:r>
            <a:r>
              <a:rPr sz="900" i="1" dirty="0">
                <a:latin typeface="Arial"/>
                <a:cs typeface="Arial"/>
              </a:rPr>
              <a:t>j</a:t>
            </a:r>
            <a:r>
              <a:rPr lang="en-US" sz="900" i="1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}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i </a:t>
            </a:r>
            <a:r>
              <a:rPr sz="900" dirty="0"/>
              <a:t>) + </a:t>
            </a:r>
            <a:r>
              <a:rPr sz="900" i="1" dirty="0">
                <a:latin typeface="Arial"/>
                <a:cs typeface="Arial"/>
              </a:rPr>
              <a:t>d</a:t>
            </a:r>
            <a:r>
              <a:rPr sz="900" i="1" baseline="-9259" dirty="0">
                <a:latin typeface="Lucida Sans"/>
                <a:cs typeface="Lucida Sans"/>
              </a:rPr>
              <a:t>ij</a:t>
            </a:r>
            <a:endParaRPr sz="900" baseline="-9259" dirty="0">
              <a:latin typeface="Lucida Sans"/>
              <a:cs typeface="Lucida Sans"/>
            </a:endParaRPr>
          </a:p>
          <a:p>
            <a:pPr marL="88265">
              <a:lnSpc>
                <a:spcPts val="1400"/>
              </a:lnSpc>
              <a:spcBef>
                <a:spcPts val="10"/>
              </a:spcBef>
            </a:pPr>
            <a:r>
              <a:rPr dirty="0"/>
              <a:t>return min</a:t>
            </a:r>
            <a:r>
              <a:rPr sz="900" i="1" baseline="-9259" dirty="0">
                <a:latin typeface="Lucida Sans"/>
                <a:cs typeface="Lucida Sans"/>
              </a:rPr>
              <a:t>j </a:t>
            </a:r>
            <a:r>
              <a:rPr sz="900" i="1" dirty="0">
                <a:latin typeface="Arial"/>
                <a:cs typeface="Arial"/>
              </a:rPr>
              <a:t>C </a:t>
            </a:r>
            <a:r>
              <a:rPr sz="900" dirty="0"/>
              <a:t>(</a:t>
            </a:r>
            <a:r>
              <a:rPr sz="900" dirty="0">
                <a:latin typeface="Lucida Sans Unicode"/>
                <a:cs typeface="Lucida Sans Unicode"/>
              </a:rPr>
              <a:t>{</a:t>
            </a:r>
            <a:r>
              <a:rPr sz="900" dirty="0"/>
              <a:t>1</a:t>
            </a:r>
            <a:r>
              <a:rPr sz="900" i="1" dirty="0">
                <a:latin typeface="Verdana"/>
                <a:cs typeface="Verdana"/>
              </a:rPr>
              <a:t>, . . . , </a:t>
            </a:r>
            <a:r>
              <a:rPr sz="900" i="1" dirty="0">
                <a:latin typeface="Arial"/>
                <a:cs typeface="Arial"/>
              </a:rPr>
              <a:t>n</a:t>
            </a:r>
            <a:r>
              <a:rPr sz="900" dirty="0">
                <a:latin typeface="Lucida Sans Unicode"/>
                <a:cs typeface="Lucida Sans Unicode"/>
              </a:rPr>
              <a:t>}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j</a:t>
            </a:r>
            <a:r>
              <a:rPr sz="900" dirty="0"/>
              <a:t>) + </a:t>
            </a:r>
            <a:r>
              <a:rPr sz="900" i="1" dirty="0">
                <a:latin typeface="Arial"/>
                <a:cs typeface="Arial"/>
              </a:rPr>
              <a:t>d</a:t>
            </a:r>
            <a:r>
              <a:rPr sz="900" i="1" baseline="-9259" dirty="0">
                <a:latin typeface="Lucida Sans"/>
                <a:cs typeface="Lucida Sans"/>
              </a:rPr>
              <a:t>j</a:t>
            </a:r>
            <a:r>
              <a:rPr sz="900" baseline="-9259" dirty="0"/>
              <a:t>1</a:t>
            </a:r>
            <a:endParaRPr sz="900" baseline="-9259" dirty="0">
              <a:latin typeface="Lucida Sans"/>
              <a:cs typeface="Lucida Sans"/>
            </a:endParaRPr>
          </a:p>
          <a:p>
            <a:pPr marL="12700" marR="5080">
              <a:lnSpc>
                <a:spcPts val="1400"/>
              </a:lnSpc>
              <a:spcBef>
                <a:spcPts val="140"/>
              </a:spcBef>
            </a:pPr>
            <a:r>
              <a:rPr dirty="0"/>
              <a:t>There are at most 2</a:t>
            </a:r>
            <a:r>
              <a:rPr sz="900" i="1" baseline="37037" dirty="0">
                <a:latin typeface="Lucida Sans"/>
                <a:cs typeface="Lucida Sans"/>
              </a:rPr>
              <a:t>n </a:t>
            </a:r>
            <a:r>
              <a:rPr sz="900" dirty="0">
                <a:latin typeface="Lucida Sans Unicode"/>
                <a:cs typeface="Lucida Sans Unicode"/>
              </a:rPr>
              <a:t>·</a:t>
            </a:r>
            <a:r>
              <a:rPr sz="900" i="1" dirty="0">
                <a:latin typeface="Arial"/>
                <a:cs typeface="Arial"/>
              </a:rPr>
              <a:t>n </a:t>
            </a:r>
            <a:r>
              <a:rPr sz="900" dirty="0"/>
              <a:t>subproblems, and each one takes linear time to solve.  The total running time is therefore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900" dirty="0">
                <a:solidFill>
                  <a:srgbClr val="FF0000"/>
                </a:solidFill>
              </a:rPr>
              <a:t>(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900" baseline="37037" dirty="0">
                <a:solidFill>
                  <a:srgbClr val="FF0000"/>
                </a:solidFill>
              </a:rPr>
              <a:t>2 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·</a:t>
            </a:r>
            <a:r>
              <a:rPr sz="900" dirty="0">
                <a:solidFill>
                  <a:srgbClr val="FF0000"/>
                </a:solidFill>
              </a:rPr>
              <a:t>2</a:t>
            </a:r>
            <a:r>
              <a:rPr sz="900" i="1" baseline="37037" dirty="0">
                <a:solidFill>
                  <a:srgbClr val="FF0000"/>
                </a:solidFill>
                <a:latin typeface="Lucida Sans"/>
                <a:cs typeface="Lucida Sans"/>
              </a:rPr>
              <a:t>n </a:t>
            </a:r>
            <a:r>
              <a:rPr sz="900" dirty="0">
                <a:solidFill>
                  <a:srgbClr val="FF0000"/>
                </a:solidFill>
              </a:rPr>
              <a:t>)</a:t>
            </a:r>
            <a:r>
              <a:rPr sz="900" dirty="0"/>
              <a:t>.</a:t>
            </a:r>
            <a:endParaRPr sz="900" dirty="0">
              <a:latin typeface="Lucida Sans"/>
              <a:cs typeface="Lucida San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1695166"/>
            <a:ext cx="108000" cy="1148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736" y="1908000"/>
            <a:ext cx="168867" cy="1080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457575" y="3153128"/>
            <a:ext cx="960438" cy="230717"/>
          </a:xfrm>
          <a:prstGeom prst="rect">
            <a:avLst/>
          </a:prstGeom>
          <a:noFill/>
        </p:spPr>
        <p:txBody>
          <a:bodyPr lIns="46113" tIns="23057" rIns="46113" bIns="23057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D95C5B9-AB29-4DFF-B9B9-78A2EAB5FF1C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5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45757" y="1072832"/>
            <a:ext cx="3918585" cy="169277"/>
          </a:xfrm>
        </p:spPr>
        <p:txBody>
          <a:bodyPr/>
          <a:lstStyle/>
          <a:p>
            <a:pPr eaLnBrk="1" hangingPunct="1"/>
            <a:r>
              <a:rPr lang="en-US" altLang="en-US"/>
              <a:t>Assembly Lines</a:t>
            </a:r>
            <a:endParaRPr lang="en-US" altLang="zh-CN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441" y="1806575"/>
            <a:ext cx="4482815" cy="1385392"/>
          </a:xfrm>
          <a:prstGeom prst="rect">
            <a:avLst/>
          </a:prstGeom>
          <a:solidFill>
            <a:schemeClr val="bg1"/>
          </a:solidFill>
        </p:spPr>
        <p:txBody>
          <a:bodyPr lIns="46113" tIns="23057" rIns="46113" bIns="23057"/>
          <a:lstStyle/>
          <a:p>
            <a:pPr eaLnBrk="1" hangingPunct="1">
              <a:lnSpc>
                <a:spcPct val="90000"/>
              </a:lnSpc>
            </a:pPr>
            <a:r>
              <a:rPr lang="en-US" altLang="zh-CN" sz="1000" b="1" dirty="0">
                <a:solidFill>
                  <a:srgbClr val="00339B"/>
                </a:solidFill>
                <a:latin typeface="Arial" pitchFamily="34" charset="0"/>
              </a:rPr>
              <a:t>Properties of the optimal solution: consider the fastest way of exiting station </a:t>
            </a:r>
            <a:r>
              <a:rPr lang="en-US" altLang="zh-CN" sz="1000" b="1" i="1" dirty="0">
                <a:solidFill>
                  <a:srgbClr val="006500"/>
                </a:solidFill>
              </a:rPr>
              <a:t>S</a:t>
            </a:r>
            <a:r>
              <a:rPr lang="en-US" altLang="zh-CN" sz="1000" b="1" baseline="-25000" dirty="0">
                <a:solidFill>
                  <a:srgbClr val="006500"/>
                </a:solidFill>
              </a:rPr>
              <a:t>1,</a:t>
            </a:r>
            <a:r>
              <a:rPr lang="en-US" altLang="zh-CN" sz="1000" b="1" i="1" baseline="-25000" dirty="0">
                <a:solidFill>
                  <a:srgbClr val="006500"/>
                </a:solidFill>
              </a:rPr>
              <a:t>j</a:t>
            </a:r>
            <a:r>
              <a:rPr lang="en-US" altLang="zh-CN" sz="1000" b="1" dirty="0">
                <a:solidFill>
                  <a:srgbClr val="00339B"/>
                </a:solidFill>
                <a:latin typeface="Arial" pitchFamily="34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zh-CN" sz="1000" dirty="0">
              <a:solidFill>
                <a:srgbClr val="00339B"/>
              </a:solidFill>
              <a:latin typeface="Arial" pitchFamily="34" charset="0"/>
            </a:endParaRPr>
          </a:p>
          <a:p>
            <a:pPr lvl="1" eaLnBrk="1" hangingPunct="1"/>
            <a:r>
              <a:rPr lang="en-US" altLang="zh-CN" sz="1000" dirty="0">
                <a:solidFill>
                  <a:srgbClr val="000000"/>
                </a:solidFill>
                <a:latin typeface="Arial" pitchFamily="34" charset="0"/>
              </a:rPr>
              <a:t>if </a:t>
            </a:r>
            <a:r>
              <a:rPr lang="en-US" altLang="zh-CN" sz="1000" i="1" dirty="0">
                <a:solidFill>
                  <a:srgbClr val="006500"/>
                </a:solidFill>
              </a:rPr>
              <a:t>j </a:t>
            </a:r>
            <a:r>
              <a:rPr lang="en-US" altLang="zh-CN" sz="1000" dirty="0">
                <a:solidFill>
                  <a:srgbClr val="006500"/>
                </a:solidFill>
              </a:rPr>
              <a:t>= 1</a:t>
            </a:r>
            <a:r>
              <a:rPr lang="en-US" altLang="zh-CN" sz="1000" dirty="0">
                <a:solidFill>
                  <a:srgbClr val="000000"/>
                </a:solidFill>
                <a:latin typeface="Arial" pitchFamily="34" charset="0"/>
              </a:rPr>
              <a:t>, then there’s only one way;</a:t>
            </a:r>
          </a:p>
          <a:p>
            <a:pPr lvl="1" eaLnBrk="1" hangingPunct="1"/>
            <a:r>
              <a:rPr lang="en-US" altLang="zh-CN" sz="1000" dirty="0">
                <a:solidFill>
                  <a:srgbClr val="000000"/>
                </a:solidFill>
                <a:latin typeface="Arial" pitchFamily="34" charset="0"/>
              </a:rPr>
              <a:t>if </a:t>
            </a:r>
            <a:r>
              <a:rPr lang="en-US" altLang="zh-CN" sz="1000" i="1" dirty="0">
                <a:solidFill>
                  <a:srgbClr val="006500"/>
                </a:solidFill>
              </a:rPr>
              <a:t>j </a:t>
            </a:r>
            <a:r>
              <a:rPr lang="en-US" altLang="zh-CN" sz="1000" dirty="0">
                <a:solidFill>
                  <a:srgbClr val="006500"/>
                </a:solidFill>
                <a:latin typeface="SymbolMT" charset="-122"/>
                <a:ea typeface="SymbolMT" charset="-122"/>
              </a:rPr>
              <a:t>≥</a:t>
            </a:r>
            <a:r>
              <a:rPr lang="en-US" altLang="zh-CN" sz="1000" dirty="0">
                <a:solidFill>
                  <a:srgbClr val="006500"/>
                </a:solidFill>
              </a:rPr>
              <a:t>2</a:t>
            </a:r>
            <a:r>
              <a:rPr lang="en-US" altLang="zh-CN" sz="1000" dirty="0">
                <a:solidFill>
                  <a:srgbClr val="000000"/>
                </a:solidFill>
                <a:latin typeface="Arial" pitchFamily="34" charset="0"/>
              </a:rPr>
              <a:t>, then in order to exit station </a:t>
            </a:r>
            <a:r>
              <a:rPr lang="en-US" altLang="zh-CN" sz="1000" i="1" dirty="0">
                <a:solidFill>
                  <a:srgbClr val="006500"/>
                </a:solidFill>
              </a:rPr>
              <a:t>j</a:t>
            </a:r>
            <a:r>
              <a:rPr lang="en-US" altLang="zh-CN" sz="1000" dirty="0">
                <a:solidFill>
                  <a:srgbClr val="000000"/>
                </a:solidFill>
                <a:latin typeface="Arial" pitchFamily="34" charset="0"/>
              </a:rPr>
              <a:t>, we must have</a:t>
            </a:r>
          </a:p>
          <a:p>
            <a:pPr lvl="2" eaLnBrk="1" hangingPunct="1"/>
            <a:r>
              <a:rPr lang="en-US" altLang="zh-CN" sz="1000" dirty="0">
                <a:solidFill>
                  <a:srgbClr val="004000"/>
                </a:solidFill>
                <a:latin typeface="Arial" pitchFamily="34" charset="0"/>
              </a:rPr>
              <a:t>1. either gone through station </a:t>
            </a:r>
            <a:r>
              <a:rPr lang="en-US" altLang="zh-CN" sz="1000" i="1" dirty="0">
                <a:solidFill>
                  <a:srgbClr val="004000"/>
                </a:solidFill>
              </a:rPr>
              <a:t>S</a:t>
            </a:r>
            <a:r>
              <a:rPr lang="en-US" altLang="zh-CN" sz="1000" baseline="-25000" dirty="0">
                <a:solidFill>
                  <a:srgbClr val="004000"/>
                </a:solidFill>
              </a:rPr>
              <a:t>1,</a:t>
            </a:r>
            <a:r>
              <a:rPr lang="en-US" altLang="zh-CN" sz="1000" i="1" baseline="-25000" dirty="0">
                <a:solidFill>
                  <a:srgbClr val="004000"/>
                </a:solidFill>
              </a:rPr>
              <a:t>j</a:t>
            </a:r>
            <a:r>
              <a:rPr lang="en-US" altLang="zh-CN" sz="1000" baseline="-25000" dirty="0">
                <a:solidFill>
                  <a:srgbClr val="004000"/>
                </a:solidFill>
              </a:rPr>
              <a:t>-1</a:t>
            </a:r>
            <a:r>
              <a:rPr lang="en-US" altLang="zh-CN" sz="1000" dirty="0">
                <a:solidFill>
                  <a:srgbClr val="004000"/>
                </a:solidFill>
                <a:latin typeface="Arial" pitchFamily="34" charset="0"/>
              </a:rPr>
              <a:t>, or</a:t>
            </a:r>
          </a:p>
          <a:p>
            <a:pPr lvl="2" eaLnBrk="1" hangingPunct="1"/>
            <a:r>
              <a:rPr lang="en-US" altLang="zh-CN" sz="1000" dirty="0">
                <a:solidFill>
                  <a:srgbClr val="004000"/>
                </a:solidFill>
                <a:latin typeface="Arial" pitchFamily="34" charset="0"/>
              </a:rPr>
              <a:t>2. gone through station </a:t>
            </a:r>
            <a:r>
              <a:rPr lang="en-US" altLang="zh-CN" sz="1000" i="1" dirty="0">
                <a:solidFill>
                  <a:srgbClr val="004000"/>
                </a:solidFill>
              </a:rPr>
              <a:t>S</a:t>
            </a:r>
            <a:r>
              <a:rPr lang="en-US" altLang="zh-CN" sz="1000" baseline="-25000" dirty="0">
                <a:solidFill>
                  <a:srgbClr val="004000"/>
                </a:solidFill>
              </a:rPr>
              <a:t>2,</a:t>
            </a:r>
            <a:r>
              <a:rPr lang="en-US" altLang="zh-CN" sz="1000" i="1" baseline="-25000" dirty="0">
                <a:solidFill>
                  <a:srgbClr val="004000"/>
                </a:solidFill>
              </a:rPr>
              <a:t>j</a:t>
            </a:r>
            <a:r>
              <a:rPr lang="en-US" altLang="zh-CN" sz="1000" baseline="-25000" dirty="0">
                <a:solidFill>
                  <a:srgbClr val="004000"/>
                </a:solidFill>
              </a:rPr>
              <a:t>-1</a:t>
            </a:r>
            <a:r>
              <a:rPr lang="en-US" altLang="zh-CN" sz="1000" dirty="0">
                <a:solidFill>
                  <a:srgbClr val="004000"/>
                </a:solidFill>
              </a:rPr>
              <a:t> </a:t>
            </a:r>
            <a:r>
              <a:rPr lang="en-US" altLang="zh-CN" sz="1000" dirty="0">
                <a:solidFill>
                  <a:srgbClr val="004000"/>
                </a:solidFill>
                <a:latin typeface="Arial" pitchFamily="34" charset="0"/>
              </a:rPr>
              <a:t>and transferred to </a:t>
            </a:r>
            <a:r>
              <a:rPr lang="en-US" altLang="zh-CN" sz="1000" i="1" dirty="0">
                <a:solidFill>
                  <a:srgbClr val="004000"/>
                </a:solidFill>
              </a:rPr>
              <a:t>S</a:t>
            </a:r>
            <a:r>
              <a:rPr lang="en-US" altLang="zh-CN" sz="1000" baseline="-25000" dirty="0">
                <a:solidFill>
                  <a:srgbClr val="004000"/>
                </a:solidFill>
              </a:rPr>
              <a:t>1,</a:t>
            </a:r>
            <a:r>
              <a:rPr lang="en-US" altLang="zh-CN" sz="1000" i="1" baseline="-25000" dirty="0">
                <a:solidFill>
                  <a:srgbClr val="004000"/>
                </a:solidFill>
              </a:rPr>
              <a:t>j</a:t>
            </a:r>
            <a:r>
              <a:rPr lang="en-US" altLang="zh-CN" sz="1000" dirty="0">
                <a:solidFill>
                  <a:srgbClr val="004000"/>
                </a:solidFill>
                <a:latin typeface="Arial" pitchFamily="34" charset="0"/>
              </a:rPr>
              <a:t>.</a:t>
            </a:r>
          </a:p>
          <a:p>
            <a:pPr lvl="1" eaLnBrk="1" hangingPunct="1"/>
            <a:r>
              <a:rPr lang="en-US" altLang="zh-CN" sz="1000" dirty="0">
                <a:solidFill>
                  <a:srgbClr val="000000"/>
                </a:solidFill>
                <a:latin typeface="Arial" pitchFamily="34" charset="0"/>
              </a:rPr>
              <a:t>In the first case, we must have used the fastest way of exiting </a:t>
            </a:r>
            <a:r>
              <a:rPr lang="en-US" altLang="zh-CN" sz="1000" i="1" dirty="0">
                <a:solidFill>
                  <a:srgbClr val="006500"/>
                </a:solidFill>
              </a:rPr>
              <a:t>S</a:t>
            </a:r>
            <a:r>
              <a:rPr lang="en-US" altLang="zh-CN" sz="1000" baseline="-25000" dirty="0">
                <a:solidFill>
                  <a:srgbClr val="006500"/>
                </a:solidFill>
              </a:rPr>
              <a:t>1,</a:t>
            </a:r>
            <a:r>
              <a:rPr lang="en-US" altLang="zh-CN" sz="1000" i="1" baseline="-25000" dirty="0">
                <a:solidFill>
                  <a:srgbClr val="006500"/>
                </a:solidFill>
              </a:rPr>
              <a:t>j</a:t>
            </a:r>
            <a:r>
              <a:rPr lang="en-US" altLang="zh-CN" sz="1000" baseline="-25000" dirty="0">
                <a:solidFill>
                  <a:srgbClr val="006500"/>
                </a:solidFill>
              </a:rPr>
              <a:t>-1</a:t>
            </a:r>
            <a:r>
              <a:rPr lang="en-US" altLang="zh-CN" sz="1000" dirty="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pPr lvl="1" eaLnBrk="1" hangingPunct="1"/>
            <a:r>
              <a:rPr lang="en-US" altLang="zh-CN" sz="1000" dirty="0">
                <a:solidFill>
                  <a:srgbClr val="000000"/>
                </a:solidFill>
                <a:latin typeface="Arial" pitchFamily="34" charset="0"/>
              </a:rPr>
              <a:t>In the second case, we must have used the fastest way of exiting </a:t>
            </a:r>
            <a:r>
              <a:rPr lang="en-US" altLang="zh-CN" sz="1000" i="1" dirty="0">
                <a:solidFill>
                  <a:srgbClr val="006500"/>
                </a:solidFill>
              </a:rPr>
              <a:t>S</a:t>
            </a:r>
            <a:r>
              <a:rPr lang="en-US" altLang="zh-CN" sz="1000" baseline="-25000" dirty="0">
                <a:solidFill>
                  <a:srgbClr val="006500"/>
                </a:solidFill>
              </a:rPr>
              <a:t>2,</a:t>
            </a:r>
            <a:r>
              <a:rPr lang="en-US" altLang="zh-CN" sz="1000" i="1" baseline="-25000" dirty="0">
                <a:solidFill>
                  <a:srgbClr val="006500"/>
                </a:solidFill>
              </a:rPr>
              <a:t>j</a:t>
            </a:r>
            <a:r>
              <a:rPr lang="en-US" altLang="zh-CN" sz="1000" baseline="-25000" dirty="0">
                <a:solidFill>
                  <a:srgbClr val="006500"/>
                </a:solidFill>
              </a:rPr>
              <a:t>-1</a:t>
            </a:r>
            <a:r>
              <a:rPr lang="en-US" altLang="zh-CN" sz="1000" dirty="0">
                <a:solidFill>
                  <a:srgbClr val="000000"/>
                </a:solidFill>
                <a:latin typeface="Arial" pitchFamily="34" charset="0"/>
              </a:rPr>
              <a:t>.</a:t>
            </a:r>
          </a:p>
        </p:txBody>
      </p:sp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" y="282575"/>
            <a:ext cx="4474838" cy="145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88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457575" y="3153128"/>
            <a:ext cx="960438" cy="230717"/>
          </a:xfrm>
          <a:prstGeom prst="rect">
            <a:avLst/>
          </a:prstGeom>
          <a:noFill/>
        </p:spPr>
        <p:txBody>
          <a:bodyPr lIns="46113" tIns="23057" rIns="46113" bIns="23057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955B893-85BF-4661-AA9A-B0ADD2E8BFF1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6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45757" y="1072832"/>
            <a:ext cx="3918585" cy="169277"/>
          </a:xfrm>
        </p:spPr>
        <p:txBody>
          <a:bodyPr/>
          <a:lstStyle/>
          <a:p>
            <a:pPr eaLnBrk="1" hangingPunct="1"/>
            <a:r>
              <a:rPr lang="en-US" altLang="en-US"/>
              <a:t>Assembly Lines</a:t>
            </a:r>
            <a:endParaRPr lang="en-US" altLang="zh-CN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031" y="2111376"/>
            <a:ext cx="3989619" cy="960661"/>
          </a:xfrm>
          <a:prstGeom prst="rect">
            <a:avLst/>
          </a:prstGeom>
          <a:solidFill>
            <a:schemeClr val="bg1"/>
          </a:solidFill>
        </p:spPr>
        <p:txBody>
          <a:bodyPr lIns="46113" tIns="23057" rIns="46113" bIns="23057"/>
          <a:lstStyle/>
          <a:p>
            <a:pPr eaLnBrk="1" hangingPunct="1">
              <a:lnSpc>
                <a:spcPct val="90000"/>
              </a:lnSpc>
            </a:pPr>
            <a:r>
              <a:rPr lang="en-US" altLang="zh-CN" sz="1100" b="1" dirty="0">
                <a:latin typeface="Arial" pitchFamily="34" charset="0"/>
              </a:rPr>
              <a:t>Key observation. </a:t>
            </a:r>
            <a:r>
              <a:rPr lang="en-US" altLang="zh-CN" sz="1100" dirty="0">
                <a:latin typeface="Arial" pitchFamily="34" charset="0"/>
              </a:rPr>
              <a:t>An optimal solution to the problem (fastest way through </a:t>
            </a:r>
            <a:r>
              <a:rPr lang="en-US" altLang="zh-CN" sz="1100" i="1" dirty="0">
                <a:solidFill>
                  <a:srgbClr val="006500"/>
                </a:solidFill>
              </a:rPr>
              <a:t>S</a:t>
            </a:r>
            <a:r>
              <a:rPr lang="en-US" altLang="zh-CN" sz="1100" baseline="-25000" dirty="0">
                <a:solidFill>
                  <a:srgbClr val="006500"/>
                </a:solidFill>
              </a:rPr>
              <a:t>1,</a:t>
            </a:r>
            <a:r>
              <a:rPr lang="en-US" altLang="zh-CN" sz="1100" i="1" baseline="-25000" dirty="0">
                <a:solidFill>
                  <a:srgbClr val="006500"/>
                </a:solidFill>
              </a:rPr>
              <a:t>j</a:t>
            </a:r>
            <a:r>
              <a:rPr lang="en-US" altLang="zh-CN" sz="1100" dirty="0">
                <a:latin typeface="Arial" pitchFamily="34" charset="0"/>
              </a:rPr>
              <a:t>) contains within it an optimal solution to </a:t>
            </a:r>
            <a:r>
              <a:rPr lang="en-US" altLang="zh-CN" sz="1100" dirty="0" err="1">
                <a:latin typeface="Arial" pitchFamily="34" charset="0"/>
              </a:rPr>
              <a:t>subproblems</a:t>
            </a:r>
            <a:r>
              <a:rPr lang="en-US" altLang="zh-CN" sz="1100" dirty="0">
                <a:latin typeface="Arial" pitchFamily="34" charset="0"/>
              </a:rPr>
              <a:t> (fastest way through </a:t>
            </a:r>
            <a:r>
              <a:rPr lang="en-US" altLang="zh-CN" sz="1100" i="1" dirty="0">
                <a:solidFill>
                  <a:srgbClr val="006500"/>
                </a:solidFill>
              </a:rPr>
              <a:t>S</a:t>
            </a:r>
            <a:r>
              <a:rPr lang="en-US" altLang="zh-CN" sz="1100" baseline="-25000" dirty="0">
                <a:solidFill>
                  <a:srgbClr val="006500"/>
                </a:solidFill>
              </a:rPr>
              <a:t>1,</a:t>
            </a:r>
            <a:r>
              <a:rPr lang="en-US" altLang="zh-CN" sz="1100" i="1" baseline="-25000" dirty="0">
                <a:solidFill>
                  <a:srgbClr val="006500"/>
                </a:solidFill>
              </a:rPr>
              <a:t>j</a:t>
            </a:r>
            <a:r>
              <a:rPr lang="en-US" altLang="zh-CN" sz="1100" baseline="-25000" dirty="0">
                <a:solidFill>
                  <a:srgbClr val="006500"/>
                </a:solidFill>
              </a:rPr>
              <a:t>-1</a:t>
            </a:r>
            <a:r>
              <a:rPr lang="en-US" altLang="zh-CN" sz="1100" dirty="0">
                <a:solidFill>
                  <a:srgbClr val="006500"/>
                </a:solidFill>
              </a:rPr>
              <a:t> </a:t>
            </a:r>
            <a:r>
              <a:rPr lang="en-US" altLang="zh-CN" sz="1100" dirty="0">
                <a:latin typeface="Arial" pitchFamily="34" charset="0"/>
              </a:rPr>
              <a:t>or</a:t>
            </a:r>
            <a:r>
              <a:rPr lang="en-US" altLang="zh-CN" sz="1100" dirty="0">
                <a:solidFill>
                  <a:srgbClr val="00339B"/>
                </a:solidFill>
                <a:latin typeface="Arial" pitchFamily="34" charset="0"/>
              </a:rPr>
              <a:t> </a:t>
            </a:r>
            <a:r>
              <a:rPr lang="en-US" altLang="zh-CN" sz="1100" i="1" dirty="0">
                <a:solidFill>
                  <a:srgbClr val="006500"/>
                </a:solidFill>
              </a:rPr>
              <a:t>S</a:t>
            </a:r>
            <a:r>
              <a:rPr lang="en-US" altLang="zh-CN" sz="1100" baseline="-25000" dirty="0">
                <a:solidFill>
                  <a:srgbClr val="006500"/>
                </a:solidFill>
              </a:rPr>
              <a:t>2,</a:t>
            </a:r>
            <a:r>
              <a:rPr lang="en-US" altLang="zh-CN" sz="1100" i="1" baseline="-25000" dirty="0">
                <a:solidFill>
                  <a:srgbClr val="006500"/>
                </a:solidFill>
              </a:rPr>
              <a:t>j</a:t>
            </a:r>
            <a:r>
              <a:rPr lang="en-US" altLang="zh-CN" sz="1100" baseline="-25000" dirty="0">
                <a:solidFill>
                  <a:srgbClr val="006500"/>
                </a:solidFill>
              </a:rPr>
              <a:t>-1</a:t>
            </a:r>
            <a:r>
              <a:rPr lang="en-US" altLang="zh-CN" sz="1100" dirty="0">
                <a:solidFill>
                  <a:srgbClr val="00339B"/>
                </a:solidFill>
                <a:latin typeface="Arial" pitchFamily="34" charset="0"/>
              </a:rPr>
              <a:t>). </a:t>
            </a:r>
            <a:r>
              <a:rPr lang="en-US" altLang="zh-CN" sz="1100" dirty="0">
                <a:latin typeface="Arial" pitchFamily="34" charset="0"/>
              </a:rPr>
              <a:t>[</a:t>
            </a:r>
            <a:r>
              <a:rPr lang="en-US" altLang="zh-CN" sz="1100" dirty="0">
                <a:solidFill>
                  <a:srgbClr val="A60021"/>
                </a:solidFill>
                <a:latin typeface="Arial" pitchFamily="34" charset="0"/>
              </a:rPr>
              <a:t>Optimal substructure</a:t>
            </a:r>
            <a:r>
              <a:rPr lang="en-US" altLang="zh-CN" sz="1100" dirty="0">
                <a:latin typeface="Arial" pitchFamily="34" charset="0"/>
              </a:rPr>
              <a:t>]</a:t>
            </a:r>
          </a:p>
          <a:p>
            <a:pPr eaLnBrk="1" hangingPunct="1">
              <a:lnSpc>
                <a:spcPct val="90000"/>
              </a:lnSpc>
            </a:pPr>
            <a:endParaRPr lang="en-US" altLang="zh-CN" sz="1100" dirty="0">
              <a:solidFill>
                <a:srgbClr val="00339B"/>
              </a:solidFill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100" dirty="0">
                <a:latin typeface="Arial" pitchFamily="34" charset="0"/>
              </a:rPr>
              <a:t>It’s easy to write a recursive solution to the problem now.</a:t>
            </a:r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1" y="620052"/>
            <a:ext cx="3879765" cy="1262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132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71BAFB7C-8473-4B0D-8B24-53CA35CFF0B7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7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386738" y="190837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400" b="1" dirty="0"/>
              <a:t>Recursive Formula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230505" y="576792"/>
            <a:ext cx="4379595" cy="41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  <a:latin typeface="Times New Roman" pitchFamily="18" charset="0"/>
              </a:rPr>
              <a:t>  Let 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itchFamily="18" charset="0"/>
              </a:rPr>
              <a:t>f</a:t>
            </a:r>
            <a:r>
              <a:rPr lang="en-US" altLang="zh-CN" sz="1200" b="1" i="1" baseline="-25000" dirty="0">
                <a:solidFill>
                  <a:srgbClr val="009900"/>
                </a:solidFill>
                <a:latin typeface="Times New Roman" pitchFamily="18" charset="0"/>
              </a:rPr>
              <a:t>i</a:t>
            </a:r>
            <a:r>
              <a:rPr lang="en-US" altLang="zh-CN" sz="1200" b="1" dirty="0">
                <a:solidFill>
                  <a:srgbClr val="009900"/>
                </a:solidFill>
                <a:latin typeface="Times New Roman" pitchFamily="18" charset="0"/>
              </a:rPr>
              <a:t>[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itchFamily="18" charset="0"/>
              </a:rPr>
              <a:t>j</a:t>
            </a:r>
            <a:r>
              <a:rPr lang="en-US" altLang="zh-CN" sz="1200" b="1" dirty="0">
                <a:solidFill>
                  <a:srgbClr val="009900"/>
                </a:solidFill>
                <a:latin typeface="Times New Roman" pitchFamily="18" charset="0"/>
              </a:rPr>
              <a:t>]</a:t>
            </a:r>
            <a:r>
              <a:rPr lang="en-US" altLang="zh-CN" sz="1200" dirty="0">
                <a:solidFill>
                  <a:srgbClr val="000066"/>
                </a:solidFill>
                <a:latin typeface="Times New Roman" pitchFamily="18" charset="0"/>
              </a:rPr>
              <a:t> denote the fastest possible time (which is the values of optimal solution, optimal substructure) to get the chassis through </a:t>
            </a:r>
            <a:r>
              <a:rPr lang="en-US" altLang="zh-CN" sz="1200" b="1" i="1" dirty="0" err="1">
                <a:solidFill>
                  <a:srgbClr val="009900"/>
                </a:solidFill>
                <a:latin typeface="Times New Roman" pitchFamily="18" charset="0"/>
              </a:rPr>
              <a:t>S</a:t>
            </a:r>
            <a:r>
              <a:rPr lang="en-US" altLang="zh-CN" sz="1200" b="1" i="1" baseline="-25000" dirty="0" err="1">
                <a:solidFill>
                  <a:srgbClr val="009900"/>
                </a:solidFill>
                <a:latin typeface="Times New Roman" pitchFamily="18" charset="0"/>
              </a:rPr>
              <a:t>i,j</a:t>
            </a:r>
            <a:endParaRPr lang="en-US" altLang="zh-CN" sz="1200" b="1" i="1" baseline="-25000" dirty="0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230505" y="1076678"/>
            <a:ext cx="4187508" cy="23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>
                <a:solidFill>
                  <a:srgbClr val="000066"/>
                </a:solidFill>
                <a:latin typeface="Times New Roman" pitchFamily="18" charset="0"/>
              </a:rPr>
              <a:t>  Have the following formulas: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230505" y="2653242"/>
            <a:ext cx="4187508" cy="23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>
                <a:solidFill>
                  <a:srgbClr val="000066"/>
                </a:solidFill>
                <a:latin typeface="Times New Roman" pitchFamily="18" charset="0"/>
              </a:rPr>
              <a:t>  Total time:</a:t>
            </a:r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438762" y="1830512"/>
            <a:ext cx="4187508" cy="539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200" dirty="0">
                <a:solidFill>
                  <a:srgbClr val="002060"/>
                </a:solidFill>
                <a:latin typeface="Times New Roman" pitchFamily="18" charset="0"/>
              </a:rPr>
              <a:t>Using symmetric reasoning, we can get the fastest way </a:t>
            </a:r>
            <a:r>
              <a:rPr lang="en-US" altLang="zh-CN" dirty="0">
                <a:solidFill>
                  <a:srgbClr val="777777"/>
                </a:solidFill>
                <a:latin typeface="Times New Roman" pitchFamily="18" charset="0"/>
              </a:rPr>
              <a:t>through station S</a:t>
            </a:r>
            <a:r>
              <a:rPr lang="en-US" altLang="zh-CN" baseline="-25000" dirty="0">
                <a:solidFill>
                  <a:srgbClr val="777777"/>
                </a:solidFill>
                <a:latin typeface="Times New Roman" pitchFamily="18" charset="0"/>
              </a:rPr>
              <a:t>2,j</a:t>
            </a:r>
          </a:p>
        </p:txBody>
      </p:sp>
      <p:pic>
        <p:nvPicPr>
          <p:cNvPr id="9524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13" y="1355460"/>
            <a:ext cx="3677675" cy="451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4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62" y="2100015"/>
            <a:ext cx="3674474" cy="447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4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02" y="2922411"/>
            <a:ext cx="2650808" cy="25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800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/>
      <p:bldP spid="95237" grpId="0"/>
      <p:bldP spid="95238" grpId="0"/>
      <p:bldP spid="952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98AFDAF7-A3E5-4F90-8967-A2103725BAA8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8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49713" y="192264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400" b="1" dirty="0">
                <a:solidFill>
                  <a:srgbClr val="000066"/>
                </a:solidFill>
              </a:rPr>
              <a:t>A better computation</a:t>
            </a: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230505" y="576792"/>
            <a:ext cx="4187508" cy="78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 We can do much better if we compute the </a:t>
            </a:r>
            <a:r>
              <a:rPr lang="en-US" altLang="zh-CN" sz="1200" i="1" dirty="0">
                <a:solidFill>
                  <a:srgbClr val="006600"/>
                </a:solidFill>
              </a:rPr>
              <a:t>f</a:t>
            </a:r>
            <a:r>
              <a:rPr lang="en-US" altLang="zh-CN" sz="1200" i="1" baseline="-25000" dirty="0">
                <a:solidFill>
                  <a:srgbClr val="006600"/>
                </a:solidFill>
              </a:rPr>
              <a:t>i</a:t>
            </a:r>
            <a:r>
              <a:rPr lang="en-US" altLang="zh-CN" sz="1200" dirty="0">
                <a:solidFill>
                  <a:srgbClr val="006600"/>
                </a:solidFill>
              </a:rPr>
              <a:t>[</a:t>
            </a:r>
            <a:r>
              <a:rPr lang="en-US" altLang="zh-CN" sz="1200" i="1" dirty="0">
                <a:solidFill>
                  <a:srgbClr val="006600"/>
                </a:solidFill>
              </a:rPr>
              <a:t>j</a:t>
            </a:r>
            <a:r>
              <a:rPr lang="en-US" altLang="zh-CN" sz="1200" dirty="0">
                <a:solidFill>
                  <a:srgbClr val="006600"/>
                </a:solidFill>
              </a:rPr>
              <a:t>]</a:t>
            </a:r>
            <a:r>
              <a:rPr lang="en-US" altLang="zh-CN" sz="1200" dirty="0">
                <a:solidFill>
                  <a:srgbClr val="000066"/>
                </a:solidFill>
              </a:rPr>
              <a:t> values in a different order from the recursive way.</a:t>
            </a:r>
          </a:p>
          <a:p>
            <a:pPr algn="l" eaLnBrk="1" hangingPunct="1"/>
            <a:r>
              <a:rPr lang="en-US" altLang="zh-CN" sz="1200" dirty="0">
                <a:solidFill>
                  <a:srgbClr val="000066"/>
                </a:solidFill>
              </a:rPr>
              <a:t>    </a:t>
            </a:r>
            <a:r>
              <a:rPr lang="en-US" altLang="zh-CN" sz="1200" dirty="0"/>
              <a:t>-- By computing the </a:t>
            </a:r>
            <a:r>
              <a:rPr lang="en-US" altLang="zh-CN" sz="1200" i="1" dirty="0">
                <a:solidFill>
                  <a:srgbClr val="006600"/>
                </a:solidFill>
              </a:rPr>
              <a:t>f</a:t>
            </a:r>
            <a:r>
              <a:rPr lang="en-US" altLang="zh-CN" sz="1200" i="1" baseline="-25000" dirty="0">
                <a:solidFill>
                  <a:srgbClr val="006600"/>
                </a:solidFill>
              </a:rPr>
              <a:t>i</a:t>
            </a:r>
            <a:r>
              <a:rPr lang="en-US" altLang="zh-CN" sz="1200" dirty="0">
                <a:solidFill>
                  <a:srgbClr val="006600"/>
                </a:solidFill>
              </a:rPr>
              <a:t>[</a:t>
            </a:r>
            <a:r>
              <a:rPr lang="en-US" altLang="zh-CN" sz="1200" i="1" dirty="0">
                <a:solidFill>
                  <a:srgbClr val="006600"/>
                </a:solidFill>
              </a:rPr>
              <a:t>j</a:t>
            </a:r>
            <a:r>
              <a:rPr lang="en-US" altLang="zh-CN" sz="1200" dirty="0">
                <a:solidFill>
                  <a:srgbClr val="006600"/>
                </a:solidFill>
              </a:rPr>
              <a:t>]</a:t>
            </a:r>
            <a:r>
              <a:rPr lang="en-US" altLang="zh-CN" sz="1200" dirty="0"/>
              <a:t> values in order of increasing station numbers</a:t>
            </a:r>
            <a:r>
              <a:rPr lang="en-US" altLang="zh-CN" sz="1200" i="1" dirty="0">
                <a:solidFill>
                  <a:srgbClr val="006600"/>
                </a:solidFill>
              </a:rPr>
              <a:t> j</a:t>
            </a:r>
            <a:r>
              <a:rPr lang="en-US" altLang="zh-CN" sz="1200" dirty="0"/>
              <a:t> </a:t>
            </a:r>
            <a:r>
              <a:rPr lang="en-US" altLang="zh-CN" sz="1200" dirty="0">
                <a:latin typeface="Times New Roman" pitchFamily="18" charset="0"/>
              </a:rPr>
              <a:t>–</a:t>
            </a:r>
            <a:r>
              <a:rPr lang="en-US" altLang="zh-CN" sz="1200" dirty="0"/>
              <a:t> left to right in the figure.</a:t>
            </a:r>
          </a:p>
        </p:txBody>
      </p:sp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962" y="2691694"/>
            <a:ext cx="2036128" cy="57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" y="1384300"/>
            <a:ext cx="3572828" cy="1245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632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4931DA4C-A347-4D99-9671-452271EABD61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9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653097" y="192264"/>
            <a:ext cx="3726498" cy="292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600">
                <a:solidFill>
                  <a:srgbClr val="000066"/>
                </a:solidFill>
              </a:rPr>
              <a:t>A better computation</a:t>
            </a:r>
          </a:p>
        </p:txBody>
      </p:sp>
      <p:pic>
        <p:nvPicPr>
          <p:cNvPr id="972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" y="365302"/>
            <a:ext cx="3726498" cy="298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1625582" y="1097381"/>
            <a:ext cx="2958148" cy="41589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pPr algn="l"/>
            <a:r>
              <a:rPr lang="en-US" altLang="zh-CN" sz="1200" b="1" i="1" dirty="0">
                <a:solidFill>
                  <a:srgbClr val="009900"/>
                </a:solidFill>
                <a:latin typeface="Times New Roman" pitchFamily="18" charset="0"/>
              </a:rPr>
              <a:t>l</a:t>
            </a:r>
            <a:r>
              <a:rPr lang="en-US" altLang="zh-CN" sz="1200" b="1" i="1" baseline="-25000" dirty="0">
                <a:solidFill>
                  <a:srgbClr val="009900"/>
                </a:solidFill>
                <a:latin typeface="Times New Roman" pitchFamily="18" charset="0"/>
              </a:rPr>
              <a:t>i</a:t>
            </a:r>
            <a:r>
              <a:rPr lang="en-US" altLang="zh-CN" sz="1200" b="1" dirty="0">
                <a:solidFill>
                  <a:srgbClr val="009900"/>
                </a:solidFill>
                <a:latin typeface="Times New Roman" pitchFamily="18" charset="0"/>
              </a:rPr>
              <a:t>[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itchFamily="18" charset="0"/>
              </a:rPr>
              <a:t>j</a:t>
            </a:r>
            <a:r>
              <a:rPr lang="en-US" altLang="zh-CN" sz="1200" b="1" dirty="0">
                <a:solidFill>
                  <a:srgbClr val="009900"/>
                </a:solidFill>
                <a:latin typeface="Times New Roman" pitchFamily="18" charset="0"/>
              </a:rPr>
              <a:t>]:</a:t>
            </a:r>
            <a:r>
              <a:rPr lang="en-US" altLang="zh-CN" sz="1200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66"/>
                </a:solidFill>
                <a:latin typeface="Times New Roman" pitchFamily="18" charset="0"/>
              </a:rPr>
              <a:t>keep track of how to construct  an optimal solution</a:t>
            </a:r>
          </a:p>
        </p:txBody>
      </p:sp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1593779" y="130175"/>
            <a:ext cx="2958148" cy="89295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pPr algn="l"/>
            <a:r>
              <a:rPr lang="en-US" altLang="zh-CN" sz="1100" b="1" dirty="0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lang="en-US" altLang="zh-CN" sz="1100" b="1" dirty="0">
                <a:latin typeface="Times New Roman" pitchFamily="18" charset="0"/>
              </a:rPr>
              <a:t>-- Define </a:t>
            </a:r>
            <a:r>
              <a:rPr lang="en-US" altLang="zh-CN" sz="1100" b="1" i="1" dirty="0">
                <a:solidFill>
                  <a:srgbClr val="009900"/>
                </a:solidFill>
                <a:latin typeface="Times New Roman" pitchFamily="18" charset="0"/>
              </a:rPr>
              <a:t>l</a:t>
            </a:r>
            <a:r>
              <a:rPr lang="en-US" altLang="zh-CN" sz="1100" b="1" i="1" baseline="-25000" dirty="0">
                <a:solidFill>
                  <a:srgbClr val="009900"/>
                </a:solidFill>
                <a:latin typeface="Times New Roman" pitchFamily="18" charset="0"/>
              </a:rPr>
              <a:t>i</a:t>
            </a:r>
            <a:r>
              <a:rPr lang="en-US" altLang="zh-CN" sz="1100" b="1" dirty="0">
                <a:solidFill>
                  <a:srgbClr val="009900"/>
                </a:solidFill>
                <a:latin typeface="Times New Roman" pitchFamily="18" charset="0"/>
              </a:rPr>
              <a:t>[</a:t>
            </a:r>
            <a:r>
              <a:rPr lang="en-US" altLang="zh-CN" sz="1100" b="1" i="1" dirty="0">
                <a:solidFill>
                  <a:srgbClr val="009900"/>
                </a:solidFill>
                <a:latin typeface="Times New Roman" pitchFamily="18" charset="0"/>
              </a:rPr>
              <a:t>j</a:t>
            </a:r>
            <a:r>
              <a:rPr lang="en-US" altLang="zh-CN" sz="1100" b="1" dirty="0">
                <a:solidFill>
                  <a:srgbClr val="009900"/>
                </a:solidFill>
                <a:latin typeface="Times New Roman" pitchFamily="18" charset="0"/>
              </a:rPr>
              <a:t>]</a:t>
            </a:r>
            <a:r>
              <a:rPr lang="en-US" altLang="zh-CN" sz="1100" b="1" dirty="0">
                <a:latin typeface="Times New Roman" pitchFamily="18" charset="0"/>
              </a:rPr>
              <a:t>  to be the line number </a:t>
            </a:r>
            <a:r>
              <a:rPr lang="en-US" altLang="zh-CN" sz="1100" b="1" dirty="0">
                <a:solidFill>
                  <a:srgbClr val="009900"/>
                </a:solidFill>
                <a:latin typeface="Times New Roman" pitchFamily="18" charset="0"/>
              </a:rPr>
              <a:t>1</a:t>
            </a:r>
            <a:r>
              <a:rPr lang="en-US" altLang="zh-CN" sz="1100" b="1" dirty="0">
                <a:latin typeface="Times New Roman" pitchFamily="18" charset="0"/>
              </a:rPr>
              <a:t> or </a:t>
            </a:r>
            <a:r>
              <a:rPr lang="en-US" altLang="zh-CN" sz="1100" b="1" dirty="0">
                <a:solidFill>
                  <a:srgbClr val="009900"/>
                </a:solidFill>
                <a:latin typeface="Times New Roman" pitchFamily="18" charset="0"/>
              </a:rPr>
              <a:t>2</a:t>
            </a:r>
            <a:r>
              <a:rPr lang="en-US" altLang="zh-CN" sz="1100" b="1" dirty="0">
                <a:latin typeface="Times New Roman" pitchFamily="18" charset="0"/>
              </a:rPr>
              <a:t>, whose station </a:t>
            </a:r>
            <a:r>
              <a:rPr lang="en-US" altLang="zh-CN" sz="1100" b="1" i="1" dirty="0">
                <a:solidFill>
                  <a:srgbClr val="009900"/>
                </a:solidFill>
                <a:latin typeface="Times New Roman" pitchFamily="18" charset="0"/>
              </a:rPr>
              <a:t>j</a:t>
            </a:r>
            <a:r>
              <a:rPr lang="en-US" altLang="zh-CN" sz="1100" b="1" dirty="0">
                <a:solidFill>
                  <a:srgbClr val="009900"/>
                </a:solidFill>
                <a:latin typeface="Times New Roman" pitchFamily="18" charset="0"/>
              </a:rPr>
              <a:t>–1</a:t>
            </a:r>
            <a:r>
              <a:rPr lang="en-US" altLang="zh-CN" sz="1100" b="1" dirty="0">
                <a:latin typeface="Times New Roman" pitchFamily="18" charset="0"/>
              </a:rPr>
              <a:t> is used in a fastest way through station </a:t>
            </a:r>
            <a:r>
              <a:rPr lang="en-US" altLang="zh-CN" sz="1100" b="1" i="1" dirty="0" err="1">
                <a:solidFill>
                  <a:srgbClr val="009900"/>
                </a:solidFill>
                <a:latin typeface="Times New Roman" pitchFamily="18" charset="0"/>
              </a:rPr>
              <a:t>S</a:t>
            </a:r>
            <a:r>
              <a:rPr lang="en-US" altLang="zh-CN" sz="1100" b="1" i="1" baseline="-25000" dirty="0" err="1">
                <a:solidFill>
                  <a:srgbClr val="009900"/>
                </a:solidFill>
                <a:latin typeface="Times New Roman" pitchFamily="18" charset="0"/>
              </a:rPr>
              <a:t>i,j</a:t>
            </a:r>
            <a:r>
              <a:rPr lang="en-US" altLang="zh-CN" sz="1100" b="1" dirty="0">
                <a:latin typeface="Times New Roman" pitchFamily="18" charset="0"/>
              </a:rPr>
              <a:t>, for </a:t>
            </a:r>
            <a:r>
              <a:rPr lang="en-US" altLang="zh-CN" sz="1100" b="1" i="1" dirty="0">
                <a:solidFill>
                  <a:srgbClr val="009900"/>
                </a:solidFill>
                <a:latin typeface="Times New Roman" pitchFamily="18" charset="0"/>
              </a:rPr>
              <a:t>i</a:t>
            </a:r>
            <a:r>
              <a:rPr lang="en-US" altLang="zh-CN" sz="1100" b="1" dirty="0">
                <a:latin typeface="Times New Roman" pitchFamily="18" charset="0"/>
              </a:rPr>
              <a:t> = </a:t>
            </a:r>
            <a:r>
              <a:rPr lang="en-US" altLang="zh-CN" sz="1100" b="1" dirty="0">
                <a:solidFill>
                  <a:srgbClr val="009900"/>
                </a:solidFill>
                <a:latin typeface="Times New Roman" pitchFamily="18" charset="0"/>
              </a:rPr>
              <a:t>1, 2</a:t>
            </a:r>
            <a:r>
              <a:rPr lang="en-US" altLang="zh-CN" sz="1100" b="1" dirty="0">
                <a:latin typeface="Times New Roman" pitchFamily="18" charset="0"/>
              </a:rPr>
              <a:t> and </a:t>
            </a:r>
            <a:r>
              <a:rPr lang="en-US" altLang="zh-CN" sz="1100" b="1" i="1" dirty="0">
                <a:solidFill>
                  <a:srgbClr val="009900"/>
                </a:solidFill>
                <a:latin typeface="Times New Roman" pitchFamily="18" charset="0"/>
              </a:rPr>
              <a:t>j</a:t>
            </a:r>
            <a:r>
              <a:rPr lang="en-US" altLang="zh-CN" sz="1100" b="1" dirty="0">
                <a:latin typeface="Times New Roman" pitchFamily="18" charset="0"/>
              </a:rPr>
              <a:t> = </a:t>
            </a:r>
            <a:r>
              <a:rPr lang="en-US" altLang="zh-CN" sz="1100" b="1" dirty="0">
                <a:solidFill>
                  <a:srgbClr val="009900"/>
                </a:solidFill>
                <a:latin typeface="Times New Roman" pitchFamily="18" charset="0"/>
              </a:rPr>
              <a:t>2,3,…,</a:t>
            </a:r>
            <a:r>
              <a:rPr lang="en-US" altLang="zh-CN" sz="1100" b="1" i="1" dirty="0">
                <a:solidFill>
                  <a:srgbClr val="009900"/>
                </a:solidFill>
                <a:latin typeface="Times New Roman" pitchFamily="18" charset="0"/>
              </a:rPr>
              <a:t>n</a:t>
            </a:r>
          </a:p>
          <a:p>
            <a:pPr algn="l"/>
            <a:r>
              <a:rPr lang="en-US" altLang="zh-CN" sz="1100" b="1" dirty="0">
                <a:latin typeface="Times New Roman" pitchFamily="18" charset="0"/>
              </a:rPr>
              <a:t>    --Define </a:t>
            </a:r>
            <a:r>
              <a:rPr lang="en-US" altLang="zh-CN" sz="1100" b="1" i="1" dirty="0">
                <a:solidFill>
                  <a:srgbClr val="009900"/>
                </a:solidFill>
                <a:latin typeface="Times New Roman" pitchFamily="18" charset="0"/>
              </a:rPr>
              <a:t>l*</a:t>
            </a:r>
            <a:r>
              <a:rPr lang="en-US" altLang="zh-CN" sz="1100" b="1" dirty="0">
                <a:latin typeface="Times New Roman" pitchFamily="18" charset="0"/>
              </a:rPr>
              <a:t> to be the line whose station </a:t>
            </a:r>
            <a:r>
              <a:rPr lang="en-US" altLang="zh-CN" sz="1100" b="1" i="1" dirty="0">
                <a:solidFill>
                  <a:srgbClr val="009900"/>
                </a:solidFill>
                <a:latin typeface="Times New Roman" pitchFamily="18" charset="0"/>
              </a:rPr>
              <a:t>n</a:t>
            </a:r>
            <a:r>
              <a:rPr lang="en-US" altLang="zh-CN" sz="1100" b="1" dirty="0">
                <a:latin typeface="Times New Roman" pitchFamily="18" charset="0"/>
              </a:rPr>
              <a:t> is used in a fastest way through the entire factory.</a:t>
            </a:r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3217466" y="1513277"/>
            <a:ext cx="376859" cy="231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113" tIns="23057" rIns="46113" bIns="23057">
            <a:spAutoFit/>
          </a:bodyPr>
          <a:lstStyle/>
          <a:p>
            <a:r>
              <a:rPr lang="el-GR" altLang="zh-CN" sz="1200" b="1">
                <a:solidFill>
                  <a:srgbClr val="CC0000"/>
                </a:solidFill>
              </a:rPr>
              <a:t>Θ</a:t>
            </a:r>
            <a:r>
              <a:rPr lang="en-US" altLang="zh-CN" sz="1200" b="1">
                <a:solidFill>
                  <a:srgbClr val="CC0000"/>
                </a:solidFill>
              </a:rPr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140398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7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7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7" grpId="0" animBg="1"/>
      <p:bldP spid="97289" grpId="0" animBg="1"/>
      <p:bldP spid="9729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1576</TotalTime>
  <Words>3623</Words>
  <Application>Microsoft Office PowerPoint</Application>
  <PresentationFormat>自定义</PresentationFormat>
  <Paragraphs>299</Paragraphs>
  <Slides>40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0" baseType="lpstr">
      <vt:lpstr>Arial Unicode MS</vt:lpstr>
      <vt:lpstr>SymbolMT</vt:lpstr>
      <vt:lpstr>Arial</vt:lpstr>
      <vt:lpstr>Calibri</vt:lpstr>
      <vt:lpstr>Lucida Sans</vt:lpstr>
      <vt:lpstr>Lucida Sans Unicode</vt:lpstr>
      <vt:lpstr>Tahoma</vt:lpstr>
      <vt:lpstr>Times New Roman</vt:lpstr>
      <vt:lpstr>Verdana</vt:lpstr>
      <vt:lpstr>Office Theme</vt:lpstr>
      <vt:lpstr>Chapter 6.  Dynamic programming</vt:lpstr>
      <vt:lpstr>PowerPoint 演示文稿</vt:lpstr>
      <vt:lpstr>PowerPoint 演示文稿</vt:lpstr>
      <vt:lpstr>Assembly Lines</vt:lpstr>
      <vt:lpstr>Assembly Lines</vt:lpstr>
      <vt:lpstr>Assembly Lines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Chain matrix multiplication</vt:lpstr>
      <vt:lpstr>The problem</vt:lpstr>
      <vt:lpstr>PowerPoint 演示文稿</vt:lpstr>
      <vt:lpstr>Subproblems</vt:lpstr>
      <vt:lpstr>The program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Knapsack背包问题</vt:lpstr>
      <vt:lpstr>The problem</vt:lpstr>
      <vt:lpstr>Knapsack with repetition每样物品不止一键</vt:lpstr>
      <vt:lpstr>Knapsack without repetition每样物品只有一件</vt:lpstr>
      <vt:lpstr>Edit distance</vt:lpstr>
      <vt:lpstr>The problem</vt:lpstr>
      <vt:lpstr>A dynamic programming solution</vt:lpstr>
      <vt:lpstr>The algorithm</vt:lpstr>
      <vt:lpstr>Shortest paths</vt:lpstr>
      <vt:lpstr>Shortest reliable paths</vt:lpstr>
      <vt:lpstr>All-pairs shortest paths</vt:lpstr>
      <vt:lpstr>The subproblems</vt:lpstr>
      <vt:lpstr>The program</vt:lpstr>
      <vt:lpstr>The traveling salesman problem</vt:lpstr>
      <vt:lpstr>The subproblems</vt:lpstr>
      <vt:lpstr>The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(X)</dc:title>
  <dc:creator>Yijia Chen  Shanghai Jiaotong University</dc:creator>
  <cp:lastModifiedBy>天龙 王</cp:lastModifiedBy>
  <cp:revision>155</cp:revision>
  <dcterms:created xsi:type="dcterms:W3CDTF">2016-09-13T02:09:13Z</dcterms:created>
  <dcterms:modified xsi:type="dcterms:W3CDTF">2020-09-16T16:30:50Z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2013-11-14T00:00:00Z</vt:filetime>
  </property>
  <property fmtid="{D5CDD505-2E9C-101B-9397-08002B2CF9AE}" pid="3" name="Creator">
    <vt:lpwstr>LaTeX with Beamer class version 3.10</vt:lpwstr>
  </property>
  <property fmtid="{D5CDD505-2E9C-101B-9397-08002B2CF9AE}" pid="4" name="LastSaved">
    <vt:filetime>2016-09-12T00:00:00Z</vt:filetime>
  </property>
</Properties>
</file>