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4" r:id="rId2"/>
    <p:sldId id="275" r:id="rId3"/>
    <p:sldId id="345" r:id="rId4"/>
    <p:sldId id="276" r:id="rId5"/>
    <p:sldId id="344" r:id="rId6"/>
    <p:sldId id="277" r:id="rId7"/>
    <p:sldId id="278" r:id="rId8"/>
    <p:sldId id="279" r:id="rId9"/>
    <p:sldId id="280" r:id="rId10"/>
    <p:sldId id="337" r:id="rId11"/>
    <p:sldId id="338" r:id="rId12"/>
    <p:sldId id="281" r:id="rId13"/>
    <p:sldId id="339" r:id="rId14"/>
    <p:sldId id="282" r:id="rId15"/>
    <p:sldId id="341" r:id="rId16"/>
    <p:sldId id="283" r:id="rId17"/>
    <p:sldId id="284" r:id="rId18"/>
    <p:sldId id="285" r:id="rId19"/>
    <p:sldId id="342" r:id="rId20"/>
    <p:sldId id="286" r:id="rId21"/>
    <p:sldId id="379" r:id="rId22"/>
    <p:sldId id="304" r:id="rId23"/>
    <p:sldId id="305" r:id="rId24"/>
    <p:sldId id="306" r:id="rId25"/>
    <p:sldId id="307" r:id="rId26"/>
    <p:sldId id="308" r:id="rId27"/>
    <p:sldId id="332" r:id="rId28"/>
    <p:sldId id="380" r:id="rId29"/>
    <p:sldId id="381" r:id="rId30"/>
    <p:sldId id="382" r:id="rId31"/>
    <p:sldId id="392" r:id="rId32"/>
    <p:sldId id="383" r:id="rId33"/>
    <p:sldId id="384" r:id="rId34"/>
    <p:sldId id="385" r:id="rId35"/>
    <p:sldId id="393" r:id="rId36"/>
    <p:sldId id="386" r:id="rId37"/>
    <p:sldId id="387" r:id="rId38"/>
    <p:sldId id="394" r:id="rId39"/>
    <p:sldId id="388" r:id="rId40"/>
    <p:sldId id="389" r:id="rId41"/>
    <p:sldId id="390" r:id="rId42"/>
    <p:sldId id="391" r:id="rId43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龙 王" initials="天龙" lastIdx="22" clrIdx="0">
    <p:extLst>
      <p:ext uri="{19B8F6BF-5375-455C-9EA6-DF929625EA0E}">
        <p15:presenceInfo xmlns:p15="http://schemas.microsoft.com/office/powerpoint/2012/main" userId="7056312b9e95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41" d="100"/>
          <a:sy n="141" d="100"/>
        </p:scale>
        <p:origin x="2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20:27:57.862" idx="1">
    <p:pos x="1945" y="1541"/>
    <p:text>Gf每次循环都更新</p:text>
    <p:extLst>
      <p:ext uri="{C676402C-5697-4E1C-873F-D02D1690AC5C}">
        <p15:threadingInfo xmlns:p15="http://schemas.microsoft.com/office/powerpoint/2012/main" timeZoneBias="-480"/>
      </p:ext>
    </p:extLst>
  </p:cm>
  <p:cm authorId="1" dt="2020-09-17T09:29:44.963" idx="22">
    <p:pos x="1219" y="1528"/>
    <p:text>在剩余网络中做BFS(注意每个节点只能访问一次)，寻找从s到t的路径，1直到没有路径可以从s到t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24:18.341" idx="18">
    <p:pos x="1650" y="240"/>
    <p:text>使用完全随机的策略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33:00.246" idx="19">
    <p:pos x="1256" y="1202"/>
    <p:text>3代表着列的-3，行的+3；即如果行选择m，则会增加3，列选择e，就会-3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35:34.672" idx="20">
    <p:pos x="1798" y="345"/>
    <p:text>x代表策略</p:text>
    <p:extLst>
      <p:ext uri="{C676402C-5697-4E1C-873F-D02D1690AC5C}">
        <p15:threadingInfo xmlns:p15="http://schemas.microsoft.com/office/powerpoint/2012/main" timeZoneBias="-480"/>
      </p:ext>
    </p:extLst>
  </p:cm>
  <p:cm authorId="1" dt="2020-07-17T10:35:46.775" idx="21">
    <p:pos x="858" y="475"/>
    <p:text>代表行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20:51:32.747" idx="2">
    <p:pos x="1554" y="464"/>
    <p:text>广度优先找到的路径flow</p:text>
    <p:extLst>
      <p:ext uri="{C676402C-5697-4E1C-873F-D02D1690AC5C}">
        <p15:threadingInfo xmlns:p15="http://schemas.microsoft.com/office/powerpoint/2012/main" timeZoneBias="-480"/>
      </p:ext>
    </p:extLst>
  </p:cm>
  <p:cm authorId="1" dt="2020-07-14T20:53:02.712" idx="3">
    <p:pos x="1659" y="824"/>
    <p:text>可以取消的</p:text>
    <p:extLst>
      <p:ext uri="{C676402C-5697-4E1C-873F-D02D1690AC5C}">
        <p15:threadingInfo xmlns:p15="http://schemas.microsoft.com/office/powerpoint/2012/main" timeZoneBias="-480"/>
      </p:ext>
    </p:extLst>
  </p:cm>
  <p:cm authorId="1" dt="2020-07-14T20:53:56.869" idx="4">
    <p:pos x="1559" y="1483"/>
    <p:text>再次通过BFS找到一条路径s-a-d-e-t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20:55:44.409" idx="5">
    <p:pos x="2144" y="1565"/>
    <p:text>在这个图里，再也找不到一条路径可以从s到t的了</p:text>
    <p:extLst>
      <p:ext uri="{C676402C-5697-4E1C-873F-D02D1690AC5C}">
        <p15:threadingInfo xmlns:p15="http://schemas.microsoft.com/office/powerpoint/2012/main" timeZoneBias="-480"/>
      </p:ext>
    </p:extLst>
  </p:cm>
  <p:cm authorId="1" dt="2020-07-14T21:00:32.658" idx="6">
    <p:pos x="1880" y="1437"/>
    <p:text>分割定理，存在一个分割，上面的边的和为7(size)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21:07:08.068" idx="7">
    <p:pos x="243" y="1009"/>
    <p:text>在这个图里，已经找不到s到t的路径了</p:text>
    <p:extLst>
      <p:ext uri="{C676402C-5697-4E1C-873F-D02D1690AC5C}">
        <p15:threadingInfo xmlns:p15="http://schemas.microsoft.com/office/powerpoint/2012/main" timeZoneBias="-480"/>
      </p:ext>
    </p:extLst>
  </p:cm>
  <p:cm authorId="1" dt="2020-07-14T21:08:40.948" idx="8">
    <p:pos x="1866" y="1338"/>
    <p:text>size(f)达到最大</p:text>
    <p:extLst>
      <p:ext uri="{C676402C-5697-4E1C-873F-D02D1690AC5C}">
        <p15:threadingInfo xmlns:p15="http://schemas.microsoft.com/office/powerpoint/2012/main" timeZoneBias="-480"/>
      </p:ext>
    </p:extLst>
  </p:cm>
  <p:cm authorId="1" dt="2020-07-14T21:09:55.694" idx="9">
    <p:pos x="2221" y="1457"/>
    <p:text>这些边加起来就是size(f)，同时根据定义，也是capacity(L,R)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21:14:40.411" idx="10">
    <p:pos x="308" y="424"/>
    <p:text>每次循环的时间复杂度</p:text>
    <p:extLst>
      <p:ext uri="{C676402C-5697-4E1C-873F-D02D1690AC5C}">
        <p15:threadingInfo xmlns:p15="http://schemas.microsoft.com/office/powerpoint/2012/main" timeZoneBias="-480"/>
      </p:ext>
    </p:extLst>
  </p:cm>
  <p:cm authorId="1" dt="2020-07-14T21:16:54.408" idx="11">
    <p:pos x="2629" y="867"/>
    <p:text>每次循环都至少增加的size(f)至少加1，所以，最多有C|E|次循环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4T21:22:01.779" idx="13">
    <p:pos x="1627" y="575"/>
    <p:text>一个男孩可能喜欢多个女孩，一个女孩也可能喜欢多个男孩</p:text>
    <p:extLst>
      <p:ext uri="{C676402C-5697-4E1C-873F-D02D1690AC5C}">
        <p15:threadingInfo xmlns:p15="http://schemas.microsoft.com/office/powerpoint/2012/main" timeZoneBias="-480"/>
      </p:ext>
    </p:extLst>
  </p:cm>
  <p:cm authorId="1" dt="2020-07-14T21:24:06.279" idx="14">
    <p:pos x="1605" y="1315"/>
    <p:text>油管问题，每条边的容量都是1，size(f)=couple数(一一匹配)时，就是完美匹配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13:12.219" idx="15">
    <p:pos x="1768" y="496"/>
    <p:text>y是新引入的变量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19:46.043" idx="16">
    <p:pos x="1899" y="231"/>
    <p:text>xi为行使用第i个策略的概率；yj是列使用第j个策略的概率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22:55.364" idx="17">
    <p:pos x="2448" y="1557"/>
    <p:text>对称结构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B172-C0E2-498F-80EB-C8625B263F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325830"/>
            <a:ext cx="1752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Flows in networks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4080"/>
            <a:ext cx="3679825" cy="313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0" y="1184631"/>
            <a:ext cx="4013100" cy="199354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6376"/>
            <a:ext cx="3423776" cy="9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38867"/>
            <a:ext cx="3271376" cy="210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24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78070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Cuts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15" y="739775"/>
            <a:ext cx="3938956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truly remarkable fact:</a:t>
            </a:r>
          </a:p>
          <a:p>
            <a:pPr marL="246379" marR="243204">
              <a:lnSpc>
                <a:spcPts val="1400"/>
              </a:lnSpc>
              <a:spcBef>
                <a:spcPts val="300"/>
              </a:spcBef>
            </a:pPr>
            <a:r>
              <a:rPr sz="1100" i="1" dirty="0">
                <a:latin typeface="Arial"/>
                <a:cs typeface="Arial"/>
              </a:rPr>
              <a:t>not only does simplex correctly compute a maximum flow, but it also generates a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short proof of the optimality </a:t>
            </a:r>
            <a:r>
              <a:rPr sz="1100" i="1" dirty="0">
                <a:latin typeface="Arial"/>
                <a:cs typeface="Arial"/>
              </a:rPr>
              <a:t>of this flow!</a:t>
            </a:r>
            <a:r>
              <a:rPr lang="zh-CN" altLang="en-US" sz="1100" i="1" dirty="0">
                <a:latin typeface="Arial"/>
                <a:cs typeface="Arial"/>
              </a:rPr>
              <a:t>不仅产生了最优解，同时产生了证明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An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b="1" dirty="0">
                <a:latin typeface="Gill Sans MT"/>
                <a:cs typeface="Gill Sans MT"/>
              </a:rPr>
              <a:t>-cut </a:t>
            </a:r>
            <a:r>
              <a:rPr sz="1100" dirty="0">
                <a:latin typeface="Tahoma"/>
                <a:cs typeface="Tahoma"/>
              </a:rPr>
              <a:t>partitions the vertices into two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disjoint </a:t>
            </a:r>
            <a:r>
              <a:rPr sz="1100" dirty="0">
                <a:latin typeface="Tahoma"/>
                <a:cs typeface="Tahoma"/>
              </a:rPr>
              <a:t>groups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such that 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. Its </a:t>
            </a:r>
            <a:r>
              <a:rPr sz="1100" b="1" dirty="0">
                <a:latin typeface="Gill Sans MT"/>
                <a:cs typeface="Gill Sans MT"/>
              </a:rPr>
              <a:t>capacity</a:t>
            </a:r>
            <a:r>
              <a:rPr lang="zh-CN" altLang="en-US" sz="1100" b="1" dirty="0">
                <a:latin typeface="Gill Sans MT"/>
                <a:cs typeface="Gill Sans MT"/>
              </a:rPr>
              <a:t>可以通过的量</a:t>
            </a:r>
            <a:r>
              <a:rPr sz="1100" b="1" dirty="0">
                <a:latin typeface="Gill Sans MT"/>
                <a:cs typeface="Gill Sans MT"/>
              </a:rPr>
              <a:t> </a:t>
            </a:r>
            <a:r>
              <a:rPr sz="1100" dirty="0">
                <a:latin typeface="Tahoma"/>
                <a:cs typeface="Tahoma"/>
              </a:rPr>
              <a:t>is the total capacity of the edges from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,  and as argued previously, is an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upper bound </a:t>
            </a:r>
            <a:r>
              <a:rPr sz="1100" dirty="0">
                <a:latin typeface="Tahoma"/>
                <a:cs typeface="Tahoma"/>
              </a:rPr>
              <a:t>on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1100" dirty="0">
                <a:latin typeface="Tahoma"/>
                <a:cs typeface="Tahoma"/>
              </a:rPr>
              <a:t>flow:</a:t>
            </a: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Pick any flow </a:t>
            </a:r>
            <a:r>
              <a:rPr sz="1100" i="1" dirty="0">
                <a:latin typeface="Arial"/>
                <a:cs typeface="Arial"/>
              </a:rPr>
              <a:t>f </a:t>
            </a:r>
            <a:r>
              <a:rPr sz="1100" dirty="0">
                <a:latin typeface="Tahoma"/>
                <a:cs typeface="Tahoma"/>
              </a:rPr>
              <a:t>and any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)-cut (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lang="en-US" sz="1100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</a:t>
            </a:r>
            <a:endParaRPr lang="en-US" sz="1100" dirty="0">
              <a:latin typeface="Tahoma"/>
              <a:cs typeface="Tahoma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lang="en-US" sz="1100" dirty="0">
                <a:latin typeface="Tahoma"/>
                <a:cs typeface="Tahoma"/>
              </a:rPr>
              <a:t>t</a:t>
            </a:r>
            <a:r>
              <a:rPr sz="1100" dirty="0">
                <a:latin typeface="Tahoma"/>
                <a:cs typeface="Tahoma"/>
              </a:rPr>
              <a:t>hen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282576"/>
            <a:ext cx="3810000" cy="215444"/>
          </a:xfrm>
        </p:spPr>
        <p:txBody>
          <a:bodyPr/>
          <a:lstStyle/>
          <a:p>
            <a:pPr algn="l"/>
            <a:r>
              <a:rPr lang="en-US" altLang="zh-CN" sz="1400" b="1" dirty="0"/>
              <a:t>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2927"/>
            <a:ext cx="2590800" cy="16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3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228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certificate of optimality</a:t>
            </a:r>
            <a:r>
              <a:rPr lang="zh-CN" altLang="en-US" sz="1400" b="1" dirty="0"/>
              <a:t>正确性证明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910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Theorem (Max-flow min-cut)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The si</a:t>
            </a:r>
            <a:r>
              <a:rPr sz="1100" dirty="0">
                <a:latin typeface="Arial"/>
                <a:cs typeface="Arial"/>
              </a:rPr>
              <a:t>z</a:t>
            </a:r>
            <a:r>
              <a:rPr sz="1100" i="1" dirty="0">
                <a:latin typeface="Arial"/>
                <a:cs typeface="Arial"/>
              </a:rPr>
              <a:t>e of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flow </a:t>
            </a:r>
            <a:r>
              <a:rPr sz="1100" i="1" dirty="0">
                <a:latin typeface="Arial"/>
                <a:cs typeface="Arial"/>
              </a:rPr>
              <a:t>in a network equals the capacity of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r>
              <a:rPr lang="en-US" sz="11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-cut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lang="zh-CN" altLang="en-US" sz="1100" i="1" dirty="0">
                <a:latin typeface="Arial"/>
                <a:cs typeface="Arial"/>
              </a:rPr>
              <a:t>最大流</a:t>
            </a:r>
            <a:r>
              <a:rPr lang="en-US" altLang="zh-CN" sz="1100" i="1" dirty="0">
                <a:latin typeface="Arial"/>
                <a:cs typeface="Arial"/>
              </a:rPr>
              <a:t>=</a:t>
            </a:r>
            <a:r>
              <a:rPr lang="zh-CN" altLang="en-US" sz="1100" i="1" dirty="0">
                <a:latin typeface="Arial"/>
                <a:cs typeface="Arial"/>
              </a:rPr>
              <a:t>最小的分割，即</a:t>
            </a:r>
            <a:r>
              <a:rPr lang="en-US" altLang="zh-CN" sz="1100" i="1" dirty="0">
                <a:latin typeface="Arial"/>
                <a:cs typeface="Arial"/>
              </a:rPr>
              <a:t>size(f)&lt;=capacity(L,R)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Suppose </a:t>
            </a:r>
            <a:r>
              <a:rPr sz="1000" i="1" dirty="0">
                <a:latin typeface="Tahoma"/>
                <a:cs typeface="Tahoma"/>
              </a:rPr>
              <a:t>f</a:t>
            </a:r>
            <a:r>
              <a:rPr sz="1000" dirty="0">
                <a:latin typeface="Tahoma"/>
                <a:cs typeface="Tahoma"/>
              </a:rPr>
              <a:t> is the final flow when the algorithm terminates.</a:t>
            </a:r>
          </a:p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We know that node 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is no longer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the residual network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.  Let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nodes that are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, and let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= 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\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rest of the nodes. We claim that</a:t>
            </a:r>
          </a:p>
          <a:p>
            <a:pPr marL="10795" algn="ctr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2416174"/>
            <a:ext cx="4109620" cy="70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To see this, observe that by the way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is defined, any edge going from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R  </a:t>
            </a:r>
            <a:r>
              <a:rPr sz="1000" dirty="0">
                <a:latin typeface="Tahoma"/>
                <a:cs typeface="Tahoma"/>
              </a:rPr>
              <a:t>must be at full capacity (in the current flow </a:t>
            </a:r>
            <a:r>
              <a:rPr sz="1000" i="1" dirty="0">
                <a:latin typeface="Arial"/>
                <a:cs typeface="Arial"/>
              </a:rPr>
              <a:t>f </a:t>
            </a:r>
            <a:r>
              <a:rPr sz="1000" dirty="0">
                <a:latin typeface="Tahoma"/>
                <a:cs typeface="Tahoma"/>
              </a:rPr>
              <a:t>), and any edge from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must have zero flow.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000" dirty="0">
                <a:latin typeface="Tahoma"/>
                <a:cs typeface="Tahoma"/>
              </a:rPr>
              <a:t>Therefore the net flow across (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) is exactly the capacity of the cut.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886200" cy="215444"/>
          </a:xfrm>
        </p:spPr>
        <p:txBody>
          <a:bodyPr/>
          <a:lstStyle/>
          <a:p>
            <a:r>
              <a:rPr lang="en-US" altLang="zh-CN" sz="1400" b="1" dirty="0"/>
              <a:t>Max-flow min-cut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68375"/>
            <a:ext cx="230800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78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25" y="206376"/>
            <a:ext cx="4170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Efficiency</a:t>
            </a:r>
            <a:r>
              <a:rPr lang="zh-CN" altLang="en-US" sz="1400" b="1" dirty="0"/>
              <a:t>时间复杂度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47649" y="511175"/>
            <a:ext cx="4114800" cy="249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Each iteration of our maximum-flow algorithm is efficient, requiring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  time if a DFS or BFS is used to find an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path.</a:t>
            </a:r>
          </a:p>
          <a:p>
            <a:pPr marL="1089025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0000FF"/>
                </a:solidFill>
                <a:latin typeface="Tahoma"/>
                <a:cs typeface="Tahoma"/>
              </a:rPr>
              <a:t>But how many iterations are there?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Suppose all edges in the original network have integer capacities </a:t>
            </a:r>
            <a:r>
              <a:rPr sz="1000" dirty="0">
                <a:latin typeface="Lucida Sans Unicode"/>
                <a:cs typeface="Lucida Sans Unicode"/>
              </a:rPr>
              <a:t>≤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2700" marR="304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Then on each iteration of the algorithm, the flow is always an integer and increases by an integer amount. Therefore, since the maximum flow is at most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, the number of iterations is at most this much.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If paths are chosen in a sensible manner – in particular, by using a BFS, which finds the path with the fewest edges – then the number of iterations is at most 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| · 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), no matter what the capacities are.</a:t>
            </a:r>
          </a:p>
          <a:p>
            <a:pPr marL="12700" marR="92710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This latter bound gives an overall running time of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 · 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baseline="37037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000" dirty="0">
                <a:latin typeface="Tahoma"/>
                <a:cs typeface="Tahoma"/>
              </a:rPr>
              <a:t>for maximum  flow.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49375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Bipartite matching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826" y="892175"/>
            <a:ext cx="40884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graph with nodes on the left representing boys and nodes on the right representing girls.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an edge between a boy and girl if they like each other.</a:t>
            </a: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Is it possible to choose couples so that everyone has exactly one partner, and it is someone they like?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In graph-theoretic jargon, is there a </a:t>
            </a:r>
            <a:r>
              <a:rPr sz="1100" b="1" dirty="0">
                <a:latin typeface="Gill Sans MT"/>
                <a:cs typeface="Gill Sans MT"/>
              </a:rPr>
              <a:t>perfect matching</a:t>
            </a:r>
            <a:r>
              <a:rPr sz="1100" dirty="0">
                <a:latin typeface="Tahoma"/>
                <a:cs typeface="Tahoma"/>
              </a:rPr>
              <a:t>?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Bipartite matching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1" y="587375"/>
            <a:ext cx="4038600" cy="2590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39775"/>
            <a:ext cx="191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2" y="1963025"/>
            <a:ext cx="2747904" cy="91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2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Shipping oil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1196975"/>
            <a:ext cx="4091356" cy="113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have a network of pipelines along which oil can be sent.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goal </a:t>
            </a:r>
            <a:r>
              <a:rPr sz="1100" dirty="0">
                <a:latin typeface="Tahoma"/>
                <a:cs typeface="Tahoma"/>
              </a:rPr>
              <a:t>is to ship as much oil as possible from the </a:t>
            </a:r>
            <a:r>
              <a:rPr sz="1100" b="1" dirty="0">
                <a:latin typeface="Gill Sans MT"/>
                <a:cs typeface="Gill Sans MT"/>
              </a:rPr>
              <a:t>source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and the </a:t>
            </a:r>
            <a:r>
              <a:rPr sz="1100" b="1" dirty="0">
                <a:latin typeface="Gill Sans MT"/>
                <a:cs typeface="Gill Sans MT"/>
              </a:rPr>
              <a:t>sink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44323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Each pipeline has a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capacity </a:t>
            </a:r>
            <a:r>
              <a:rPr sz="1100" dirty="0">
                <a:latin typeface="Tahoma"/>
                <a:cs typeface="Tahoma"/>
              </a:rPr>
              <a:t>it can handle, and there are no opportunities for storing oil </a:t>
            </a:r>
            <a:r>
              <a:rPr sz="1100" dirty="0" err="1">
                <a:latin typeface="Tahoma"/>
                <a:cs typeface="Tahoma"/>
              </a:rPr>
              <a:t>en</a:t>
            </a:r>
            <a:r>
              <a:rPr sz="1100" dirty="0">
                <a:latin typeface="Tahoma"/>
                <a:cs typeface="Tahoma"/>
              </a:rPr>
              <a:t> route</a:t>
            </a:r>
            <a:r>
              <a:rPr lang="en-US" sz="1100" dirty="0">
                <a:latin typeface="Tahoma"/>
                <a:cs typeface="Tahoma"/>
              </a:rPr>
              <a:t>(</a:t>
            </a:r>
            <a:r>
              <a:rPr lang="zh-CN" altLang="en-US" sz="1100" dirty="0">
                <a:latin typeface="Tahoma"/>
                <a:cs typeface="Tahoma"/>
              </a:rPr>
              <a:t>在运输过程中，不能储存</a:t>
            </a:r>
            <a:r>
              <a:rPr lang="en-US" sz="1100" dirty="0">
                <a:latin typeface="Tahoma"/>
                <a:cs typeface="Tahoma"/>
              </a:rPr>
              <a:t>)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49" y="2063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894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09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matchmaking game can be reduced to the maximum-flow problem, and  thereby to linear programming!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indent="-97155">
              <a:lnSpc>
                <a:spcPts val="1400"/>
              </a:lnSpc>
              <a:spcBef>
                <a:spcPts val="5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Create a new source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with outgoing edges to all the boys;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 new sink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with incoming edges from all the girls;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and direct all the edges in the original bipartite graph from boy to girl.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Finally, give every edge a capacity of 1.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5" y="2825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Then there is a perfect matching if and only if this network has a flow whose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size equals the number of couples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maximum-flow problem has the following property: if all edge capacities are integers, then the optimal flow found by our algorithm 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integral</a:t>
            </a:r>
            <a:r>
              <a:rPr sz="1100" dirty="0">
                <a:latin typeface="Tahoma"/>
                <a:cs typeface="Tahoma"/>
              </a:rPr>
              <a:t>.</a:t>
            </a:r>
            <a:endParaRPr lang="en-US" sz="1100" dirty="0">
              <a:latin typeface="Tahoma"/>
              <a:cs typeface="Tahoma"/>
            </a:endParaRP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30670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can see this directly from the algorithm, which in such cases would increment the flow by an integer amount on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323114423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8520" y="1425575"/>
            <a:ext cx="1074012" cy="176684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</a:rPr>
              <a:t>Duality</a:t>
            </a:r>
            <a:r>
              <a:rPr lang="zh-CN" altLang="en-US" sz="1400" b="1" dirty="0">
                <a:solidFill>
                  <a:srgbClr val="0000FF"/>
                </a:solidFill>
              </a:rPr>
              <a:t>对偶性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8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150" y="0"/>
            <a:ext cx="4667250" cy="346075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756" y="290740"/>
            <a:ext cx="36388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1450" y="1290885"/>
            <a:ext cx="3863351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declares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/>
              <a:t>x</a:t>
            </a:r>
            <a:r>
              <a:rPr lang="en-US" altLang="zh-CN" sz="1000" i="1" baseline="-25000" dirty="0"/>
              <a:t>1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000" i="1" baseline="-25000" dirty="0"/>
              <a:t>2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(100,300),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objective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5867" y="1730381"/>
            <a:ext cx="3359894" cy="14552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somehow?</a:t>
            </a:r>
            <a:r>
              <a:rPr lang="zh-CN" altLang="en-US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检验最优性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71450" y="1967052"/>
            <a:ext cx="4345741" cy="14423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38250" y="2165098"/>
            <a:ext cx="838371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2000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1450" y="2363418"/>
            <a:ext cx="3710951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up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yields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45867" y="2779472"/>
            <a:ext cx="835165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1900</a:t>
            </a:r>
            <a:r>
              <a:rPr lang="en-US" altLang="zh-CN" sz="9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417633" y="282575"/>
            <a:ext cx="110622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000" dirty="0"/>
              <a:t>max 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+ 6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endParaRPr lang="zh-CN" altLang="zh-CN" sz="1000" dirty="0"/>
          </a:p>
          <a:p>
            <a:endParaRPr lang="en-US" altLang="zh-CN" sz="1000" i="1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 ≤ 200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300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400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</a:t>
            </a:r>
            <a:r>
              <a:rPr lang="en-US" altLang="zh-CN" sz="1000" i="1" dirty="0"/>
              <a:t>, 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≥ 0 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31661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0050" y="358775"/>
            <a:ext cx="39305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investigate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describing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 multipliers,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1,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,y</a:t>
            </a:r>
            <a:r>
              <a:rPr lang="en-US" altLang="zh-CN" sz="1100" baseline="-25000" dirty="0"/>
              <a:t>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即前面的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95177" y="1654175"/>
            <a:ext cx="3762474" cy="135937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baseline="-25000" dirty="0" err="1"/>
              <a:t>i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unqualiﬁed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 inequalities. 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multiplication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bound:</a:t>
            </a:r>
            <a:endParaRPr lang="en-US" altLang="zh-CN" sz="1100" dirty="0"/>
          </a:p>
          <a:p>
            <a:r>
              <a:rPr lang="en-US" altLang="zh-CN" sz="1100" dirty="0"/>
              <a:t>       (y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1 </a:t>
            </a:r>
            <a:r>
              <a:rPr lang="en-US" altLang="zh-CN" sz="1100" dirty="0"/>
              <a:t>+ (y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≤ 200y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+ 300y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+ 400y</a:t>
            </a:r>
            <a:r>
              <a:rPr lang="en-US" altLang="zh-CN" sz="1100" baseline="-25000" dirty="0"/>
              <a:t>3.</a:t>
            </a:r>
            <a:endParaRPr lang="zh-CN" altLang="zh-CN" sz="1100" dirty="0"/>
          </a:p>
          <a:p>
            <a:pPr>
              <a:lnSpc>
                <a:spcPts val="1001"/>
              </a:lnSpc>
            </a:pPr>
            <a:endParaRPr lang="en-US" altLang="zh-CN" sz="1100" dirty="0"/>
          </a:p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2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上界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39775"/>
            <a:ext cx="232559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457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2820371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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71564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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2" y="1135315"/>
            <a:ext cx="3701928" cy="224680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easily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 making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enough,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y1, y2, y3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(5, 3, 6). 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4300,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interest.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这个上界太松散了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1105673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200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3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subject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preceding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3" y="405816"/>
            <a:ext cx="3548693" cy="61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440" y="-680026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2882" y="80813"/>
            <a:ext cx="3879815" cy="179283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endParaRPr lang="en-US" altLang="zh-CN" sz="11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/>
              <a:t> y</a:t>
            </a:r>
            <a:r>
              <a:rPr lang="en-US" altLang="zh-CN" sz="1100" baseline="-25000" dirty="0"/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/>
              <a:t> y</a:t>
            </a:r>
            <a:r>
              <a:rPr lang="en-US" altLang="zh-CN" sz="1100" baseline="-25000" dirty="0"/>
              <a:t>2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/>
              <a:t> y</a:t>
            </a:r>
            <a:r>
              <a:rPr lang="en-US" altLang="zh-CN" sz="1100" baseline="-25000" dirty="0"/>
              <a:t>3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/>
              <a:t>	           y</a:t>
            </a:r>
            <a:r>
              <a:rPr lang="en-US" altLang="zh-CN" sz="1100" baseline="-25000" dirty="0"/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/>
              <a:t>	           y</a:t>
            </a:r>
            <a:r>
              <a:rPr lang="en-US" altLang="zh-CN" sz="1100" baseline="-25000" dirty="0"/>
              <a:t>2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/>
              <a:t>	           y</a:t>
            </a:r>
            <a:r>
              <a:rPr lang="en-US" altLang="zh-CN" sz="1100" baseline="-25000" dirty="0"/>
              <a:t>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endParaRPr lang="en-US" altLang="zh-CN" sz="1100" dirty="0"/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/>
              <a:t>	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LP. 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 find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equal, 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1333" y="1923006"/>
            <a:ext cx="1604606" cy="1595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/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x</a:t>
            </a:r>
            <a:r>
              <a:rPr lang="en-US" altLang="zh-CN" sz="1100" i="1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(100, 300);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40479" y="1918114"/>
            <a:ext cx="158056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3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 5, 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5420" y="2111375"/>
            <a:ext cx="391474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optimality.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相互验证了最优性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4" y="2439712"/>
            <a:ext cx="3876590" cy="68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75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4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5250" y="368815"/>
            <a:ext cx="4191001" cy="40655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 algn="ctr"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matrix-vector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 </a:t>
            </a:r>
          </a:p>
          <a:p>
            <a:pPr algn="ctr">
              <a:lnSpc>
                <a:spcPts val="901"/>
              </a:lnSpc>
            </a:pP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Times New Roman" pitchFamily="18" charset="0"/>
            </a:endParaRPr>
          </a:p>
          <a:p>
            <a:pPr algn="ctr">
              <a:lnSpc>
                <a:spcPts val="901"/>
              </a:lnSpc>
            </a:pP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/>
              <p:cNvSpPr txBox="1"/>
              <p:nvPr/>
            </p:nvSpPr>
            <p:spPr>
              <a:xfrm>
                <a:off x="400050" y="892175"/>
                <a:ext cx="3612786" cy="1749229"/>
              </a:xfrm>
              <a:prstGeom prst="rect">
                <a:avLst/>
              </a:prstGeom>
              <a:noFill/>
            </p:spPr>
            <p:txBody>
              <a:bodyPr wrap="square" lIns="0" tIns="0" rIns="0" bIns="45752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Primal LP:        Dual LP: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max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     min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Ax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b        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0         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≥0</m:t>
                    </m:r>
                  </m:oMath>
                </a14:m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Theorem</a:t>
                </a:r>
                <a:r>
                  <a:rPr lang="en-US" altLang="zh-CN" sz="11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(Duality)</a:t>
                </a:r>
              </a:p>
              <a:p>
                <a:pPr>
                  <a:lnSpc>
                    <a:spcPts val="1601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If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linear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program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has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bounded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optimum,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its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dual,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and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two optimum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values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coincide.</a:t>
                </a:r>
              </a:p>
            </p:txBody>
          </p:sp>
        </mc:Choice>
        <mc:Fallback xmlns=""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892175"/>
                <a:ext cx="3612786" cy="1749229"/>
              </a:xfrm>
              <a:prstGeom prst="rect">
                <a:avLst/>
              </a:prstGeom>
              <a:blipFill>
                <a:blip r:embed="rId2"/>
                <a:stretch>
                  <a:fillRect l="-2534" t="-2439" b="-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59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759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3050" y="1361207"/>
            <a:ext cx="126951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Zero-sum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1164935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8977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7250" y="282575"/>
            <a:ext cx="3294363" cy="17347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Rock-paper-scissors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  <a:r>
              <a:rPr lang="zh-CN" altLang="en-US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石头剪刀布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7650" y="663575"/>
            <a:ext cx="4063613" cy="892584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can represent various conflict situations in life by matrix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schoolyard rock-paper-scissors game is specified by the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07300"/>
            <a:ext cx="2667000" cy="10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90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114800" cy="215444"/>
          </a:xfrm>
        </p:spPr>
        <p:txBody>
          <a:bodyPr/>
          <a:lstStyle/>
          <a:p>
            <a:r>
              <a:rPr lang="en-US" altLang="zh-CN" sz="1400" b="1" dirty="0"/>
              <a:t>A Flow in Network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739775"/>
            <a:ext cx="4381500" cy="2286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68375"/>
            <a:ext cx="38183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1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787" y="358775"/>
            <a:ext cx="3956015" cy="280336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/>
          </a:p>
          <a:p>
            <a:pPr>
              <a:tabLst>
                <a:tab pos="254178" algn="l"/>
              </a:tabLst>
            </a:pPr>
            <a:r>
              <a:rPr lang="en-US" altLang="zh-CN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repeatedly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quickly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catch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 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countermove,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 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things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allowing 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/>
              <a:t>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 that 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Similarly,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/>
              <a:t>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dirty="0"/>
              <a:t>	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01502" y="2861438"/>
            <a:ext cx="60914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6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i,j</a:t>
            </a:r>
          </a:p>
        </p:txBody>
      </p:sp>
    </p:spTree>
    <p:extLst>
      <p:ext uri="{BB962C8B-B14F-4D97-AF65-F5344CB8AC3E}">
        <p14:creationId xmlns:p14="http://schemas.microsoft.com/office/powerpoint/2010/main" val="407408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33350" y="358775"/>
            <a:ext cx="4623060" cy="90540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         Mixed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</a:p>
          <a:p>
            <a:pPr>
              <a:lnSpc>
                <a:spcPts val="1001"/>
              </a:lnSpc>
            </a:pPr>
            <a:endParaRPr lang="en-US" altLang="zh-CN" dirty="0"/>
          </a:p>
          <a:p>
            <a:pPr>
              <a:tabLst>
                <a:tab pos="254178" algn="l"/>
              </a:tabLst>
            </a:pPr>
            <a:r>
              <a:rPr lang="en-US" altLang="zh-CN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/>
              <a:t>i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j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17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 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respectively.</a:t>
            </a:r>
          </a:p>
          <a:p>
            <a:pPr>
              <a:tabLst>
                <a:tab pos="254178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(average)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1450" y="2058645"/>
            <a:ext cx="3693319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7" y="1422610"/>
            <a:ext cx="3452812" cy="32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569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553" y="-3838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7394" y="206374"/>
            <a:ext cx="3621656" cy="112341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/>
          </a:p>
          <a:p>
            <a:pPr>
              <a:lnSpc>
                <a:spcPts val="1001"/>
              </a:lnSpc>
            </a:pPr>
            <a:endParaRPr lang="en-US" altLang="zh-CN" dirty="0"/>
          </a:p>
          <a:p>
            <a:pPr>
              <a:lnSpc>
                <a:spcPts val="1301"/>
              </a:lnSpc>
              <a:tabLst>
                <a:tab pos="25417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301"/>
              </a:lnSpc>
              <a:tabLst>
                <a:tab pos="254178" algn="l"/>
              </a:tabLst>
            </a:pP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(1/3,1/3,1/3).</a:t>
            </a:r>
          </a:p>
          <a:p>
            <a:pPr>
              <a:lnSpc>
                <a:spcPts val="1301"/>
              </a:lnSpc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3850" y="1767334"/>
            <a:ext cx="3624390" cy="892584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/>
              <a:t>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  <a:p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weighted 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individual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375350"/>
            <a:ext cx="1828800" cy="3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665679"/>
            <a:ext cx="360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75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2749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284372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587375"/>
            <a:ext cx="39624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3505" y="1209497"/>
            <a:ext cx="4103688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 (remember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33505" y="1887219"/>
            <a:ext cx="38335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forces 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payoff.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7650" y="2601792"/>
            <a:ext cx="40386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 randomly,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payoff 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</p:spTree>
    <p:extLst>
      <p:ext uri="{BB962C8B-B14F-4D97-AF65-F5344CB8AC3E}">
        <p14:creationId xmlns:p14="http://schemas.microsoft.com/office/powerpoint/2010/main" val="281798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89"/>
            <a:ext cx="108151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1765" y="679778"/>
            <a:ext cx="432169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5250" y="916919"/>
            <a:ext cx="459581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7650" y="1213320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 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(zero)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 parties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8716" y="1743308"/>
            <a:ext cx="3777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high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level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symmetry</a:t>
            </a:r>
            <a:r>
              <a:rPr lang="zh-CN" altLang="en-US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非常对称情况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rock-paper-scissors.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7008" y="2273296"/>
            <a:ext cx="375978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</p:spTree>
    <p:extLst>
      <p:ext uri="{BB962C8B-B14F-4D97-AF65-F5344CB8AC3E}">
        <p14:creationId xmlns:p14="http://schemas.microsoft.com/office/powerpoint/2010/main" val="207041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7745" y="288789"/>
            <a:ext cx="161852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 (cont.)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23850" y="587375"/>
            <a:ext cx="3810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3523" y="1256742"/>
            <a:ext cx="311303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Likewise,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3850" y="1501775"/>
            <a:ext cx="3429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Amazingly,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hurt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advance!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3523" y="2237769"/>
            <a:ext cx="37241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remarkable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consequence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–equivalent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和对偶性类似，一边最大化，一边最小化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0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418295"/>
            <a:ext cx="2541465" cy="17347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Presidential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election</a:t>
            </a:r>
            <a:r>
              <a:rPr lang="zh-CN" altLang="en-US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总统选举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55722" y="718203"/>
            <a:ext cx="3650937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office,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campaign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focus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initials(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首字母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economy, society,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81366"/>
            <a:ext cx="4090863" cy="14988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millions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votes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2" y="1882775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274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6" y="288789"/>
            <a:ext cx="102906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9870" y="661310"/>
            <a:ext cx="37315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(1/2,1/2). 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932" y="1132129"/>
            <a:ext cx="374274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1/2,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 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32466" y="1741594"/>
            <a:ext cx="369263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pure 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2466" y="2352866"/>
            <a:ext cx="3744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 smaller.</a:t>
            </a:r>
          </a:p>
        </p:txBody>
      </p:sp>
    </p:spTree>
    <p:extLst>
      <p:ext uri="{BB962C8B-B14F-4D97-AF65-F5344CB8AC3E}">
        <p14:creationId xmlns:p14="http://schemas.microsoft.com/office/powerpoint/2010/main" val="2051812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7596" y="358775"/>
            <a:ext cx="156607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8231" y="815975"/>
            <a:ext cx="3607019" cy="140041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achieve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−2x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</a:rPr>
              <a:t>+x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defensively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payoff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against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 response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298231" y="2035175"/>
            <a:ext cx="3007233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187676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47650" y="318456"/>
            <a:ext cx="3346415" cy="174888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3291603" algn="l"/>
              </a:tabLst>
            </a:pPr>
            <a:r>
              <a:rPr lang="en-US" altLang="zh-CN" sz="14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3565"/>
            <a:ext cx="35520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323850" y="1501775"/>
            <a:ext cx="3346415" cy="21547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291603" algn="l"/>
              </a:tabLst>
            </a:pP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Row needs to choose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 and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2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 to maximize this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57" y="1714861"/>
            <a:ext cx="1981199" cy="9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24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240" y="465489"/>
            <a:ext cx="3963010" cy="21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685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networks consist of a directed graph</a:t>
            </a:r>
            <a:r>
              <a:rPr lang="zh-CN" altLang="en-US" sz="900" dirty="0">
                <a:latin typeface="Tahoma"/>
                <a:cs typeface="Tahoma"/>
              </a:rPr>
              <a:t>有向图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; two special nodes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∈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, which are, respectively, a </a:t>
            </a:r>
            <a:r>
              <a:rPr sz="900" b="1" dirty="0">
                <a:latin typeface="Gill Sans MT"/>
                <a:cs typeface="Gill Sans MT"/>
              </a:rPr>
              <a:t>source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b="1" dirty="0">
                <a:latin typeface="Gill Sans MT"/>
                <a:cs typeface="Gill Sans MT"/>
              </a:rPr>
              <a:t>sink </a:t>
            </a:r>
            <a:r>
              <a:rPr sz="900" dirty="0">
                <a:latin typeface="Tahoma"/>
                <a:cs typeface="Tahoma"/>
              </a:rPr>
              <a:t>of </a:t>
            </a:r>
            <a:r>
              <a:rPr sz="900" i="1" dirty="0">
                <a:latin typeface="Arial"/>
                <a:cs typeface="Arial"/>
              </a:rPr>
              <a:t>G </a:t>
            </a:r>
            <a:r>
              <a:rPr sz="900" dirty="0">
                <a:latin typeface="Tahoma"/>
                <a:cs typeface="Tahoma"/>
              </a:rPr>
              <a:t>; and </a:t>
            </a:r>
            <a:r>
              <a:rPr sz="900" b="1" dirty="0">
                <a:latin typeface="Gill Sans MT"/>
                <a:cs typeface="Gill Sans MT"/>
              </a:rPr>
              <a:t>capacities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&gt;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latin typeface="Tahoma"/>
                <a:cs typeface="Tahoma"/>
              </a:rPr>
              <a:t>on the edges.</a:t>
            </a:r>
          </a:p>
          <a:p>
            <a:pPr marL="12700" marR="58419">
              <a:lnSpc>
                <a:spcPts val="1400"/>
              </a:lnSpc>
              <a:spcBef>
                <a:spcPts val="495"/>
              </a:spcBef>
            </a:pPr>
            <a:r>
              <a:rPr sz="900" dirty="0">
                <a:latin typeface="Tahoma"/>
                <a:cs typeface="Tahoma"/>
              </a:rPr>
              <a:t>We would like to send as much oil as possible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without exceeding  the capacities of any of the edges.</a:t>
            </a:r>
          </a:p>
          <a:p>
            <a:pPr marL="12700" marR="60960">
              <a:lnSpc>
                <a:spcPts val="1400"/>
              </a:lnSpc>
              <a:spcBef>
                <a:spcPts val="215"/>
              </a:spcBef>
            </a:pPr>
            <a:r>
              <a:rPr sz="1350" baseline="6172" dirty="0">
                <a:latin typeface="Tahoma"/>
                <a:cs typeface="Tahoma"/>
              </a:rPr>
              <a:t>A particular shipping scheme is called a </a:t>
            </a:r>
            <a:r>
              <a:rPr sz="1350" b="1" baseline="6172" dirty="0">
                <a:latin typeface="Gill Sans MT"/>
                <a:cs typeface="Gill Sans MT"/>
              </a:rPr>
              <a:t>flow </a:t>
            </a:r>
            <a:r>
              <a:rPr sz="1350" baseline="6172" dirty="0">
                <a:latin typeface="Tahoma"/>
                <a:cs typeface="Tahoma"/>
              </a:rPr>
              <a:t>and consists of a variable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</a:t>
            </a:r>
            <a:r>
              <a:rPr sz="1350" baseline="6172" dirty="0">
                <a:latin typeface="Tahoma"/>
                <a:cs typeface="Tahoma"/>
              </a:rPr>
              <a:t>for  </a:t>
            </a:r>
            <a:r>
              <a:rPr sz="900" dirty="0">
                <a:latin typeface="Tahoma"/>
                <a:cs typeface="Tahoma"/>
              </a:rPr>
              <a:t>each edge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Tahoma"/>
                <a:cs typeface="Tahoma"/>
              </a:rPr>
              <a:t>of the network, satisfying the following two properties:</a:t>
            </a:r>
          </a:p>
          <a:p>
            <a:pPr marL="97154">
              <a:lnSpc>
                <a:spcPts val="1400"/>
              </a:lnSpc>
              <a:spcBef>
                <a:spcPts val="39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1350" baseline="6172" dirty="0">
                <a:latin typeface="Tahoma"/>
                <a:cs typeface="Tahoma"/>
              </a:rPr>
              <a:t>1. </a:t>
            </a:r>
            <a:r>
              <a:rPr sz="1350" baseline="6172" dirty="0">
                <a:latin typeface="Tahoma"/>
                <a:cs typeface="Tahoma"/>
              </a:rPr>
              <a:t>It doesn’t violate</a:t>
            </a:r>
            <a:r>
              <a:rPr lang="en-US" sz="1350" baseline="6172" dirty="0">
                <a:latin typeface="Tahoma"/>
                <a:cs typeface="Tahoma"/>
              </a:rPr>
              <a:t>(</a:t>
            </a:r>
            <a:r>
              <a:rPr lang="zh-CN" altLang="en-US" sz="1350" baseline="6172" dirty="0">
                <a:latin typeface="Tahoma"/>
                <a:cs typeface="Tahoma"/>
              </a:rPr>
              <a:t>超过</a:t>
            </a:r>
            <a:r>
              <a:rPr lang="en-US" sz="1350" baseline="6172" dirty="0">
                <a:latin typeface="Tahoma"/>
                <a:cs typeface="Tahoma"/>
              </a:rPr>
              <a:t>)</a:t>
            </a:r>
            <a:r>
              <a:rPr sz="1350" baseline="6172" dirty="0">
                <a:latin typeface="Tahoma"/>
                <a:cs typeface="Tahoma"/>
              </a:rPr>
              <a:t> edge capacities: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 </a:t>
            </a:r>
            <a:r>
              <a:rPr sz="1350" baseline="6172" dirty="0">
                <a:latin typeface="Tahoma"/>
                <a:cs typeface="Tahoma"/>
              </a:rPr>
              <a:t>for all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</a:t>
            </a:r>
            <a:r>
              <a:rPr sz="1350" baseline="6172" dirty="0">
                <a:latin typeface="Tahoma"/>
                <a:cs typeface="Tahoma"/>
              </a:rPr>
              <a:t>.</a:t>
            </a:r>
          </a:p>
          <a:p>
            <a:pPr marL="97154" marR="5080">
              <a:lnSpc>
                <a:spcPts val="1400"/>
              </a:lnSpc>
              <a:spcBef>
                <a:spcPts val="20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900" dirty="0">
                <a:latin typeface="Tahoma"/>
                <a:cs typeface="Tahoma"/>
              </a:rPr>
              <a:t>2. </a:t>
            </a:r>
            <a:r>
              <a:rPr sz="900" dirty="0">
                <a:latin typeface="Tahoma"/>
                <a:cs typeface="Tahoma"/>
              </a:rPr>
              <a:t>For all nodes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except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Arial"/>
                <a:cs typeface="Arial"/>
              </a:rPr>
              <a:t>t</a:t>
            </a:r>
            <a:r>
              <a:rPr sz="900" dirty="0">
                <a:latin typeface="Tahoma"/>
                <a:cs typeface="Tahoma"/>
              </a:rPr>
              <a:t>, the amount of folw entering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equals the  amount leaving</a:t>
            </a:r>
            <a:endParaRPr lang="en-US" sz="900" dirty="0">
              <a:latin typeface="Tahoma"/>
              <a:cs typeface="Tahoma"/>
            </a:endParaRPr>
          </a:p>
          <a:p>
            <a:pPr marL="97154" marR="5080">
              <a:lnSpc>
                <a:spcPts val="1400"/>
              </a:lnSpc>
              <a:spcBef>
                <a:spcPts val="20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zh-CN" altLang="en-US" sz="900" dirty="0">
                <a:latin typeface="Tahoma"/>
                <a:cs typeface="Tahoma"/>
              </a:rPr>
              <a:t>其它节点的出等于入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7356" y="2148001"/>
            <a:ext cx="36818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1400"/>
              </a:lnSpc>
            </a:pPr>
            <a:endParaRPr sz="900" dirty="0">
              <a:latin typeface="Arial Unicode MS"/>
              <a:cs typeface="Arial Unicode MS"/>
            </a:endParaRPr>
          </a:p>
          <a:p>
            <a:pPr algn="ctr">
              <a:lnSpc>
                <a:spcPts val="1400"/>
              </a:lnSpc>
            </a:pPr>
            <a:endParaRPr lang="en-US" sz="1000" dirty="0">
              <a:latin typeface="Times New Roman"/>
              <a:cs typeface="Times New Roman"/>
            </a:endParaRPr>
          </a:p>
          <a:p>
            <a:pPr algn="ctr">
              <a:lnSpc>
                <a:spcPts val="1400"/>
              </a:lnSpc>
            </a:pP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 err="1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r>
              <a:rPr sz="600" i="1" dirty="0" err="1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lang="en-US" sz="600" i="1" dirty="0" err="1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358" y="2276553"/>
            <a:ext cx="9990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wu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=  </a:t>
            </a:r>
            <a:r>
              <a:rPr lang="en-US" sz="1350" baseline="58641" dirty="0">
                <a:solidFill>
                  <a:srgbClr val="0000FF"/>
                </a:solidFill>
                <a:latin typeface="Arial Unicode MS"/>
                <a:cs typeface="Arial Unicode MS"/>
              </a:rPr>
              <a:t>  </a:t>
            </a:r>
            <a:r>
              <a:rPr sz="1350" baseline="58641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8641" dirty="0">
                <a:solidFill>
                  <a:srgbClr val="0000FF"/>
                </a:solidFill>
                <a:latin typeface="Arial Unicode MS"/>
                <a:cs typeface="Arial Unicode MS"/>
              </a:rPr>
              <a:t>      </a:t>
            </a:r>
            <a:r>
              <a:rPr sz="1350" i="1" baseline="6172" dirty="0" err="1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 err="1">
                <a:solidFill>
                  <a:srgbClr val="0000FF"/>
                </a:solidFill>
                <a:latin typeface="Lucida Sans"/>
                <a:cs typeface="Lucida Sans"/>
              </a:rPr>
              <a:t>uz</a:t>
            </a:r>
            <a:endParaRPr sz="600" dirty="0">
              <a:latin typeface="Lucida Sans"/>
              <a:cs typeface="Lucida Sans"/>
            </a:endParaRPr>
          </a:p>
          <a:p>
            <a:pPr marL="310515">
              <a:lnSpc>
                <a:spcPts val="1400"/>
              </a:lnSpc>
              <a:spcBef>
                <a:spcPts val="210"/>
              </a:spcBef>
            </a:pPr>
            <a:r>
              <a:rPr lang="en-US" sz="60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z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56" y="2800417"/>
            <a:ext cx="1799883" cy="33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In other words, flow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conserved</a:t>
            </a:r>
            <a:r>
              <a:rPr sz="900" dirty="0">
                <a:latin typeface="Tahoma"/>
                <a:cs typeface="Tahoma"/>
              </a:rPr>
              <a:t>.</a:t>
            </a:r>
            <a:r>
              <a:rPr lang="zh-CN" altLang="en-US" sz="900" dirty="0">
                <a:latin typeface="Tahoma"/>
                <a:cs typeface="Tahoma"/>
              </a:rPr>
              <a:t>守恒的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66" y="2252458"/>
            <a:ext cx="329193" cy="25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46383"/>
            <a:ext cx="329193" cy="252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964" y="218042"/>
            <a:ext cx="1840247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9160" y="538000"/>
            <a:ext cx="3712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6250" y="1129700"/>
            <a:ext cx="3042500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max{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−2y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0573" y="1464954"/>
            <a:ext cx="66364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4450" y="2644775"/>
            <a:ext cx="3657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Figure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7.11)!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" y="1544121"/>
            <a:ext cx="1888540" cy="9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698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07982"/>
            <a:ext cx="136370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7556" y="587375"/>
            <a:ext cx="37138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guarantees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7556" y="1196975"/>
            <a:ext cx="386629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outcome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67556" y="1884991"/>
            <a:ext cx="353622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uniquely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defined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existed.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9449" y="2602329"/>
            <a:ext cx="37900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1/7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(3/7,4/7)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(2/7,5/7).</a:t>
            </a:r>
          </a:p>
        </p:txBody>
      </p:sp>
    </p:spTree>
    <p:extLst>
      <p:ext uri="{BB962C8B-B14F-4D97-AF65-F5344CB8AC3E}">
        <p14:creationId xmlns:p14="http://schemas.microsoft.com/office/powerpoint/2010/main" val="3943295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104679" cy="36679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Min-max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endParaRPr lang="en-US" altLang="zh-CN" sz="10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3850" y="1513649"/>
            <a:ext cx="3778128" cy="106186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surprising,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 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presumably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 side,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885448"/>
            <a:ext cx="2895599" cy="4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206376"/>
            <a:ext cx="4267200" cy="215444"/>
          </a:xfrm>
        </p:spPr>
        <p:txBody>
          <a:bodyPr/>
          <a:lstStyle/>
          <a:p>
            <a:r>
              <a:rPr lang="en-US" altLang="zh-CN" sz="1400" b="1" dirty="0"/>
              <a:t>Max-flow algorithm: example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1" y="587376"/>
            <a:ext cx="3860699" cy="2421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39775"/>
            <a:ext cx="2362200" cy="220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61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55" y="206376"/>
            <a:ext cx="41497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7817"/>
            <a:ext cx="37103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b="1" dirty="0">
                <a:latin typeface="Gill Sans MT"/>
                <a:cs typeface="Gill Sans MT"/>
              </a:rPr>
              <a:t>size </a:t>
            </a:r>
            <a:r>
              <a:rPr sz="1100" dirty="0">
                <a:latin typeface="Tahoma"/>
                <a:cs typeface="Tahoma"/>
              </a:rPr>
              <a:t>of a flow is the total quantity sent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Tahoma"/>
                <a:cs typeface="Tahoma"/>
              </a:rPr>
              <a:t>and, by the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conservation principle</a:t>
            </a:r>
            <a:r>
              <a:rPr sz="1100" dirty="0">
                <a:latin typeface="Tahoma"/>
                <a:cs typeface="Tahoma"/>
              </a:rPr>
              <a:t>, is equal to the quantity leaving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lang="zh-CN" altLang="en-US" sz="1100" dirty="0">
                <a:latin typeface="Tahoma"/>
                <a:cs typeface="Tahoma"/>
              </a:rPr>
              <a:t>让</a:t>
            </a:r>
            <a:r>
              <a:rPr lang="en-US" altLang="zh-CN" sz="1100" dirty="0">
                <a:latin typeface="Tahoma"/>
                <a:cs typeface="Tahoma"/>
              </a:rPr>
              <a:t>s</a:t>
            </a:r>
            <a:r>
              <a:rPr lang="zh-CN" altLang="en-US" sz="1100" dirty="0">
                <a:latin typeface="Tahoma"/>
                <a:cs typeface="Tahoma"/>
              </a:rPr>
              <a:t>出最大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6153" y="1388922"/>
            <a:ext cx="540385" cy="16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052" y="1401572"/>
            <a:ext cx="58159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400"/>
              </a:lnSpc>
            </a:pPr>
            <a:r>
              <a:rPr lang="en-US" sz="1350" baseline="58641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350" dirty="0">
                <a:solidFill>
                  <a:srgbClr val="FF0000"/>
                </a:solidFill>
                <a:latin typeface="Arial Unicode MS"/>
                <a:cs typeface="Arial Unicode MS"/>
              </a:rPr>
              <a:t>   </a:t>
            </a:r>
            <a:r>
              <a:rPr sz="1350" baseline="58641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350" i="1" baseline="6172" dirty="0" err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 err="1">
                <a:solidFill>
                  <a:srgbClr val="FF0000"/>
                </a:solidFill>
                <a:latin typeface="Lucida Sans"/>
                <a:cs typeface="Lucida Sans"/>
              </a:rPr>
              <a:t>su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600" i="1" dirty="0" err="1">
                <a:solidFill>
                  <a:srgbClr val="FF0000"/>
                </a:solidFill>
                <a:latin typeface="Lucida Sans"/>
                <a:cs typeface="Lucida Sans"/>
              </a:rPr>
              <a:t>s</a:t>
            </a:r>
            <a:r>
              <a:rPr sz="600" i="1" dirty="0" err="1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600" i="1" dirty="0" err="1">
                <a:solidFill>
                  <a:srgbClr val="FF0000"/>
                </a:solidFill>
                <a:latin typeface="Lucida Sans"/>
                <a:cs typeface="Lucida Sans"/>
              </a:rPr>
              <a:t>u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FF0000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18827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sz="1100" dirty="0">
                <a:latin typeface="Tahoma"/>
                <a:cs typeface="Tahoma"/>
              </a:rPr>
              <a:t>In short, our goal is to assign values to </a:t>
            </a:r>
            <a:r>
              <a:rPr lang="en-US" altLang="zh-CN" sz="1100" dirty="0"/>
              <a:t>{</a:t>
            </a:r>
            <a:r>
              <a:rPr lang="en-US" altLang="zh-CN" sz="1100" i="1" dirty="0" err="1"/>
              <a:t>f</a:t>
            </a:r>
            <a:r>
              <a:rPr lang="en-US" altLang="zh-CN" sz="1100" i="1" baseline="-25000" dirty="0" err="1"/>
              <a:t>e</a:t>
            </a:r>
            <a:r>
              <a:rPr lang="en-US" altLang="zh-CN" sz="1100" i="1" dirty="0"/>
              <a:t> </a:t>
            </a:r>
            <a:r>
              <a:rPr lang="en-US" altLang="zh-CN" sz="1100" dirty="0"/>
              <a:t>| </a:t>
            </a:r>
            <a:r>
              <a:rPr lang="en-US" altLang="zh-CN" sz="1100" i="1" dirty="0"/>
              <a:t>e </a:t>
            </a:r>
            <a:r>
              <a:rPr lang="zh-CN" altLang="zh-CN" sz="1100" dirty="0"/>
              <a:t>∈ </a:t>
            </a:r>
            <a:r>
              <a:rPr lang="en-US" altLang="zh-CN" sz="1100" i="1" dirty="0"/>
              <a:t>E </a:t>
            </a:r>
            <a:r>
              <a:rPr lang="en-US" altLang="zh-CN" sz="1100" dirty="0"/>
              <a:t>}</a:t>
            </a:r>
            <a:r>
              <a:rPr lang="en-US" altLang="zh-CN" sz="1100" dirty="0">
                <a:latin typeface="Tahoma"/>
                <a:cs typeface="Tahoma"/>
              </a:rPr>
              <a:t> that will satisfy</a:t>
            </a:r>
            <a:r>
              <a:rPr lang="en-US" sz="1100" dirty="0">
                <a:latin typeface="Tahoma"/>
                <a:cs typeface="Tahoma"/>
              </a:rPr>
              <a:t> a set of l</a:t>
            </a:r>
            <a:r>
              <a:rPr sz="1100" dirty="0">
                <a:latin typeface="Tahoma"/>
                <a:cs typeface="Tahoma"/>
              </a:rPr>
              <a:t>inear constraints and maximize a linear objective function.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77470">
              <a:lnSpc>
                <a:spcPts val="1400"/>
              </a:lnSpc>
              <a:spcBef>
                <a:spcPts val="20"/>
              </a:spcBef>
            </a:pPr>
            <a:r>
              <a:rPr sz="1100" dirty="0">
                <a:latin typeface="Tahoma"/>
                <a:cs typeface="Tahoma"/>
              </a:rPr>
              <a:t>But this is a linear program! The maximum-flow problem reduces to linear programming.</a:t>
            </a:r>
            <a:r>
              <a:rPr lang="zh-CN" altLang="en-US" sz="1100" dirty="0">
                <a:latin typeface="Tahoma"/>
                <a:cs typeface="Tahoma"/>
              </a:rPr>
              <a:t>归约到一个线性规划问题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4" y="1345881"/>
            <a:ext cx="219460" cy="2471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15156" cy="215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All we know so far of the simplex algorithm</a:t>
            </a:r>
            <a:r>
              <a:rPr lang="zh-CN" altLang="en-US" sz="1100" dirty="0">
                <a:latin typeface="Tahoma"/>
                <a:cs typeface="Tahoma"/>
              </a:rPr>
              <a:t>单纯形算法</a:t>
            </a:r>
            <a:r>
              <a:rPr sz="1100" dirty="0">
                <a:latin typeface="Tahoma"/>
                <a:cs typeface="Tahoma"/>
              </a:rPr>
              <a:t> is the vague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geometric intuition</a:t>
            </a:r>
            <a:r>
              <a:rPr lang="zh-CN" altLang="en-US" sz="1100" i="1" dirty="0">
                <a:solidFill>
                  <a:srgbClr val="0000FF"/>
                </a:solidFill>
                <a:latin typeface="Arial"/>
                <a:cs typeface="Arial"/>
              </a:rPr>
              <a:t>几何方法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100" dirty="0">
                <a:latin typeface="Tahoma"/>
                <a:cs typeface="Tahoma"/>
              </a:rPr>
              <a:t>that it keeps making local moves on the surface of a convex feasible region</a:t>
            </a:r>
            <a:r>
              <a:rPr lang="zh-CN" altLang="en-US" sz="1100" dirty="0">
                <a:latin typeface="Tahoma"/>
                <a:cs typeface="Tahoma"/>
              </a:rPr>
              <a:t>凸可行区域</a:t>
            </a:r>
            <a:r>
              <a:rPr sz="1100" dirty="0">
                <a:latin typeface="Tahoma"/>
                <a:cs typeface="Tahoma"/>
              </a:rPr>
              <a:t>, successively improving the objective function until it finally reaches the optimal solution.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behavior of simplex has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elementary interpretation</a:t>
            </a:r>
            <a:r>
              <a:rPr lang="zh-CN" altLang="en-US" sz="1100" i="1" dirty="0">
                <a:solidFill>
                  <a:srgbClr val="0000FF"/>
                </a:solidFill>
                <a:latin typeface="Arial"/>
                <a:cs typeface="Arial"/>
              </a:rPr>
              <a:t>基本描述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59715" indent="-171450">
              <a:lnSpc>
                <a:spcPts val="1400"/>
              </a:lnSpc>
              <a:spcBef>
                <a:spcPts val="555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Start with zero flow.</a:t>
            </a:r>
          </a:p>
          <a:p>
            <a:pPr marL="259715" marR="548005" indent="-171450">
              <a:lnSpc>
                <a:spcPts val="1400"/>
              </a:lnSpc>
              <a:spcBef>
                <a:spcPts val="280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Repeat: choose an appropriate path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and increase flow along the edges of this path as much as possible.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1" y="206376"/>
            <a:ext cx="391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4114800" cy="2760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There is just one complication.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1000" i="1" dirty="0">
                <a:latin typeface="Arial"/>
                <a:cs typeface="Arial"/>
              </a:rPr>
              <a:t>What if we choose a path that blocks all other paths?</a:t>
            </a:r>
            <a:endParaRPr lang="en-US" sz="1000" i="1" dirty="0">
              <a:latin typeface="Arial"/>
              <a:cs typeface="Arial"/>
            </a:endParaRP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lang="zh-CN" altLang="en-US" sz="1000" i="1" dirty="0">
                <a:latin typeface="Arial"/>
                <a:cs typeface="Arial"/>
              </a:rPr>
              <a:t>可能有的路径会堵住其它的路径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Simplex gets around this problem by also allowing paths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cancel existing flow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24765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To summarize, in each iteration simplex looks for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whose edges 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be of two types: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is in the original network, and is not yet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at full capacity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 marR="1003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The reverse edge 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is in the original network, and there is some flow  along it.</a:t>
            </a:r>
            <a:r>
              <a:rPr lang="zh-CN" altLang="en-US" sz="900" dirty="0">
                <a:latin typeface="Tahoma"/>
                <a:cs typeface="Tahoma"/>
              </a:rPr>
              <a:t> （取消一条</a:t>
            </a:r>
            <a:r>
              <a:rPr lang="en-US" altLang="zh-CN" sz="900" dirty="0">
                <a:latin typeface="Tahoma"/>
                <a:cs typeface="Tahoma"/>
              </a:rPr>
              <a:t>existing flow</a:t>
            </a:r>
            <a:r>
              <a:rPr lang="zh-CN" altLang="en-US" sz="900" dirty="0">
                <a:latin typeface="Tahoma"/>
                <a:cs typeface="Tahoma"/>
              </a:rPr>
              <a:t>）</a:t>
            </a:r>
            <a:endParaRPr sz="900" dirty="0">
              <a:latin typeface="Tahoma"/>
              <a:cs typeface="Tahoma"/>
            </a:endParaRPr>
          </a:p>
          <a:p>
            <a:pPr marL="12700" marR="118110">
              <a:lnSpc>
                <a:spcPts val="1400"/>
              </a:lnSpc>
              <a:spcBef>
                <a:spcPts val="300"/>
              </a:spcBef>
            </a:pPr>
            <a:r>
              <a:rPr sz="900" dirty="0">
                <a:latin typeface="Tahoma"/>
                <a:cs typeface="Tahoma"/>
              </a:rPr>
              <a:t>If the current flow is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, then in the first case, edge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handle up to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latin typeface="Tahoma"/>
                <a:cs typeface="Tahoma"/>
              </a:rPr>
              <a:t>additional units of flow</a:t>
            </a:r>
            <a:r>
              <a:rPr lang="zh-CN" altLang="en-US" sz="1350" baseline="6172" dirty="0">
                <a:latin typeface="Tahoma"/>
                <a:cs typeface="Tahoma"/>
              </a:rPr>
              <a:t>（还可以用的）</a:t>
            </a:r>
            <a:r>
              <a:rPr sz="1350" baseline="6172" dirty="0">
                <a:latin typeface="Tahoma"/>
                <a:cs typeface="Tahoma"/>
              </a:rPr>
              <a:t>, and in the second case, up to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vu </a:t>
            </a:r>
            <a:r>
              <a:rPr sz="1350" baseline="6172" dirty="0">
                <a:latin typeface="Tahoma"/>
                <a:cs typeface="Tahoma"/>
              </a:rPr>
              <a:t>additional  </a:t>
            </a:r>
            <a:r>
              <a:rPr sz="900" dirty="0">
                <a:latin typeface="Tahoma"/>
                <a:cs typeface="Tahoma"/>
              </a:rPr>
              <a:t>units (canceling all or part of the existing flow on 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))</a:t>
            </a:r>
            <a:r>
              <a:rPr lang="zh-CN" altLang="en-US" sz="900" dirty="0">
                <a:latin typeface="Tahoma"/>
                <a:cs typeface="Tahoma"/>
              </a:rPr>
              <a:t>（可以取消的）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10504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8721"/>
            <a:ext cx="391414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These flow-increasing opportunities can be captured in a </a:t>
            </a:r>
            <a:r>
              <a:rPr sz="900" b="1" dirty="0">
                <a:latin typeface="Gill Sans MT"/>
                <a:cs typeface="Gill Sans MT"/>
              </a:rPr>
              <a:t>residual network</a:t>
            </a:r>
            <a:r>
              <a:rPr lang="zh-CN" altLang="en-US" sz="900" b="1" dirty="0">
                <a:latin typeface="Gill Sans MT"/>
                <a:cs typeface="Gill Sans MT"/>
              </a:rPr>
              <a:t>剩余网络</a:t>
            </a:r>
            <a:r>
              <a:rPr sz="900" b="1" dirty="0">
                <a:latin typeface="Gill Sans MT"/>
                <a:cs typeface="Gill Sans MT"/>
              </a:rPr>
              <a:t>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, which has exactly the two types of edges listed, with residual  capacities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89330">
              <a:lnSpc>
                <a:spcPts val="1400"/>
              </a:lnSpc>
              <a:spcBef>
                <a:spcPts val="209"/>
              </a:spcBef>
              <a:tabLst>
                <a:tab pos="1617980" algn="l"/>
              </a:tabLst>
            </a:pPr>
            <a:r>
              <a:rPr sz="1350" i="1" baseline="6172" dirty="0" err="1">
                <a:latin typeface="Arial"/>
                <a:cs typeface="Arial"/>
              </a:rPr>
              <a:t>c</a:t>
            </a:r>
            <a:r>
              <a:rPr sz="600" i="1" dirty="0" err="1">
                <a:latin typeface="Lucida Sans"/>
                <a:cs typeface="Lucida Sans"/>
              </a:rPr>
              <a:t>uv</a:t>
            </a:r>
            <a:r>
              <a:rPr sz="600" i="1" dirty="0">
                <a:latin typeface="Lucida Sans"/>
                <a:cs typeface="Lucida Sans"/>
              </a:rPr>
              <a:t>  </a:t>
            </a:r>
            <a:r>
              <a:rPr sz="1350" baseline="6172" dirty="0"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	</a:t>
            </a: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v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  </a:t>
            </a:r>
            <a:r>
              <a:rPr sz="1350" i="1" baseline="6172" dirty="0">
                <a:latin typeface="Verdana"/>
                <a:cs typeface="Verdana"/>
              </a:rPr>
              <a:t>&lt; </a:t>
            </a:r>
            <a:r>
              <a:rPr sz="1350" i="1" baseline="6172" dirty="0">
                <a:latin typeface="Arial"/>
                <a:cs typeface="Arial"/>
              </a:rPr>
              <a:t>c</a:t>
            </a:r>
            <a:r>
              <a:rPr sz="600" i="1" dirty="0">
                <a:latin typeface="Lucida Sans"/>
                <a:cs typeface="Lucida Sans"/>
              </a:rPr>
              <a:t>uv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450" y="1382255"/>
            <a:ext cx="140335" cy="16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170" y="1382255"/>
            <a:ext cx="1418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  </a:t>
            </a:r>
            <a:r>
              <a:rPr sz="1350" i="1" baseline="6172" dirty="0">
                <a:latin typeface="Verdana"/>
                <a:cs typeface="Verdana"/>
              </a:rPr>
              <a:t>&gt; </a:t>
            </a:r>
            <a:r>
              <a:rPr sz="1350" baseline="6172" dirty="0">
                <a:latin typeface="Tahoma"/>
                <a:cs typeface="Tahoma"/>
              </a:rPr>
              <a:t>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58" y="1730375"/>
            <a:ext cx="402313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68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Thus we can equivalently think of simplex as choosing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the  residual network.</a:t>
            </a:r>
          </a:p>
          <a:p>
            <a:pPr marL="12700" marR="205104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By simulating the behavior of simplex, we get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direct algorithm </a:t>
            </a:r>
            <a:r>
              <a:rPr sz="900" dirty="0">
                <a:latin typeface="Tahoma"/>
                <a:cs typeface="Tahoma"/>
              </a:rPr>
              <a:t>for solving  max-flow.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It proceeds in iterations, each time explicitly constructing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finding a suitable 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by using, say, a linear-time breadth-first search</a:t>
            </a:r>
            <a:r>
              <a:rPr lang="zh-CN" altLang="en-US" sz="900" dirty="0">
                <a:latin typeface="Tahoma"/>
                <a:cs typeface="Tahoma"/>
              </a:rPr>
              <a:t>（</a:t>
            </a:r>
            <a:r>
              <a:rPr lang="en-US" altLang="zh-CN" sz="900" dirty="0">
                <a:latin typeface="Tahoma"/>
                <a:cs typeface="Tahoma"/>
              </a:rPr>
              <a:t>BFS</a:t>
            </a:r>
            <a:r>
              <a:rPr lang="zh-CN" altLang="en-US" sz="900" dirty="0">
                <a:latin typeface="Tahoma"/>
                <a:cs typeface="Tahoma"/>
              </a:rPr>
              <a:t>）</a:t>
            </a:r>
            <a:r>
              <a:rPr sz="900" dirty="0">
                <a:latin typeface="Tahoma"/>
                <a:cs typeface="Tahoma"/>
              </a:rPr>
              <a:t>, and halting if  there is no longer any such path along which flow can be increased.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5" y="1212514"/>
            <a:ext cx="112825" cy="360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</TotalTime>
  <Words>3147</Words>
  <Application>Microsoft Office PowerPoint</Application>
  <PresentationFormat>自定义</PresentationFormat>
  <Paragraphs>232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 Unicode MS</vt:lpstr>
      <vt:lpstr>Microsoft YaHei UI</vt:lpstr>
      <vt:lpstr>Arial</vt:lpstr>
      <vt:lpstr>Calibri</vt:lpstr>
      <vt:lpstr>Cambria Math</vt:lpstr>
      <vt:lpstr>Gill Sans MT</vt:lpstr>
      <vt:lpstr>Lucida Sans</vt:lpstr>
      <vt:lpstr>Lucida Sans Unicode</vt:lpstr>
      <vt:lpstr>Tahoma</vt:lpstr>
      <vt:lpstr>Times New Roman</vt:lpstr>
      <vt:lpstr>Trebuchet MS</vt:lpstr>
      <vt:lpstr>Verdana</vt:lpstr>
      <vt:lpstr>Wingdings</vt:lpstr>
      <vt:lpstr>Office Theme</vt:lpstr>
      <vt:lpstr>Flows in networks</vt:lpstr>
      <vt:lpstr>Shipping oil</vt:lpstr>
      <vt:lpstr>A Flow in Network</vt:lpstr>
      <vt:lpstr>Maximizing flow</vt:lpstr>
      <vt:lpstr>Max-flow algorithm: example</vt:lpstr>
      <vt:lpstr>Maximizing flow (cont’d)</vt:lpstr>
      <vt:lpstr>A closer look at the algorithm</vt:lpstr>
      <vt:lpstr>A closer look at the algorithm (cont’d)</vt:lpstr>
      <vt:lpstr>A closer look at the algorithm (cont’d)</vt:lpstr>
      <vt:lpstr>PowerPoint 演示文稿</vt:lpstr>
      <vt:lpstr>PowerPoint 演示文稿</vt:lpstr>
      <vt:lpstr>Cuts</vt:lpstr>
      <vt:lpstr>Cut</vt:lpstr>
      <vt:lpstr>A certificate of optimality正确性证明</vt:lpstr>
      <vt:lpstr>Max-flow min-cut</vt:lpstr>
      <vt:lpstr>Efficiency时间复杂度</vt:lpstr>
      <vt:lpstr>Bipartite matching</vt:lpstr>
      <vt:lpstr>The problem</vt:lpstr>
      <vt:lpstr>Bipartite matching</vt:lpstr>
      <vt:lpstr>LP formulation</vt:lpstr>
      <vt:lpstr>LP formulation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天龙 王</cp:lastModifiedBy>
  <cp:revision>210</cp:revision>
  <dcterms:created xsi:type="dcterms:W3CDTF">2016-09-20T06:44:25Z</dcterms:created>
  <dcterms:modified xsi:type="dcterms:W3CDTF">2020-09-17T07:30:13Z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