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22" r:id="rId2"/>
    <p:sldId id="323" r:id="rId3"/>
    <p:sldId id="395" r:id="rId4"/>
    <p:sldId id="34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46" r:id="rId13"/>
    <p:sldId id="347" r:id="rId14"/>
    <p:sldId id="396" r:id="rId15"/>
    <p:sldId id="348" r:id="rId16"/>
    <p:sldId id="349" r:id="rId17"/>
    <p:sldId id="350" r:id="rId18"/>
    <p:sldId id="351" r:id="rId19"/>
    <p:sldId id="352" r:id="rId20"/>
    <p:sldId id="397" r:id="rId21"/>
    <p:sldId id="353" r:id="rId22"/>
    <p:sldId id="398" r:id="rId23"/>
    <p:sldId id="354" r:id="rId24"/>
    <p:sldId id="356" r:id="rId25"/>
    <p:sldId id="357" r:id="rId26"/>
    <p:sldId id="441" r:id="rId27"/>
    <p:sldId id="358" r:id="rId28"/>
    <p:sldId id="442" r:id="rId29"/>
    <p:sldId id="359" r:id="rId30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天龙 王" initials="天龙" lastIdx="26" clrIdx="0">
    <p:extLst>
      <p:ext uri="{19B8F6BF-5375-455C-9EA6-DF929625EA0E}">
        <p15:presenceInfo xmlns:p15="http://schemas.microsoft.com/office/powerpoint/2012/main" userId="7056312b9e95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50" d="100"/>
          <a:sy n="150" d="100"/>
        </p:scale>
        <p:origin x="13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45:51.231" idx="1">
    <p:pos x="1817" y="249"/>
    <p:text>线性规划的一个解就是一个可行区域的一个顶点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10:14:16.708" idx="17">
    <p:pos x="2267" y="338"/>
    <p:text>加一个扰动，跳出死循环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10:25:54.899" idx="19">
    <p:pos x="1122" y="553"/>
    <p:text>每次循环 变换坐标系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10:26:34.043" idx="20">
    <p:pos x="860" y="565"/>
    <p:text>最多有这么多次迭代</p:text>
    <p:extLst>
      <p:ext uri="{C676402C-5697-4E1C-873F-D02D1690AC5C}">
        <p15:threadingInfo xmlns:p15="http://schemas.microsoft.com/office/powerpoint/2012/main" timeZoneBias="-480"/>
      </p:ext>
    </p:extLst>
  </p:cm>
  <p:cm authorId="1" dt="2020-07-21T10:29:09.323" idx="21">
    <p:pos x="1209" y="1249"/>
    <p:text>实际上要比这个好很多，是可行的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1:29:44.616" idx="15">
    <p:pos x="2341" y="1664"/>
    <p:text>所有问题都可以在多项式时间里解决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50:55.606" idx="3">
    <p:pos x="573" y="224"/>
    <p:text>线性规划的方程</p:text>
    <p:extLst>
      <p:ext uri="{C676402C-5697-4E1C-873F-D02D1690AC5C}">
        <p15:threadingInfo xmlns:p15="http://schemas.microsoft.com/office/powerpoint/2012/main" timeZoneBias="-480"/>
      </p:ext>
    </p:extLst>
  </p:cm>
  <p:cm authorId="1" dt="2020-07-17T10:51:12.092" idx="4">
    <p:pos x="2113" y="265"/>
    <p:text>定义了一个平面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49:15.151" idx="2">
    <p:pos x="1155" y="640"/>
    <p:text>这个多变体里的说有点都满足约束条件，但最优解在顶点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0:57:24.152" idx="5">
    <p:pos x="1683" y="1164"/>
    <p:text>变量x的维数是n，只有n个不等式才唯一确定一个点</p:text>
    <p:extLst>
      <p:ext uri="{C676402C-5697-4E1C-873F-D02D1690AC5C}">
        <p15:threadingInfo xmlns:p15="http://schemas.microsoft.com/office/powerpoint/2012/main" timeZoneBias="-480"/>
      </p:ext>
    </p:extLst>
  </p:cm>
  <p:cm authorId="1" dt="2020-09-17T13:42:01.385" idx="22">
    <p:pos x="1502" y="1464"/>
    <p:text>当两个顶点相邻时，有n-1个有效约束约束是相同的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1:04:44.276" idx="6">
    <p:pos x="1604" y="566"/>
    <p:text>满足约束条件时，增大xi（ci&gt;0），这就可以增大目标函数，直到碰到另外一个不等式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1:07:37.804" idx="7">
    <p:pos x="1504" y="1302"/>
    <p:text>aix+yi=bi，yi时新坐标，每一个点都要做这个转换，则在新的坐标系下，原点处，第i个不等式为有效约束</p:text>
    <p:extLst>
      <p:ext uri="{C676402C-5697-4E1C-873F-D02D1690AC5C}">
        <p15:threadingInfo xmlns:p15="http://schemas.microsoft.com/office/powerpoint/2012/main" timeZoneBias="-480"/>
      </p:ext>
    </p:extLst>
  </p:cm>
  <p:cm authorId="1" dt="2020-07-17T11:18:15.959" idx="14">
    <p:pos x="1798" y="1344"/>
    <p:text>由于找新邻点时，只增加一个分量，其它分量都为0，所以只需做一次yi=bi-aix就可以把新的邻点变为新坐标系下的零点</p:text>
    <p:extLst>
      <p:ext uri="{C676402C-5697-4E1C-873F-D02D1690AC5C}">
        <p15:threadingInfo xmlns:p15="http://schemas.microsoft.com/office/powerpoint/2012/main" timeZoneBias="-480"/>
      </p:ext>
    </p:extLst>
  </p:cm>
  <p:cm authorId="1" dt="2020-09-17T14:19:15.070" idx="24">
    <p:pos x="2282" y="1346"/>
    <p:text>其它的yi=xi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1:10:30.281" idx="8">
    <p:pos x="2528" y="968"/>
    <p:text>当前节点在新坐标系里是原点</p:text>
    <p:extLst>
      <p:ext uri="{C676402C-5697-4E1C-873F-D02D1690AC5C}">
        <p15:threadingInfo xmlns:p15="http://schemas.microsoft.com/office/powerpoint/2012/main" timeZoneBias="-480"/>
      </p:ext>
    </p:extLst>
  </p:cm>
  <p:cm authorId="1" dt="2020-07-17T11:11:56.760" idx="9">
    <p:pos x="2133" y="1423"/>
    <p:text>等于bi-aic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1:14:10.640" idx="10">
    <p:pos x="1536" y="-2"/>
    <p:text>有效约束</p:text>
    <p:extLst>
      <p:ext uri="{C676402C-5697-4E1C-873F-D02D1690AC5C}">
        <p15:threadingInfo xmlns:p15="http://schemas.microsoft.com/office/powerpoint/2012/main" timeZoneBias="-480"/>
      </p:ext>
    </p:extLst>
  </p:cm>
  <p:cm authorId="1" dt="2020-07-17T11:15:06.793" idx="11">
    <p:pos x="1650" y="175"/>
    <p:text>由于c1=2,c2=5，c2最大，增大x2时，目标函数增加最快，所以增加x2直到有一个新的有效约束</p:text>
    <p:extLst>
      <p:ext uri="{C676402C-5697-4E1C-873F-D02D1690AC5C}">
        <p15:threadingInfo xmlns:p15="http://schemas.microsoft.com/office/powerpoint/2012/main" timeZoneBias="-480"/>
      </p:ext>
    </p:extLst>
  </p:cm>
  <p:cm authorId="1" dt="2020-07-17T11:16:45.699" idx="12">
    <p:pos x="2158" y="373"/>
    <p:text>坐标变换变换，y2  = b3− a3· x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1T10:13:44.042" idx="16">
    <p:pos x="2488" y="1410"/>
    <p:text>死循环</p:text>
    <p:extLst>
      <p:ext uri="{C676402C-5697-4E1C-873F-D02D1690AC5C}">
        <p15:threadingInfo xmlns:p15="http://schemas.microsoft.com/office/powerpoint/2012/main" timeZoneBias="-480"/>
      </p:ext>
    </p:extLst>
  </p:cm>
  <p:cm authorId="1" dt="2020-09-17T14:23:03.678" idx="25">
    <p:pos x="987" y="208"/>
    <p:text>有n+1个面相交的顶点</p:text>
    <p:extLst>
      <p:ext uri="{C676402C-5697-4E1C-873F-D02D1690AC5C}">
        <p15:threadingInfo xmlns:p15="http://schemas.microsoft.com/office/powerpoint/2012/main" timeZoneBias="-480"/>
      </p:ext>
    </p:extLst>
  </p:cm>
  <p:cm authorId="1" dt="2020-09-17T14:25:05.086" idx="26">
    <p:pos x="775" y="557"/>
    <p:text>有个约束是多余的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14450" y="1360773"/>
            <a:ext cx="2010807" cy="40431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	</a:t>
            </a:r>
          </a:p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	</a:t>
            </a:r>
            <a:r>
              <a:rPr lang="zh-CN" altLang="en-US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单纯形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4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04528"/>
            <a:ext cx="3231526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elsewhere?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0989" y="596707"/>
            <a:ext cx="371666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shifting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 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/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760" y="1150738"/>
            <a:ext cx="35744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(appropriately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scaled)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(inequalities)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8748" y="1766642"/>
            <a:ext cx="4049185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enclosing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·x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 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“wall”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01388" y="2192872"/>
            <a:ext cx="764633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 err="1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8748" y="2416175"/>
            <a:ext cx="373890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the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relationship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inverted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 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67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24165" y="-3093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209033"/>
            <a:ext cx="132568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3850" y="587375"/>
            <a:ext cx="299120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entire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2629" y="730019"/>
            <a:ext cx="359204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fundamentally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same),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different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frame.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0793" y="1409142"/>
            <a:ext cx="325569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revised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“local”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44653" y="1678710"/>
            <a:ext cx="3066545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includes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 versions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44653" y="2154428"/>
            <a:ext cx="1910779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-space.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4653" y="2352959"/>
            <a:ext cx="3631793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becomes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max         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vector.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48" y="2570384"/>
            <a:ext cx="95344" cy="11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2" y="2376791"/>
            <a:ext cx="438150" cy="12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82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14973"/>
            <a:ext cx="2743200" cy="334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8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94344"/>
            <a:ext cx="1466748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672946"/>
            <a:ext cx="36257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4439" y="1120775"/>
            <a:ext cx="372321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Times New Roman" pitchFamily="18" charset="0"/>
              </a:rPr>
              <a:t>fin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 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simplex!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77975"/>
            <a:ext cx="265617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standard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32615" y="1792893"/>
            <a:ext cx="197970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212391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1972" y="294344"/>
            <a:ext cx="200375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 (cont.)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1112" y="626892"/>
            <a:ext cx="3692001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nonnegative: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&lt;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-1.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8077" y="1450297"/>
            <a:ext cx="207749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47252" y="1648704"/>
            <a:ext cx="36820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artiﬁcial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equations</a:t>
            </a: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76249" y="2107939"/>
            <a:ext cx="2657779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76250" y="2339975"/>
            <a:ext cx="3135474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minimized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00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7639" y="204431"/>
            <a:ext cx="211756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490345"/>
            <a:ext cx="426719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i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/>
              <a:t>i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650" y="952927"/>
            <a:ext cx="341630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 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28978" y="1415509"/>
            <a:ext cx="4033472" cy="173897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 marL="228600" indent="-228600">
              <a:buAutoNum type="arabicPeriod"/>
              <a:tabLst>
                <a:tab pos="13979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···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m</a:t>
            </a:r>
            <a:r>
              <a:rPr lang="en-US" altLang="zh-CN" sz="1100" i="1" baseline="-25000" dirty="0"/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800" i="1" baseline="-25000" dirty="0" err="1"/>
              <a:t>i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obtained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 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ignoring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13979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228600" indent="-228600">
              <a:buAutoNum type="arabicPeriod" startAt="2"/>
              <a:tabLst>
                <a:tab pos="13979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decided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 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infeasible</a:t>
            </a:r>
            <a:r>
              <a:rPr lang="zh-CN" altLang="en-US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不可行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nonzero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</a:p>
        </p:txBody>
      </p:sp>
    </p:spTree>
    <p:extLst>
      <p:ext uri="{BB962C8B-B14F-4D97-AF65-F5344CB8AC3E}">
        <p14:creationId xmlns:p14="http://schemas.microsoft.com/office/powerpoint/2010/main" val="125566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907" y="256772"/>
            <a:ext cx="89928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907" y="511175"/>
            <a:ext cx="370874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相交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polyhedron,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907" y="968375"/>
            <a:ext cx="3708743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Algebraically,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 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unknowns, we’ll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n+1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7131" y="1703114"/>
            <a:ext cx="37019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serious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suboptimal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simply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7131" y="2416175"/>
            <a:ext cx="377672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detects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continues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 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despite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improvement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end 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forever.</a:t>
            </a:r>
          </a:p>
        </p:txBody>
      </p:sp>
    </p:spTree>
    <p:extLst>
      <p:ext uri="{BB962C8B-B14F-4D97-AF65-F5344CB8AC3E}">
        <p14:creationId xmlns:p14="http://schemas.microsoft.com/office/powerpoint/2010/main" val="324667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052" y="268437"/>
            <a:ext cx="155010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Degeneracy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536" y="638456"/>
            <a:ext cx="2683427" cy="14725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fix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perturbation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48536" y="892175"/>
            <a:ext cx="2951129" cy="15449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±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3052" y="1196975"/>
            <a:ext cx="349599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essence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ε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tiny,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effect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differentiating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systems.</a:t>
            </a:r>
          </a:p>
        </p:txBody>
      </p:sp>
    </p:spTree>
    <p:extLst>
      <p:ext uri="{BB962C8B-B14F-4D97-AF65-F5344CB8AC3E}">
        <p14:creationId xmlns:p14="http://schemas.microsoft.com/office/powerpoint/2010/main" val="347438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38224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2502" y="288789"/>
            <a:ext cx="1827423" cy="17347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Unboundedness</a:t>
            </a:r>
            <a:r>
              <a:rPr lang="zh-CN" altLang="en-US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无界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2502" y="587375"/>
            <a:ext cx="3683435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unbounded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made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arbitrarily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problem).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1092" y="1196975"/>
            <a:ext cx="3625727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neighborhood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underdetermined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infinity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1092" y="2146929"/>
            <a:ext cx="3658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test)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 across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∞.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4810" y="2824657"/>
            <a:ext cx="3390352" cy="14552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halts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complains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要及时终止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6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504" y="207982"/>
            <a:ext cx="2172069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8970" y="600233"/>
            <a:ext cx="4305880" cy="13596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2450" y="779573"/>
            <a:ext cx="1986121" cy="1872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 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100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8970" y="1045841"/>
            <a:ext cx="4153480" cy="38166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variables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8970" y="1547100"/>
            <a:ext cx="34961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8970" y="1802657"/>
            <a:ext cx="4077280" cy="106186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constraints 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satisfied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equality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shares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n−1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 inequalities,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neighbors(</a:t>
            </a:r>
            <a:r>
              <a:rPr lang="zh-CN" altLang="en-US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一般都没有这么多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zh-CN" altLang="en-US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：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choose which inequality to drop and which new one to add.</a:t>
            </a:r>
            <a:r>
              <a:rPr lang="zh-CN" altLang="en-US" sz="1100" dirty="0">
                <a:latin typeface="Microsoft YaHei UI" pitchFamily="18" charset="0"/>
                <a:cs typeface="Microsoft YaHei UI" pitchFamily="18" charset="0"/>
              </a:rPr>
              <a:t>只有一个有效约束不同的点就是邻点</a:t>
            </a:r>
            <a:endParaRPr lang="en-US" altLang="zh-CN" sz="1100" dirty="0"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1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7250" y="358775"/>
            <a:ext cx="152125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1450" y="719950"/>
            <a:ext cx="4259179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zh-CN" altLang="en-US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顶点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region,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u="sng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value: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v’</a:t>
            </a:r>
            <a:endParaRPr lang="en-US" altLang="zh-CN" sz="11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71450" y="1425575"/>
            <a:ext cx="188513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/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1449" y="1756780"/>
            <a:ext cx="365760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-tuple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plotted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18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1423" y="294344"/>
            <a:ext cx="270907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 (cont.)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1423" y="663575"/>
            <a:ext cx="3842427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naive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 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polyhedron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；邻点是否可行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cost. 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邻点目标函数的值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08972" y="1327874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involves: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system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result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8972" y="1891996"/>
            <a:ext cx="374867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Gaussian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elimination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n</a:t>
            </a:r>
            <a:r>
              <a:rPr lang="en-US" altLang="zh-CN" sz="1100" baseline="30000" dirty="0"/>
              <a:t>3</a:t>
            </a:r>
            <a:r>
              <a:rPr lang="en-US" altLang="zh-CN" sz="1100" dirty="0"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 iteration.</a:t>
            </a:r>
          </a:p>
        </p:txBody>
      </p:sp>
    </p:spTree>
    <p:extLst>
      <p:ext uri="{BB962C8B-B14F-4D97-AF65-F5344CB8AC3E}">
        <p14:creationId xmlns:p14="http://schemas.microsoft.com/office/powerpoint/2010/main" val="128470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76886"/>
            <a:ext cx="2984791" cy="16911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mn</a:t>
            </a:r>
            <a:r>
              <a:rPr lang="en-US" altLang="zh-CN" sz="1100" baseline="30000" dirty="0"/>
              <a:t>4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improved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8658" y="837797"/>
            <a:ext cx="3805192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per-iteration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overhead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O((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local 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slightly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defining inequalities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8659" y="1806576"/>
            <a:ext cx="365337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select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(local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view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3" y="2574127"/>
            <a:ext cx="287739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55" y="2266093"/>
            <a:ext cx="926940" cy="14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291304"/>
            <a:ext cx="304905" cy="11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76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658" y="214619"/>
            <a:ext cx="2822889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28658" y="739775"/>
            <a:ext cx="35009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immediately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identifies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promising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  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halts).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08294" y="1463274"/>
            <a:ext cx="3596956" cy="106186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rewritten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-coordinates, 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 inequality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violated.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indefinitely,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unbounded.)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如果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是无限增加或减少，则是无界的，可以终止了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51530"/>
            <a:ext cx="332483" cy="1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907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3265125" cy="8028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  <a:p>
            <a:pPr>
              <a:lnSpc>
                <a:spcPts val="1001"/>
              </a:lnSpc>
            </a:pPr>
            <a:endParaRPr lang="en-US" altLang="zh-CN" dirty="0"/>
          </a:p>
          <a:p>
            <a:pPr>
              <a:lnSpc>
                <a:spcPts val="1001"/>
              </a:lnSpc>
            </a:pPr>
            <a:endParaRPr lang="en-US" altLang="zh-CN" dirty="0"/>
          </a:p>
          <a:p>
            <a:pPr>
              <a:lnSpc>
                <a:spcPts val="1401"/>
              </a:lnSpc>
              <a:tabLst>
                <a:tab pos="25417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be?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04396" y="1161592"/>
            <a:ext cx="3981854" cy="201596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8127" algn="l"/>
              </a:tabLst>
            </a:pPr>
            <a:r>
              <a:rPr lang="en-US" altLang="zh-CN" dirty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 does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iterations.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exponential-time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38127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8127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However,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occur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practice,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 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widely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949505"/>
            <a:ext cx="381000" cy="21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87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5850" y="1349375"/>
            <a:ext cx="220887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Postscript: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32355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07982"/>
            <a:ext cx="181139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ultimate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application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1" y="663575"/>
            <a:ext cx="3810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6250" y="1120775"/>
            <a:ext cx="3119444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indegree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7650" y="1898416"/>
            <a:ext cx="3122650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designated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7650" y="2193542"/>
            <a:ext cx="339712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logic 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applied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topological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evaluate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true?</a:t>
            </a:r>
          </a:p>
        </p:txBody>
      </p:sp>
    </p:spTree>
    <p:extLst>
      <p:ext uri="{BB962C8B-B14F-4D97-AF65-F5344CB8AC3E}">
        <p14:creationId xmlns:p14="http://schemas.microsoft.com/office/powerpoint/2010/main" val="2208409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825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892175"/>
            <a:ext cx="2733675" cy="198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80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197" y="224136"/>
            <a:ext cx="1189428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8132" y="587374"/>
            <a:ext cx="3654847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g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132" y="864406"/>
            <a:ext cx="271228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28155" y="1120775"/>
            <a:ext cx="1053173" cy="31550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  <a:p>
            <a:pPr>
              <a:lnSpc>
                <a:spcPts val="13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8132" y="1548332"/>
            <a:ext cx="3746218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/>
              <a:t>OR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/>
              <a:t>h’ 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≥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baseline="-25000" dirty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≥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baseline="-25000" dirty="0"/>
              <a:t>’</a:t>
            </a:r>
            <a:r>
              <a:rPr lang="en-US" altLang="zh-CN" sz="1100" i="1" dirty="0"/>
              <a:t> ,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≤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baseline="-25000" dirty="0"/>
              <a:t>’</a:t>
            </a:r>
            <a:r>
              <a:rPr lang="en-US" altLang="zh-CN" sz="1100" i="1" dirty="0"/>
              <a:t> .</a:t>
            </a:r>
            <a:endParaRPr lang="zh-CN" altLang="zh-CN" sz="1100" dirty="0"/>
          </a:p>
          <a:p>
            <a:r>
              <a:rPr lang="en-US" altLang="zh-CN" sz="1100" dirty="0"/>
              <a:t>AND gate with inputs </a:t>
            </a:r>
            <a:r>
              <a:rPr lang="en-US" altLang="zh-CN" sz="1100" i="1" dirty="0"/>
              <a:t>h</a:t>
            </a:r>
            <a:r>
              <a:rPr lang="en-US" altLang="zh-CN" sz="1100" dirty="0"/>
              <a:t> and </a:t>
            </a:r>
            <a:r>
              <a:rPr lang="en-US" altLang="zh-CN" sz="1100" i="1" dirty="0"/>
              <a:t>h’</a:t>
            </a:r>
            <a:r>
              <a:rPr lang="en-US" altLang="zh-CN" sz="1100" dirty="0"/>
              <a:t> 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≤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baseline="-25000" dirty="0"/>
              <a:t> </a:t>
            </a:r>
            <a:r>
              <a:rPr lang="en-US" altLang="zh-CN" sz="1100" i="1" dirty="0"/>
              <a:t>,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≤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baseline="-25000" dirty="0"/>
              <a:t>’</a:t>
            </a:r>
            <a:r>
              <a:rPr lang="en-US" altLang="zh-CN" sz="1100" i="1" dirty="0"/>
              <a:t> ,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≥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dirty="0"/>
              <a:t> +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i="1" baseline="-25000" dirty="0"/>
              <a:t>’</a:t>
            </a:r>
            <a:r>
              <a:rPr lang="en-US" altLang="zh-CN" sz="1100" i="1" dirty="0"/>
              <a:t> </a:t>
            </a:r>
            <a:r>
              <a:rPr lang="en-US" altLang="zh-CN" sz="1100" dirty="0"/>
              <a:t> − 1.</a:t>
            </a:r>
            <a:endParaRPr lang="zh-CN" altLang="zh-CN" sz="1100" dirty="0"/>
          </a:p>
          <a:p>
            <a:r>
              <a:rPr lang="en-US" altLang="zh-CN" sz="1100" dirty="0"/>
              <a:t>NOT gate with input</a:t>
            </a:r>
            <a:r>
              <a:rPr lang="en-US" altLang="zh-CN" sz="1100" i="1" dirty="0"/>
              <a:t> h</a:t>
            </a:r>
            <a:r>
              <a:rPr lang="en-US" altLang="zh-CN" sz="1100" dirty="0"/>
              <a:t>: 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g</a:t>
            </a:r>
            <a:r>
              <a:rPr lang="en-US" altLang="zh-CN" sz="1100" i="1" dirty="0"/>
              <a:t>  = 1 − </a:t>
            </a:r>
            <a:r>
              <a:rPr lang="en-US" altLang="zh-CN" sz="1100" i="1" dirty="0" err="1"/>
              <a:t>x</a:t>
            </a:r>
            <a:r>
              <a:rPr lang="en-US" altLang="zh-CN" sz="1100" i="1" baseline="-25000" dirty="0" err="1"/>
              <a:t>h</a:t>
            </a:r>
            <a:r>
              <a:rPr lang="en-US" altLang="zh-CN" sz="1100" dirty="0"/>
              <a:t>.</a:t>
            </a:r>
            <a:endParaRPr lang="zh-CN" altLang="zh-CN" sz="1100" dirty="0"/>
          </a:p>
        </p:txBody>
      </p:sp>
      <p:sp>
        <p:nvSpPr>
          <p:cNvPr id="8" name="TextBox 1"/>
          <p:cNvSpPr txBox="1"/>
          <p:nvPr/>
        </p:nvSpPr>
        <p:spPr>
          <a:xfrm>
            <a:off x="148132" y="2220630"/>
            <a:ext cx="3909518" cy="892584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false,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anything,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 gate.</a:t>
            </a:r>
          </a:p>
        </p:txBody>
      </p:sp>
    </p:spTree>
    <p:extLst>
      <p:ext uri="{BB962C8B-B14F-4D97-AF65-F5344CB8AC3E}">
        <p14:creationId xmlns:p14="http://schemas.microsoft.com/office/powerpoint/2010/main" val="2973519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602" y="3587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evaluation</a:t>
            </a:r>
            <a:endParaRPr lang="zh-CN" altLang="en-US" sz="1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850" y="1240726"/>
            <a:ext cx="3936897" cy="193744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" y="968375"/>
            <a:ext cx="4367879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972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2575"/>
            <a:ext cx="111248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generality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723" y="587375"/>
            <a:ext cx="36452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solvable 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time!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1332" y="1044575"/>
            <a:ext cx="3549529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ultimately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combinational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chip.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0805" y="1654175"/>
            <a:ext cx="3708102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rendered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 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copies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 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compute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6415" y="2601655"/>
            <a:ext cx="3574446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 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do!</a:t>
            </a:r>
            <a:r>
              <a:rPr lang="zh-CN" altLang="en-US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每个电路的值可以归约到线性规划</a:t>
            </a:r>
            <a:endParaRPr lang="en-US" altLang="zh-CN" sz="110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6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720" y="207982"/>
            <a:ext cx="2058256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description (cont.)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7650" y="739775"/>
            <a:ext cx="3663166" cy="32832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i="1" baseline="-25000" dirty="0"/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72331" y="1200652"/>
            <a:ext cx="3521785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线性不等式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half-space</a:t>
            </a:r>
            <a:r>
              <a:rPr lang="zh-CN" altLang="en-US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半空间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72331" y="1972028"/>
            <a:ext cx="4010713" cy="59628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region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700"/>
              </a:lnSpc>
            </a:pPr>
            <a:endParaRPr lang="en-US" altLang="zh-CN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intersection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700"/>
              </a:lnSpc>
            </a:pPr>
            <a:endParaRPr lang="en-US" altLang="zh-CN" sz="11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half-spaces,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convex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polyhedron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多变体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700"/>
              </a:lnSpc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9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434975"/>
            <a:ext cx="4419498" cy="215444"/>
          </a:xfrm>
        </p:spPr>
        <p:txBody>
          <a:bodyPr/>
          <a:lstStyle/>
          <a:p>
            <a:r>
              <a:rPr lang="en-US" altLang="zh-CN" sz="1400" b="1" dirty="0"/>
              <a:t>A polyhedron defined by seven inequalities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968376"/>
            <a:ext cx="4089297" cy="2040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4575"/>
            <a:ext cx="3435350" cy="171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1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94345"/>
            <a:ext cx="3538982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-dimensional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872" y="739775"/>
            <a:ext cx="710131" cy="1570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722" y="896004"/>
            <a:ext cx="36348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hyperplanes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meet.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8737" y="1393526"/>
            <a:ext cx="3711062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子集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6588" y="2042233"/>
            <a:ext cx="328615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specified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2352652"/>
            <a:ext cx="710131" cy="15706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42206" y="2508881"/>
            <a:ext cx="3707593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common.</a:t>
            </a:r>
          </a:p>
        </p:txBody>
      </p:sp>
    </p:spTree>
    <p:extLst>
      <p:ext uri="{BB962C8B-B14F-4D97-AF65-F5344CB8AC3E}">
        <p14:creationId xmlns:p14="http://schemas.microsoft.com/office/powerpoint/2010/main" val="404243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90"/>
            <a:ext cx="110126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3625" y="667517"/>
            <a:ext cx="2306722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iteration,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03625" y="938818"/>
            <a:ext cx="3609963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current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halt);</a:t>
            </a:r>
          </a:p>
          <a:p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next.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2536" y="1501775"/>
            <a:ext cx="3906425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happens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zh-CN" altLang="en-US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原点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elsewhere,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coordinate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system(</a:t>
            </a:r>
            <a:r>
              <a:rPr lang="zh-CN" altLang="en-US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坐标变换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 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origin!</a:t>
            </a:r>
          </a:p>
        </p:txBody>
      </p:sp>
    </p:spTree>
    <p:extLst>
      <p:ext uri="{BB962C8B-B14F-4D97-AF65-F5344CB8AC3E}">
        <p14:creationId xmlns:p14="http://schemas.microsoft.com/office/powerpoint/2010/main" val="300865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235" y="288790"/>
            <a:ext cx="2333972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convenience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4848" y="663575"/>
            <a:ext cx="199894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55722" y="1528426"/>
            <a:ext cx="271228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variables,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/>
              <a:t>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722" y="1805885"/>
            <a:ext cx="370192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unique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54839" y="2243633"/>
            <a:ext cx="833562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0,...,</a:t>
            </a:r>
            <a:r>
              <a:rPr lang="en-US" altLang="zh-CN" sz="1100" i="1" dirty="0" err="1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/>
              <a:t>n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85282" y="2497026"/>
            <a:ext cx="49212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04" y="816208"/>
            <a:ext cx="780709" cy="53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12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159932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62461" y="2189521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62461" y="2263562"/>
            <a:ext cx="82947" cy="17778"/>
          </a:xfrm>
          <a:custGeom>
            <a:avLst/>
            <a:gdLst>
              <a:gd name="connsiteX0" fmla="*/ 6350 w 82918"/>
              <a:gd name="connsiteY0" fmla="*/ 6350 h 17754"/>
              <a:gd name="connsiteX1" fmla="*/ 76568 w 8291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918" h="17754">
                <a:moveTo>
                  <a:pt x="6350" y="6350"/>
                </a:moveTo>
                <a:lnTo>
                  <a:pt x="76568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35231" y="2186990"/>
            <a:ext cx="17760" cy="91819"/>
          </a:xfrm>
          <a:custGeom>
            <a:avLst/>
            <a:gdLst>
              <a:gd name="connsiteX0" fmla="*/ 6350 w 17754"/>
              <a:gd name="connsiteY0" fmla="*/ 85344 h 91693"/>
              <a:gd name="connsiteX1" fmla="*/ 6350 w 17754"/>
              <a:gd name="connsiteY1" fmla="*/ 6350 h 91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91693">
                <a:moveTo>
                  <a:pt x="6350" y="8534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3333B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147912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6688" y="815975"/>
            <a:ext cx="1080424" cy="15513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  <a:r>
              <a:rPr lang="zh-CN" altLang="en-US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显而易见</a:t>
            </a:r>
            <a:endParaRPr lang="en-US" altLang="zh-CN" sz="11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5722" y="1002231"/>
            <a:ext cx="3533018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722" y="1404125"/>
            <a:ext cx="371897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Proof.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3" y="1623800"/>
            <a:ext cx="3804209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considering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 objective value.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6688" y="2142824"/>
            <a:ext cx="3690962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Conversely,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 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76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2941254" cy="17347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origin</a:t>
            </a:r>
            <a:r>
              <a:rPr lang="zh-CN" altLang="en-US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原点不是最优解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7650" y="663575"/>
            <a:ext cx="3037691" cy="15622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i="1" baseline="-25000" dirty="0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&gt;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0137" y="918813"/>
            <a:ext cx="1724831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0934" y="1196975"/>
            <a:ext cx="3639301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constraint.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constraint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/>
              <a:t>i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800" i="1" baseline="-25000" dirty="0"/>
              <a:t>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previously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 becomes tight.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7650" y="1927675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point,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7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</TotalTime>
  <Words>2320</Words>
  <Application>Microsoft Office PowerPoint</Application>
  <PresentationFormat>自定义</PresentationFormat>
  <Paragraphs>147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Microsoft YaHei UI</vt:lpstr>
      <vt:lpstr>Calibri</vt:lpstr>
      <vt:lpstr>Lucida Sans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A polyhedron defined by seven inequalities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Circuit evaluation</vt:lpstr>
      <vt:lpstr>PowerPoint 演示文稿</vt:lpstr>
      <vt:lpstr>Circuit evaluation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天龙 王</cp:lastModifiedBy>
  <cp:revision>200</cp:revision>
  <dcterms:created xsi:type="dcterms:W3CDTF">2016-09-20T06:44:25Z</dcterms:created>
  <dcterms:modified xsi:type="dcterms:W3CDTF">2020-09-17T07:30:17Z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