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534" r:id="rId6"/>
    <p:sldId id="261" r:id="rId7"/>
    <p:sldId id="262" r:id="rId8"/>
    <p:sldId id="263" r:id="rId9"/>
    <p:sldId id="264" r:id="rId10"/>
    <p:sldId id="53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538" r:id="rId20"/>
    <p:sldId id="537" r:id="rId21"/>
    <p:sldId id="277" r:id="rId22"/>
    <p:sldId id="279" r:id="rId23"/>
    <p:sldId id="284" r:id="rId24"/>
    <p:sldId id="290" r:id="rId25"/>
    <p:sldId id="293" r:id="rId26"/>
    <p:sldId id="298" r:id="rId27"/>
    <p:sldId id="542" r:id="rId28"/>
    <p:sldId id="306" r:id="rId29"/>
    <p:sldId id="311" r:id="rId30"/>
    <p:sldId id="314" r:id="rId31"/>
    <p:sldId id="541" r:id="rId32"/>
    <p:sldId id="321" r:id="rId33"/>
    <p:sldId id="540" r:id="rId34"/>
    <p:sldId id="543" r:id="rId35"/>
    <p:sldId id="544" r:id="rId36"/>
    <p:sldId id="545" r:id="rId37"/>
    <p:sldId id="546" r:id="rId38"/>
    <p:sldId id="552" r:id="rId39"/>
    <p:sldId id="553" r:id="rId40"/>
    <p:sldId id="554" r:id="rId41"/>
    <p:sldId id="555" r:id="rId42"/>
    <p:sldId id="547" r:id="rId43"/>
    <p:sldId id="548" r:id="rId44"/>
    <p:sldId id="549" r:id="rId45"/>
    <p:sldId id="550" r:id="rId46"/>
    <p:sldId id="551" r:id="rId47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33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41" d="100"/>
          <a:sy n="141" d="100"/>
        </p:scale>
        <p:origin x="23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1:13:50.933" idx="1">
    <p:pos x="2307" y="298"/>
    <p:text>比如，排序算法中，给定一个长度为N的序列，排法有N!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30:29.306" idx="16">
    <p:pos x="2341" y="887"/>
    <p:text>或者找一个度最小的点求解，但这样的分割不平衡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32:55.112" idx="17">
    <p:pos x="874" y="318"/>
    <p:text>目前还没有多项式复杂度的算法求解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38:06.556" idx="18">
    <p:pos x="767" y="465"/>
    <p:text>有3个或以上的布尔变量的题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42:44.212" idx="20">
    <p:pos x="753" y="1008"/>
    <p:text>O(N*W)，W可以是指数级的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42:58.999" idx="21">
    <p:pos x="2133" y="1068"/>
    <p:text>重量只有一位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7T15:06:17.390" idx="33">
    <p:pos x="2271" y="524"/>
    <p:text>NP: 能在多项式时间内验证得出一个正确解的问题。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50:24.287" idx="22">
    <p:pos x="1356" y="104"/>
    <p:text>P包含在NP里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50:55.943" idx="23">
    <p:pos x="1805" y="1249"/>
    <p:text>大家倾向于P不等于NP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56:17.775" idx="24">
    <p:pos x="995" y="1450"/>
    <p:text>如果这样，就有机械的方法证明其他的数学定理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59:16.689" idx="25">
    <p:pos x="599" y="686"/>
    <p:text>Preprocess和Postprocess都是多项式时间复杂度内完成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59:45.952" idx="26">
    <p:pos x="1838" y="419"/>
    <p:text>P归约到Q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1:03:52.674" idx="27">
    <p:pos x="2153" y="948"/>
    <p:text>归约要在多项式复杂度内完成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1:04:14.739" idx="28">
    <p:pos x="2441" y="532"/>
    <p:text>之前列举的Hard Problem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1:10:27.299" idx="29">
    <p:pos x="1986" y="345"/>
    <p:text>第一个NP问题？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1:11:53.597" idx="30">
    <p:pos x="988" y="573"/>
    <p:text>可满足性问题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1:12:11.878" idx="31">
    <p:pos x="1028" y="847"/>
    <p:text>3个变量的归约问题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1:17:55.830" idx="2">
    <p:pos x="1865" y="305"/>
    <p:text>避免穷举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1:22:22.071" idx="32">
    <p:pos x="1611" y="1470"/>
    <p:text>整数解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1:22:36.877" idx="3">
    <p:pos x="338" y="447"/>
    <p:text>布尔变量</p:text>
    <p:extLst>
      <p:ext uri="{C676402C-5697-4E1C-873F-D02D1690AC5C}">
        <p15:threadingInfo xmlns:p15="http://schemas.microsoft.com/office/powerpoint/2012/main" timeZoneBias="-480"/>
      </p:ext>
    </p:extLst>
  </p:cm>
  <p:cm authorId="1" dt="2020-07-21T11:24:01.954" idx="4">
    <p:pos x="2240" y="1417"/>
    <p:text>x,y,z一个有8种赋值方法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1:27:55.375" idx="6">
    <p:pos x="2220" y="84"/>
    <p:text>可以归约到一个搜索问题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11:06.914" idx="7">
    <p:pos x="1449" y="615"/>
    <p:text>例如一个布尔表达式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11:21.473" idx="8">
    <p:pos x="537" y="735"/>
    <p:text>例如一个可能的解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14:18.818" idx="9">
    <p:pos x="1603" y="694"/>
    <p:text>要回到出发点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14:48.530" idx="10">
    <p:pos x="2287" y="1008"/>
    <p:text>找一个旅行的排列，使得距离之和小于或等于b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15:46.834" idx="11">
    <p:pos x="1785" y="1430"/>
    <p:text>由找最小值问题转换成了一个判断问题，虽然两者是等价的</p:text>
    <p:extLst>
      <p:ext uri="{C676402C-5697-4E1C-873F-D02D1690AC5C}">
        <p15:threadingInfo xmlns:p15="http://schemas.microsoft.com/office/powerpoint/2012/main" timeZoneBias="-480"/>
      </p:ext>
    </p:extLst>
  </p:cm>
  <p:cm authorId="1" dt="2020-07-24T10:27:23.074" idx="14">
    <p:pos x="2368" y="144"/>
    <p:text>每两个节点相邻，完全图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20:57.897" idx="12">
    <p:pos x="1908" y="477"/>
    <p:text>两个相互归约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24:39.253" idx="13">
    <p:pos x="787" y="224"/>
    <p:text>多项式复杂度可解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0:28:06.188" idx="15">
    <p:pos x="2247" y="834"/>
    <p:text>完全图肯定有Hamilton cycle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4EC71-1E29-42AF-8B61-C38B78EE6EE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2465-AD7E-4B7F-B103-53CB4AEB5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1.maqqq.com/s?type=2&amp;r=20&amp;mv_ref=hot.eastday.com&amp;enup=CAAB2hORIQgAAiGRE9oA&amp;mvid=NzcyOTk0MDA5MTQyMTAwMjAwNTAwMTk&amp;bid=1368b609f0572d09&amp;price=AAAAAF0HP6gAAAAAAAB/rOxWKBlcUIbNsBF94g==&amp;finfo=DAABCAABAAADfggAAgAAAHkEAAM/fQxbs0KVsgAIAAIAAAADCgADiOkCQrpXl/oIAAQAAAB+BgAGLbcGAAoAAAYADD9cCgAPAAAAAAEH0xIA&amp;ugi=FYjbfRXO1l5MFQIVQBVIFQAAFYeJrKwFJcgBFoDfj7D738UFHBb8jvaklKnb9O8BFQAAAA&amp;uai=FZCNnAIlCBUCFsvb9bDR+4eX7gEV8gglvZe5qQwlABUaFAAcFu6b1NeoucLQBhUAAAA&amp;ubi=Ff6ZWBXcud0CFazjkhgVspDNWhUEFRwWyoyMsBcWy9vL4r3v/pbuATQEFrKgkIAIJQYVwqDFnQ0VvgUVADbC6KSEn+n/yM0BAA&amp;clickid=0&amp;cpx=__OFFSET_X__&amp;cpy=__OFFSET_Y__&amp;cs=__EVENT_TIME_START__&amp;ce=__EVENT_TIME_END__&amp;csign2=mvQxtWJlcYI=&amp;url=http://gx.wo35h.c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hlinkClick r:id="rId3"/>
              </a:rPr>
              <a:t>一位月入五万的</a:t>
            </a:r>
            <a:r>
              <a:rPr lang="en-US" altLang="zh-CN" b="1" dirty="0">
                <a:hlinkClick r:id="rId3"/>
              </a:rPr>
              <a:t>95</a:t>
            </a:r>
            <a:r>
              <a:rPr lang="zh-CN" altLang="en-US" b="1" dirty="0">
                <a:hlinkClick r:id="rId3"/>
              </a:rPr>
              <a:t>后：这三件事，往往决定一个人所处的层次</a:t>
            </a:r>
          </a:p>
          <a:p>
            <a:r>
              <a:rPr lang="zh-CN" altLang="en-US" dirty="0">
                <a:hlinkClick r:id="rId3"/>
              </a:rPr>
              <a:t>广告</a:t>
            </a:r>
            <a:r>
              <a:rPr lang="en-US" altLang="zh-CN" i="1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伟易 </a:t>
            </a:r>
            <a:r>
              <a:rPr lang="en-US" altLang="zh-CN" dirty="0">
                <a:hlinkClick r:id="rId3"/>
              </a:rPr>
              <a:t>· </a:t>
            </a:r>
            <a:r>
              <a:rPr lang="zh-CN" altLang="en-US" dirty="0">
                <a:hlinkClick r:id="rId3"/>
              </a:rPr>
              <a:t>猎媒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82465-AD7E-4B7F-B103-53CB4AEB5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447" y="1270794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6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304243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problem, cont’d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2150" y="727817"/>
            <a:ext cx="3286477" cy="1695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10629" y="936224"/>
            <a:ext cx="357245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 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</a:p>
          <a:p>
            <a:pPr>
              <a:tabLst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exists).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86738" y="1543663"/>
            <a:ext cx="3451999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reality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sought?</a:t>
            </a:r>
          </a:p>
        </p:txBody>
      </p:sp>
    </p:spTree>
    <p:extLst>
      <p:ext uri="{BB962C8B-B14F-4D97-AF65-F5344CB8AC3E}">
        <p14:creationId xmlns:p14="http://schemas.microsoft.com/office/powerpoint/2010/main" val="163418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03" y="-379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809" y="194035"/>
            <a:ext cx="178568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68500" y="396150"/>
            <a:ext cx="381544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Turning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 difficulty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 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versions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45270" y="992879"/>
            <a:ext cx="380090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 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readily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 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51287" y="1727046"/>
            <a:ext cx="366755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Conversely,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30177" y="2291556"/>
            <a:ext cx="356560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First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knew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 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 using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48713" y="3164177"/>
            <a:ext cx="3464603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719" y="318294"/>
            <a:ext cx="31915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3988" y="661194"/>
            <a:ext cx="3491790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Isn’t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searching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27" y="1346994"/>
            <a:ext cx="35919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recognize,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 earlier,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polynomial-time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checkable.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2226" y="1992615"/>
            <a:ext cx="3959214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tour”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length≤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92226" y="2769712"/>
            <a:ext cx="321562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optimal”?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603" y="280194"/>
            <a:ext cx="8319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78733" y="655732"/>
            <a:ext cx="69089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8733" y="893305"/>
            <a:ext cx="352740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 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7740" y="1499393"/>
            <a:ext cx="1939634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/>
              <a:t>	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(a)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2761" y="1890839"/>
            <a:ext cx="343934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lphaLcParenBoth" startAt="2"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final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walk),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degree.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97740" y="2566194"/>
            <a:ext cx="3495699" cy="5097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above,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Euler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  <a:p>
            <a:pPr>
              <a:lnSpc>
                <a:spcPts val="7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74955"/>
            <a:ext cx="112210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890702"/>
            <a:ext cx="9313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2199" y="1118394"/>
            <a:ext cx="364189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1388" y="1575594"/>
            <a:ext cx="341709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literature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Hamilton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728" y="257738"/>
            <a:ext cx="10996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9541" y="584994"/>
            <a:ext cx="375184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disconnected.</a:t>
            </a:r>
            <a:r>
              <a:rPr lang="zh-CN" altLang="en-US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去掉这些边后，图变成不连通了</a:t>
            </a: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55469" y="1102856"/>
            <a:ext cx="402097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6627" y="1575594"/>
            <a:ext cx="4249818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computations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capacity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fixed node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55469" y="2489994"/>
            <a:ext cx="403129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fl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</a:p>
          <a:p>
            <a:pPr>
              <a:tabLst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(via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min-cut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369" y="432594"/>
            <a:ext cx="10419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6386" y="731556"/>
            <a:ext cx="363245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singleton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consists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9702" y="1417893"/>
            <a:ext cx="372057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cuts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into nearly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equal-sized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sets. 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9702" y="1956594"/>
            <a:ext cx="3513782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sets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56394"/>
            <a:ext cx="22040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Three-dimensional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33206" y="661194"/>
            <a:ext cx="844783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3206" y="889794"/>
            <a:ext cx="272350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59790" y="1120626"/>
            <a:ext cx="336613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compatibilities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 containing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boy,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girl,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6856" y="1790500"/>
            <a:ext cx="35465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Intuitively,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b, g, p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 together.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900" y="2313519"/>
            <a:ext cx="380585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harmonious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households.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8" y="423754"/>
            <a:ext cx="31205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clique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1636" y="813594"/>
            <a:ext cx="101630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6653" y="1044551"/>
            <a:ext cx="363993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401" y="1536700"/>
            <a:ext cx="4346703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(touch)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483" y="356394"/>
            <a:ext cx="100187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16659" y="737394"/>
            <a:ext cx="3733800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weights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distinguished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8656" y="1499394"/>
            <a:ext cx="373258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weight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avoid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containing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repeated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</p:spTree>
    <p:extLst>
      <p:ext uri="{BB962C8B-B14F-4D97-AF65-F5344CB8AC3E}">
        <p14:creationId xmlns:p14="http://schemas.microsoft.com/office/powerpoint/2010/main" val="15622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89856" y="1346994"/>
            <a:ext cx="2216761" cy="1734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zh-CN" altLang="en-US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搜索问题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534" y="432594"/>
            <a:ext cx="87203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0521" y="924628"/>
            <a:ext cx="722955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20521" y="1268135"/>
            <a:ext cx="373633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8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2583" y="1346994"/>
            <a:ext cx="174560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61058"/>
              </p:ext>
            </p:extLst>
          </p:nvPr>
        </p:nvGraphicFramePr>
        <p:xfrm>
          <a:off x="604681" y="584994"/>
          <a:ext cx="3316820" cy="2552700"/>
        </p:xfrm>
        <a:graphic>
          <a:graphicData uri="http://schemas.openxmlformats.org/drawingml/2006/table">
            <a:tbl>
              <a:tblPr/>
              <a:tblGrid>
                <a:gridCol w="180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>
                          <a:solidFill>
                            <a:srgbClr val="FF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Hard problems (NP-complete)</a:t>
                      </a:r>
                      <a:endParaRPr lang="zh-CN" altLang="en-US" sz="896" b="1" dirty="0">
                        <a:solidFill>
                          <a:srgbClr val="FF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Easy problems (in P)</a:t>
                      </a:r>
                      <a:endParaRPr lang="zh-CN" altLang="en-US" sz="896" b="1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3sat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2sat, </a:t>
                      </a:r>
                      <a:r>
                        <a:rPr lang="en-US" altLang="zh-CN" sz="896" dirty="0" err="1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Hornsat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Traveling salesman problem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Minimums panning tree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Longest path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Shortest path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3D matching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Bipartite matching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knapsack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Unary knapsack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 on trees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Integer linear programming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Linear programming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err="1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Rudrata</a:t>
                      </a:r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 path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Euler path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Balanced cut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 cut</a:t>
                      </a:r>
                      <a:endParaRPr lang="zh-CN" altLang="en-US" sz="896" dirty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681" y="317323"/>
            <a:ext cx="23482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93263"/>
            <a:ext cx="2388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21918" y="725661"/>
            <a:ext cx="27240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17004" y="1035281"/>
            <a:ext cx="355423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 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95857" y="1864191"/>
            <a:ext cx="305139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 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17004" y="2534428"/>
            <a:ext cx="307244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344861" y="430189"/>
            <a:ext cx="130595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4861" y="718103"/>
            <a:ext cx="351842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 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zh-CN" altLang="en-US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多项式时间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51227" y="1224681"/>
            <a:ext cx="382561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running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2610" y="2308340"/>
            <a:ext cx="396015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denoted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69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08794"/>
            <a:ext cx="12295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5600" y="1409700"/>
            <a:ext cx="11846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9352" y="1770043"/>
            <a:ext cx="24141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ondeterministic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488" y="385740"/>
            <a:ext cx="61715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44924" y="778532"/>
            <a:ext cx="6566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52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tabLst>
                <a:tab pos="152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053808" y="778166"/>
            <a:ext cx="3243545" cy="4158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statement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9300" y="1317034"/>
            <a:ext cx="377290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assertion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 statement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written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excruciating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detail,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mechanically, line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 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method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 eliminating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mathematicians!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2286000" cy="304800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71" y="1042194"/>
            <a:ext cx="4114800" cy="21574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1042194"/>
            <a:ext cx="4076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09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08" y="292032"/>
            <a:ext cx="13657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94813" y="661194"/>
            <a:ext cx="441370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 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36" y="1118393"/>
            <a:ext cx="395470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 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 algorithm? 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08" y="1549345"/>
            <a:ext cx="359413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provided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9945" y="1988557"/>
            <a:ext cx="378912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sense,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hardest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4258" y="2642394"/>
            <a:ext cx="367318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634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18" y="365483"/>
            <a:ext cx="332982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endParaRPr lang="en-US" altLang="zh-CN" sz="12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34966" y="752665"/>
            <a:ext cx="4003773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 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together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1701" y="1834343"/>
            <a:ext cx="4073231" cy="3279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如果对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没解</a:t>
            </a:r>
            <a:endParaRPr lang="en-US" altLang="zh-CN" sz="1200" b="1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700"/>
              </a:lnSpc>
              <a:tabLst/>
            </a:pPr>
            <a:endParaRPr lang="en-US" altLang="zh-CN" sz="1200" b="1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700"/>
              </a:lnSpc>
              <a:tabLst/>
            </a:pPr>
            <a:r>
              <a:rPr lang="zh-CN" altLang="en-US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则对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zh-CN" altLang="en-US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也没解</a:t>
            </a:r>
            <a:endParaRPr lang="en-US" altLang="zh-CN" sz="1200" b="1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34966" y="2046950"/>
            <a:ext cx="394568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bracketing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296" y="288583"/>
            <a:ext cx="15164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Eﬃcient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8466" y="914399"/>
            <a:ext cx="2122889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developed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65619" y="1104900"/>
            <a:ext cx="21720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spanning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bipartite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71500" y="1581950"/>
            <a:ext cx="221535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networks,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84200" y="1981200"/>
            <a:ext cx="292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......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1531" y="2185194"/>
            <a:ext cx="4273478" cy="704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zh-CN" altLang="en-US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性能好的、高效的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</a:p>
          <a:p>
            <a:pPr>
              <a:tabLst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requirement grows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</a:p>
          <a:p>
            <a:pPr>
              <a:tabLst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/>
              <a:t>n</a:t>
            </a:r>
            <a:r>
              <a:rPr lang="en-US" altLang="zh-CN" sz="1200" dirty="0"/>
              <a:t>,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2</a:t>
            </a:r>
            <a:r>
              <a:rPr lang="en-US" altLang="zh-CN" sz="1200" dirty="0"/>
              <a:t>, or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432594"/>
            <a:ext cx="13064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6567" y="813594"/>
            <a:ext cx="77264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5415" y="1041216"/>
            <a:ext cx="3711441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要证明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npc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问题的思路就是： </a:t>
            </a:r>
            <a:endParaRPr lang="zh-CN" altLang="en-US" sz="12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先证明它至少是一个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NP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问题，再证明其中一个已知的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NPC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  <a:ea typeface="Microsoft YaHei" panose="020B0503020204020204" pitchFamily="34" charset="-122"/>
              </a:rPr>
              <a:t>问题能约化到它。</a:t>
            </a:r>
            <a:endParaRPr lang="zh-CN" altLang="en-US" sz="12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43564" y="2371772"/>
            <a:ext cx="5888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Remark</a:t>
            </a:r>
            <a:endParaRPr lang="en-US" altLang="zh-CN" sz="12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23056" y="2719953"/>
            <a:ext cx="370439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zh-CN" altLang="en-US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先验的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" y="428258"/>
            <a:ext cx="368165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5" y="889794"/>
            <a:ext cx="2136800" cy="15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0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331839"/>
            <a:ext cx="238680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2900" y="633448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237456" y="1114163"/>
            <a:ext cx="458459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7161" y="1317373"/>
            <a:ext cx="337875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efficiently. 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15316" y="1978215"/>
            <a:ext cx="33751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convenient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compose</a:t>
            </a:r>
            <a:r>
              <a:rPr lang="zh-CN" altLang="en-US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合成的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33390" y="2564372"/>
            <a:ext cx="222336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15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280194"/>
            <a:ext cx="280596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" y="737394"/>
            <a:ext cx="346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6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281" y="1293348"/>
            <a:ext cx="332289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Times New Roman" pitchFamily="18" charset="0"/>
              </a:rPr>
              <a:t>R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eductions for NP-Complete Problems</a:t>
            </a:r>
          </a:p>
        </p:txBody>
      </p:sp>
    </p:spTree>
    <p:extLst>
      <p:ext uri="{BB962C8B-B14F-4D97-AF65-F5344CB8AC3E}">
        <p14:creationId xmlns:p14="http://schemas.microsoft.com/office/powerpoint/2010/main" val="42103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2" y="253524"/>
            <a:ext cx="2794035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8511" y="661194"/>
            <a:ext cx="31787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passes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once?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5924" y="1181691"/>
            <a:ext cx="374093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closely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ending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08511" y="2187465"/>
            <a:ext cx="387794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)-Path?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00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489" y="196280"/>
            <a:ext cx="3371116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(s,t)-Path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Cycle, cont’d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99233" y="584994"/>
            <a:ext cx="385762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s,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)-Path 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,E’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G’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s, x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x, t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" y="1654966"/>
            <a:ext cx="3919057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44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356394"/>
            <a:ext cx="3505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" y="1042194"/>
            <a:ext cx="3886200" cy="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59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503" y="356394"/>
            <a:ext cx="2537105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31357" y="790076"/>
            <a:ext cx="370612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touches 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 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1357" y="1777010"/>
            <a:ext cx="379969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4923" y="2394612"/>
            <a:ext cx="3712555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93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508585"/>
            <a:ext cx="3797378" cy="15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4" y="1067550"/>
            <a:ext cx="1713341" cy="1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20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52" y="299929"/>
            <a:ext cx="4041363" cy="4042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指数级的选择空间中，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选一个解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04902" y="737394"/>
            <a:ext cx="369648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(path,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matching, etc.)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population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possibilities.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4902" y="1423194"/>
            <a:ext cx="38893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principle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 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4902" y="2108994"/>
            <a:ext cx="382226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/>
              <a:t>2</a:t>
            </a:r>
            <a:r>
              <a:rPr lang="en-US" altLang="zh-CN" sz="1200" i="1" baseline="30000" dirty="0"/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worse,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useless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practice.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287456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14876" y="630362"/>
            <a:ext cx="3727511" cy="13388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3Sat. 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 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instances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clauses),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deﬁnition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clauses).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8342" y="2108994"/>
            <a:ext cx="3760581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Consequently,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 undergoes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transformation,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target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 kept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unchanged.</a:t>
            </a:r>
          </a:p>
        </p:txBody>
      </p:sp>
    </p:spTree>
    <p:extLst>
      <p:ext uri="{BB962C8B-B14F-4D97-AF65-F5344CB8AC3E}">
        <p14:creationId xmlns:p14="http://schemas.microsoft.com/office/powerpoint/2010/main" val="230022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294" y="280194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99256" y="606235"/>
            <a:ext cx="3684175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words,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diagram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identity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53611" y="1194594"/>
            <a:ext cx="3573179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useful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establishing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NP-complete: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 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problem.</a:t>
            </a:r>
          </a:p>
          <a:p>
            <a:pPr>
              <a:tabLst/>
            </a:pP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 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Cover.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1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1047" y="95321"/>
            <a:ext cx="2003690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3475" y="365947"/>
            <a:ext cx="364377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Outline of the basic idea: First,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generalization 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电路可满足</a:t>
            </a: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41142" y="966111"/>
            <a:ext cx="361291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(Boolean)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five different types: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36457" y="1616321"/>
            <a:ext cx="3795998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2.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3.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  <a:p>
            <a:pPr>
              <a:tabLst/>
            </a:pP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Unknown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labeled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“?”.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85454" y="2887538"/>
            <a:ext cx="366286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14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306" y="304385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602870"/>
            <a:ext cx="1562893" cy="12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0" y="2075087"/>
            <a:ext cx="2484706" cy="9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50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114137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0" y="356394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 (cont.)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98866" y="737394"/>
            <a:ext cx="3685075" cy="16132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Any polynomial algorithm can be rendered as a circuit, whose input gates encode the input to the algorithm.</a:t>
            </a:r>
          </a:p>
          <a:p>
            <a:pPr>
              <a:tabLst/>
            </a:pPr>
            <a:endParaRPr lang="en-US" altLang="zh-CN" sz="1200" dirty="0">
              <a:solidFill>
                <a:srgbClr val="0070C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satisfying truth assignments to the unknown inputs of the circuit are in one-to-one correspondence with the solutions of instance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of problem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53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4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58723"/>
            <a:ext cx="161736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Unsolvable Problems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76234" y="363281"/>
            <a:ext cx="3872866" cy="30383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least an NP-complete problem can be solved by some algorithm—the trouble is that this algorithm will be exponential. </a:t>
            </a: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 it turns out there are perfectly decent computational problems</a:t>
            </a:r>
            <a:r>
              <a:rPr lang="zh-CN" altLang="en-US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完全像样的计算问题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for which no algorithms exist at all!</a:t>
            </a:r>
          </a:p>
          <a:p>
            <a:pPr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famous problem of this sort is an arithmetical version of SAT. Given a polynomial equation in many variables, perhaps</a:t>
            </a:r>
          </a:p>
          <a:p>
            <a:pPr algn="ctr"/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yz + 2y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 − 7xy</a:t>
            </a:r>
            <a:r>
              <a:rPr lang="en-US" altLang="zh-CN" sz="1200" b="1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b="1" i="1" dirty="0">
                <a:latin typeface="Times New Roman" pitchFamily="18" charset="0"/>
                <a:cs typeface="Times New Roman" pitchFamily="18" charset="0"/>
              </a:rPr>
              <a:t>z = 6</a:t>
            </a: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are there integer values of </a:t>
            </a:r>
            <a:r>
              <a:rPr lang="en-US" altLang="zh-CN" sz="1200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x, y, z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that satisfy it?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There is no algorithm that solves this problem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 Such problems are called </a:t>
            </a:r>
            <a:r>
              <a:rPr lang="en-US" altLang="zh-CN" sz="1200" b="1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unsolvable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.</a:t>
            </a:r>
            <a:endParaRPr lang="zh-CN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itchFamily="18" charset="0"/>
            </a:endParaRP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21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584995"/>
            <a:ext cx="4048606" cy="18004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Coping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Intelligent exhaustive search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Approximation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 search heuristic</a:t>
            </a: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900"/>
              </a:lnSpc>
              <a:tabLst/>
            </a:pP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8" y="-23420"/>
            <a:ext cx="4449407" cy="3479407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80194"/>
            <a:ext cx="25551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space, cont’d</a:t>
            </a:r>
            <a:r>
              <a:rPr lang="en-US" altLang="zh-CN" sz="14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943" y="813594"/>
            <a:ext cx="3701148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quest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about finding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clever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 bypass</a:t>
            </a:r>
            <a:r>
              <a:rPr lang="zh-CN" altLang="en-US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避开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this process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exhaustive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zh-CN" altLang="en-US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穷举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clues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dramatically narrow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19727" y="1804194"/>
            <a:ext cx="36118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chaos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alternatives.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exponential.</a:t>
            </a:r>
          </a:p>
        </p:txBody>
      </p:sp>
    </p:spTree>
    <p:extLst>
      <p:ext uri="{BB962C8B-B14F-4D97-AF65-F5344CB8AC3E}">
        <p14:creationId xmlns:p14="http://schemas.microsoft.com/office/powerpoint/2010/main" val="32054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85" y="366758"/>
            <a:ext cx="1110882" cy="175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30200" y="676635"/>
            <a:ext cx="3257627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5439" y="1163991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(CNF)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03895" y="1604113"/>
            <a:ext cx="35974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collection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parentheses),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disjunction (logical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∨)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several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variable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7499" y="2597072"/>
            <a:ext cx="364659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 variable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902132"/>
            <a:ext cx="2177256" cy="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2381812"/>
            <a:ext cx="102315" cy="1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834541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</a:t>
            </a:r>
            <a:r>
              <a:rPr lang="en-US" altLang="zh-CN" sz="12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9514" y="1313494"/>
            <a:ext cx="2354991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typical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3507" y="1570186"/>
            <a:ext cx="3369240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specifying 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hand,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asked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specifiation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clause).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09514" y="460602"/>
            <a:ext cx="353546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 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 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 exists.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38263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158" y="783387"/>
            <a:ext cx="396038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29158" y="1598306"/>
            <a:ext cx="343414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1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246535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5792" y="465771"/>
            <a:ext cx="362289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(tsp)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zh-CN" altLang="en-US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预算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39581" y="1187106"/>
            <a:ext cx="376332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passes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 once,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39581" y="1887805"/>
            <a:ext cx="355385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permutation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τ(1),...,τ(n)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 they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59155" y="2489994"/>
            <a:ext cx="2792636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(1),τ(2)</a:t>
            </a:r>
            <a:r>
              <a:rPr lang="en-US" altLang="zh-CN" sz="1200" i="1" dirty="0">
                <a:solidFill>
                  <a:srgbClr val="C00000"/>
                </a:solidFill>
              </a:rPr>
              <a:t>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(2),τ(3)</a:t>
            </a:r>
            <a:r>
              <a:rPr lang="en-US" altLang="zh-CN" sz="1200" i="1" dirty="0">
                <a:solidFill>
                  <a:srgbClr val="C00000"/>
                </a:solidFill>
              </a:rPr>
              <a:t> + ···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(n), τ(1)</a:t>
            </a:r>
            <a:r>
              <a:rPr lang="en-US" altLang="zh-CN" sz="1200" i="1" dirty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≤ </a:t>
            </a:r>
            <a:r>
              <a:rPr lang="en-US" altLang="zh-CN" sz="1200" i="1" dirty="0">
                <a:solidFill>
                  <a:srgbClr val="C00000"/>
                </a:solidFill>
              </a:rPr>
              <a:t>b</a:t>
            </a:r>
            <a:r>
              <a:rPr lang="en-US" altLang="zh-CN" sz="1200" dirty="0"/>
              <a:t>.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3026</Words>
  <Application>Microsoft Office PowerPoint</Application>
  <PresentationFormat>自定义</PresentationFormat>
  <Paragraphs>248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-apple-system</vt:lpstr>
      <vt:lpstr>Microsoft YaHei UI</vt:lpstr>
      <vt:lpstr>等线</vt:lpstr>
      <vt:lpstr>Microsoft YaHei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天龙 王</cp:lastModifiedBy>
  <cp:revision>137</cp:revision>
  <dcterms:created xsi:type="dcterms:W3CDTF">2006-08-16T00:00:00Z</dcterms:created>
  <dcterms:modified xsi:type="dcterms:W3CDTF">2020-09-17T07:30:27Z</dcterms:modified>
</cp:coreProperties>
</file>