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9" r:id="rId2"/>
    <p:sldId id="331" r:id="rId3"/>
    <p:sldId id="33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5" r:id="rId20"/>
    <p:sldId id="360" r:id="rId21"/>
    <p:sldId id="361" r:id="rId22"/>
    <p:sldId id="362" r:id="rId23"/>
    <p:sldId id="363" r:id="rId24"/>
    <p:sldId id="365" r:id="rId25"/>
    <p:sldId id="364" r:id="rId26"/>
    <p:sldId id="366" r:id="rId27"/>
    <p:sldId id="367" r:id="rId28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41" d="100"/>
          <a:sy n="141" d="100"/>
        </p:scale>
        <p:origin x="11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EEDA-C695-4755-B697-A1D234182A93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0C4F-E11E-4B00-8057-B41850FD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482C9-FF93-43E3-BD64-2FF790D1E4C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6925-6C2D-4755-9322-DC6012830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9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530CAA-91AE-4C1C-9BD8-BFBEBB968FB5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" y="833660"/>
            <a:ext cx="4225925" cy="954107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</a:rPr>
              <a:t>Algorithm Design and Applications</a:t>
            </a:r>
            <a:br>
              <a:rPr lang="en-US" altLang="zh-CN" sz="2000" b="1" dirty="0">
                <a:solidFill>
                  <a:srgbClr val="006600"/>
                </a:solidFill>
              </a:rPr>
            </a:br>
            <a:r>
              <a:rPr lang="zh-CN" altLang="en-US" sz="2200" b="1" dirty="0">
                <a:solidFill>
                  <a:srgbClr val="006600"/>
                </a:solidFill>
              </a:rPr>
              <a:t>算法设计与应用基础</a:t>
            </a:r>
            <a:endParaRPr lang="en-US" altLang="zh-CN" b="1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/>
              <a:t>相连的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369880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100</a:t>
            </a:r>
            <a:endParaRPr lang="zh-CN" altLang="zh-CN" sz="1100" dirty="0"/>
          </a:p>
          <a:p>
            <a:r>
              <a:rPr lang="en-US" altLang="zh-CN" sz="1100" dirty="0"/>
              <a:t>010</a:t>
            </a:r>
            <a:endParaRPr lang="zh-CN" altLang="zh-CN" sz="1100" dirty="0"/>
          </a:p>
          <a:p>
            <a:r>
              <a:rPr lang="en-US" altLang="zh-CN" sz="1100" dirty="0"/>
              <a:t>001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3.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1101</a:t>
            </a:r>
            <a:endParaRPr lang="zh-CN" altLang="zh-CN" sz="1100" dirty="0"/>
          </a:p>
          <a:p>
            <a:r>
              <a:rPr lang="en-US" altLang="zh-CN" sz="1100" dirty="0"/>
              <a:t>0101</a:t>
            </a:r>
            <a:endParaRPr lang="zh-CN" altLang="zh-CN" sz="1100" dirty="0"/>
          </a:p>
          <a:p>
            <a:r>
              <a:rPr lang="en-US" altLang="zh-CN" sz="1100" dirty="0"/>
              <a:t>1110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2.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224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221" y="3587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228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这道题本质是求矩阵中连续区域的个数，很容易想到需要用深度优先搜索</a:t>
            </a:r>
            <a:r>
              <a:rPr lang="en-US" altLang="zh-CN" sz="1100" dirty="0"/>
              <a:t>DFS</a:t>
            </a:r>
            <a:r>
              <a:rPr lang="zh-CN" altLang="zh-CN" sz="1100" dirty="0"/>
              <a:t>来解，我们需要建立一个</a:t>
            </a:r>
            <a:r>
              <a:rPr lang="en-US" altLang="zh-CN" sz="1100" dirty="0"/>
              <a:t>visited</a:t>
            </a:r>
            <a:r>
              <a:rPr lang="zh-CN" altLang="zh-CN" sz="1100" dirty="0"/>
              <a:t>数组用来记录某个位置是否被访问过，对于一个为‘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’且未被访问过的位置，我们递归进入其上下左右位置上为‘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’的数，将其</a:t>
            </a:r>
            <a:r>
              <a:rPr lang="en-US" altLang="zh-CN" sz="1100" dirty="0"/>
              <a:t>visited</a:t>
            </a:r>
            <a:r>
              <a:rPr lang="zh-CN" altLang="zh-CN" sz="1100" dirty="0"/>
              <a:t>对应值赋为</a:t>
            </a:r>
            <a:r>
              <a:rPr lang="en-US" altLang="zh-CN" sz="1100" dirty="0"/>
              <a:t>true</a:t>
            </a:r>
            <a:r>
              <a:rPr lang="zh-CN" altLang="zh-CN" sz="1100" dirty="0"/>
              <a:t>，继续进入其所有相连的邻位置，这样可以将这个连通区域所有的数找出来，并将其对应的</a:t>
            </a:r>
            <a:r>
              <a:rPr lang="en-US" altLang="zh-CN" sz="1100" dirty="0"/>
              <a:t>visited</a:t>
            </a:r>
            <a:r>
              <a:rPr lang="zh-CN" altLang="zh-CN" sz="1100" dirty="0"/>
              <a:t>中的值赋</a:t>
            </a:r>
            <a:r>
              <a:rPr lang="en-US" altLang="zh-CN" sz="1100" dirty="0"/>
              <a:t>true</a:t>
            </a:r>
            <a:r>
              <a:rPr lang="zh-CN" altLang="zh-CN" sz="1100" dirty="0"/>
              <a:t>，找完此区域后，我们将结果</a:t>
            </a:r>
            <a:r>
              <a:rPr lang="en-US" altLang="zh-CN" sz="1100" dirty="0"/>
              <a:t>res</a:t>
            </a:r>
            <a:r>
              <a:rPr lang="zh-CN" altLang="zh-CN" sz="1100" dirty="0"/>
              <a:t>自增</a:t>
            </a:r>
            <a:r>
              <a:rPr lang="en-US" altLang="zh-CN" sz="1100" dirty="0"/>
              <a:t>1</a:t>
            </a:r>
            <a:r>
              <a:rPr lang="zh-CN" altLang="zh-CN" sz="1100" dirty="0"/>
              <a:t>，然后我们继续找下一个为‘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’且未被访问过的位置，以此类推直至遍历完整个原数组即可得到最终结果。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365560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zh-CN" altLang="zh-CN" sz="1100" dirty="0"/>
              <a:t>代码如下：</a:t>
            </a:r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numIslands</a:t>
            </a:r>
            <a:r>
              <a:rPr lang="en-US" altLang="zh-CN" sz="1100" dirty="0"/>
              <a:t>(vector&lt;vector&lt;char&gt; &gt; &amp;grid) {</a:t>
            </a:r>
            <a:endParaRPr lang="zh-CN" altLang="zh-CN" sz="1100" dirty="0"/>
          </a:p>
          <a:p>
            <a:r>
              <a:rPr lang="en-US" altLang="zh-CN" sz="1100" dirty="0"/>
              <a:t>        if (</a:t>
            </a:r>
            <a:r>
              <a:rPr lang="en-US" altLang="zh-CN" sz="1100" dirty="0" err="1"/>
              <a:t>grid.empty</a:t>
            </a:r>
            <a:r>
              <a:rPr lang="en-US" altLang="zh-CN" sz="1100" dirty="0"/>
              <a:t>() || grid[0].empty()) return 0;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m 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(), n = grid[0].size(), res = 0;</a:t>
            </a:r>
            <a:endParaRPr lang="zh-CN" altLang="zh-CN" sz="1100" dirty="0"/>
          </a:p>
          <a:p>
            <a:r>
              <a:rPr lang="en-US" altLang="zh-CN" sz="1100" dirty="0"/>
              <a:t>        vector&lt;vector&lt;bool&gt; &gt; visited(m, vector&lt;bool&gt;(n, false));</a:t>
            </a:r>
            <a:endParaRPr lang="zh-CN" altLang="zh-CN" sz="1100" dirty="0"/>
          </a:p>
          <a:p>
            <a:r>
              <a:rPr lang="en-US" altLang="zh-CN" sz="1100" dirty="0"/>
              <a:t>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i = 0; i &lt; m; ++i) {</a:t>
            </a:r>
            <a:endParaRPr lang="zh-CN" altLang="zh-CN" sz="1100" dirty="0"/>
          </a:p>
          <a:p>
            <a:r>
              <a:rPr lang="en-US" altLang="zh-CN" sz="1100" dirty="0"/>
              <a:t>    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j = 0; j &lt; n; ++j) {</a:t>
            </a:r>
            <a:endParaRPr lang="zh-CN" altLang="zh-CN" sz="1100" dirty="0"/>
          </a:p>
          <a:p>
            <a:r>
              <a:rPr lang="en-US" altLang="zh-CN" sz="1100" dirty="0"/>
              <a:t>                if (grid[i][j] == '1' &amp;&amp; !visited[i][j]) {</a:t>
            </a:r>
            <a:endParaRPr lang="zh-CN" altLang="zh-CN" sz="1100" dirty="0"/>
          </a:p>
          <a:p>
            <a:r>
              <a:rPr lang="en-US" altLang="zh-CN" sz="1100" dirty="0"/>
              <a:t>            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i, j);</a:t>
            </a:r>
            <a:endParaRPr lang="zh-CN" altLang="zh-CN" sz="1100" dirty="0"/>
          </a:p>
          <a:p>
            <a:r>
              <a:rPr lang="en-US" altLang="zh-CN" sz="1100" dirty="0"/>
              <a:t>                    ++res;</a:t>
            </a:r>
            <a:endParaRPr lang="zh-CN" altLang="zh-CN" sz="1100" dirty="0"/>
          </a:p>
          <a:p>
            <a:r>
              <a:rPr lang="en-US" altLang="zh-CN" sz="1100" dirty="0"/>
              <a:t>                }</a:t>
            </a:r>
            <a:endParaRPr lang="zh-CN" altLang="zh-CN" sz="1100" dirty="0"/>
          </a:p>
          <a:p>
            <a:r>
              <a:rPr lang="en-US" altLang="zh-CN" sz="1100" dirty="0"/>
              <a:t>            }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    return res;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144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(vector&lt;vector&lt;char&gt; &gt; &amp;grid, vector&lt;vector&lt;bool&gt; &gt; &amp;visited,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y) {</a:t>
            </a:r>
            <a:endParaRPr lang="zh-CN" altLang="zh-CN" sz="1100" dirty="0"/>
          </a:p>
          <a:p>
            <a:r>
              <a:rPr lang="en-US" altLang="zh-CN" sz="1100" dirty="0"/>
              <a:t>        if (x &lt; 0 || x &gt;=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()) return;</a:t>
            </a:r>
            <a:endParaRPr lang="zh-CN" altLang="zh-CN" sz="1100" dirty="0"/>
          </a:p>
          <a:p>
            <a:r>
              <a:rPr lang="en-US" altLang="zh-CN" sz="1100" dirty="0"/>
              <a:t>        if (y &lt; 0 || y &gt;= grid[0].size()) return;</a:t>
            </a:r>
            <a:endParaRPr lang="zh-CN" altLang="zh-CN" sz="1100" dirty="0"/>
          </a:p>
          <a:p>
            <a:r>
              <a:rPr lang="en-US" altLang="zh-CN" sz="1100" dirty="0"/>
              <a:t>        if (grid[x][y] != '1' || visited[x][y]) return;</a:t>
            </a:r>
            <a:endParaRPr lang="zh-CN" altLang="zh-CN" sz="1100" dirty="0"/>
          </a:p>
          <a:p>
            <a:r>
              <a:rPr lang="en-US" altLang="zh-CN" sz="1100" dirty="0"/>
              <a:t>        visited[x][y] = true;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- 1,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+ 1,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- 1);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+ 1);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8949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r>
              <a:rPr lang="en-US" altLang="zh-CN" sz="1400" dirty="0"/>
              <a:t>3. </a:t>
            </a:r>
            <a:r>
              <a:rPr lang="zh-CN" altLang="zh-CN" sz="1400" b="1" dirty="0"/>
              <a:t>无环图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434975"/>
            <a:ext cx="3962400" cy="2877711"/>
          </a:xfrm>
        </p:spPr>
        <p:txBody>
          <a:bodyPr/>
          <a:lstStyle/>
          <a:p>
            <a:r>
              <a:rPr lang="zh-CN" altLang="zh-CN" sz="1100" dirty="0"/>
              <a:t>在图论中，如果一个有向图从任意顶点出发无法经过若干条边回到该点，则这个图是一个有向无环图（</a:t>
            </a:r>
            <a:r>
              <a:rPr lang="en-US" altLang="zh-CN" sz="1100" dirty="0"/>
              <a:t>Directed Acyclic Graph</a:t>
            </a:r>
            <a:r>
              <a:rPr lang="zh-CN" altLang="zh-CN" sz="1100" dirty="0"/>
              <a:t>，</a:t>
            </a:r>
            <a:r>
              <a:rPr lang="en-US" altLang="zh-CN" sz="1100" dirty="0"/>
              <a:t>DAG</a:t>
            </a:r>
            <a:r>
              <a:rPr lang="zh-CN" altLang="zh-CN" sz="1100" dirty="0"/>
              <a:t>）</a:t>
            </a:r>
            <a:r>
              <a:rPr lang="en-US" altLang="zh-CN" sz="1100" dirty="0"/>
              <a:t>. </a:t>
            </a:r>
            <a:r>
              <a:rPr lang="zh-CN" altLang="zh-CN" sz="1100" dirty="0"/>
              <a:t>对于一个</a:t>
            </a:r>
            <a:r>
              <a:rPr lang="en-US" altLang="zh-CN" sz="1100" i="1" dirty="0"/>
              <a:t>n</a:t>
            </a:r>
            <a:r>
              <a:rPr lang="zh-CN" altLang="zh-CN" sz="1100" dirty="0"/>
              <a:t>个节点的有向图（节点编号从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i="1" dirty="0"/>
              <a:t>n</a:t>
            </a:r>
            <a:r>
              <a:rPr lang="en-US" altLang="zh-CN" sz="1100" dirty="0"/>
              <a:t>-1</a:t>
            </a:r>
            <a:r>
              <a:rPr lang="zh-CN" altLang="zh-CN" sz="1100" dirty="0"/>
              <a:t>），请判断其是否为有向无环图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图的节点数和边数均不多于</a:t>
            </a:r>
            <a:r>
              <a:rPr lang="en-US" altLang="zh-CN" sz="1100" dirty="0"/>
              <a:t>100000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isDAG</a:t>
            </a:r>
            <a:r>
              <a:rPr lang="zh-CN" altLang="zh-CN" sz="1100" dirty="0"/>
              <a:t>函数，函数参数中</a:t>
            </a:r>
            <a:r>
              <a:rPr lang="en-US" altLang="zh-CN" sz="1100" dirty="0"/>
              <a:t>n</a:t>
            </a:r>
            <a:r>
              <a:rPr lang="zh-CN" altLang="zh-CN" sz="1100" dirty="0"/>
              <a:t>为图的节点数，</a:t>
            </a:r>
            <a:r>
              <a:rPr lang="en-US" altLang="zh-CN" sz="1100" dirty="0"/>
              <a:t>edges</a:t>
            </a:r>
            <a:r>
              <a:rPr lang="zh-CN" altLang="zh-CN" sz="1100" dirty="0"/>
              <a:t>是边集，</a:t>
            </a:r>
            <a:r>
              <a:rPr lang="en-US" altLang="zh-CN" sz="1100" dirty="0"/>
              <a:t>edges[i]</a:t>
            </a:r>
            <a:r>
              <a:rPr lang="zh-CN" altLang="zh-CN" sz="1100" dirty="0"/>
              <a:t>表示第</a:t>
            </a:r>
            <a:r>
              <a:rPr lang="en-US" altLang="zh-CN" sz="1100" dirty="0"/>
              <a:t>i</a:t>
            </a:r>
            <a:r>
              <a:rPr lang="zh-CN" altLang="zh-CN" sz="1100" dirty="0"/>
              <a:t>条边从</a:t>
            </a:r>
            <a:r>
              <a:rPr lang="en-US" altLang="zh-CN" sz="1100" dirty="0"/>
              <a:t>edges[i].first</a:t>
            </a:r>
            <a:r>
              <a:rPr lang="zh-CN" altLang="zh-CN" sz="1100" dirty="0"/>
              <a:t>指向</a:t>
            </a:r>
            <a:r>
              <a:rPr lang="en-US" altLang="zh-CN" sz="1100" dirty="0"/>
              <a:t>edge[i].second. </a:t>
            </a:r>
            <a:r>
              <a:rPr lang="zh-CN" altLang="zh-CN" sz="1100" dirty="0"/>
              <a:t>如果是有向无环图返回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/>
              <a:t>false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isDAG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n, vector&lt;pair&lt;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&gt;&gt;&amp; edges)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491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03" y="282575"/>
            <a:ext cx="3943248" cy="215444"/>
          </a:xfrm>
        </p:spPr>
        <p:txBody>
          <a:bodyPr/>
          <a:lstStyle/>
          <a:p>
            <a:r>
              <a:rPr lang="zh-CN" altLang="zh-CN" sz="1400" b="1" dirty="0"/>
              <a:t>无环图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1946687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3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(0, 2)}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true.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2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(1, 0)}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false.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rgbClr val="0070C0"/>
                </a:solidFill>
              </a:rPr>
              <a:t>注意：你只需要提交</a:t>
            </a:r>
            <a:r>
              <a:rPr lang="en-US" altLang="zh-CN" sz="1100" dirty="0">
                <a:solidFill>
                  <a:srgbClr val="0070C0"/>
                </a:solidFill>
              </a:rPr>
              <a:t>Solution</a:t>
            </a:r>
            <a:r>
              <a:rPr lang="zh-CN" altLang="zh-CN" sz="1100" dirty="0">
                <a:solidFill>
                  <a:srgbClr val="0070C0"/>
                </a:solidFill>
              </a:rPr>
              <a:t>类的代码，你在本地可以编写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函数测试程序，但不需要提交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函数的代码</a:t>
            </a:r>
            <a:r>
              <a:rPr lang="en-US" altLang="zh-CN" sz="1100" dirty="0">
                <a:solidFill>
                  <a:srgbClr val="0070C0"/>
                </a:solidFill>
              </a:rPr>
              <a:t>. </a:t>
            </a:r>
            <a:r>
              <a:rPr lang="zh-CN" altLang="zh-CN" sz="1100" dirty="0">
                <a:solidFill>
                  <a:srgbClr val="0070C0"/>
                </a:solidFill>
              </a:rPr>
              <a:t>注意不要修改类和函数的名称</a:t>
            </a:r>
            <a:r>
              <a:rPr lang="en-US" altLang="zh-CN" sz="1100" dirty="0">
                <a:solidFill>
                  <a:srgbClr val="0070C0"/>
                </a:solidFill>
              </a:rPr>
              <a:t>.</a:t>
            </a:r>
            <a:endParaRPr lang="zh-CN" altLang="zh-CN" sz="1100" dirty="0">
              <a:solidFill>
                <a:srgbClr val="0070C0"/>
              </a:solidFill>
            </a:endParaRP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5617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26" y="206375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87375"/>
            <a:ext cx="3962400" cy="2708434"/>
          </a:xfrm>
        </p:spPr>
        <p:txBody>
          <a:bodyPr/>
          <a:lstStyle/>
          <a:p>
            <a:r>
              <a:rPr lang="zh-CN" altLang="zh-CN" sz="1100" dirty="0"/>
              <a:t>这题主要考察拓扑排序。拓扑排序是对</a:t>
            </a:r>
            <a:r>
              <a:rPr lang="en-US" altLang="zh-CN" sz="1100" dirty="0"/>
              <a:t>DAG</a:t>
            </a:r>
            <a:r>
              <a:rPr lang="zh-CN" altLang="zh-CN" sz="1100" dirty="0"/>
              <a:t>的顶点进行排序，使得对每一条有向边</a:t>
            </a:r>
            <a:r>
              <a:rPr lang="en-US" altLang="zh-CN" sz="1100" dirty="0"/>
              <a:t>(u, v)</a:t>
            </a:r>
            <a:r>
              <a:rPr lang="zh-CN" altLang="zh-CN" sz="1100" dirty="0"/>
              <a:t>，均有</a:t>
            </a:r>
            <a:r>
              <a:rPr lang="en-US" altLang="zh-CN" sz="1100" dirty="0"/>
              <a:t>u</a:t>
            </a:r>
            <a:r>
              <a:rPr lang="zh-CN" altLang="zh-CN" sz="1100" dirty="0"/>
              <a:t>（在排序记录中）比</a:t>
            </a:r>
            <a:r>
              <a:rPr lang="en-US" altLang="zh-CN" sz="1100" dirty="0"/>
              <a:t>v</a:t>
            </a:r>
            <a:r>
              <a:rPr lang="zh-CN" altLang="zh-CN" sz="1100" dirty="0"/>
              <a:t>先出现。亦可理解为对某点</a:t>
            </a:r>
            <a:r>
              <a:rPr lang="en-US" altLang="zh-CN" sz="1100" dirty="0"/>
              <a:t>v</a:t>
            </a:r>
            <a:r>
              <a:rPr lang="zh-CN" altLang="zh-CN" sz="1100" dirty="0"/>
              <a:t>而言，只有当</a:t>
            </a:r>
            <a:r>
              <a:rPr lang="en-US" altLang="zh-CN" sz="1100" dirty="0"/>
              <a:t>v</a:t>
            </a:r>
            <a:r>
              <a:rPr lang="zh-CN" altLang="zh-CN" sz="1100" dirty="0"/>
              <a:t>的所有源点均出现了，</a:t>
            </a:r>
            <a:r>
              <a:rPr lang="en-US" altLang="zh-CN" sz="1100" dirty="0"/>
              <a:t>v</a:t>
            </a:r>
            <a:r>
              <a:rPr lang="zh-CN" altLang="zh-CN" sz="1100" dirty="0"/>
              <a:t>才能出现。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拓扑排序流程：</a:t>
            </a:r>
          </a:p>
          <a:p>
            <a:pPr lvl="0"/>
            <a:r>
              <a:rPr lang="zh-CN" altLang="zh-CN" sz="1100" dirty="0"/>
              <a:t>找出图中所有入度为</a:t>
            </a:r>
            <a:r>
              <a:rPr lang="en-US" altLang="zh-CN" sz="1100" dirty="0"/>
              <a:t>0</a:t>
            </a:r>
            <a:r>
              <a:rPr lang="zh-CN" altLang="zh-CN" sz="1100" dirty="0"/>
              <a:t>的顶点放入队列；</a:t>
            </a:r>
          </a:p>
          <a:p>
            <a:pPr lvl="0"/>
            <a:r>
              <a:rPr lang="zh-CN" altLang="zh-CN" sz="1100" dirty="0"/>
              <a:t>每次出队一个顶点，就将计数器加</a:t>
            </a:r>
            <a:r>
              <a:rPr lang="en-US" altLang="zh-CN" sz="1100" dirty="0"/>
              <a:t>1</a:t>
            </a:r>
            <a:r>
              <a:rPr lang="zh-CN" altLang="zh-CN" sz="1100" dirty="0"/>
              <a:t>，并将这个顶点的所有邻接点入度减</a:t>
            </a:r>
            <a:r>
              <a:rPr lang="en-US" altLang="zh-CN" sz="1100" dirty="0"/>
              <a:t>1</a:t>
            </a:r>
            <a:r>
              <a:rPr lang="zh-CN" altLang="zh-CN" sz="1100" dirty="0"/>
              <a:t>，如果此时邻接点入度变为</a:t>
            </a:r>
            <a:r>
              <a:rPr lang="en-US" altLang="zh-CN" sz="1100" dirty="0"/>
              <a:t>0</a:t>
            </a:r>
            <a:r>
              <a:rPr lang="zh-CN" altLang="zh-CN" sz="1100" dirty="0"/>
              <a:t>，入队列；</a:t>
            </a:r>
          </a:p>
          <a:p>
            <a:pPr lvl="0"/>
            <a:r>
              <a:rPr lang="zh-CN" altLang="zh-CN" sz="1100" dirty="0"/>
              <a:t>不断循环第二步，直到队列为空，若此时计数器数目与图的顶点数相等，说明是无环图，否则不是。</a:t>
            </a:r>
          </a:p>
        </p:txBody>
      </p:sp>
      <p:pic>
        <p:nvPicPr>
          <p:cNvPr id="4" name="图片 3" descr="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96975"/>
            <a:ext cx="2133599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70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149910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169277"/>
          </a:xfrm>
        </p:spPr>
        <p:txBody>
          <a:bodyPr/>
          <a:lstStyle/>
          <a:p>
            <a:endParaRPr lang="zh-CN" altLang="zh-CN" sz="1100" dirty="0"/>
          </a:p>
        </p:txBody>
      </p:sp>
      <p:pic>
        <p:nvPicPr>
          <p:cNvPr id="5" name="图片 4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434976"/>
            <a:ext cx="4089666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2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/>
              <a:t>4. </a:t>
            </a:r>
            <a:r>
              <a:rPr lang="zh-CN" altLang="zh-CN" sz="1400" b="1" dirty="0"/>
              <a:t>最大和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962400" cy="2708434"/>
          </a:xfrm>
        </p:spPr>
        <p:txBody>
          <a:bodyPr/>
          <a:lstStyle/>
          <a:p>
            <a:r>
              <a:rPr lang="zh-CN" altLang="zh-CN" sz="1100" dirty="0"/>
              <a:t>从数列</a:t>
            </a:r>
            <a:r>
              <a:rPr lang="en-US" altLang="zh-CN" sz="1100" dirty="0"/>
              <a:t>A[0], A[1], A[2], ..., A[N-1]</a:t>
            </a:r>
            <a:r>
              <a:rPr lang="zh-CN" altLang="zh-CN" sz="1100" dirty="0"/>
              <a:t>中选若干个数，要求相邻的数不能都选，也就是说如果选了</a:t>
            </a:r>
            <a:r>
              <a:rPr lang="en-US" altLang="zh-CN" sz="1100" dirty="0"/>
              <a:t>A[i], </a:t>
            </a:r>
            <a:r>
              <a:rPr lang="zh-CN" altLang="zh-CN" sz="1100" dirty="0"/>
              <a:t>就不能选</a:t>
            </a:r>
            <a:r>
              <a:rPr lang="en-US" altLang="zh-CN" sz="1100" dirty="0"/>
              <a:t>A[i-1]</a:t>
            </a:r>
            <a:r>
              <a:rPr lang="zh-CN" altLang="zh-CN" sz="1100" dirty="0"/>
              <a:t>和</a:t>
            </a:r>
            <a:r>
              <a:rPr lang="en-US" altLang="zh-CN" sz="1100" dirty="0"/>
              <a:t>A[i+1]. </a:t>
            </a:r>
            <a:r>
              <a:rPr lang="zh-CN" altLang="zh-CN" sz="1100" dirty="0"/>
              <a:t>求能选出的最大和</a:t>
            </a:r>
            <a:r>
              <a:rPr lang="en-US" altLang="zh-CN" sz="1100" dirty="0"/>
              <a:t>. </a:t>
            </a:r>
            <a:endParaRPr lang="zh-CN" altLang="zh-CN" sz="1100" dirty="0"/>
          </a:p>
          <a:p>
            <a:r>
              <a:rPr lang="en-US" altLang="zh-CN" sz="1100" dirty="0"/>
              <a:t>1 </a:t>
            </a:r>
            <a:r>
              <a:rPr lang="zh-CN" altLang="zh-CN" sz="1100" dirty="0"/>
              <a:t>≤</a:t>
            </a:r>
            <a:r>
              <a:rPr lang="en-US" altLang="zh-CN" sz="1100" dirty="0"/>
              <a:t> N </a:t>
            </a:r>
            <a:r>
              <a:rPr lang="zh-CN" altLang="zh-CN" sz="1100" dirty="0"/>
              <a:t>≤</a:t>
            </a:r>
            <a:r>
              <a:rPr lang="en-US" altLang="zh-CN" sz="1100" dirty="0"/>
              <a:t> 100000, 1 </a:t>
            </a:r>
            <a:r>
              <a:rPr lang="zh-CN" altLang="zh-CN" sz="1100" dirty="0"/>
              <a:t>≤</a:t>
            </a:r>
            <a:r>
              <a:rPr lang="en-US" altLang="zh-CN" sz="1100" dirty="0"/>
              <a:t> A[i] </a:t>
            </a:r>
            <a:r>
              <a:rPr lang="zh-CN" altLang="zh-CN" sz="1100" dirty="0"/>
              <a:t>≤</a:t>
            </a:r>
            <a:r>
              <a:rPr lang="en-US" altLang="zh-CN" sz="1100" dirty="0"/>
              <a:t> 1000 </a:t>
            </a:r>
            <a:endParaRPr lang="zh-CN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类实现解决上述问题的函数</a:t>
            </a:r>
            <a:r>
              <a:rPr lang="en-US" altLang="zh-CN" sz="1100" dirty="0" err="1"/>
              <a:t>maxSum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是给出的数列，返回值为所求的最大和</a:t>
            </a:r>
            <a:r>
              <a:rPr lang="en-US" altLang="zh-CN" sz="1100" dirty="0"/>
              <a:t>.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maxSum</a:t>
            </a:r>
            <a:r>
              <a:rPr lang="en-US" altLang="zh-CN" sz="1100" dirty="0"/>
              <a:t>(vector&lt;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&gt;&amp; A)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2}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5. 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4}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6.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3590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226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739775"/>
            <a:ext cx="3962400" cy="7617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这题</a:t>
            </a:r>
            <a:r>
              <a:rPr lang="zh-CN" altLang="en-US" sz="1100" dirty="0"/>
              <a:t>可</a:t>
            </a:r>
            <a:r>
              <a:rPr lang="zh-CN" altLang="zh-CN" sz="1100" dirty="0"/>
              <a:t>采用动态规划来做，维护一个数组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，其中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[i]</a:t>
            </a:r>
            <a:r>
              <a:rPr lang="zh-CN" altLang="zh-CN" sz="1100" dirty="0"/>
              <a:t>表示到位置</a:t>
            </a:r>
            <a:r>
              <a:rPr lang="en-US" altLang="zh-CN" sz="1100" dirty="0"/>
              <a:t>i</a:t>
            </a:r>
            <a:r>
              <a:rPr lang="zh-CN" altLang="zh-CN" sz="1100" dirty="0"/>
              <a:t>时不相邻的数能形成的最大值，那么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公式为：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dp</a:t>
            </a:r>
            <a:r>
              <a:rPr lang="en-US" altLang="zh-CN" sz="1100" dirty="0"/>
              <a:t>[i] = max{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[i-1],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[i-2]+A[i]}</a:t>
            </a:r>
            <a:r>
              <a:rPr lang="zh-CN" altLang="zh-CN" sz="11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D8033C-1683-491F-882E-A4468B87DC1E}" type="slidenum">
              <a:rPr kumimoji="0" lang="zh-CN" altLang="en-US" sz="7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7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93" y="434975"/>
            <a:ext cx="3918585" cy="276999"/>
          </a:xfrm>
        </p:spPr>
        <p:txBody>
          <a:bodyPr/>
          <a:lstStyle/>
          <a:p>
            <a:r>
              <a:rPr lang="en-US" altLang="zh-CN" sz="1800" b="1" dirty="0"/>
              <a:t>Grading Scheme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345" y="892175"/>
            <a:ext cx="3733802" cy="1353076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Homework assignments: 45%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Final examination (online): 55%</a:t>
            </a:r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4038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242" y="539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/>
              <a:t>5. </a:t>
            </a:r>
            <a:r>
              <a:rPr lang="zh-CN" altLang="zh-CN" sz="1400" b="1" dirty="0"/>
              <a:t>小黄车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358775"/>
            <a:ext cx="3962400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随着共享经济的兴起，大学城如今到处可见</a:t>
            </a:r>
            <a:r>
              <a:rPr lang="en-US" altLang="zh-CN" sz="1100" dirty="0" err="1"/>
              <a:t>ofo</a:t>
            </a:r>
            <a:r>
              <a:rPr lang="zh-CN" altLang="zh-CN" sz="1100" dirty="0"/>
              <a:t>小黄车</a:t>
            </a:r>
            <a:r>
              <a:rPr lang="en-US" altLang="zh-CN" sz="1100" dirty="0"/>
              <a:t>. </a:t>
            </a:r>
            <a:r>
              <a:rPr lang="zh-CN" altLang="zh-CN" sz="1100" dirty="0"/>
              <a:t>小左现在打算每天都骑小黄车从宿舍去实验室</a:t>
            </a:r>
            <a:r>
              <a:rPr lang="en-US" altLang="zh-CN" sz="1100" dirty="0"/>
              <a:t>. </a:t>
            </a:r>
            <a:r>
              <a:rPr lang="zh-CN" altLang="zh-CN" sz="1100" dirty="0"/>
              <a:t>假设大学城的地图可以简化为一个有向图，图中有</a:t>
            </a:r>
            <a:r>
              <a:rPr lang="en-US" altLang="zh-CN" sz="1100" dirty="0"/>
              <a:t>N</a:t>
            </a:r>
            <a:r>
              <a:rPr lang="zh-CN" altLang="zh-CN" sz="1100" dirty="0"/>
              <a:t>个地点（节点），用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dirty="0"/>
              <a:t>N-1</a:t>
            </a:r>
            <a:r>
              <a:rPr lang="zh-CN" altLang="zh-CN" sz="1100" dirty="0"/>
              <a:t>进行编号，有些地点之间存在有向的道路（有向边）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小左的宿舍所在地点编号为</a:t>
            </a:r>
            <a:r>
              <a:rPr lang="en-US" altLang="zh-CN" sz="1100" dirty="0"/>
              <a:t>0</a:t>
            </a:r>
            <a:r>
              <a:rPr lang="zh-CN" altLang="zh-CN" sz="1100" dirty="0"/>
              <a:t>，实验室所在地点编号为</a:t>
            </a:r>
            <a:r>
              <a:rPr lang="en-US" altLang="zh-CN" sz="1100" dirty="0"/>
              <a:t>N-1. </a:t>
            </a:r>
            <a:r>
              <a:rPr lang="zh-CN" altLang="zh-CN" sz="1100" dirty="0"/>
              <a:t>小左希望为连续的</a:t>
            </a:r>
            <a:r>
              <a:rPr lang="en-US" altLang="zh-CN" sz="1100" dirty="0"/>
              <a:t>M</a:t>
            </a:r>
            <a:r>
              <a:rPr lang="zh-CN" altLang="zh-CN" sz="1100" dirty="0"/>
              <a:t>天规划线路，使得每天从宿舍到实验室，都至少会经过一条之前没有走过的道路（有向边）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小左想知道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的最大值，你能帮助他</a:t>
            </a:r>
            <a:r>
              <a:rPr lang="zh-CN" altLang="en-US" sz="1100" dirty="0"/>
              <a:t>么</a:t>
            </a:r>
            <a:r>
              <a:rPr lang="zh-CN" altLang="zh-CN" sz="1100" dirty="0"/>
              <a:t>？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请实现下面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类中的</a:t>
            </a:r>
            <a:r>
              <a:rPr lang="en-US" altLang="zh-CN" sz="1100" dirty="0" err="1"/>
              <a:t>countPath</a:t>
            </a:r>
            <a:r>
              <a:rPr lang="zh-CN" altLang="zh-CN" sz="1100" dirty="0"/>
              <a:t>函数，完成上述功能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参数</a:t>
            </a:r>
            <a:r>
              <a:rPr lang="en-US" altLang="zh-CN" sz="1100" dirty="0"/>
              <a:t>G: N*N</a:t>
            </a:r>
            <a:r>
              <a:rPr lang="zh-CN" altLang="zh-CN" sz="1100" dirty="0"/>
              <a:t>（</a:t>
            </a:r>
            <a:r>
              <a:rPr lang="en-US" altLang="zh-CN" sz="1100" dirty="0"/>
              <a:t>2 </a:t>
            </a:r>
            <a:r>
              <a:rPr lang="zh-CN" altLang="zh-CN" sz="1100" dirty="0"/>
              <a:t>≤</a:t>
            </a:r>
            <a:r>
              <a:rPr lang="en-US" altLang="zh-CN" sz="1100" dirty="0"/>
              <a:t> N </a:t>
            </a:r>
            <a:r>
              <a:rPr lang="zh-CN" altLang="zh-CN" sz="1100" dirty="0"/>
              <a:t>≤</a:t>
            </a:r>
            <a:r>
              <a:rPr lang="en-US" altLang="zh-CN" sz="1100" dirty="0"/>
              <a:t> 50</a:t>
            </a:r>
            <a:r>
              <a:rPr lang="zh-CN" altLang="zh-CN" sz="1100" dirty="0"/>
              <a:t>）邻接矩阵，如果地点</a:t>
            </a:r>
            <a:r>
              <a:rPr lang="en-US" altLang="zh-CN" sz="1100" dirty="0"/>
              <a:t>i</a:t>
            </a:r>
            <a:r>
              <a:rPr lang="zh-CN" altLang="zh-CN" sz="1100" dirty="0"/>
              <a:t>到地点</a:t>
            </a:r>
            <a:r>
              <a:rPr lang="en-US" altLang="zh-CN" sz="1100" dirty="0"/>
              <a:t>j</a:t>
            </a:r>
            <a:r>
              <a:rPr lang="zh-CN" altLang="zh-CN" sz="1100" dirty="0"/>
              <a:t>之间有道路，则</a:t>
            </a:r>
            <a:r>
              <a:rPr lang="en-US" altLang="zh-CN" sz="1100" dirty="0"/>
              <a:t>G[i][j] = 1</a:t>
            </a:r>
            <a:r>
              <a:rPr lang="zh-CN" altLang="zh-CN" sz="1100" dirty="0"/>
              <a:t>；否则</a:t>
            </a:r>
            <a:r>
              <a:rPr lang="en-US" altLang="zh-CN" sz="1100" dirty="0"/>
              <a:t>G[i][j] = 0. G[i][i]</a:t>
            </a:r>
            <a:r>
              <a:rPr lang="zh-CN" altLang="zh-CN" sz="1100" dirty="0"/>
              <a:t>的值总是为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返回值：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</a:t>
            </a:r>
            <a:r>
              <a:rPr lang="en-US" altLang="zh-CN" sz="1100" dirty="0"/>
              <a:t>. </a:t>
            </a:r>
            <a:r>
              <a:rPr lang="zh-CN" altLang="zh-CN" sz="1100" dirty="0"/>
              <a:t>如果不存在满足要求的路径则返回</a:t>
            </a:r>
            <a:r>
              <a:rPr lang="en-US" altLang="zh-CN" sz="1100" dirty="0"/>
              <a:t>0.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9634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474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/>
              <a:t>小黄车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409517"/>
            <a:ext cx="3962400" cy="3046988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1}, {1,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2</a:t>
            </a:r>
            <a:r>
              <a:rPr lang="zh-CN" altLang="zh-CN" sz="1100" dirty="0"/>
              <a:t>，因为第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</a:t>
            </a:r>
            <a:r>
              <a:rPr lang="zh-CN" altLang="zh-CN" sz="1100" dirty="0"/>
              <a:t>，第</a:t>
            </a:r>
            <a:r>
              <a:rPr lang="en-US" altLang="zh-CN" sz="1100" dirty="0"/>
              <a:t>2</a:t>
            </a:r>
            <a:r>
              <a:rPr lang="zh-CN" altLang="zh-CN" sz="1100" dirty="0"/>
              <a:t>天</a:t>
            </a:r>
            <a:r>
              <a:rPr lang="en-US" altLang="zh-CN" sz="1100" dirty="0"/>
              <a:t> 0 --&gt; 1 --&gt; 0 --&gt; 1. </a:t>
            </a:r>
            <a:r>
              <a:rPr lang="zh-CN" altLang="zh-CN" sz="1100" dirty="0"/>
              <a:t>虽然小左第</a:t>
            </a:r>
            <a:r>
              <a:rPr lang="en-US" altLang="zh-CN" sz="1100" dirty="0"/>
              <a:t>2</a:t>
            </a:r>
            <a:r>
              <a:rPr lang="zh-CN" altLang="zh-CN" sz="1100" dirty="0"/>
              <a:t>天兜了一下圈，但他确实走了一条第</a:t>
            </a:r>
            <a:r>
              <a:rPr lang="en-US" altLang="zh-CN" sz="1100" dirty="0"/>
              <a:t>1</a:t>
            </a:r>
            <a:r>
              <a:rPr lang="zh-CN" altLang="zh-CN" sz="1100" dirty="0"/>
              <a:t>天没有走过的边</a:t>
            </a:r>
            <a:r>
              <a:rPr lang="en-US" altLang="zh-CN" sz="1100" dirty="0"/>
              <a:t>1 --&gt; 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1}, {1, 0, 1}, {1,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4.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2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2 --&gt; 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3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4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0 --&gt; 1 --&gt; 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08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/>
              <a:t>小黄车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3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0}, {1, 0, 0}, {0,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1.       </a:t>
            </a:r>
            <a:r>
              <a:rPr lang="zh-CN" altLang="zh-CN" sz="1100" dirty="0"/>
              <a:t>你只需要提交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类的代码，你在本地可以编写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函数测试程序，但不需要提交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函数的代码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2.       </a:t>
            </a:r>
            <a:r>
              <a:rPr lang="zh-CN" altLang="zh-CN" sz="1100" dirty="0"/>
              <a:t>本题用近</a:t>
            </a:r>
            <a:r>
              <a:rPr lang="en-US" altLang="zh-CN" sz="1100" dirty="0"/>
              <a:t>200</a:t>
            </a:r>
            <a:r>
              <a:rPr lang="zh-CN" altLang="zh-CN" sz="1100" dirty="0"/>
              <a:t>组数据进行测试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8123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21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0050" y="511175"/>
            <a:ext cx="3962400" cy="2877711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private:</a:t>
            </a:r>
            <a:endParaRPr lang="zh-CN" altLang="zh-CN" sz="1100" dirty="0"/>
          </a:p>
          <a:p>
            <a:r>
              <a:rPr lang="en-US" altLang="zh-CN" sz="1100" dirty="0"/>
              <a:t>     vector&lt;bool&gt; vis,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     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 Q;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{</a:t>
            </a:r>
            <a:endParaRPr lang="zh-CN" altLang="zh-CN" sz="1100" dirty="0"/>
          </a:p>
          <a:p>
            <a:r>
              <a:rPr lang="en-US" altLang="zh-CN" sz="1100" dirty="0"/>
              <a:t> 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res, n, p, q, u, v, i, j;</a:t>
            </a:r>
            <a:endParaRPr lang="zh-CN" altLang="zh-CN" sz="1100" dirty="0"/>
          </a:p>
          <a:p>
            <a:r>
              <a:rPr lang="en-US" altLang="zh-CN" sz="1100" dirty="0"/>
              <a:t>          n = </a:t>
            </a:r>
            <a:r>
              <a:rPr lang="en-US" altLang="zh-CN" sz="1100" dirty="0" err="1"/>
              <a:t>G.size</a:t>
            </a:r>
            <a:r>
              <a:rPr lang="en-US" altLang="zh-CN" sz="1100" dirty="0"/>
              <a:t>();</a:t>
            </a:r>
            <a:endParaRPr lang="zh-CN" altLang="zh-CN" sz="1100" dirty="0"/>
          </a:p>
          <a:p>
            <a:r>
              <a:rPr lang="en-US" altLang="zh-CN" sz="1100" dirty="0"/>
              <a:t>          </a:t>
            </a:r>
            <a:r>
              <a:rPr lang="en-US" altLang="zh-CN" sz="1100" dirty="0" err="1"/>
              <a:t>vis.resize</a:t>
            </a:r>
            <a:r>
              <a:rPr lang="en-US" altLang="zh-CN" sz="1100" dirty="0"/>
              <a:t>(n);</a:t>
            </a:r>
            <a:endParaRPr lang="zh-CN" altLang="zh-CN" sz="1100" dirty="0"/>
          </a:p>
          <a:p>
            <a:r>
              <a:rPr lang="en-US" altLang="zh-CN" sz="1100" dirty="0"/>
              <a:t>          </a:t>
            </a:r>
            <a:r>
              <a:rPr lang="en-US" altLang="zh-CN" sz="1100" dirty="0" err="1"/>
              <a:t>rvis.resize</a:t>
            </a:r>
            <a:r>
              <a:rPr lang="en-US" altLang="zh-CN" sz="1100" dirty="0"/>
              <a:t>(n);</a:t>
            </a:r>
            <a:endParaRPr lang="zh-CN" altLang="zh-CN" sz="1100" dirty="0"/>
          </a:p>
          <a:p>
            <a:r>
              <a:rPr lang="en-US" altLang="zh-CN" sz="1100" dirty="0"/>
              <a:t>          </a:t>
            </a:r>
            <a:r>
              <a:rPr lang="en-US" altLang="zh-CN" sz="1100" dirty="0" err="1"/>
              <a:t>Q.resize</a:t>
            </a:r>
            <a:r>
              <a:rPr lang="en-US" altLang="zh-CN" sz="1100" dirty="0"/>
              <a:t>(n);</a:t>
            </a:r>
            <a:endParaRPr lang="zh-CN" altLang="zh-CN" sz="1100" dirty="0"/>
          </a:p>
          <a:p>
            <a:r>
              <a:rPr lang="en-US" altLang="zh-CN" sz="1100" dirty="0"/>
              <a:t>          for (i=0; i&lt;n; i++) vis[i] = false;</a:t>
            </a:r>
            <a:endParaRPr lang="zh-CN" altLang="zh-CN" sz="1100" dirty="0"/>
          </a:p>
          <a:p>
            <a:r>
              <a:rPr lang="en-US" altLang="zh-CN" sz="1100" dirty="0"/>
              <a:t>          Q[0] = 0;</a:t>
            </a:r>
            <a:endParaRPr lang="zh-CN" altLang="zh-CN" sz="1100" dirty="0"/>
          </a:p>
          <a:p>
            <a:r>
              <a:rPr lang="en-US" altLang="zh-CN" sz="1100" dirty="0"/>
              <a:t>          vis[0] = true;</a:t>
            </a:r>
            <a:endParaRPr lang="zh-CN" altLang="zh-CN" sz="1100" dirty="0"/>
          </a:p>
          <a:p>
            <a:r>
              <a:rPr lang="en-US" altLang="zh-CN" sz="1100" dirty="0"/>
              <a:t>          p = 0;</a:t>
            </a:r>
            <a:endParaRPr lang="zh-CN" altLang="zh-CN" sz="1100" dirty="0"/>
          </a:p>
          <a:p>
            <a:r>
              <a:rPr lang="en-US" altLang="zh-CN" sz="1100" dirty="0"/>
              <a:t>          q = 1;</a:t>
            </a:r>
            <a:endParaRPr lang="zh-CN" altLang="zh-CN" sz="1100" dirty="0"/>
          </a:p>
          <a:p>
            <a:r>
              <a:rPr lang="en-US" altLang="zh-CN" sz="1100" dirty="0"/>
              <a:t>		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86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        /*</a:t>
            </a:r>
            <a:r>
              <a:rPr lang="zh-CN" altLang="zh-CN" sz="1100" dirty="0"/>
              <a:t>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出发广搜所有能到达的点，修改对应的</a:t>
            </a:r>
            <a:r>
              <a:rPr lang="en-US" altLang="zh-CN" sz="1100" dirty="0"/>
              <a:t>vis</a:t>
            </a:r>
            <a:r>
              <a:rPr lang="zh-CN" altLang="zh-CN" sz="1100" dirty="0"/>
              <a:t>为</a:t>
            </a:r>
            <a:r>
              <a:rPr lang="en-US" altLang="zh-CN" sz="1100" dirty="0"/>
              <a:t>true*/</a:t>
            </a:r>
            <a:endParaRPr lang="zh-CN" altLang="zh-CN" sz="1100" dirty="0"/>
          </a:p>
          <a:p>
            <a:r>
              <a:rPr lang="en-US" altLang="zh-CN" sz="1100" dirty="0"/>
              <a:t>        while (p &lt; q)</a:t>
            </a:r>
            <a:endParaRPr lang="zh-CN" altLang="zh-CN" sz="1100" dirty="0"/>
          </a:p>
          <a:p>
            <a:r>
              <a:rPr lang="en-US" altLang="zh-CN" sz="1100" dirty="0"/>
              <a:t>          {</a:t>
            </a:r>
            <a:endParaRPr lang="zh-CN" altLang="zh-CN" sz="1100" dirty="0"/>
          </a:p>
          <a:p>
            <a:r>
              <a:rPr lang="en-US" altLang="zh-CN" sz="1100" dirty="0"/>
              <a:t>              u = Q[p];</a:t>
            </a:r>
            <a:endParaRPr lang="zh-CN" altLang="zh-CN" sz="1100" dirty="0"/>
          </a:p>
          <a:p>
            <a:r>
              <a:rPr lang="en-US" altLang="zh-CN" sz="1100" dirty="0"/>
              <a:t>              for (i=0; i&lt;n; i++)</a:t>
            </a:r>
            <a:endParaRPr lang="zh-CN" altLang="zh-CN" sz="1100" dirty="0"/>
          </a:p>
          <a:p>
            <a:r>
              <a:rPr lang="en-US" altLang="zh-CN" sz="1100" dirty="0"/>
              <a:t>	if (G[u][i] &amp;&amp; !vis[i])</a:t>
            </a:r>
            <a:endParaRPr lang="zh-CN" altLang="zh-CN" sz="1100" dirty="0"/>
          </a:p>
          <a:p>
            <a:r>
              <a:rPr lang="en-US" altLang="zh-CN" sz="1100" dirty="0"/>
              <a:t>	{				    Q[q++] = i;			     vis[i] = true;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	p ++;	</a:t>
            </a:r>
            <a:endParaRPr lang="zh-CN" altLang="zh-CN" sz="1100" dirty="0"/>
          </a:p>
          <a:p>
            <a:r>
              <a:rPr lang="en-US" altLang="zh-CN" sz="1100" dirty="0"/>
              <a:t>       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34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8159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/*</a:t>
            </a:r>
            <a:r>
              <a:rPr lang="zh-CN" altLang="zh-CN" sz="1100" dirty="0"/>
              <a:t>如果没能访问到第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个节点，说明从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出发无法到达第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个节点，直接返回</a:t>
            </a:r>
            <a:r>
              <a:rPr lang="en-US" altLang="zh-CN" sz="1100" dirty="0"/>
              <a:t>0*/</a:t>
            </a:r>
            <a:endParaRPr lang="zh-CN" altLang="zh-CN" sz="1100" dirty="0"/>
          </a:p>
          <a:p>
            <a:r>
              <a:rPr lang="en-US" altLang="zh-CN" sz="1100" dirty="0"/>
              <a:t>           if (!vis[n-1]) return 0;</a:t>
            </a:r>
            <a:endParaRPr lang="zh-CN" altLang="zh-CN" sz="1100" dirty="0"/>
          </a:p>
          <a:p>
            <a:r>
              <a:rPr lang="en-US" altLang="zh-CN" sz="1100" dirty="0"/>
              <a:t>           for (i=0; i&lt;n; i++)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= false;</a:t>
            </a:r>
            <a:endParaRPr lang="zh-CN" altLang="zh-CN" sz="1100" dirty="0"/>
          </a:p>
          <a:p>
            <a:r>
              <a:rPr lang="en-US" altLang="zh-CN" sz="1100" dirty="0"/>
              <a:t>           /*</a:t>
            </a:r>
            <a:r>
              <a:rPr lang="en-US" altLang="zh-CN" sz="1100" dirty="0" err="1"/>
              <a:t>rvis</a:t>
            </a:r>
            <a:r>
              <a:rPr lang="zh-CN" altLang="zh-CN" sz="1100" dirty="0"/>
              <a:t>从第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个节点开始，向后广搜所有能到的点</a:t>
            </a:r>
            <a:r>
              <a:rPr lang="en-US" altLang="zh-CN" sz="1100" dirty="0"/>
              <a:t>*/</a:t>
            </a:r>
            <a:endParaRPr lang="zh-CN" altLang="zh-CN" sz="1100" dirty="0"/>
          </a:p>
          <a:p>
            <a:r>
              <a:rPr lang="en-US" altLang="zh-CN" sz="1100" dirty="0"/>
              <a:t>           Q[0] = n - 1;</a:t>
            </a:r>
            <a:endParaRPr lang="zh-CN" altLang="zh-CN" sz="1100" dirty="0"/>
          </a:p>
          <a:p>
            <a:r>
              <a:rPr lang="en-US" altLang="zh-CN" sz="1100" dirty="0"/>
              <a:t>          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[n-1] = true;</a:t>
            </a:r>
            <a:endParaRPr lang="zh-CN" altLang="zh-CN" sz="1100" dirty="0"/>
          </a:p>
          <a:p>
            <a:r>
              <a:rPr lang="en-US" altLang="zh-CN" sz="1100" dirty="0"/>
              <a:t>           p = 0;</a:t>
            </a:r>
            <a:endParaRPr lang="zh-CN" altLang="zh-CN" sz="1100" dirty="0"/>
          </a:p>
          <a:p>
            <a:r>
              <a:rPr lang="en-US" altLang="zh-CN" sz="1100" dirty="0"/>
              <a:t>           q = 1;</a:t>
            </a:r>
            <a:endParaRPr lang="zh-CN" altLang="zh-CN" sz="1100" dirty="0"/>
          </a:p>
          <a:p>
            <a:r>
              <a:rPr lang="en-US" altLang="zh-CN" sz="1100" dirty="0"/>
              <a:t>           while (p &lt; q)</a:t>
            </a:r>
            <a:endParaRPr lang="zh-CN" altLang="zh-CN" sz="1100" dirty="0"/>
          </a:p>
          <a:p>
            <a:r>
              <a:rPr lang="en-US" altLang="zh-CN" sz="1100" dirty="0"/>
              <a:t>            {</a:t>
            </a:r>
            <a:endParaRPr lang="zh-CN" altLang="zh-CN" sz="1100" dirty="0"/>
          </a:p>
          <a:p>
            <a:r>
              <a:rPr lang="en-US" altLang="zh-CN" sz="1100" dirty="0"/>
              <a:t>                 u = Q[p];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358775"/>
            <a:ext cx="3962400" cy="3046988"/>
          </a:xfrm>
        </p:spPr>
        <p:txBody>
          <a:bodyPr/>
          <a:lstStyle/>
          <a:p>
            <a:r>
              <a:rPr lang="en-US" altLang="zh-CN" sz="1100" dirty="0"/>
              <a:t>            for (i=0; i&lt;n; i++)</a:t>
            </a:r>
            <a:endParaRPr lang="zh-CN" altLang="zh-CN" sz="1100" dirty="0"/>
          </a:p>
          <a:p>
            <a:r>
              <a:rPr lang="en-US" altLang="zh-CN" sz="1100" dirty="0"/>
              <a:t>                if (G[i][u] &amp;&amp; !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[i])</a:t>
            </a:r>
            <a:endParaRPr lang="zh-CN" altLang="zh-CN" sz="1100" dirty="0"/>
          </a:p>
          <a:p>
            <a:r>
              <a:rPr lang="en-US" altLang="zh-CN" sz="1100" dirty="0"/>
              <a:t>                   {</a:t>
            </a:r>
            <a:endParaRPr lang="zh-CN" altLang="zh-CN" sz="1100" dirty="0"/>
          </a:p>
          <a:p>
            <a:r>
              <a:rPr lang="en-US" altLang="zh-CN" sz="1100" dirty="0"/>
              <a:t>	Q[q++] = i;				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= true;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	p ++;	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   res = 0;</a:t>
            </a:r>
            <a:endParaRPr lang="zh-CN" altLang="zh-CN" sz="1100" dirty="0"/>
          </a:p>
          <a:p>
            <a:r>
              <a:rPr lang="en-US" altLang="zh-CN" sz="1100" dirty="0"/>
              <a:t>       for (i=0; i&lt;n; i++) </a:t>
            </a:r>
          </a:p>
          <a:p>
            <a:r>
              <a:rPr lang="en-US" altLang="zh-CN" sz="1100" dirty="0"/>
              <a:t>            for (j=0; j&lt;n;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         if (G[i][j] &amp;&amp; 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&amp;&amp; vis[j] &amp;&amp; </a:t>
            </a:r>
          </a:p>
          <a:p>
            <a:r>
              <a:rPr lang="en-US" altLang="zh-CN" sz="1100" dirty="0"/>
              <a:t>                             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[j]) res ++</a:t>
            </a:r>
          </a:p>
          <a:p>
            <a:r>
              <a:rPr lang="en-US" altLang="zh-CN" sz="1100" dirty="0"/>
              <a:t>        for (i=0; i&lt;n; i++) </a:t>
            </a:r>
          </a:p>
          <a:p>
            <a:r>
              <a:rPr lang="en-US" altLang="zh-CN" sz="1100" dirty="0"/>
              <a:t>             if (vis[i]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[i]) res --;</a:t>
            </a:r>
            <a:endParaRPr lang="zh-CN" altLang="zh-CN" sz="1100" dirty="0"/>
          </a:p>
          <a:p>
            <a:r>
              <a:rPr lang="en-US" altLang="zh-CN" sz="1100" dirty="0"/>
              <a:t>        return res + 2;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};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180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Good luck!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7650" y="206375"/>
            <a:ext cx="3621650" cy="246221"/>
          </a:xfrm>
        </p:spPr>
        <p:txBody>
          <a:bodyPr/>
          <a:lstStyle/>
          <a:p>
            <a:r>
              <a:rPr lang="en-US" altLang="zh-CN" sz="1600" b="1" dirty="0"/>
              <a:t>Main Topics</a:t>
            </a:r>
            <a:endParaRPr lang="zh-CN" altLang="en-US" sz="1600" b="1" dirty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47650" y="587375"/>
            <a:ext cx="3886200" cy="2286000"/>
          </a:xfrm>
          <a:prstGeom prst="rect">
            <a:avLst/>
          </a:prstGeom>
        </p:spPr>
        <p:txBody>
          <a:bodyPr lIns="46113" tIns="23057" rIns="46113" bIns="23057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Algorithms with Numbers &amp; Primality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Divide &amp; Conquer: Sorting &amp; Medians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Graph: Decomposition, Paths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Greedy Algorithms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Dynamic Programming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Backtracking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Linear Programming &amp; Reductions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NP-Completeness (NPC) &amp; Coping with NPC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98D3E2-E837-4CB7-A073-7E1B0891C7EB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/>
              <a:t>等价二叉树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434975"/>
            <a:ext cx="3962400" cy="2877711"/>
          </a:xfrm>
        </p:spPr>
        <p:txBody>
          <a:bodyPr/>
          <a:lstStyle/>
          <a:p>
            <a:r>
              <a:rPr lang="zh-CN" altLang="zh-CN" sz="1100" dirty="0"/>
              <a:t>两个二叉树结构相同，且对应结点的值相同，我们称这两个二叉树等价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例如：以下两个二叉树等价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3</a:t>
            </a:r>
            <a:endParaRPr lang="zh-CN" altLang="zh-CN" sz="1100" dirty="0"/>
          </a:p>
          <a:p>
            <a:r>
              <a:rPr lang="zh-CN" altLang="zh-CN" sz="1100" dirty="0"/>
              <a:t>而以下两个则不等价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3   2</a:t>
            </a:r>
            <a:endParaRPr lang="zh-CN" altLang="zh-CN" sz="1100" dirty="0"/>
          </a:p>
          <a:p>
            <a:r>
              <a:rPr lang="zh-CN" altLang="zh-CN" sz="1100" dirty="0"/>
              <a:t>以下两个也不等价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给出两个二叉树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，判断它们是否等价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3701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/>
              <a:t>1</a:t>
            </a:r>
            <a:r>
              <a:rPr lang="en-US" altLang="zh-CN" sz="1400" b="1" dirty="0"/>
              <a:t>. </a:t>
            </a:r>
            <a:r>
              <a:rPr lang="zh-CN" altLang="zh-CN" sz="1400" b="1" dirty="0"/>
              <a:t>等价二叉树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6927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的结点数不多于</a:t>
            </a:r>
            <a:r>
              <a:rPr lang="en-US" altLang="zh-CN" sz="1100" dirty="0"/>
              <a:t>100000</a:t>
            </a:r>
            <a:r>
              <a:rPr lang="zh-CN" altLang="zh-CN" sz="1100" dirty="0"/>
              <a:t>，每个结点的数值在</a:t>
            </a:r>
            <a:r>
              <a:rPr lang="en-US" altLang="zh-CN" sz="1100" dirty="0"/>
              <a:t>1</a:t>
            </a:r>
            <a:r>
              <a:rPr lang="zh-CN" altLang="zh-CN" sz="1100" dirty="0"/>
              <a:t>和</a:t>
            </a:r>
            <a:r>
              <a:rPr lang="en-US" altLang="zh-CN" sz="1100" dirty="0"/>
              <a:t>1000000000</a:t>
            </a:r>
            <a:r>
              <a:rPr lang="zh-CN" altLang="zh-CN" sz="1100" dirty="0"/>
              <a:t>之间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isEqual</a:t>
            </a:r>
            <a:r>
              <a:rPr lang="zh-CN" altLang="zh-CN" sz="1100" dirty="0"/>
              <a:t>函数，函数的两个参数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分别代表两个二叉树的根节点，如果以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为根的二叉树等价则函数返回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/>
              <a:t>false.</a:t>
            </a: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15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/>
              <a:t>等价二叉树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539157"/>
          </a:xfrm>
        </p:spPr>
        <p:txBody>
          <a:bodyPr/>
          <a:lstStyle/>
          <a:p>
            <a:r>
              <a:rPr lang="en-US" altLang="zh-CN" sz="1100" dirty="0"/>
              <a:t>/**</a:t>
            </a:r>
            <a:endParaRPr lang="zh-CN" altLang="zh-CN" sz="1100" dirty="0"/>
          </a:p>
          <a:p>
            <a:r>
              <a:rPr lang="en-US" altLang="zh-CN" sz="1100" dirty="0"/>
              <a:t>  Definition for a binary tree node.</a:t>
            </a:r>
            <a:endParaRPr lang="zh-CN" altLang="zh-CN" sz="1100" dirty="0"/>
          </a:p>
          <a:p>
            <a:r>
              <a:rPr lang="en-US" altLang="zh-CN" sz="1100" dirty="0"/>
              <a:t>  </a:t>
            </a:r>
            <a:r>
              <a:rPr lang="en-US" altLang="zh-CN" sz="1100" dirty="0" err="1"/>
              <a:t>struct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*left;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*right;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x) :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(x), left(NULL), right(NULL) {}</a:t>
            </a:r>
            <a:endParaRPr lang="zh-CN" altLang="zh-CN" sz="1100" dirty="0"/>
          </a:p>
          <a:p>
            <a:r>
              <a:rPr lang="en-US" altLang="zh-CN" sz="1100" dirty="0"/>
              <a:t>  };</a:t>
            </a:r>
            <a:endParaRPr lang="zh-CN" altLang="zh-CN" sz="1100" dirty="0"/>
          </a:p>
          <a:p>
            <a:r>
              <a:rPr lang="en-US" altLang="zh-CN" sz="1100" dirty="0"/>
              <a:t> */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773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这题属于最基本的树遍历的问题。问题要求就是判断两个树是不是一样，基于先序，中序或者后序遍历都可以做完成，因为对遍历顺序没有要求。这里我们主要考虑一下结束条件，如果两个结点都是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，也就是到头了，那么返回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。如果其中一个是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，说明在一棵树上结点到头，另一棵树结点还没结束，即树不相同，或者两个结点都非空，并且结点值不相同，返回</a:t>
            </a:r>
            <a:r>
              <a:rPr lang="en-US" altLang="zh-CN" sz="1100" dirty="0"/>
              <a:t>false</a:t>
            </a:r>
            <a:r>
              <a:rPr lang="zh-CN" altLang="zh-CN" sz="1100" dirty="0"/>
              <a:t>。最后递归处理两个结点的左右子树，返回左右子树递归的与结果即可。这里使用的是先序遍历，算法的复杂度跟遍历是一致的。</a:t>
            </a:r>
          </a:p>
        </p:txBody>
      </p:sp>
    </p:spTree>
    <p:extLst>
      <p:ext uri="{BB962C8B-B14F-4D97-AF65-F5344CB8AC3E}">
        <p14:creationId xmlns:p14="http://schemas.microsoft.com/office/powerpoint/2010/main" val="2294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代码：</a:t>
            </a:r>
            <a:endParaRPr lang="en-US" altLang="zh-CN" sz="1100" dirty="0"/>
          </a:p>
          <a:p>
            <a:endParaRPr lang="zh-CN" altLang="zh-CN" sz="1100" dirty="0"/>
          </a:p>
          <a:p>
            <a:pPr lvl="0"/>
            <a:r>
              <a:rPr lang="en-US" altLang="zh-CN" sz="1100" dirty="0"/>
              <a:t> 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&amp;&amp;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true;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||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</a:t>
            </a:r>
            <a:r>
              <a:rPr lang="en-US" altLang="zh-CN" sz="1100" dirty="0" err="1"/>
              <a:t>p.val</a:t>
            </a:r>
            <a:r>
              <a:rPr lang="en-US" altLang="zh-CN" sz="1100" dirty="0"/>
              <a:t>!=</a:t>
            </a:r>
            <a:r>
              <a:rPr lang="en-US" altLang="zh-CN" sz="1100" dirty="0" err="1"/>
              <a:t>q.val</a:t>
            </a:r>
            <a:r>
              <a:rPr lang="en-US" altLang="zh-CN" sz="1100" dirty="0"/>
              <a:t>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return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p.left,q.left</a:t>
            </a:r>
            <a:r>
              <a:rPr lang="en-US" altLang="zh-CN" sz="1100" dirty="0"/>
              <a:t>) &amp;&amp;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p.right,q.right</a:t>
            </a:r>
            <a:r>
              <a:rPr lang="en-US" altLang="zh-CN" sz="1100" dirty="0"/>
              <a:t>);  </a:t>
            </a:r>
            <a:endParaRPr lang="zh-CN" altLang="zh-CN" sz="1100" dirty="0"/>
          </a:p>
          <a:p>
            <a:r>
              <a:rPr lang="en-US" altLang="zh-CN" sz="1100" dirty="0"/>
              <a:t>} 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614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/>
              <a:t>2. </a:t>
            </a:r>
            <a:r>
              <a:rPr lang="zh-CN" altLang="zh-CN" sz="1400" b="1" dirty="0"/>
              <a:t>相连的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962400" cy="27084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对于一个</a:t>
            </a:r>
            <a:r>
              <a:rPr lang="en-US" altLang="zh-CN" sz="1100" dirty="0"/>
              <a:t>01</a:t>
            </a:r>
            <a:r>
              <a:rPr lang="zh-CN" altLang="zh-CN" sz="1100" dirty="0"/>
              <a:t>矩阵</a:t>
            </a:r>
            <a:r>
              <a:rPr lang="en-US" altLang="zh-CN" sz="1100" dirty="0"/>
              <a:t>A</a:t>
            </a:r>
            <a:r>
              <a:rPr lang="zh-CN" altLang="zh-CN" sz="1100" dirty="0"/>
              <a:t>，求其中有多少片连成一片的</a:t>
            </a:r>
            <a:r>
              <a:rPr lang="en-US" altLang="zh-CN" sz="1100" dirty="0"/>
              <a:t>1. </a:t>
            </a:r>
            <a:r>
              <a:rPr lang="zh-CN" altLang="zh-CN" sz="1100" dirty="0"/>
              <a:t>每个</a:t>
            </a:r>
            <a:r>
              <a:rPr lang="en-US" altLang="zh-CN" sz="1100" dirty="0"/>
              <a:t>1</a:t>
            </a:r>
            <a:r>
              <a:rPr lang="zh-CN" altLang="zh-CN" sz="1100" dirty="0"/>
              <a:t>可以和上下左右的</a:t>
            </a:r>
            <a:r>
              <a:rPr lang="en-US" altLang="zh-CN" sz="1100" dirty="0"/>
              <a:t>1</a:t>
            </a:r>
            <a:r>
              <a:rPr lang="zh-CN" altLang="zh-CN" sz="1100" dirty="0"/>
              <a:t>相连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类实现解决这一问题的函数</a:t>
            </a:r>
            <a:r>
              <a:rPr lang="en-US" altLang="zh-CN" sz="1100" dirty="0" err="1"/>
              <a:t>countConnectedOnes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为给出的</a:t>
            </a:r>
            <a:r>
              <a:rPr lang="en-US" altLang="zh-CN" sz="1100" dirty="0"/>
              <a:t>01</a:t>
            </a:r>
            <a:r>
              <a:rPr lang="zh-CN" altLang="zh-CN" sz="1100" dirty="0"/>
              <a:t>矩阵，</a:t>
            </a:r>
            <a:r>
              <a:rPr lang="en-US" altLang="zh-CN" sz="1100" dirty="0"/>
              <a:t>A</a:t>
            </a:r>
            <a:r>
              <a:rPr lang="zh-CN" altLang="zh-CN" sz="1100" dirty="0"/>
              <a:t>的行数和列数均不大于</a:t>
            </a:r>
            <a:r>
              <a:rPr lang="en-US" altLang="zh-CN" sz="1100" dirty="0"/>
              <a:t>1000. </a:t>
            </a:r>
            <a:r>
              <a:rPr lang="zh-CN" altLang="zh-CN" sz="1100" dirty="0"/>
              <a:t>函数的返回值是问题的答案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countConnectedOnes</a:t>
            </a:r>
            <a:r>
              <a:rPr lang="en-US" altLang="zh-CN" sz="1100" dirty="0"/>
              <a:t>(vector&lt;vector&lt;char&gt;&gt;&amp; A) {</a:t>
            </a:r>
            <a:endParaRPr lang="zh-CN" altLang="zh-CN" sz="1100" dirty="0"/>
          </a:p>
          <a:p>
            <a:r>
              <a:rPr lang="en-US" altLang="zh-CN" sz="1100" dirty="0"/>
              <a:t>           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01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3012</Words>
  <Application>Microsoft Office PowerPoint</Application>
  <PresentationFormat>自定义</PresentationFormat>
  <Paragraphs>268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Wingdings</vt:lpstr>
      <vt:lpstr>Office Theme</vt:lpstr>
      <vt:lpstr>Algorithm Design and Applications 算法设计与应用基础</vt:lpstr>
      <vt:lpstr>Grading Scheme</vt:lpstr>
      <vt:lpstr>Main Topics</vt:lpstr>
      <vt:lpstr>等价二叉树</vt:lpstr>
      <vt:lpstr>1. 等价二叉树</vt:lpstr>
      <vt:lpstr>等价二叉树</vt:lpstr>
      <vt:lpstr>解题思路：</vt:lpstr>
      <vt:lpstr>解题思路：</vt:lpstr>
      <vt:lpstr>2. 相连的1</vt:lpstr>
      <vt:lpstr>相连的1</vt:lpstr>
      <vt:lpstr>解题思路：</vt:lpstr>
      <vt:lpstr>解题思路：</vt:lpstr>
      <vt:lpstr>解题思路：</vt:lpstr>
      <vt:lpstr>3. 无环图</vt:lpstr>
      <vt:lpstr>无环图</vt:lpstr>
      <vt:lpstr>解题思路</vt:lpstr>
      <vt:lpstr>解题思路</vt:lpstr>
      <vt:lpstr>4. 最大和</vt:lpstr>
      <vt:lpstr>解题思路：</vt:lpstr>
      <vt:lpstr>5. 小黄车</vt:lpstr>
      <vt:lpstr>小黄车</vt:lpstr>
      <vt:lpstr>小黄车</vt:lpstr>
      <vt:lpstr>解题思路：</vt:lpstr>
      <vt:lpstr>解题思路：</vt:lpstr>
      <vt:lpstr>解题思路：</vt:lpstr>
      <vt:lpstr>解题思路：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天龙 王</cp:lastModifiedBy>
  <cp:revision>88</cp:revision>
  <dcterms:created xsi:type="dcterms:W3CDTF">2016-09-14T00:28:07Z</dcterms:created>
  <dcterms:modified xsi:type="dcterms:W3CDTF">2020-09-13T23:54:26Z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